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3" r:id="rId2"/>
    <p:sldId id="294" r:id="rId3"/>
    <p:sldId id="297" r:id="rId4"/>
    <p:sldId id="296" r:id="rId5"/>
    <p:sldId id="298" r:id="rId6"/>
    <p:sldId id="299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61510-22CC-4347-91C9-25B8A79E213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1F18497-CAE3-4E05-82AB-BA09C300E3D0}">
      <dgm:prSet/>
      <dgm:spPr/>
      <dgm:t>
        <a:bodyPr/>
        <a:lstStyle/>
        <a:p>
          <a:r>
            <a:rPr lang="en-GB"/>
            <a:t>Map-making: simplifying the world and directing us towards certain phenomena and not others</a:t>
          </a:r>
          <a:endParaRPr lang="en-US"/>
        </a:p>
      </dgm:t>
    </dgm:pt>
    <dgm:pt modelId="{3FF9441B-02CE-4676-8422-7A4CFE5E9D14}" type="parTrans" cxnId="{055E6DA1-10A7-4356-A2C5-E0685E96440C}">
      <dgm:prSet/>
      <dgm:spPr/>
      <dgm:t>
        <a:bodyPr/>
        <a:lstStyle/>
        <a:p>
          <a:endParaRPr lang="en-US"/>
        </a:p>
      </dgm:t>
    </dgm:pt>
    <dgm:pt modelId="{7ABC11D7-0176-44B7-91FE-9C97D51546E7}" type="sibTrans" cxnId="{055E6DA1-10A7-4356-A2C5-E0685E96440C}">
      <dgm:prSet/>
      <dgm:spPr/>
      <dgm:t>
        <a:bodyPr/>
        <a:lstStyle/>
        <a:p>
          <a:endParaRPr lang="en-US"/>
        </a:p>
      </dgm:t>
    </dgm:pt>
    <dgm:pt modelId="{42037A4A-9209-4673-B3CD-9C97EC370E9A}">
      <dgm:prSet/>
      <dgm:spPr/>
      <dgm:t>
        <a:bodyPr/>
        <a:lstStyle/>
        <a:p>
          <a:r>
            <a:rPr lang="en-GB"/>
            <a:t>Helps us to find general explanations for phenomena which can be applied beyond the specific instances studied</a:t>
          </a:r>
          <a:endParaRPr lang="en-US"/>
        </a:p>
      </dgm:t>
    </dgm:pt>
    <dgm:pt modelId="{FE84AC52-83B8-4902-BA8A-F66E53E464E9}" type="parTrans" cxnId="{545DDB0E-B95D-4070-AB95-963ADED7631D}">
      <dgm:prSet/>
      <dgm:spPr/>
      <dgm:t>
        <a:bodyPr/>
        <a:lstStyle/>
        <a:p>
          <a:endParaRPr lang="en-US"/>
        </a:p>
      </dgm:t>
    </dgm:pt>
    <dgm:pt modelId="{FDA53FF6-63D8-4719-B863-7B18B25088F0}" type="sibTrans" cxnId="{545DDB0E-B95D-4070-AB95-963ADED7631D}">
      <dgm:prSet/>
      <dgm:spPr/>
      <dgm:t>
        <a:bodyPr/>
        <a:lstStyle/>
        <a:p>
          <a:endParaRPr lang="en-US"/>
        </a:p>
      </dgm:t>
    </dgm:pt>
    <dgm:pt modelId="{2CFF2E4C-401E-4077-9A5F-F6F70EB688C7}">
      <dgm:prSet/>
      <dgm:spPr/>
      <dgm:t>
        <a:bodyPr/>
        <a:lstStyle/>
        <a:p>
          <a:r>
            <a:rPr lang="en-GB"/>
            <a:t>Enable progress in political research: testing, rejecting, refining, adapting</a:t>
          </a:r>
          <a:endParaRPr lang="en-US"/>
        </a:p>
      </dgm:t>
    </dgm:pt>
    <dgm:pt modelId="{3065C0B5-44C8-43B0-80B7-2E75019FC310}" type="parTrans" cxnId="{046E3D3D-B1D7-4250-83A4-67A3ED5A0068}">
      <dgm:prSet/>
      <dgm:spPr/>
      <dgm:t>
        <a:bodyPr/>
        <a:lstStyle/>
        <a:p>
          <a:endParaRPr lang="en-US"/>
        </a:p>
      </dgm:t>
    </dgm:pt>
    <dgm:pt modelId="{5A1C869F-BAA7-429E-9DEE-B21B43B4E7D8}" type="sibTrans" cxnId="{046E3D3D-B1D7-4250-83A4-67A3ED5A0068}">
      <dgm:prSet/>
      <dgm:spPr/>
      <dgm:t>
        <a:bodyPr/>
        <a:lstStyle/>
        <a:p>
          <a:endParaRPr lang="en-US"/>
        </a:p>
      </dgm:t>
    </dgm:pt>
    <dgm:pt modelId="{E9CE9427-6E59-4574-9471-C401B5C46EFA}" type="pres">
      <dgm:prSet presAssocID="{DAA61510-22CC-4347-91C9-25B8A79E21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AB70F-7046-4E92-AD4C-CC6890F0779F}" type="pres">
      <dgm:prSet presAssocID="{11F18497-CAE3-4E05-82AB-BA09C300E3D0}" presName="hierRoot1" presStyleCnt="0"/>
      <dgm:spPr/>
    </dgm:pt>
    <dgm:pt modelId="{CDF1BE07-A1A1-4B3B-9408-198BF24EF015}" type="pres">
      <dgm:prSet presAssocID="{11F18497-CAE3-4E05-82AB-BA09C300E3D0}" presName="composite" presStyleCnt="0"/>
      <dgm:spPr/>
    </dgm:pt>
    <dgm:pt modelId="{11B0990D-93D9-43FC-91FB-C9700A1A9705}" type="pres">
      <dgm:prSet presAssocID="{11F18497-CAE3-4E05-82AB-BA09C300E3D0}" presName="background" presStyleLbl="node0" presStyleIdx="0" presStyleCnt="3"/>
      <dgm:spPr/>
    </dgm:pt>
    <dgm:pt modelId="{AF22B3D0-9E03-47D4-B64C-8B55E49D4536}" type="pres">
      <dgm:prSet presAssocID="{11F18497-CAE3-4E05-82AB-BA09C300E3D0}" presName="text" presStyleLbl="fgAcc0" presStyleIdx="0" presStyleCnt="3">
        <dgm:presLayoutVars>
          <dgm:chPref val="3"/>
        </dgm:presLayoutVars>
      </dgm:prSet>
      <dgm:spPr/>
    </dgm:pt>
    <dgm:pt modelId="{280555F7-A54F-4740-8CBC-9179B0B0B00D}" type="pres">
      <dgm:prSet presAssocID="{11F18497-CAE3-4E05-82AB-BA09C300E3D0}" presName="hierChild2" presStyleCnt="0"/>
      <dgm:spPr/>
    </dgm:pt>
    <dgm:pt modelId="{5858B538-3258-442B-AF6A-D5942377CD58}" type="pres">
      <dgm:prSet presAssocID="{42037A4A-9209-4673-B3CD-9C97EC370E9A}" presName="hierRoot1" presStyleCnt="0"/>
      <dgm:spPr/>
    </dgm:pt>
    <dgm:pt modelId="{B341FE13-59AA-4055-B3BF-51C92804EBA1}" type="pres">
      <dgm:prSet presAssocID="{42037A4A-9209-4673-B3CD-9C97EC370E9A}" presName="composite" presStyleCnt="0"/>
      <dgm:spPr/>
    </dgm:pt>
    <dgm:pt modelId="{C83F7692-B564-46AC-8BA4-50F8964A0B20}" type="pres">
      <dgm:prSet presAssocID="{42037A4A-9209-4673-B3CD-9C97EC370E9A}" presName="background" presStyleLbl="node0" presStyleIdx="1" presStyleCnt="3"/>
      <dgm:spPr/>
    </dgm:pt>
    <dgm:pt modelId="{A7EC221A-5E0D-439F-8504-D00EFD7471A0}" type="pres">
      <dgm:prSet presAssocID="{42037A4A-9209-4673-B3CD-9C97EC370E9A}" presName="text" presStyleLbl="fgAcc0" presStyleIdx="1" presStyleCnt="3">
        <dgm:presLayoutVars>
          <dgm:chPref val="3"/>
        </dgm:presLayoutVars>
      </dgm:prSet>
      <dgm:spPr/>
    </dgm:pt>
    <dgm:pt modelId="{C03F3945-26AD-48F7-B262-8C15DA6B2A3C}" type="pres">
      <dgm:prSet presAssocID="{42037A4A-9209-4673-B3CD-9C97EC370E9A}" presName="hierChild2" presStyleCnt="0"/>
      <dgm:spPr/>
    </dgm:pt>
    <dgm:pt modelId="{8A58CFE9-78B7-415C-9CED-8E860848F1BC}" type="pres">
      <dgm:prSet presAssocID="{2CFF2E4C-401E-4077-9A5F-F6F70EB688C7}" presName="hierRoot1" presStyleCnt="0"/>
      <dgm:spPr/>
    </dgm:pt>
    <dgm:pt modelId="{CFEFB2C2-135C-460A-89B8-D7AD9F78F4B4}" type="pres">
      <dgm:prSet presAssocID="{2CFF2E4C-401E-4077-9A5F-F6F70EB688C7}" presName="composite" presStyleCnt="0"/>
      <dgm:spPr/>
    </dgm:pt>
    <dgm:pt modelId="{E11BFEAD-9B3D-4E39-80E4-1B1331E877B3}" type="pres">
      <dgm:prSet presAssocID="{2CFF2E4C-401E-4077-9A5F-F6F70EB688C7}" presName="background" presStyleLbl="node0" presStyleIdx="2" presStyleCnt="3"/>
      <dgm:spPr/>
    </dgm:pt>
    <dgm:pt modelId="{94BDE1D3-C568-44E0-A156-D74AFD7EF802}" type="pres">
      <dgm:prSet presAssocID="{2CFF2E4C-401E-4077-9A5F-F6F70EB688C7}" presName="text" presStyleLbl="fgAcc0" presStyleIdx="2" presStyleCnt="3">
        <dgm:presLayoutVars>
          <dgm:chPref val="3"/>
        </dgm:presLayoutVars>
      </dgm:prSet>
      <dgm:spPr/>
    </dgm:pt>
    <dgm:pt modelId="{0A95D714-1CDC-41CE-9CB1-ACF17F223A20}" type="pres">
      <dgm:prSet presAssocID="{2CFF2E4C-401E-4077-9A5F-F6F70EB688C7}" presName="hierChild2" presStyleCnt="0"/>
      <dgm:spPr/>
    </dgm:pt>
  </dgm:ptLst>
  <dgm:cxnLst>
    <dgm:cxn modelId="{2D112A04-3734-45DC-A1B0-7EDFEC1B8ED7}" type="presOf" srcId="{42037A4A-9209-4673-B3CD-9C97EC370E9A}" destId="{A7EC221A-5E0D-439F-8504-D00EFD7471A0}" srcOrd="0" destOrd="0" presId="urn:microsoft.com/office/officeart/2005/8/layout/hierarchy1"/>
    <dgm:cxn modelId="{545DDB0E-B95D-4070-AB95-963ADED7631D}" srcId="{DAA61510-22CC-4347-91C9-25B8A79E2135}" destId="{42037A4A-9209-4673-B3CD-9C97EC370E9A}" srcOrd="1" destOrd="0" parTransId="{FE84AC52-83B8-4902-BA8A-F66E53E464E9}" sibTransId="{FDA53FF6-63D8-4719-B863-7B18B25088F0}"/>
    <dgm:cxn modelId="{046E3D3D-B1D7-4250-83A4-67A3ED5A0068}" srcId="{DAA61510-22CC-4347-91C9-25B8A79E2135}" destId="{2CFF2E4C-401E-4077-9A5F-F6F70EB688C7}" srcOrd="2" destOrd="0" parTransId="{3065C0B5-44C8-43B0-80B7-2E75019FC310}" sibTransId="{5A1C869F-BAA7-429E-9DEE-B21B43B4E7D8}"/>
    <dgm:cxn modelId="{B593617B-0814-4C9C-9D0F-93DD7054FFE6}" type="presOf" srcId="{11F18497-CAE3-4E05-82AB-BA09C300E3D0}" destId="{AF22B3D0-9E03-47D4-B64C-8B55E49D4536}" srcOrd="0" destOrd="0" presId="urn:microsoft.com/office/officeart/2005/8/layout/hierarchy1"/>
    <dgm:cxn modelId="{3C5EA190-3720-48C5-AD2C-A4F5F9EA21D2}" type="presOf" srcId="{2CFF2E4C-401E-4077-9A5F-F6F70EB688C7}" destId="{94BDE1D3-C568-44E0-A156-D74AFD7EF802}" srcOrd="0" destOrd="0" presId="urn:microsoft.com/office/officeart/2005/8/layout/hierarchy1"/>
    <dgm:cxn modelId="{055E6DA1-10A7-4356-A2C5-E0685E96440C}" srcId="{DAA61510-22CC-4347-91C9-25B8A79E2135}" destId="{11F18497-CAE3-4E05-82AB-BA09C300E3D0}" srcOrd="0" destOrd="0" parTransId="{3FF9441B-02CE-4676-8422-7A4CFE5E9D14}" sibTransId="{7ABC11D7-0176-44B7-91FE-9C97D51546E7}"/>
    <dgm:cxn modelId="{23C78AE3-F4E5-49EF-9FAE-BFEF80F840F1}" type="presOf" srcId="{DAA61510-22CC-4347-91C9-25B8A79E2135}" destId="{E9CE9427-6E59-4574-9471-C401B5C46EFA}" srcOrd="0" destOrd="0" presId="urn:microsoft.com/office/officeart/2005/8/layout/hierarchy1"/>
    <dgm:cxn modelId="{4D00A13D-3610-473F-B362-BE54F7D59A51}" type="presParOf" srcId="{E9CE9427-6E59-4574-9471-C401B5C46EFA}" destId="{CFBAB70F-7046-4E92-AD4C-CC6890F0779F}" srcOrd="0" destOrd="0" presId="urn:microsoft.com/office/officeart/2005/8/layout/hierarchy1"/>
    <dgm:cxn modelId="{58F19A8A-0E21-42FD-A805-07BE0ADB7C97}" type="presParOf" srcId="{CFBAB70F-7046-4E92-AD4C-CC6890F0779F}" destId="{CDF1BE07-A1A1-4B3B-9408-198BF24EF015}" srcOrd="0" destOrd="0" presId="urn:microsoft.com/office/officeart/2005/8/layout/hierarchy1"/>
    <dgm:cxn modelId="{33625D12-6985-4A9B-AC47-844E66544C84}" type="presParOf" srcId="{CDF1BE07-A1A1-4B3B-9408-198BF24EF015}" destId="{11B0990D-93D9-43FC-91FB-C9700A1A9705}" srcOrd="0" destOrd="0" presId="urn:microsoft.com/office/officeart/2005/8/layout/hierarchy1"/>
    <dgm:cxn modelId="{02079229-E0A3-4A1A-BB20-BD429B2D07F5}" type="presParOf" srcId="{CDF1BE07-A1A1-4B3B-9408-198BF24EF015}" destId="{AF22B3D0-9E03-47D4-B64C-8B55E49D4536}" srcOrd="1" destOrd="0" presId="urn:microsoft.com/office/officeart/2005/8/layout/hierarchy1"/>
    <dgm:cxn modelId="{F81CDFAB-E705-4F75-BF44-312BEF2D4BCB}" type="presParOf" srcId="{CFBAB70F-7046-4E92-AD4C-CC6890F0779F}" destId="{280555F7-A54F-4740-8CBC-9179B0B0B00D}" srcOrd="1" destOrd="0" presId="urn:microsoft.com/office/officeart/2005/8/layout/hierarchy1"/>
    <dgm:cxn modelId="{5234F201-B680-4614-8D55-D942FDA7AD19}" type="presParOf" srcId="{E9CE9427-6E59-4574-9471-C401B5C46EFA}" destId="{5858B538-3258-442B-AF6A-D5942377CD58}" srcOrd="1" destOrd="0" presId="urn:microsoft.com/office/officeart/2005/8/layout/hierarchy1"/>
    <dgm:cxn modelId="{CF102A78-BCE1-419C-BB50-01399BC853FF}" type="presParOf" srcId="{5858B538-3258-442B-AF6A-D5942377CD58}" destId="{B341FE13-59AA-4055-B3BF-51C92804EBA1}" srcOrd="0" destOrd="0" presId="urn:microsoft.com/office/officeart/2005/8/layout/hierarchy1"/>
    <dgm:cxn modelId="{D8C6E425-C76F-4DDB-8E86-4FF554AFA91B}" type="presParOf" srcId="{B341FE13-59AA-4055-B3BF-51C92804EBA1}" destId="{C83F7692-B564-46AC-8BA4-50F8964A0B20}" srcOrd="0" destOrd="0" presId="urn:microsoft.com/office/officeart/2005/8/layout/hierarchy1"/>
    <dgm:cxn modelId="{2D94DCB4-EC20-420C-9157-CE63F4DF536F}" type="presParOf" srcId="{B341FE13-59AA-4055-B3BF-51C92804EBA1}" destId="{A7EC221A-5E0D-439F-8504-D00EFD7471A0}" srcOrd="1" destOrd="0" presId="urn:microsoft.com/office/officeart/2005/8/layout/hierarchy1"/>
    <dgm:cxn modelId="{9F6F0250-BDC1-4F22-BEF3-8AC9AFC1173A}" type="presParOf" srcId="{5858B538-3258-442B-AF6A-D5942377CD58}" destId="{C03F3945-26AD-48F7-B262-8C15DA6B2A3C}" srcOrd="1" destOrd="0" presId="urn:microsoft.com/office/officeart/2005/8/layout/hierarchy1"/>
    <dgm:cxn modelId="{299551FB-52C7-4A60-AA0D-8454645958CE}" type="presParOf" srcId="{E9CE9427-6E59-4574-9471-C401B5C46EFA}" destId="{8A58CFE9-78B7-415C-9CED-8E860848F1BC}" srcOrd="2" destOrd="0" presId="urn:microsoft.com/office/officeart/2005/8/layout/hierarchy1"/>
    <dgm:cxn modelId="{4689FEFE-C7AF-4195-87E4-7E65106EA6C4}" type="presParOf" srcId="{8A58CFE9-78B7-415C-9CED-8E860848F1BC}" destId="{CFEFB2C2-135C-460A-89B8-D7AD9F78F4B4}" srcOrd="0" destOrd="0" presId="urn:microsoft.com/office/officeart/2005/8/layout/hierarchy1"/>
    <dgm:cxn modelId="{8747FB95-6781-4DDF-B246-2A749A927BE8}" type="presParOf" srcId="{CFEFB2C2-135C-460A-89B8-D7AD9F78F4B4}" destId="{E11BFEAD-9B3D-4E39-80E4-1B1331E877B3}" srcOrd="0" destOrd="0" presId="urn:microsoft.com/office/officeart/2005/8/layout/hierarchy1"/>
    <dgm:cxn modelId="{7F748905-479B-422F-908D-1A02AAD3691F}" type="presParOf" srcId="{CFEFB2C2-135C-460A-89B8-D7AD9F78F4B4}" destId="{94BDE1D3-C568-44E0-A156-D74AFD7EF802}" srcOrd="1" destOrd="0" presId="urn:microsoft.com/office/officeart/2005/8/layout/hierarchy1"/>
    <dgm:cxn modelId="{820A97F8-A7A4-43A9-A465-12D26BD4907F}" type="presParOf" srcId="{8A58CFE9-78B7-415C-9CED-8E860848F1BC}" destId="{0A95D714-1CDC-41CE-9CB1-ACF17F223A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0990D-93D9-43FC-91FB-C9700A1A9705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2B3D0-9E03-47D4-B64C-8B55E49D4536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Map-making: simplifying the world and directing us towards certain phenomena and not others</a:t>
          </a:r>
          <a:endParaRPr lang="en-US" sz="2000" kern="1200"/>
        </a:p>
      </dsp:txBody>
      <dsp:txXfrm>
        <a:off x="378614" y="886531"/>
        <a:ext cx="2810360" cy="1744948"/>
      </dsp:txXfrm>
    </dsp:sp>
    <dsp:sp modelId="{C83F7692-B564-46AC-8BA4-50F8964A0B2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C221A-5E0D-439F-8504-D00EFD7471A0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Helps us to find general explanations for phenomena which can be applied beyond the specific instances studied</a:t>
          </a:r>
          <a:endParaRPr lang="en-US" sz="2000" kern="1200"/>
        </a:p>
      </dsp:txBody>
      <dsp:txXfrm>
        <a:off x="3946203" y="886531"/>
        <a:ext cx="2810360" cy="1744948"/>
      </dsp:txXfrm>
    </dsp:sp>
    <dsp:sp modelId="{E11BFEAD-9B3D-4E39-80E4-1B1331E877B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DE1D3-C568-44E0-A156-D74AFD7EF802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Enable progress in political research: testing, rejecting, refining, adapting</a:t>
          </a:r>
          <a:endParaRPr lang="en-US" sz="2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7FC9C-B384-D6F6-933E-C7A6C495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/>
              <a:t>What is Theory in Political Research?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7120-8235-3E74-BA1F-94B899C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/>
              <a:t>Normative vs explanatory</a:t>
            </a:r>
          </a:p>
          <a:p>
            <a:r>
              <a:rPr lang="en-GB" sz="2400"/>
              <a:t>Pure vs applied</a:t>
            </a:r>
          </a:p>
          <a:p>
            <a:r>
              <a:rPr lang="en-GB" sz="2400"/>
              <a:t>General vs specific</a:t>
            </a:r>
          </a:p>
          <a:p>
            <a:r>
              <a:rPr lang="en-GB" sz="2400"/>
              <a:t>Theory in empirical research: a set of logically-consistent propositions that attempt to explain, predict, and understand relationships between concepts</a:t>
            </a:r>
          </a:p>
        </p:txBody>
      </p:sp>
    </p:spTree>
    <p:extLst>
      <p:ext uri="{BB962C8B-B14F-4D97-AF65-F5344CB8AC3E}">
        <p14:creationId xmlns:p14="http://schemas.microsoft.com/office/powerpoint/2010/main" val="86447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A07EC-9131-EB1B-7CE2-7347E348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The Purpose of Theory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E3ECE2-06CE-9548-2ED7-140F5D7D5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31165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55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3EEAD-9176-6579-ADFE-8404E10C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Generating Theories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0A97-B33A-2263-D2F9-DC150AB7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/>
              <a:t>Induction</a:t>
            </a:r>
          </a:p>
          <a:p>
            <a:pPr lvl="1"/>
            <a:r>
              <a:rPr lang="en-GB" dirty="0"/>
              <a:t>Data -&gt; Theory</a:t>
            </a:r>
          </a:p>
          <a:p>
            <a:r>
              <a:rPr lang="en-GB" sz="2400"/>
              <a:t>Deduction</a:t>
            </a:r>
          </a:p>
          <a:p>
            <a:pPr lvl="1"/>
            <a:r>
              <a:rPr lang="en-GB" dirty="0"/>
              <a:t>Theory -&gt; Data</a:t>
            </a:r>
          </a:p>
          <a:p>
            <a:r>
              <a:rPr lang="en-GB" sz="2400"/>
              <a:t>Drawing on related theories</a:t>
            </a:r>
          </a:p>
          <a:p>
            <a:r>
              <a:rPr lang="en-GB" sz="2400"/>
              <a:t>Level of analysis: macro, meso, micro</a:t>
            </a:r>
          </a:p>
          <a:p>
            <a:r>
              <a:rPr lang="en-GB" sz="2400"/>
              <a:t>Hypotheses or propositions: testable implications of the theory</a:t>
            </a:r>
          </a:p>
        </p:txBody>
      </p:sp>
    </p:spTree>
    <p:extLst>
      <p:ext uri="{BB962C8B-B14F-4D97-AF65-F5344CB8AC3E}">
        <p14:creationId xmlns:p14="http://schemas.microsoft.com/office/powerpoint/2010/main" val="271485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BA9B7-E498-97F5-3B2D-916F5C2F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3800"/>
              <a:t>Remittances and Democratisation: A Theory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FD3C-928B-1154-6B93-1F330A60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en-GB" dirty="0"/>
              <a:t>Remittances provide recipients with additional resources and security, which allows them to</a:t>
            </a:r>
          </a:p>
          <a:p>
            <a:pPr lvl="1"/>
            <a:r>
              <a:rPr lang="en-GB" sz="2000" dirty="0"/>
              <a:t>to take part in political action</a:t>
            </a:r>
          </a:p>
          <a:p>
            <a:pPr lvl="1"/>
            <a:r>
              <a:rPr lang="en-GB" sz="2000" dirty="0"/>
              <a:t>to resist vote-buying by authoritarian single or dominant parties </a:t>
            </a:r>
          </a:p>
          <a:p>
            <a:r>
              <a:rPr lang="en-GB" dirty="0"/>
              <a:t>Migration to democratic countries leads to the transmission of pro-democratic norms through</a:t>
            </a:r>
          </a:p>
          <a:p>
            <a:pPr lvl="1"/>
            <a:r>
              <a:rPr lang="en-GB" sz="2000" dirty="0"/>
              <a:t>the demonstration of relative economic success in democracies</a:t>
            </a:r>
          </a:p>
          <a:p>
            <a:pPr lvl="1"/>
            <a:r>
              <a:rPr lang="en-GB" sz="2000" dirty="0"/>
              <a:t>greater appreciation for political freedom that migrants transmit home</a:t>
            </a:r>
          </a:p>
          <a:p>
            <a:r>
              <a:rPr lang="en-GB" dirty="0"/>
              <a:t>Therefore, remittances from democratic countries make countries more likely to democratise</a:t>
            </a:r>
          </a:p>
        </p:txBody>
      </p:sp>
    </p:spTree>
    <p:extLst>
      <p:ext uri="{BB962C8B-B14F-4D97-AF65-F5344CB8AC3E}">
        <p14:creationId xmlns:p14="http://schemas.microsoft.com/office/powerpoint/2010/main" val="241876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84F1C-AA22-1B2B-2743-57C2F69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3800"/>
              <a:t>Remittances and Democratisation: Implications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43D2-E38C-AEAF-067F-F21D71B7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en-GB" dirty="0"/>
              <a:t>Macro-level: democratisation more likely in a country where there are high or increasing levels of remittances from migrants in democratic countries</a:t>
            </a:r>
          </a:p>
          <a:p>
            <a:r>
              <a:rPr lang="en-GB" dirty="0"/>
              <a:t>Meso-level: authoritarian parties find it harder to buy votes when remittances increase</a:t>
            </a:r>
          </a:p>
          <a:p>
            <a:r>
              <a:rPr lang="en-GB" dirty="0"/>
              <a:t>Micro-level</a:t>
            </a:r>
          </a:p>
          <a:p>
            <a:pPr lvl="1"/>
            <a:r>
              <a:rPr lang="en-GB" dirty="0"/>
              <a:t>remittance recipients are more likely to engage in political actions than non-recipients</a:t>
            </a:r>
          </a:p>
          <a:p>
            <a:pPr lvl="1"/>
            <a:r>
              <a:rPr lang="en-GB" dirty="0"/>
              <a:t>remittance recipients are more likely to support democratic values than non-recipients, when they receive remittances from migrants in democratic countries</a:t>
            </a:r>
          </a:p>
        </p:txBody>
      </p:sp>
    </p:spTree>
    <p:extLst>
      <p:ext uri="{BB962C8B-B14F-4D97-AF65-F5344CB8AC3E}">
        <p14:creationId xmlns:p14="http://schemas.microsoft.com/office/powerpoint/2010/main" val="369254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D658B-045A-3C8C-382C-AA1920C1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Evaluating Theories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9AC3-312F-EB49-E866-796896123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dirty="0"/>
              <a:t>Are the assumptions clear and reasonable?</a:t>
            </a:r>
          </a:p>
          <a:p>
            <a:r>
              <a:rPr lang="en-GB" dirty="0"/>
              <a:t>Are the hypotheses or propositions testable?</a:t>
            </a:r>
          </a:p>
          <a:p>
            <a:r>
              <a:rPr lang="en-GB" dirty="0"/>
              <a:t>Parsimony: as simple as possible, but not simpler (Einstein)</a:t>
            </a:r>
          </a:p>
          <a:p>
            <a:r>
              <a:rPr lang="en-GB" dirty="0"/>
              <a:t>Clear scope: how generalisable is the theory?</a:t>
            </a:r>
          </a:p>
        </p:txBody>
      </p:sp>
    </p:spTree>
    <p:extLst>
      <p:ext uri="{BB962C8B-B14F-4D97-AF65-F5344CB8AC3E}">
        <p14:creationId xmlns:p14="http://schemas.microsoft.com/office/powerpoint/2010/main" val="18428375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310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Theory</vt:lpstr>
      <vt:lpstr>What is Theory in Political Research?</vt:lpstr>
      <vt:lpstr>The Purpose of Theory</vt:lpstr>
      <vt:lpstr>Generating Theories</vt:lpstr>
      <vt:lpstr>Remittances and Democratisation: A Theory</vt:lpstr>
      <vt:lpstr>Remittances and Democratisation: Implications</vt:lpstr>
      <vt:lpstr>Evaluating Theories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30</cp:revision>
  <dcterms:created xsi:type="dcterms:W3CDTF">2022-09-22T17:54:13Z</dcterms:created>
  <dcterms:modified xsi:type="dcterms:W3CDTF">2022-11-02T23:14:31Z</dcterms:modified>
</cp:coreProperties>
</file>