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669088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5" d="100"/>
          <a:sy n="65" d="100"/>
        </p:scale>
        <p:origin x="8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" userId="0c00b703-0604-4abf-82b0-a824be92e134" providerId="ADAL" clId="{098D2809-5B6D-4D4E-A8E6-F41A4A35D926}"/>
    <pc:docChg chg="modSld">
      <pc:chgData name="Deborah" userId="0c00b703-0604-4abf-82b0-a824be92e134" providerId="ADAL" clId="{098D2809-5B6D-4D4E-A8E6-F41A4A35D926}" dt="2021-11-10T16:29:24.260" v="134" actId="404"/>
      <pc:docMkLst>
        <pc:docMk/>
      </pc:docMkLst>
      <pc:sldChg chg="modSp mod">
        <pc:chgData name="Deborah" userId="0c00b703-0604-4abf-82b0-a824be92e134" providerId="ADAL" clId="{098D2809-5B6D-4D4E-A8E6-F41A4A35D926}" dt="2021-11-10T16:28:11.068" v="28" actId="20577"/>
        <pc:sldMkLst>
          <pc:docMk/>
          <pc:sldMk cId="0" sldId="263"/>
        </pc:sldMkLst>
        <pc:spChg chg="mod">
          <ac:chgData name="Deborah" userId="0c00b703-0604-4abf-82b0-a824be92e134" providerId="ADAL" clId="{098D2809-5B6D-4D4E-A8E6-F41A4A35D926}" dt="2021-11-10T16:28:11.068" v="28" actId="20577"/>
          <ac:spMkLst>
            <pc:docMk/>
            <pc:sldMk cId="0" sldId="263"/>
            <ac:spMk id="13315" creationId="{4CABAC02-4A28-4180-B111-4AFCDE420E12}"/>
          </ac:spMkLst>
        </pc:spChg>
      </pc:sldChg>
      <pc:sldChg chg="modSp mod">
        <pc:chgData name="Deborah" userId="0c00b703-0604-4abf-82b0-a824be92e134" providerId="ADAL" clId="{098D2809-5B6D-4D4E-A8E6-F41A4A35D926}" dt="2021-11-10T16:29:24.260" v="134" actId="404"/>
        <pc:sldMkLst>
          <pc:docMk/>
          <pc:sldMk cId="0" sldId="264"/>
        </pc:sldMkLst>
        <pc:spChg chg="mod">
          <ac:chgData name="Deborah" userId="0c00b703-0604-4abf-82b0-a824be92e134" providerId="ADAL" clId="{098D2809-5B6D-4D4E-A8E6-F41A4A35D926}" dt="2021-11-10T16:29:24.260" v="134" actId="404"/>
          <ac:spMkLst>
            <pc:docMk/>
            <pc:sldMk cId="0" sldId="264"/>
            <ac:spMk id="14339" creationId="{F3B79F9A-8642-4184-AF9F-E7837D174E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96B103-0765-4051-813E-0607D4D756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2659207-B4EB-49C7-AD52-B5A1F7F515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EF13FA4-5C5E-4493-9538-EFC58CD9E1DD}" type="datetimeFigureOut">
              <a:rPr lang="en-GB" altLang="en-US"/>
              <a:pPr>
                <a:defRPr/>
              </a:pPr>
              <a:t>10/11/2021</a:t>
            </a:fld>
            <a:endParaRPr lang="en-GB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E34AE27-AE2B-4F32-A7B8-EBB426F325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60928B21-2195-4DD3-A55A-A3F5BA3502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A1FA9A5-EB80-49B4-8D5A-014668EBF1B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C202828-76E1-400A-AC03-F7F275BF85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6BCBCA-EECC-439B-958E-285CEAD9C0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ED794E7-7E7C-4004-95FA-53EB87701AA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9794D8F-7B50-44D9-9DEA-DF4123FD61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AF973FA-F3E1-4494-A2FC-316EACE146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C6CC9B75-5D94-44FD-8BCF-6643DAC796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0210420-640B-435A-B9ED-59CCD525E0B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6C9FF9D-1448-4A9A-AE88-06A31EAA5F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581B94-5E4D-4BF6-BA57-0C29B33700A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C3CF6EA-D00D-445A-A571-A3CAB980F1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0181531-D827-44D2-81EC-2BCB100FC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507662-BB6E-444B-B52B-46D21E6DFA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EA95CE-6049-475C-8969-6388AB76D8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0E60EE-1C18-4BB0-B81A-6EF7C35EE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4B0D4-995E-427B-8503-A7019414F1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313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807581-3EBE-42F8-AAF0-DD5569B3E1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A70C46-85BE-4D35-9652-8FC8A5FCD6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E9AF94-F643-48F5-875F-5A6AC2203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48193-D33C-41A1-BC90-87201B6E5B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187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001B71-B35A-4F0A-AD4C-E40650F90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8C34C-D939-437D-9005-CFEF15653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A91CC3-FBA6-46D6-A25F-F4B89885C4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865FE-40A5-4AC2-B019-995A833F98C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18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DD7605-5653-4C79-A8ED-F45B81CDCF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FCFBD3-9564-435C-AB96-0CF8BFC98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BF252B-ED9C-40D1-BADD-06EB0822A2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F2A83-8FF4-4461-97B8-D4B56908DB6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672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EF8693-B24A-44E8-B9C3-58D11970F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DE9331-5C26-43CB-9F73-67430770F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91980F-201D-4B7B-A8B8-DB3A6C069A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89395-9D29-4D07-BFA3-496C30DA86F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22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2DE7C-DDFD-46D7-84D6-33BD36A07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93990-50D9-4DAE-8309-B1B56F8257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70C19-7510-4FE5-9128-900451E1B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81C71-FA40-45E0-A968-933B9C7FD66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52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6A8C2F-6DBB-458A-BC95-1DEF148908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1F3DDB0-563A-4B8C-A5D9-EA13684903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F3AA250-9ED2-4876-96D1-B63A594E0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72A42-BB99-4933-8FC8-9F68B366FFF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674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F0B093F-D716-46C1-87E7-B8D98D683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091554-9530-4D2F-BBF0-F90D411767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204E2B-E05A-4D61-BD06-0B0BCF491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95C31-2231-4C4E-AE35-B57FEA497F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025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F386E8A-7D10-4562-A755-586339B81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D775E5-CFAF-4255-9E82-0B87D8C172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491C5E-3304-4FBB-9C57-B5DE326A81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971BD-FA7D-4F06-AF69-9F4B77B8265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85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8279E-0446-426D-AED6-D2A66C21D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71934-809C-4183-82DF-65FCE9020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300A8-6CC6-4FC5-A596-68010BD96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C1593-F43D-4FCD-A704-452BC0B82E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397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BEE22-01EE-4F22-8924-5A469611E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6CB9F-8891-439A-A378-958C5C5018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B7C7A-7B38-4B55-A749-D9867BC0BE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82808-7A8A-4B08-96C1-53B3A49A1FE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798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252DB5-8D91-4DE1-ADFD-04D43F223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F23930A-04EC-4CBA-9497-1CEA463C7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CC720F-D094-46AB-B01F-B2BADC3A2A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ACFC928-0F0A-43DB-A2CD-21E5B4988A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E18212E-A919-4DC8-B90E-35A0F82774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C97D450-DBBF-4984-B635-21A8D1EFAAA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C7E9636C-4A0E-4586-9E78-4A92223C4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1025" y="66675"/>
          <a:ext cx="5440363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39953" imgH="6723869" progId="Word.Document.12">
                  <p:embed/>
                </p:oleObj>
              </mc:Choice>
              <mc:Fallback>
                <p:oleObj name="Document" r:id="rId2" imgW="5439953" imgH="6723869" progId="Word.Document.12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C7E9636C-4A0E-4586-9E78-4A92223C4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66675"/>
                        <a:ext cx="5440363" cy="672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9C8BFDF-F6B6-499A-BC9B-3873A451A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Preparing for and writing a dissertation is not a linear process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3B79F9A-8642-4184-AF9F-E7837D174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000" dirty="0"/>
              <a:t>It is often a good idea to focus on the primary research material first – check what is available on your subject area</a:t>
            </a:r>
          </a:p>
          <a:p>
            <a:r>
              <a:rPr lang="en-GB" altLang="en-US" sz="2000" dirty="0"/>
              <a:t>If you have an argument you want to make, think about how you will develop it step by step</a:t>
            </a:r>
          </a:p>
          <a:p>
            <a:r>
              <a:rPr lang="en-GB" altLang="en-US" sz="2000" dirty="0"/>
              <a:t>Scholarly literature will help you formulate your research question, but..</a:t>
            </a:r>
          </a:p>
          <a:p>
            <a:pPr lvl="1"/>
            <a:r>
              <a:rPr lang="en-GB" altLang="en-US" sz="1800" dirty="0"/>
              <a:t>Don’t do a massive literature review; be selective</a:t>
            </a:r>
          </a:p>
          <a:p>
            <a:pPr lvl="1"/>
            <a:r>
              <a:rPr lang="en-GB" altLang="en-US" sz="1800" dirty="0"/>
              <a:t>Keep thinking about your research question and your research material as you read</a:t>
            </a:r>
          </a:p>
          <a:p>
            <a:r>
              <a:rPr lang="en-GB" altLang="en-US" sz="2000" dirty="0"/>
              <a:t>Writing up: Expect to (re)write your introduction last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7DB5540-8939-4BF1-8669-82957B4BE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/>
              <a:t>Two questions you must be able to answer about your proposed dissertation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D08129C-371E-4A0C-B748-B5813E262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124200"/>
          </a:xfrm>
        </p:spPr>
        <p:txBody>
          <a:bodyPr/>
          <a:lstStyle/>
          <a:p>
            <a:pPr eaLnBrk="1" hangingPunct="1"/>
            <a:r>
              <a:rPr lang="en-US" altLang="en-US"/>
              <a:t>What scholarly literature will you be examining?</a:t>
            </a:r>
          </a:p>
          <a:p>
            <a:pPr eaLnBrk="1" hangingPunct="1"/>
            <a:r>
              <a:rPr lang="en-US" altLang="en-US"/>
              <a:t>What primary research material will you use?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86221B1-D33C-462E-8177-BDF74AB81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GB" altLang="en-US"/>
              <a:t>First example: The Decline of Democracy in Emerging Powers: Explaining the Turkish and Mexican Enigmas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2BA5528-9817-4983-89B9-68C3272F0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3200400"/>
          </a:xfrm>
        </p:spPr>
        <p:txBody>
          <a:bodyPr/>
          <a:lstStyle/>
          <a:p>
            <a:r>
              <a:rPr lang="en-GB" altLang="en-US"/>
              <a:t>Chapter 1 – Introduction</a:t>
            </a:r>
          </a:p>
          <a:p>
            <a:r>
              <a:rPr lang="en-GB" altLang="en-US"/>
              <a:t>Chapter 2 – Theory</a:t>
            </a:r>
          </a:p>
          <a:p>
            <a:r>
              <a:rPr lang="en-GB" altLang="en-US"/>
              <a:t>Chapter 3 – Turkey</a:t>
            </a:r>
          </a:p>
          <a:p>
            <a:r>
              <a:rPr lang="en-GB" altLang="en-US"/>
              <a:t>Chapter 4 – Mexico</a:t>
            </a:r>
          </a:p>
          <a:p>
            <a:r>
              <a:rPr lang="en-GB" altLang="en-US"/>
              <a:t>Chapter 5 – Conclusion</a:t>
            </a:r>
          </a:p>
          <a:p>
            <a:r>
              <a:rPr lang="en-GB" altLang="en-US"/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95DC0AB-B9F7-4961-BAEB-0FA082737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GB" altLang="en-US"/>
              <a:t>Chapter 2 – Theory – Scholarly literature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BE1AB37-61B7-4A3F-83AC-51B53BCFE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2.1 Theories of Democratisation - Lipset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Sets up the puzzle: emerging powers are getting wealthier; why aren't they steadily getting more democratic?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2.2 Failures of democratisation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Electoral abuses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Lack of judicial independence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Weakness of civil society and media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Diamond, Schedler, Levitsky and Way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2.3 Decline of democracy?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Przeworski and Limongi, Peerenboom: At a certain level of wealth, backsliding from democracy should no longer occur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Neoliberal economics weakens civil society and social organisation (Putnam)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Economic recession can produce backsliding (Ulfelder and Lustik)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6F44ABB-7234-46D8-B0CC-ABEC2CFEB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 3 Primary research material on Turkey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5D494C-0DDC-4616-885F-8EAE0CB9E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Detailed examination of..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AKP party, failure of EU accession, Syrian crisis, Kurdish question..</a:t>
            </a:r>
          </a:p>
          <a:p>
            <a:pPr>
              <a:lnSpc>
                <a:spcPct val="90000"/>
              </a:lnSpc>
            </a:pPr>
            <a:r>
              <a:rPr lang="en-GB" altLang="en-US"/>
              <a:t>Sources used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Mainly specialised academic literature on these developments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This literature does not address the author’s question (why backsliding on democracy)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Secondary literature (re-)used as a primary resource to address a different question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3421397-9D5B-41F3-82D6-0C9667D1D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Primary research material in chs 3 and 4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5A3C5AC-364D-463C-8C5C-DC3A8BC8D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>
                <a:solidFill>
                  <a:srgbClr val="000000"/>
                </a:solidFill>
              </a:rPr>
              <a:t>Specialist journals: </a:t>
            </a:r>
            <a:r>
              <a:rPr lang="en-GB" altLang="en-US" sz="2400" i="1">
                <a:solidFill>
                  <a:srgbClr val="000000"/>
                </a:solidFill>
              </a:rPr>
              <a:t>Journal of Politics in Latin America, Third World Quarterly, Latin American Politics and Society, Turkish Studies</a:t>
            </a:r>
          </a:p>
          <a:p>
            <a:r>
              <a:rPr lang="en-GB" altLang="en-US" sz="2400">
                <a:solidFill>
                  <a:srgbClr val="000000"/>
                </a:solidFill>
              </a:rPr>
              <a:t>Freedom House country reports</a:t>
            </a:r>
            <a:endParaRPr lang="en-GB" altLang="en-US" sz="2400" i="1">
              <a:solidFill>
                <a:srgbClr val="000000"/>
              </a:solidFill>
            </a:endParaRPr>
          </a:p>
          <a:p>
            <a:r>
              <a:rPr lang="en-GB" altLang="en-US" sz="2400">
                <a:solidFill>
                  <a:srgbClr val="000000"/>
                </a:solidFill>
              </a:rPr>
              <a:t>Financial Times and other media sources</a:t>
            </a:r>
          </a:p>
          <a:p>
            <a:r>
              <a:rPr lang="en-GB" altLang="en-US" sz="2400"/>
              <a:t>Data: World Development Indicators (Gini coefficient)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E619958-936D-4F22-A37C-7764F690B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752600"/>
          </a:xfrm>
        </p:spPr>
        <p:txBody>
          <a:bodyPr/>
          <a:lstStyle/>
          <a:p>
            <a:r>
              <a:rPr lang="en-GB" altLang="en-US"/>
              <a:t>Second example: Real freedom for all? A critique of the basic income proposal within the political theory of the contemporary left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5EAE0B6-97D6-46F3-B740-FAE671B7A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Introduction</a:t>
            </a:r>
          </a:p>
          <a:p>
            <a:pPr>
              <a:lnSpc>
                <a:spcPct val="90000"/>
              </a:lnSpc>
            </a:pPr>
            <a:r>
              <a:rPr lang="en-GB" altLang="en-US"/>
              <a:t>Chapter One: Critique of </a:t>
            </a:r>
            <a:r>
              <a:rPr lang="en-GB" altLang="en-US" i="1"/>
              <a:t>A Capitalist Road to Communism</a:t>
            </a:r>
            <a:r>
              <a:rPr lang="en-GB" altLang="en-US"/>
              <a:t> </a:t>
            </a:r>
          </a:p>
          <a:p>
            <a:pPr>
              <a:lnSpc>
                <a:spcPct val="90000"/>
              </a:lnSpc>
            </a:pPr>
            <a:r>
              <a:rPr lang="en-GB" altLang="en-US"/>
              <a:t>Chapter Two: Critique of </a:t>
            </a:r>
            <a:r>
              <a:rPr lang="en-GB" altLang="en-US" i="1"/>
              <a:t>Real Freedom for All</a:t>
            </a:r>
          </a:p>
          <a:p>
            <a:pPr>
              <a:lnSpc>
                <a:spcPct val="90000"/>
              </a:lnSpc>
            </a:pPr>
            <a:r>
              <a:rPr lang="en-GB" altLang="en-US"/>
              <a:t>Chapter Three: Critique of</a:t>
            </a:r>
            <a:r>
              <a:rPr lang="en-GB" altLang="en-US" i="1"/>
              <a:t> Inventing the Future</a:t>
            </a:r>
          </a:p>
          <a:p>
            <a:pPr>
              <a:lnSpc>
                <a:spcPct val="90000"/>
              </a:lnSpc>
            </a:pPr>
            <a:r>
              <a:rPr lang="en-GB" altLang="en-US"/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537539E-774B-495D-B3CF-DAD6B85CA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20000" cy="1905000"/>
          </a:xfrm>
        </p:spPr>
        <p:txBody>
          <a:bodyPr/>
          <a:lstStyle/>
          <a:p>
            <a:r>
              <a:rPr lang="en-GB" altLang="en-US"/>
              <a:t>Scholarly literature:</a:t>
            </a:r>
            <a:br>
              <a:rPr lang="en-GB" altLang="en-US"/>
            </a:br>
            <a:r>
              <a:rPr lang="en-GB" altLang="en-US" sz="2400"/>
              <a:t>A Marxist critique – central role of production in social relationships and self-realisation</a:t>
            </a:r>
            <a:br>
              <a:rPr lang="en-GB" altLang="en-US" sz="2400"/>
            </a:br>
            <a:r>
              <a:rPr lang="en-GB" altLang="en-US" sz="2400"/>
              <a:t>- Adorno, Hegel, Horkheimer, Marx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F7E6E1E-4DC0-464F-A11F-1FCF79B97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/>
              <a:t>Primary research material:</a:t>
            </a:r>
          </a:p>
          <a:p>
            <a:r>
              <a:rPr lang="en-GB" altLang="en-US" sz="2400" i="1"/>
              <a:t>A Capitalist Road to Communism</a:t>
            </a:r>
            <a:r>
              <a:rPr lang="en-GB" altLang="en-US" sz="2400"/>
              <a:t> </a:t>
            </a:r>
          </a:p>
          <a:p>
            <a:r>
              <a:rPr lang="en-GB" altLang="en-US" sz="2400" i="1"/>
              <a:t>Real Freedom for All</a:t>
            </a:r>
          </a:p>
          <a:p>
            <a:r>
              <a:rPr lang="en-GB" altLang="en-US" sz="2400" i="1"/>
              <a:t>Inventing the Future</a:t>
            </a:r>
          </a:p>
          <a:p>
            <a:pPr>
              <a:buFontTx/>
              <a:buNone/>
            </a:pPr>
            <a:r>
              <a:rPr lang="en-GB" altLang="en-US" sz="2400"/>
              <a:t>Additional sources used in developing the critique:</a:t>
            </a:r>
          </a:p>
          <a:p>
            <a:r>
              <a:rPr lang="en-GB" altLang="en-US" sz="2400"/>
              <a:t>Contemporary critics of basic income, both academic and popular (Arneson, Coote, Hassel)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C20DD24-968B-4A4A-B529-DE0F64C02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Focusing on a question: three steps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CABAC02-4A28-4180-B111-4AFCDE420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Subject area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Countries/ policies/ episodes you want to focus on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‘Angle’ – democracy, geopolitics, defence..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Research question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What is interesting/ puzzling/ surprising about the case, the comparison, the proposal..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Hypotheses or arguments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What the scholarly literature suggests you look for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Often presented at the end of the literature review</a:t>
            </a:r>
          </a:p>
          <a:p>
            <a:pPr lvl="1"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/>
              <a:t>At this stage, we ask you to identify the subject area. You should also try to formulate your research question but it may well change. Hypotheses/ argument will come later.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603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Default Design</vt:lpstr>
      <vt:lpstr>Microsoft Word Document</vt:lpstr>
      <vt:lpstr>PowerPoint Presentation</vt:lpstr>
      <vt:lpstr>Two questions you must be able to answer about your proposed dissertation</vt:lpstr>
      <vt:lpstr>First example: The Decline of Democracy in Emerging Powers: Explaining the Turkish and Mexican Enigmas</vt:lpstr>
      <vt:lpstr>Chapter 2 – Theory – Scholarly literature</vt:lpstr>
      <vt:lpstr>Ch 3 Primary research material on Turkey</vt:lpstr>
      <vt:lpstr>Primary research material in chs 3 and 4</vt:lpstr>
      <vt:lpstr>Second example: Real freedom for all? A critique of the basic income proposal within the political theory of the contemporary left </vt:lpstr>
      <vt:lpstr>Scholarly literature: A Marxist critique – central role of production in social relationships and self-realisation - Adorno, Hegel, Horkheimer, Marx </vt:lpstr>
      <vt:lpstr>Focusing on a question: three steps </vt:lpstr>
      <vt:lpstr>Preparing for and writing a dissertation is not a linear process </vt:lpstr>
    </vt:vector>
  </TitlesOfParts>
  <Company>Birkbeck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Mabbett</dc:creator>
  <cp:lastModifiedBy>Deborah Mabbett</cp:lastModifiedBy>
  <cp:revision>13</cp:revision>
  <dcterms:created xsi:type="dcterms:W3CDTF">2007-01-09T10:33:36Z</dcterms:created>
  <dcterms:modified xsi:type="dcterms:W3CDTF">2021-11-10T16:29:27Z</dcterms:modified>
</cp:coreProperties>
</file>