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2" r:id="rId2"/>
    <p:sldMasterId id="2147483684" r:id="rId3"/>
  </p:sldMasterIdLst>
  <p:notesMasterIdLst>
    <p:notesMasterId r:id="rId18"/>
  </p:notesMasterIdLst>
  <p:sldIdLst>
    <p:sldId id="257" r:id="rId4"/>
    <p:sldId id="289" r:id="rId5"/>
    <p:sldId id="258" r:id="rId6"/>
    <p:sldId id="259" r:id="rId7"/>
    <p:sldId id="268" r:id="rId8"/>
    <p:sldId id="283" r:id="rId9"/>
    <p:sldId id="290" r:id="rId10"/>
    <p:sldId id="284" r:id="rId11"/>
    <p:sldId id="285" r:id="rId12"/>
    <p:sldId id="286" r:id="rId13"/>
    <p:sldId id="267" r:id="rId14"/>
    <p:sldId id="288" r:id="rId15"/>
    <p:sldId id="287" r:id="rId16"/>
    <p:sldId id="291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6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1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31017-E066-48F7-AC76-2E4124B254DF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636FB-EC2E-4E1B-B4A3-D9D9865DB0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715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30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5172A7-1226-42DA-94F3-85C42DC7AE8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07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reasonably foreseeable factors that may be expected to influence their willingness to participate such as potential risks, discomfort, or adverse effects; any prospective research benefits; limits of confidentiality; incentives for participation; and whom to contact for questions about the research and research participants’ rights. </a:t>
            </a:r>
          </a:p>
          <a:p>
            <a:r>
              <a:rPr lang="en-GB" dirty="0"/>
              <a:t>Deception is a situation in which subjects have essential information withheld and/or are intentionally misled about procedures and purposes. A thorough debriefing is particularly important in studies involving deception.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4D1546-A209-6045-974E-276C7B3DEB5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342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reasonably foreseeable factors that may be expected to influence their willingness to participate such as potential risks, discomfort, or adverse effects; any prospective research benefits; limits of confidentiality; incentives for participation; and whom to contact for questions about the research and research participants’ rights. </a:t>
            </a:r>
          </a:p>
          <a:p>
            <a:r>
              <a:rPr lang="en-GB" dirty="0"/>
              <a:t>Deception is a situation in which subjects have essential information withheld and/or are intentionally misled about procedures and purposes. A thorough debriefing is particularly important in studies involving deception.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4D1546-A209-6045-974E-276C7B3DEB5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8150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4D1546-A209-6045-974E-276C7B3DEB5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429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4D1546-A209-6045-974E-276C7B3DEB5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2928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73A6C-1641-49CF-9AB4-941AD68F8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AA2C7-C388-44E5-A5CA-8F71F976B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E84BB-7AA7-4572-8C2E-BA67A1941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CF59-8DAE-4CEA-BF6D-077C4994BA90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96D26-B72E-4029-850A-A7088CEFF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BBBD9-10D6-493A-90DC-AE35D977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D5CD-2AD9-4924-9E5B-7D3BD33A0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35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4C4F-BA93-45EB-8248-9FFD876E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D5C1F-3F4E-4AEB-8B8A-39C021E84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92CFA-2A9C-4A67-88C9-5D6D1EF31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CF59-8DAE-4CEA-BF6D-077C4994BA90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0E722-295E-4D3D-B24C-6DC87FE36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C7368-FA1B-4CCE-8B4E-7C790C6A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D5CD-2AD9-4924-9E5B-7D3BD33A0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76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F5C994-427C-409D-BF0F-335240C733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84F3D-ACFB-45B8-B6E8-7D67B9286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5AC6E-FFD8-4D5A-AD27-35E32CCF4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CF59-8DAE-4CEA-BF6D-077C4994BA90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AE351-1F55-4CFD-AC10-7BC0CE863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AC55D-1804-4146-8394-6A1C63306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D5CD-2AD9-4924-9E5B-7D3BD33A0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857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A579-D20D-A046-A193-E96D06E34143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E089-0864-FF4B-9584-C71344877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837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A579-D20D-A046-A193-E96D06E34143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E089-0864-FF4B-9584-C71344877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453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A579-D20D-A046-A193-E96D06E34143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E089-0864-FF4B-9584-C71344877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86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A579-D20D-A046-A193-E96D06E34143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E089-0864-FF4B-9584-C71344877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91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A579-D20D-A046-A193-E96D06E34143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E089-0864-FF4B-9584-C71344877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693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A579-D20D-A046-A193-E96D06E34143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E089-0864-FF4B-9584-C71344877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4936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A579-D20D-A046-A193-E96D06E34143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E089-0864-FF4B-9584-C71344877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527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A579-D20D-A046-A193-E96D06E34143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E089-0864-FF4B-9584-C71344877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97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A32B-32B0-4F35-AF90-651A6ADAE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F39AE-DEDE-4AA8-8E33-DDB015E9E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F2876-7708-45DC-8BA7-0F8399A9E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CF59-8DAE-4CEA-BF6D-077C4994BA90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2C195-8AE2-4EFB-9C51-FCFAD891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1D8EB-E7CA-4B95-97B9-EFB7F079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D5CD-2AD9-4924-9E5B-7D3BD33A0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371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A579-D20D-A046-A193-E96D06E34143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E089-0864-FF4B-9584-C71344877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1513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A579-D20D-A046-A193-E96D06E34143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E089-0864-FF4B-9584-C71344877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6695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A579-D20D-A046-A193-E96D06E34143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E089-0864-FF4B-9584-C71344877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5858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D8B2D-2D43-4346-AAE4-99ABA7785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7EC03-F19B-40E3-9151-5153969AE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9120-1024-4468-AC87-6C59DFAF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5B9E-B587-435D-BCFD-E42CB295CC27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80039-D3E9-4D09-BB4E-DF7010B4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EE139-D176-4C90-B26E-0DA2F479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93D6-AAEA-43A0-AF06-F0C973531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932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CB10-3D44-4DAF-A3DD-34EE4631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59B85-7BA1-4D61-B961-938477FA7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63021-619B-4D92-B4DE-1C029EDB2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5B9E-B587-435D-BCFD-E42CB295CC27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1D56C-1428-44AE-923B-B33B2532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600B6-04BE-4728-A88E-DD1FB10B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93D6-AAEA-43A0-AF06-F0C973531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9890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BCD5-EAAA-462E-8E0F-348E8AD0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74133-A61B-4C45-91DE-5C4ED5777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98D77-72E4-4A5E-ADD8-1E657E4DC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5B9E-B587-435D-BCFD-E42CB295CC27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4CA82-F19F-45FF-82FD-EDA9F8FC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31641-88A7-4202-A028-8ECE96AC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93D6-AAEA-43A0-AF06-F0C973531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3520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0DF4-9137-46BF-BA35-C12FF02A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19B93-D6DD-4127-B3C0-4CB6778C6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3BD6E-B98F-41FD-AC25-EA4675E35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68D2D-32C1-4A4F-8E64-AFC08E6F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5B9E-B587-435D-BCFD-E42CB295CC27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14E02-B41A-402C-A183-3DA148345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7F7F2-9E5D-47EE-BFFB-E6D39C29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93D6-AAEA-43A0-AF06-F0C973531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172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DFF52-B45D-4057-8F4F-4D27579A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426DA-347A-4FFD-BA81-FACCB8510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51F66-4160-4332-B7F8-CBEAC9015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7B5544-7EFE-4CC6-93EC-5CABE3F2A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DC3B1-3A6C-48B2-A12E-3DAFD9446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F36557-6072-4475-8ED0-D7DA7D2A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5B9E-B587-435D-BCFD-E42CB295CC27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CAE3C4-A246-4C9A-897F-EF0074E9B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93F1C-3F8A-42D1-BC43-7A22C7000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93D6-AAEA-43A0-AF06-F0C973531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3365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AD3DB-009C-4F21-B08E-D8D99A3D2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F5D41B-87CF-4C83-9EDD-EAAB6E857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5B9E-B587-435D-BCFD-E42CB295CC27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7CC6E-5981-4F64-919F-219CF66F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691AE-90E5-412F-843D-8796288B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93D6-AAEA-43A0-AF06-F0C973531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0076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E74BF4-911B-4B16-88E9-A720FFCF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5B9E-B587-435D-BCFD-E42CB295CC27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A2DB7-D6C3-417C-ACD0-CBE8149F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057E9-F7A6-49FA-8859-D603BDD78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93D6-AAEA-43A0-AF06-F0C973531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05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3315-2151-47F2-A747-B065D779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A7D2F-A2DC-45F8-B710-2FDD7D4E7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A2382-90EF-4214-AC79-F27D47C5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CF59-8DAE-4CEA-BF6D-077C4994BA90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003A1-EB13-4DFA-AC55-068F6AEA3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5BA5D-B26E-4872-A952-44194470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D5CD-2AD9-4924-9E5B-7D3BD33A0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4962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D67B-412A-4F70-9992-D16EBED2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60B8F-DACF-45E2-AC02-D386E25C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B5ED6-6BE0-4AFA-83A2-87C840C34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F77F2-3D79-49B5-BF1F-8ACA65DB8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5B9E-B587-435D-BCFD-E42CB295CC27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2CA5D-5FB8-4588-9418-0D89008E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B29CF-C544-409C-AA4D-0BA68F2D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93D6-AAEA-43A0-AF06-F0C973531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0874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D3F2-9D8B-4F19-B827-7BE8A0E42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7505FC-B184-4C9D-950F-5297EABF6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D16C5-0943-43F1-B12F-0708A885C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B4CA8-F82D-4FE9-BD93-DEAB84B5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5B9E-B587-435D-BCFD-E42CB295CC27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FC73B-5493-455D-A606-DD53EB8A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59010-3834-4568-BEA3-F66FB6F4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93D6-AAEA-43A0-AF06-F0C973531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704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6CBF-9081-4996-9074-9F0B4EC7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FF059-53DB-4A4D-980B-949A7CC57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7CDF7-D0D5-4EA9-BAA8-943BCF29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5B9E-B587-435D-BCFD-E42CB295CC27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CBF10-0A2A-4E7F-8BDD-B43A76BE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C76B8-7456-42C6-885A-F8889E3ED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93D6-AAEA-43A0-AF06-F0C973531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6287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1F2B2-62EF-42BE-BB4D-0917358BA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3D993-B209-449B-83EF-0596C0033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0789E-E8D2-44A4-A283-C02609F0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5B9E-B587-435D-BCFD-E42CB295CC27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0036B-5DE1-4A07-86C7-3339141B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CEC89-1FE0-4131-8FEB-96CF5D95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93D6-AAEA-43A0-AF06-F0C973531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4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A126-7167-4E49-994E-BA32DBF5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24950-19AA-48BD-AE15-049035C41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64CA5-78E3-4856-912D-17C24DF68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A1C5E-18CF-4039-AEA0-E40D255C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CF59-8DAE-4CEA-BF6D-077C4994BA90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A2BFC-4462-4940-98FC-3A18EBF4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55299-0A66-436D-ADDD-502896A7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D5CD-2AD9-4924-9E5B-7D3BD33A0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95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326C7-7264-41BD-BE4B-8FDBCC2FB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CBC42-12B4-40F8-A678-6F21225BF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38B82-051B-4BBC-BC31-1BD24A03E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93E2A1-865D-444E-BA88-39504EAA3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381C9-ED0A-4AE1-8FE4-9954A38FF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DB2BFB-82CF-44DD-B17D-6E4C573D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CF59-8DAE-4CEA-BF6D-077C4994BA90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637CD6-1290-4277-B04E-17DA75FC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481E8E-EBE4-4F4B-BB88-F4C1FB55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D5CD-2AD9-4924-9E5B-7D3BD33A0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74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129F-B51A-43E5-BD44-78E0338A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9D8D65-2EB2-44F1-9A3A-D072E830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CF59-8DAE-4CEA-BF6D-077C4994BA90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7AB9C-EB0E-4AA0-AA38-75DAB2BF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CEEF50-0154-4D7D-9919-00FE65B2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D5CD-2AD9-4924-9E5B-7D3BD33A0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9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207F7-76C1-4803-85A6-B10E9D957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CF59-8DAE-4CEA-BF6D-077C4994BA90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8B7719-229B-439D-8735-770070414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1861D-B7CE-48C7-AB7F-55DD37C6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D5CD-2AD9-4924-9E5B-7D3BD33A0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29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1AF74-2117-44C1-BD7C-0CC040A54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A6D33-CBB9-4FFB-9715-31A72D287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7EF29-AB94-404B-AA51-CEC67A0B0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24A4D-EF55-44BE-B089-38C549DC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CF59-8DAE-4CEA-BF6D-077C4994BA90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3F550-0A20-44EB-A4FD-8D08C601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DF99E-B733-4EFA-89B7-108846AB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D5CD-2AD9-4924-9E5B-7D3BD33A0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65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12856-0F3A-433F-B453-16813C63A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5B776A-033D-4611-8B24-5E366C375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60DB9-3F90-4A58-998B-BD04DBEA6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E6F98-4C15-4E23-AFA2-614AC1C3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CF59-8DAE-4CEA-BF6D-077C4994BA90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E549C-158B-427F-947D-A4C31089C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D0838-C44E-4524-85B1-37200B7B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D5CD-2AD9-4924-9E5B-7D3BD33A0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70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DC9E8-D33A-428A-AB68-BA47404C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BD96D-488A-40CC-B986-02AFBC9C8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653AB-189C-49CD-B417-1BA3B767B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3CF59-8DAE-4CEA-BF6D-077C4994BA90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D580B-55FE-4DD9-8CBA-EB351E073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EB23C-A704-4032-BA63-62E51D807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4D5CD-2AD9-4924-9E5B-7D3BD33A0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14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6A579-D20D-A046-A193-E96D06E34143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AE089-0864-FF4B-9584-C71344877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01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2C09FA-1B1F-40B4-8338-CE858A96A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DD339-87DB-4911-B4E1-449D0FE2D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F5FAB-56AB-4D20-A703-3328EC05A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55B9E-B587-435D-BCFD-E42CB295CC27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1C6CC-695A-4FE5-87FB-C227DF3ED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6B82F-CB7F-4DFA-B109-6C9F1E3C0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693D6-AAEA-43A0-AF06-F0C973531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22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bbk.ac.uk/sshp/research/sshp-ethics-committee-and-procedure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bk logo.tif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3467" y="517068"/>
            <a:ext cx="10929788" cy="34428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GB" sz="4000" dirty="0">
                <a:solidFill>
                  <a:srgbClr val="404040"/>
                </a:solidFill>
              </a:rPr>
              <a:t>Research Ethics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5688535"/>
            <a:ext cx="6801612" cy="536125"/>
          </a:xfrm>
        </p:spPr>
        <p:txBody>
          <a:bodyPr>
            <a:normAutofit/>
          </a:bodyPr>
          <a:lstStyle/>
          <a:p>
            <a:r>
              <a:rPr lang="en-GB" sz="1800" b="1" dirty="0">
                <a:solidFill>
                  <a:srgbClr val="FFFFFF"/>
                </a:solidFill>
              </a:rPr>
              <a:t>Introduction to Quantitative Research, Week 2</a:t>
            </a:r>
            <a:endParaRPr lang="en-GB"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F9278A3-BD88-48E9-ADA8-DFA54F8B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6">
            <a:extLst>
              <a:ext uri="{FF2B5EF4-FFF2-40B4-BE49-F238E27FC236}">
                <a16:creationId xmlns:a16="http://schemas.microsoft.com/office/drawing/2014/main" id="{06979E64-410D-4CA1-A8A9-ACDE69862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08003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7">
            <a:extLst>
              <a:ext uri="{FF2B5EF4-FFF2-40B4-BE49-F238E27FC236}">
                <a16:creationId xmlns:a16="http://schemas.microsoft.com/office/drawing/2014/main" id="{021DE2B2-9F4C-4BE0-88D6-90B781F1D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08004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 large room&#10;&#10;Description automatically generated">
            <a:extLst>
              <a:ext uri="{FF2B5EF4-FFF2-40B4-BE49-F238E27FC236}">
                <a16:creationId xmlns:a16="http://schemas.microsoft.com/office/drawing/2014/main" id="{726F2660-76B5-4413-8530-DDFDE622FE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6" r="3" b="6890"/>
          <a:stretch/>
        </p:blipFill>
        <p:spPr>
          <a:xfrm>
            <a:off x="644197" y="637901"/>
            <a:ext cx="5441048" cy="2639028"/>
          </a:xfrm>
          <a:prstGeom prst="rect">
            <a:avLst/>
          </a:prstGeom>
        </p:spPr>
      </p:pic>
      <p:pic>
        <p:nvPicPr>
          <p:cNvPr id="8" name="Picture 7" descr="A group of kids posing for a photo&#10;&#10;Description automatically generated">
            <a:extLst>
              <a:ext uri="{FF2B5EF4-FFF2-40B4-BE49-F238E27FC236}">
                <a16:creationId xmlns:a16="http://schemas.microsoft.com/office/drawing/2014/main" id="{90CC10B5-5708-4F52-A9D2-8FF65C1991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786"/>
          <a:stretch/>
        </p:blipFill>
        <p:spPr>
          <a:xfrm>
            <a:off x="644197" y="3276929"/>
            <a:ext cx="5441048" cy="2617592"/>
          </a:xfrm>
          <a:prstGeom prst="rect">
            <a:avLst/>
          </a:prstGeom>
        </p:spPr>
      </p:pic>
      <p:sp>
        <p:nvSpPr>
          <p:cNvPr id="58" name="Rectangle 8">
            <a:extLst>
              <a:ext uri="{FF2B5EF4-FFF2-40B4-BE49-F238E27FC236}">
                <a16:creationId xmlns:a16="http://schemas.microsoft.com/office/drawing/2014/main" id="{F4CBF41C-B31A-498E-8DE8-06450A0BE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66816" y="1352302"/>
            <a:ext cx="518205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0221" y="1833036"/>
            <a:ext cx="4330061" cy="1541083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Vulnerable groups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C39C20E-446B-4706-9FAB-EB5663931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44197" y="3276929"/>
            <a:ext cx="5423419" cy="0"/>
          </a:xfrm>
          <a:prstGeom prst="line">
            <a:avLst/>
          </a:prstGeom>
          <a:ln w="12700">
            <a:solidFill>
              <a:srgbClr val="FE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0853" y="3435931"/>
            <a:ext cx="4329244" cy="2718648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GB" sz="2400">
                <a:solidFill>
                  <a:srgbClr val="FEFFFF"/>
                </a:solidFill>
              </a:rPr>
              <a:t>   Special care must be taken with vulnerable groups to ensure ethical treatment (e.g. children, prisoners, people with mental health issues)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09589" y="6222097"/>
            <a:ext cx="682311" cy="320040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F59EFD9F-2151-4063-B863-6C06D7E03621}" type="slidenum"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9128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Ethics and Social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GB" sz="2400" dirty="0"/>
              <a:t>Who is this research for? - the participants? the funding body? the wider public? knowledge for its own sake? </a:t>
            </a:r>
          </a:p>
          <a:p>
            <a:r>
              <a:rPr lang="en-GB" sz="2400" dirty="0"/>
              <a:t>Should participants be involved in shaping the project? </a:t>
            </a:r>
          </a:p>
          <a:p>
            <a:r>
              <a:rPr lang="en-GB" sz="2400" dirty="0"/>
              <a:t>What if our obligations to the sponsors clash with our obligation to disseminate the results? </a:t>
            </a:r>
          </a:p>
          <a:p>
            <a:r>
              <a:rPr lang="en-GB" sz="2400" dirty="0"/>
              <a:t>Who should be protected when findings are made public? </a:t>
            </a:r>
          </a:p>
          <a:p>
            <a:r>
              <a:rPr lang="en-GB" sz="2400" b="1" dirty="0"/>
              <a:t>There are no simple answers</a:t>
            </a:r>
          </a:p>
        </p:txBody>
      </p:sp>
    </p:spTree>
    <p:extLst>
      <p:ext uri="{BB962C8B-B14F-4D97-AF65-F5344CB8AC3E}">
        <p14:creationId xmlns:p14="http://schemas.microsoft.com/office/powerpoint/2010/main" val="1287156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tanding in front of a building&#10;&#10;Description automatically generated">
            <a:extLst>
              <a:ext uri="{FF2B5EF4-FFF2-40B4-BE49-F238E27FC236}">
                <a16:creationId xmlns:a16="http://schemas.microsoft.com/office/drawing/2014/main" id="{B86EDFFF-1E07-46CC-A38C-0F39B42ACC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30ED0-9D63-4CA7-AEF5-63DC60CAD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891186" cy="1135737"/>
          </a:xfrm>
        </p:spPr>
        <p:txBody>
          <a:bodyPr>
            <a:normAutofit/>
          </a:bodyPr>
          <a:lstStyle/>
          <a:p>
            <a:r>
              <a:rPr lang="en-GB" sz="3600"/>
              <a:t>Ethics at Birkbeck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A6AB3-B6EE-4948-AA10-F4460301C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6891187" cy="4393982"/>
          </a:xfrm>
        </p:spPr>
        <p:txBody>
          <a:bodyPr>
            <a:normAutofit fontScale="92500"/>
          </a:bodyPr>
          <a:lstStyle/>
          <a:p>
            <a:r>
              <a:rPr lang="en-GB" sz="2400" dirty="0"/>
              <a:t>Students’ projects need to be reviewed by the supervisor to decide if they involve routine or non-routine research</a:t>
            </a:r>
          </a:p>
          <a:p>
            <a:r>
              <a:rPr lang="en-GB" sz="2400" dirty="0"/>
              <a:t>Non-routine research</a:t>
            </a:r>
          </a:p>
          <a:p>
            <a:pPr lvl="1"/>
            <a:r>
              <a:rPr lang="en-GB" dirty="0"/>
              <a:t>Participants’ physical or mental wellbeing is put at risk</a:t>
            </a:r>
          </a:p>
          <a:p>
            <a:pPr lvl="1"/>
            <a:r>
              <a:rPr lang="en-GB" dirty="0"/>
              <a:t>Vulnerable populations are involved</a:t>
            </a:r>
          </a:p>
          <a:p>
            <a:pPr lvl="1"/>
            <a:r>
              <a:rPr lang="en-GB" dirty="0"/>
              <a:t>Permission of a gatekeeper is required to access participants</a:t>
            </a:r>
          </a:p>
          <a:p>
            <a:pPr lvl="1"/>
            <a:r>
              <a:rPr lang="en-GB" dirty="0"/>
              <a:t>Use of deception or lack of informed consent</a:t>
            </a:r>
          </a:p>
          <a:p>
            <a:pPr lvl="1"/>
            <a:r>
              <a:rPr lang="en-GB" dirty="0"/>
              <a:t>Predictable media interest or sensitivity</a:t>
            </a:r>
          </a:p>
          <a:p>
            <a:pPr lvl="1"/>
            <a:r>
              <a:rPr lang="en-GB" dirty="0"/>
              <a:t>Conflicts of interest</a:t>
            </a:r>
          </a:p>
          <a:p>
            <a:r>
              <a:rPr lang="en-GB" sz="2400" dirty="0"/>
              <a:t>During the </a:t>
            </a:r>
            <a:r>
              <a:rPr lang="en-GB" sz="2400" dirty="0" err="1"/>
              <a:t>Covid</a:t>
            </a:r>
            <a:r>
              <a:rPr lang="en-GB" sz="2400" dirty="0"/>
              <a:t> pandemic, no face-to-face research</a:t>
            </a:r>
          </a:p>
          <a:p>
            <a:endParaRPr lang="en-GB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58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tanding in front of a building&#10;&#10;Description automatically generated">
            <a:extLst>
              <a:ext uri="{FF2B5EF4-FFF2-40B4-BE49-F238E27FC236}">
                <a16:creationId xmlns:a16="http://schemas.microsoft.com/office/drawing/2014/main" id="{B16FBBAC-2F7C-4DCC-995F-65F1D9D327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6891186" cy="1135737"/>
          </a:xfrm>
        </p:spPr>
        <p:txBody>
          <a:bodyPr>
            <a:normAutofit/>
          </a:bodyPr>
          <a:lstStyle/>
          <a:p>
            <a:r>
              <a:rPr lang="en-GB" sz="3600"/>
              <a:t>Ethics at Birkbeck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782981"/>
            <a:ext cx="6891187" cy="4393982"/>
          </a:xfrm>
        </p:spPr>
        <p:txBody>
          <a:bodyPr>
            <a:normAutofit/>
          </a:bodyPr>
          <a:lstStyle/>
          <a:p>
            <a:r>
              <a:rPr lang="en-GB" sz="2400" dirty="0"/>
              <a:t>Departmental Ethics Officers (routine)</a:t>
            </a:r>
          </a:p>
          <a:p>
            <a:r>
              <a:rPr lang="en-GB" sz="2400" dirty="0"/>
              <a:t>School Ethics Committees (non-routine)</a:t>
            </a:r>
          </a:p>
          <a:p>
            <a:r>
              <a:rPr lang="en-GB" sz="2400" dirty="0"/>
              <a:t>College Ethics Committee (extremely sensitive)</a:t>
            </a:r>
          </a:p>
          <a:p>
            <a:r>
              <a:rPr lang="en-GB" sz="2400" dirty="0"/>
              <a:t>All research involving human participants must have ethical approval</a:t>
            </a:r>
          </a:p>
          <a:p>
            <a:r>
              <a:rPr lang="en-GB" sz="2400" dirty="0">
                <a:hlinkClick r:id="rId4"/>
              </a:rPr>
              <a:t>http://www.bbk.ac.uk/sshp/research/sshp-ethics-committee-and-procedures</a:t>
            </a:r>
            <a:r>
              <a:rPr lang="en-GB" sz="2400" dirty="0"/>
              <a:t>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F59EFD9F-2151-4063-B863-6C06D7E03621}" type="slidenum">
              <a:rPr kumimoji="0" lang="en-GB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0918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B95C2-C787-433A-A4F7-8EEA6BCAE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Ethics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E48D3-CB84-43C4-9BBC-9BAC34C23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GB" sz="2400" dirty="0"/>
              <a:t>Read the research proposal that is available on Moodle</a:t>
            </a:r>
          </a:p>
          <a:p>
            <a:r>
              <a:rPr lang="en-GB" sz="2400" dirty="0"/>
              <a:t>Imagine you are a member of an ethics committee reviewing this research proposal</a:t>
            </a:r>
          </a:p>
          <a:p>
            <a:r>
              <a:rPr lang="en-GB" sz="2400" dirty="0"/>
              <a:t>In class, we will discuss the ethical implications of this proposal and what changes you would recommend</a:t>
            </a:r>
          </a:p>
        </p:txBody>
      </p:sp>
    </p:spTree>
    <p:extLst>
      <p:ext uri="{BB962C8B-B14F-4D97-AF65-F5344CB8AC3E}">
        <p14:creationId xmlns:p14="http://schemas.microsoft.com/office/powerpoint/2010/main" val="34074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03BA36-ED05-44A3-8B06-3B27DB46E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Ethics: A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27E4D-119C-4BC8-B0D6-4EE1A365B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 lnSpcReduction="10000"/>
          </a:bodyPr>
          <a:lstStyle/>
          <a:p>
            <a:r>
              <a:rPr lang="en-GB" sz="1900" dirty="0"/>
              <a:t>A branch of philosophy that involves systematizing, defending and recommending concepts of right and wrong conduct</a:t>
            </a:r>
          </a:p>
          <a:p>
            <a:r>
              <a:rPr lang="en-GB" sz="1900" dirty="0"/>
              <a:t>Different from morals, which are beliefs about what is permissible, impermissible and obligatory behaviour in personal relationships and in society</a:t>
            </a:r>
          </a:p>
          <a:p>
            <a:r>
              <a:rPr lang="en-GB" sz="1900" dirty="0"/>
              <a:t>Honesty is a moral virtue, University Guidelines on Plagiarism are an ethical system of principles designed to guide honest scholarship</a:t>
            </a:r>
          </a:p>
        </p:txBody>
      </p:sp>
      <p:pic>
        <p:nvPicPr>
          <p:cNvPr id="5" name="Picture 2" descr="http://www.ethicaluniform.com/wp-content/uploads/2011/12/Ethics-Cropped.jpg">
            <a:extLst>
              <a:ext uri="{FF2B5EF4-FFF2-40B4-BE49-F238E27FC236}">
                <a16:creationId xmlns:a16="http://schemas.microsoft.com/office/drawing/2014/main" id="{3AEF4C87-4F44-4A3F-958E-52A7CA066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6560" r="20326"/>
          <a:stretch/>
        </p:blipFill>
        <p:spPr bwMode="auto">
          <a:xfrm>
            <a:off x="6098892" y="2492376"/>
            <a:ext cx="4802404" cy="35633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2410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37D4E831-148D-4E7A-BD2D-7D4D303139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75" b="2722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6891186" cy="1135737"/>
          </a:xfrm>
        </p:spPr>
        <p:txBody>
          <a:bodyPr>
            <a:normAutofit/>
          </a:bodyPr>
          <a:lstStyle/>
          <a:p>
            <a:r>
              <a:rPr lang="en-GB" sz="3600"/>
              <a:t>My Recent Experience: A Funding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782981"/>
            <a:ext cx="6891187" cy="4393982"/>
          </a:xfrm>
        </p:spPr>
        <p:txBody>
          <a:bodyPr>
            <a:normAutofit/>
          </a:bodyPr>
          <a:lstStyle/>
          <a:p>
            <a:r>
              <a:rPr lang="en-GB" sz="2400" dirty="0"/>
              <a:t>Research question: How do migration and remittances affect experiences and perceptions of corruption in Mexico?</a:t>
            </a:r>
          </a:p>
          <a:p>
            <a:r>
              <a:rPr lang="en-GB" sz="2400" dirty="0"/>
              <a:t>Methods</a:t>
            </a:r>
          </a:p>
          <a:p>
            <a:pPr lvl="1"/>
            <a:r>
              <a:rPr lang="en-GB" dirty="0"/>
              <a:t>Representative survey of residents of the 10 municipalities in Mexico with the highest migration rates</a:t>
            </a:r>
          </a:p>
          <a:p>
            <a:pPr lvl="1"/>
            <a:r>
              <a:rPr lang="en-GB" dirty="0"/>
              <a:t>Questions on perceptions of corruption </a:t>
            </a:r>
            <a:r>
              <a:rPr lang="en-GB" dirty="0" err="1"/>
              <a:t>eg</a:t>
            </a:r>
            <a:r>
              <a:rPr lang="en-GB" dirty="0"/>
              <a:t> in the police, health service, education</a:t>
            </a:r>
          </a:p>
          <a:p>
            <a:pPr lvl="1"/>
            <a:r>
              <a:rPr lang="en-GB" dirty="0"/>
              <a:t>List experiment to find out which groups were more likely to have paid bribes for public services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51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52F41CE3-12CA-4897-B1BB-2415AB7578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75" b="2722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6891186" cy="1135737"/>
          </a:xfrm>
        </p:spPr>
        <p:txBody>
          <a:bodyPr>
            <a:normAutofit/>
          </a:bodyPr>
          <a:lstStyle/>
          <a:p>
            <a:r>
              <a:rPr lang="en-GB" sz="3600"/>
              <a:t>The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782981"/>
            <a:ext cx="6891187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“Whilst the panel found this application interesting, they did not feel it could be supported because they were unable to satisfy themselves from a due diligence perspective that the vulnerable population who would be the participants in the research would not be put at increased risk as a consequence of their involvement in the research.”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4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/>
              <a:t>ESRC: Six Principles of Ethical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29" y="2278173"/>
            <a:ext cx="7236046" cy="4065477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1800" dirty="0"/>
              <a:t>Research should be designed, reviewed and undertaken to ensure </a:t>
            </a:r>
            <a:r>
              <a:rPr lang="en-GB" sz="1800" b="1" dirty="0"/>
              <a:t>integrity and quality</a:t>
            </a:r>
            <a:r>
              <a:rPr lang="en-GB" sz="1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800" dirty="0"/>
              <a:t>Research staff and subjects must be </a:t>
            </a:r>
            <a:r>
              <a:rPr lang="en-GB" sz="1800" b="1" dirty="0"/>
              <a:t>informed fully</a:t>
            </a:r>
            <a:r>
              <a:rPr lang="en-GB" sz="1800" dirty="0"/>
              <a:t> about the purpose, methods and intended possible uses of the research, what their participation in the research entails and what risks, if any, are involved.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800" dirty="0"/>
              <a:t>The </a:t>
            </a:r>
            <a:r>
              <a:rPr lang="en-GB" sz="1800" b="1" dirty="0"/>
              <a:t>confidentiality</a:t>
            </a:r>
            <a:r>
              <a:rPr lang="en-GB" sz="1800" dirty="0"/>
              <a:t> of information supplied by research subjects and the </a:t>
            </a:r>
            <a:r>
              <a:rPr lang="en-GB" sz="1800" b="1" dirty="0"/>
              <a:t>anonymity</a:t>
            </a:r>
            <a:r>
              <a:rPr lang="en-GB" sz="1800" dirty="0"/>
              <a:t> of respondents must be respected.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800" dirty="0"/>
              <a:t>Research participants must participate in a </a:t>
            </a:r>
            <a:r>
              <a:rPr lang="en-GB" sz="1800" b="1" dirty="0"/>
              <a:t>voluntary</a:t>
            </a:r>
            <a:r>
              <a:rPr lang="en-GB" sz="1800" dirty="0"/>
              <a:t> way, free from any coercion.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800" b="1" dirty="0"/>
              <a:t>Harm</a:t>
            </a:r>
            <a:r>
              <a:rPr lang="en-GB" sz="1800" dirty="0"/>
              <a:t> to research participants must be avoided.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800" dirty="0"/>
              <a:t>The </a:t>
            </a:r>
            <a:r>
              <a:rPr lang="en-GB" sz="1800" b="1" dirty="0"/>
              <a:t>independence</a:t>
            </a:r>
            <a:r>
              <a:rPr lang="en-GB" sz="1800" dirty="0"/>
              <a:t> of research must be clear, and any conflicts of interest or partiality must be explicit.</a:t>
            </a: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1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1E2F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5FB9BC1-3909-4DF9-986E-8278CB308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475" y="2857501"/>
            <a:ext cx="1366021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7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2F4CBFA-B385-4B16-B63B-29D40EBF7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698CE04-5039-4B4D-B676-5DDF9467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13372" y="563918"/>
            <a:ext cx="4163968" cy="5978614"/>
            <a:chOff x="7513372" y="803186"/>
            <a:chExt cx="4163968" cy="5978614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A5B7FFC8-6FAA-4120-AC51-F1C9C825A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FF5B224B-4446-4B75-8B12-7FAFA8ED8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8">
              <a:extLst>
                <a:ext uri="{FF2B5EF4-FFF2-40B4-BE49-F238E27FC236}">
                  <a16:creationId xmlns:a16="http://schemas.microsoft.com/office/drawing/2014/main" id="{C807611F-497E-428E-9B8B-0192C7897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5106" y="1132517"/>
            <a:ext cx="3246509" cy="4367531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Ethical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519"/>
            <a:ext cx="6300975" cy="4367530"/>
          </a:xfrm>
        </p:spPr>
        <p:txBody>
          <a:bodyPr anchor="ctr">
            <a:normAutofit/>
          </a:bodyPr>
          <a:lstStyle/>
          <a:p>
            <a:r>
              <a:rPr lang="en-GB" dirty="0"/>
              <a:t>Risks and Benefits </a:t>
            </a:r>
          </a:p>
          <a:p>
            <a:r>
              <a:rPr lang="en-GB" dirty="0"/>
              <a:t>Informed Consent </a:t>
            </a:r>
          </a:p>
          <a:p>
            <a:r>
              <a:rPr lang="en-GB" dirty="0"/>
              <a:t>Privacy, Confidentiality, and Anonymity </a:t>
            </a:r>
          </a:p>
          <a:p>
            <a:r>
              <a:rPr lang="en-GB" dirty="0"/>
              <a:t>Vulnerable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F59EFD9F-2151-4063-B863-6C06D7E03621}" type="slidenum">
              <a:rPr kumimoji="0" lang="en-GB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43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C8081-0E43-437B-BCA4-48D93229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Costs and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8C77C-8B81-40B4-88E2-AB3D356E3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GB" sz="2400" dirty="0"/>
              <a:t>There is never zero cost and risk to participants</a:t>
            </a:r>
          </a:p>
          <a:p>
            <a:pPr lvl="1"/>
            <a:r>
              <a:rPr lang="en-GB" dirty="0"/>
              <a:t>Time costs</a:t>
            </a:r>
          </a:p>
          <a:p>
            <a:pPr lvl="1"/>
            <a:r>
              <a:rPr lang="en-GB" dirty="0"/>
              <a:t>Seemingly innocuous survey or interview questions could trigger negative emotional responses</a:t>
            </a:r>
          </a:p>
          <a:p>
            <a:r>
              <a:rPr lang="en-GB" sz="2400" dirty="0"/>
              <a:t>Bigger risks (</a:t>
            </a:r>
            <a:r>
              <a:rPr lang="en-GB" sz="2400" dirty="0" err="1"/>
              <a:t>eg</a:t>
            </a:r>
            <a:r>
              <a:rPr lang="en-GB" sz="2400" dirty="0"/>
              <a:t> reporting of illegal behaviours) require more careful consideration</a:t>
            </a:r>
          </a:p>
          <a:p>
            <a:r>
              <a:rPr lang="en-GB" sz="2400" dirty="0"/>
              <a:t>Balance of costs and benefits</a:t>
            </a:r>
          </a:p>
          <a:p>
            <a:r>
              <a:rPr lang="en-GB" sz="2400" dirty="0"/>
              <a:t>Risks should be mitigated as much as possible</a:t>
            </a:r>
          </a:p>
        </p:txBody>
      </p:sp>
    </p:spTree>
    <p:extLst>
      <p:ext uri="{BB962C8B-B14F-4D97-AF65-F5344CB8AC3E}">
        <p14:creationId xmlns:p14="http://schemas.microsoft.com/office/powerpoint/2010/main" val="102463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/>
              <a:t>Informed Consent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GB" sz="2400" dirty="0"/>
              <a:t>A description of the study should be provided to participants in advance, describing</a:t>
            </a:r>
          </a:p>
          <a:p>
            <a:pPr lvl="1"/>
            <a:r>
              <a:rPr lang="en-GB"/>
              <a:t>the purpose of the research</a:t>
            </a:r>
          </a:p>
          <a:p>
            <a:pPr lvl="1"/>
            <a:r>
              <a:rPr lang="en-GB"/>
              <a:t>the expected duration</a:t>
            </a:r>
          </a:p>
          <a:p>
            <a:pPr lvl="1"/>
            <a:r>
              <a:rPr lang="en-GB"/>
              <a:t>what is involved</a:t>
            </a:r>
          </a:p>
          <a:p>
            <a:pPr lvl="1"/>
            <a:r>
              <a:rPr lang="en-GB"/>
              <a:t>their right to decline to participate and to withdraw from the research once participation has begun</a:t>
            </a:r>
          </a:p>
          <a:p>
            <a:r>
              <a:rPr lang="en-GB" sz="2400" dirty="0"/>
              <a:t>Participants must actively consent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D5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F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619888D1-0E3B-4EF2-92A1-9EAB64EAB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442" y="2988546"/>
            <a:ext cx="1462088" cy="88090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F59EFD9F-2151-4063-B863-6C06D7E03621}" type="slidenum">
              <a:rPr kumimoji="0" lang="en-GB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069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/>
              <a:t>Privacy, Anonymity, Confidentiality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GB" sz="2400" dirty="0"/>
              <a:t>Personal information given by the subject should be confidential</a:t>
            </a:r>
          </a:p>
          <a:p>
            <a:r>
              <a:rPr lang="en-GB" sz="2400" dirty="0"/>
              <a:t>Wherever possible, the researcher will take steps to ensure the anonymity of the subjects</a:t>
            </a:r>
          </a:p>
          <a:p>
            <a:r>
              <a:rPr lang="en-GB" sz="2400" dirty="0"/>
              <a:t>Data Protection Act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72856CD9-C0C7-4D47-8748-1D4B61130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F59EFD9F-2151-4063-B863-6C06D7E03621}" type="slidenum">
              <a:rPr kumimoji="0" lang="en-GB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325371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903</Words>
  <Application>Microsoft Office PowerPoint</Application>
  <PresentationFormat>Widescreen</PresentationFormat>
  <Paragraphs>86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 Light</vt:lpstr>
      <vt:lpstr>Calibri</vt:lpstr>
      <vt:lpstr>Arial</vt:lpstr>
      <vt:lpstr>1_Office Theme</vt:lpstr>
      <vt:lpstr>Office Theme</vt:lpstr>
      <vt:lpstr>2_Office Theme</vt:lpstr>
      <vt:lpstr>Research Ethics</vt:lpstr>
      <vt:lpstr>Ethics: A Definition</vt:lpstr>
      <vt:lpstr>My Recent Experience: A Funding Application</vt:lpstr>
      <vt:lpstr>The Response</vt:lpstr>
      <vt:lpstr>ESRC: Six Principles of Ethical Research</vt:lpstr>
      <vt:lpstr>Ethical Standards</vt:lpstr>
      <vt:lpstr>Costs and Benefits</vt:lpstr>
      <vt:lpstr>Informed Consent</vt:lpstr>
      <vt:lpstr>Privacy, Anonymity, Confidentiality</vt:lpstr>
      <vt:lpstr>Vulnerable groups</vt:lpstr>
      <vt:lpstr>Ethics and Social Research</vt:lpstr>
      <vt:lpstr>Ethics at Birkbeck</vt:lpstr>
      <vt:lpstr>Ethics at Birkbeck</vt:lpstr>
      <vt:lpstr>Ethics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Ethics</dc:title>
  <dc:creator>Barry Maydom</dc:creator>
  <cp:lastModifiedBy>Barry Maydom</cp:lastModifiedBy>
  <cp:revision>3</cp:revision>
  <dcterms:created xsi:type="dcterms:W3CDTF">2020-10-07T15:55:44Z</dcterms:created>
  <dcterms:modified xsi:type="dcterms:W3CDTF">2022-02-15T17:32:20Z</dcterms:modified>
</cp:coreProperties>
</file>