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3" r:id="rId2"/>
    <p:sldId id="259" r:id="rId3"/>
    <p:sldId id="268" r:id="rId4"/>
    <p:sldId id="270" r:id="rId5"/>
    <p:sldId id="273" r:id="rId6"/>
    <p:sldId id="271" r:id="rId7"/>
    <p:sldId id="274" r:id="rId8"/>
    <p:sldId id="275" r:id="rId9"/>
    <p:sldId id="27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BBA6-1A56-4AA1-914F-9ADE4BC91494}" type="datetimeFigureOut">
              <a:rPr lang="it-IT" smtClean="0"/>
              <a:t>29/09/2022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F3CD-4C8C-4D9E-B102-0D4FCE327A3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5495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BBA6-1A56-4AA1-914F-9ADE4BC91494}" type="datetimeFigureOut">
              <a:rPr lang="it-IT" smtClean="0"/>
              <a:t>29/09/2022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F3CD-4C8C-4D9E-B102-0D4FCE327A3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256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BBA6-1A56-4AA1-914F-9ADE4BC91494}" type="datetimeFigureOut">
              <a:rPr lang="it-IT" smtClean="0"/>
              <a:t>29/09/2022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F3CD-4C8C-4D9E-B102-0D4FCE327A3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7115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BBA6-1A56-4AA1-914F-9ADE4BC91494}" type="datetimeFigureOut">
              <a:rPr lang="it-IT" smtClean="0"/>
              <a:t>29/09/2022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F3CD-4C8C-4D9E-B102-0D4FCE327A3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6201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BBA6-1A56-4AA1-914F-9ADE4BC91494}" type="datetimeFigureOut">
              <a:rPr lang="it-IT" smtClean="0"/>
              <a:t>29/09/2022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F3CD-4C8C-4D9E-B102-0D4FCE327A3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8477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BBA6-1A56-4AA1-914F-9ADE4BC91494}" type="datetimeFigureOut">
              <a:rPr lang="it-IT" smtClean="0"/>
              <a:t>29/09/2022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F3CD-4C8C-4D9E-B102-0D4FCE327A3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675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BBA6-1A56-4AA1-914F-9ADE4BC91494}" type="datetimeFigureOut">
              <a:rPr lang="it-IT" smtClean="0"/>
              <a:t>29/09/2022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F3CD-4C8C-4D9E-B102-0D4FCE327A3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2314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BBA6-1A56-4AA1-914F-9ADE4BC91494}" type="datetimeFigureOut">
              <a:rPr lang="it-IT" smtClean="0"/>
              <a:t>29/09/2022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F3CD-4C8C-4D9E-B102-0D4FCE327A3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1219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BBA6-1A56-4AA1-914F-9ADE4BC91494}" type="datetimeFigureOut">
              <a:rPr lang="it-IT" smtClean="0"/>
              <a:t>29/09/2022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F3CD-4C8C-4D9E-B102-0D4FCE327A3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12431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BBA6-1A56-4AA1-914F-9ADE4BC91494}" type="datetimeFigureOut">
              <a:rPr lang="it-IT" smtClean="0"/>
              <a:t>29/09/2022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F3CD-4C8C-4D9E-B102-0D4FCE327A3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718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BBA6-1A56-4AA1-914F-9ADE4BC91494}" type="datetimeFigureOut">
              <a:rPr lang="it-IT" smtClean="0"/>
              <a:t>29/09/2022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CF3CD-4C8C-4D9E-B102-0D4FCE327A3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1637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BBBA6-1A56-4AA1-914F-9ADE4BC91494}" type="datetimeFigureOut">
              <a:rPr lang="it-IT" smtClean="0"/>
              <a:t>29/09/2022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CF3CD-4C8C-4D9E-B102-0D4FCE327A3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42884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moodle.bbk.ac.uk/course/view.php?id=3883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vW120Mkl_M&amp;t=186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2055">
            <a:extLst>
              <a:ext uri="{FF2B5EF4-FFF2-40B4-BE49-F238E27FC236}">
                <a16:creationId xmlns:a16="http://schemas.microsoft.com/office/drawing/2014/main" id="{765F4110-C0FC-4D61-ACD2-A7C950EAE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708357" y="3509963"/>
            <a:ext cx="7092215" cy="2967839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21821" y="3812954"/>
            <a:ext cx="6465287" cy="1516014"/>
          </a:xfrm>
        </p:spPr>
        <p:txBody>
          <a:bodyPr>
            <a:normAutofit/>
          </a:bodyPr>
          <a:lstStyle/>
          <a:p>
            <a:pPr algn="l"/>
            <a:br>
              <a:rPr lang="en-GB" sz="3400" b="1" dirty="0">
                <a:solidFill>
                  <a:srgbClr val="FFFFFF"/>
                </a:solidFill>
                <a:latin typeface="+mn-lt"/>
              </a:rPr>
            </a:br>
            <a:r>
              <a:rPr lang="en-GB" sz="3400" b="1" dirty="0">
                <a:solidFill>
                  <a:srgbClr val="FFFFFF"/>
                </a:solidFill>
                <a:latin typeface="+mn-lt"/>
              </a:rPr>
              <a:t>Department of Politics</a:t>
            </a:r>
            <a:br>
              <a:rPr lang="en-GB" sz="3400" b="1" dirty="0">
                <a:solidFill>
                  <a:srgbClr val="FFFFFF"/>
                </a:solidFill>
                <a:latin typeface="+mn-lt"/>
              </a:rPr>
            </a:br>
            <a:r>
              <a:rPr lang="en-GB" sz="34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Undergraduate Induction</a:t>
            </a:r>
            <a:endParaRPr lang="en-GB" sz="3400" b="1" dirty="0">
              <a:solidFill>
                <a:srgbClr val="FFFFFF"/>
              </a:solidFill>
              <a:latin typeface="+mn-lt"/>
            </a:endParaRPr>
          </a:p>
        </p:txBody>
      </p:sp>
      <p:cxnSp>
        <p:nvCxnSpPr>
          <p:cNvPr id="2058" name="Straight Connector 2057">
            <a:extLst>
              <a:ext uri="{FF2B5EF4-FFF2-40B4-BE49-F238E27FC236}">
                <a16:creationId xmlns:a16="http://schemas.microsoft.com/office/drawing/2014/main" id="{CC94CBDB-A76C-499E-95AB-C0A049E31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3543" r="5552" b="-2"/>
          <a:stretch/>
        </p:blipFill>
        <p:spPr>
          <a:xfrm>
            <a:off x="317635" y="321733"/>
            <a:ext cx="4160452" cy="6214534"/>
          </a:xfrm>
          <a:prstGeom prst="rect">
            <a:avLst/>
          </a:prstGeom>
        </p:spPr>
      </p:pic>
      <p:pic>
        <p:nvPicPr>
          <p:cNvPr id="2051" name="Picture 7"/>
          <p:cNvPicPr>
            <a:picLocks noChangeAspect="1" noChangeArrowheads="1"/>
          </p:cNvPicPr>
          <p:nvPr/>
        </p:nvPicPr>
        <p:blipFill rotWithShape="1">
          <a:blip r:embed="rId3" cstate="print"/>
          <a:srcRect l="-194" r="1484" b="2"/>
          <a:stretch/>
        </p:blipFill>
        <p:spPr bwMode="auto">
          <a:xfrm>
            <a:off x="4708357" y="669753"/>
            <a:ext cx="7092215" cy="22812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56989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3CF0EC-D67C-CCB7-36D5-9C571E74C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75" y="2166938"/>
            <a:ext cx="2574925" cy="3457575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7716F8E-0950-6390-062B-8484C8F45E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14738" y="2166938"/>
            <a:ext cx="2119313" cy="3457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3900" y="2166938"/>
            <a:ext cx="3079750" cy="16938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F1F588C-9DAB-DEA4-2E5B-67E4C14794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3900" y="3930650"/>
            <a:ext cx="3079750" cy="16938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3500" y="2166938"/>
            <a:ext cx="2268538" cy="34575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2747"/>
            <a:ext cx="10515600" cy="715556"/>
          </a:xfrm>
        </p:spPr>
        <p:txBody>
          <a:bodyPr>
            <a:norm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  <a:latin typeface="+mn-lt"/>
              </a:rPr>
              <a:t>Events</a:t>
            </a:r>
            <a:endParaRPr lang="it-IT" sz="3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2627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Support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2706624"/>
            <a:ext cx="6894576" cy="3483864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endParaRPr lang="en-US" dirty="0"/>
          </a:p>
          <a:p>
            <a:r>
              <a:rPr lang="en-US" dirty="0" err="1"/>
              <a:t>Programme</a:t>
            </a:r>
            <a:r>
              <a:rPr lang="en-US" dirty="0"/>
              <a:t> directors, tutors</a:t>
            </a:r>
          </a:p>
          <a:p>
            <a:r>
              <a:rPr lang="en-US" dirty="0"/>
              <a:t>Series of workshops-exams, essay writing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Student union</a:t>
            </a:r>
          </a:p>
          <a:p>
            <a:r>
              <a:rPr lang="en-US" dirty="0"/>
              <a:t>Disability support</a:t>
            </a:r>
          </a:p>
          <a:p>
            <a:r>
              <a:rPr lang="en-US" dirty="0"/>
              <a:t>Fellow students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652406" y="329183"/>
            <a:ext cx="2437083" cy="34299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840" y="4535820"/>
            <a:ext cx="3995928" cy="126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114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8F39E7-BE01-CB51-8F2F-C0AD3A65B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GB" sz="3800" b="1"/>
              <a:t>BA Politics Structure (Full time)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CBF24-821A-BD46-3BBA-F653BBDDD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GB" sz="2200"/>
          </a:p>
          <a:p>
            <a:endParaRPr lang="en-GB" sz="220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B3E4345-731B-8B93-E706-A0902E78D6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094578"/>
              </p:ext>
            </p:extLst>
          </p:nvPr>
        </p:nvGraphicFramePr>
        <p:xfrm>
          <a:off x="4657342" y="379812"/>
          <a:ext cx="6903722" cy="6098376"/>
        </p:xfrm>
        <a:graphic>
          <a:graphicData uri="http://schemas.openxmlformats.org/drawingml/2006/table">
            <a:tbl>
              <a:tblPr firstRow="1" firstCol="1" bandRow="1">
                <a:tableStyleId>{8EC20E35-A176-4012-BC5E-935CFFF8708E}</a:tableStyleId>
              </a:tblPr>
              <a:tblGrid>
                <a:gridCol w="721194">
                  <a:extLst>
                    <a:ext uri="{9D8B030D-6E8A-4147-A177-3AD203B41FA5}">
                      <a16:colId xmlns:a16="http://schemas.microsoft.com/office/drawing/2014/main" val="472925397"/>
                    </a:ext>
                  </a:extLst>
                </a:gridCol>
                <a:gridCol w="2051213">
                  <a:extLst>
                    <a:ext uri="{9D8B030D-6E8A-4147-A177-3AD203B41FA5}">
                      <a16:colId xmlns:a16="http://schemas.microsoft.com/office/drawing/2014/main" val="2537362274"/>
                    </a:ext>
                  </a:extLst>
                </a:gridCol>
                <a:gridCol w="2064538">
                  <a:extLst>
                    <a:ext uri="{9D8B030D-6E8A-4147-A177-3AD203B41FA5}">
                      <a16:colId xmlns:a16="http://schemas.microsoft.com/office/drawing/2014/main" val="208692038"/>
                    </a:ext>
                  </a:extLst>
                </a:gridCol>
                <a:gridCol w="2066777">
                  <a:extLst>
                    <a:ext uri="{9D8B030D-6E8A-4147-A177-3AD203B41FA5}">
                      <a16:colId xmlns:a16="http://schemas.microsoft.com/office/drawing/2014/main" val="1265052436"/>
                    </a:ext>
                  </a:extLst>
                </a:gridCol>
              </a:tblGrid>
              <a:tr h="267618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u="none" strike="noStrike">
                          <a:effectLst/>
                        </a:rPr>
                        <a:t> </a:t>
                      </a:r>
                      <a:endParaRPr lang="en-GB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908" marR="59908" marT="832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1" u="none" strike="noStrike">
                          <a:effectLst/>
                        </a:rPr>
                        <a:t>Term-1</a:t>
                      </a:r>
                      <a:endParaRPr lang="en-GB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908" marR="59908" marT="832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1" u="none" strike="noStrike">
                          <a:effectLst/>
                        </a:rPr>
                        <a:t>Term-2</a:t>
                      </a:r>
                      <a:endParaRPr lang="en-GB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908" marR="59908" marT="832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1" u="none" strike="noStrike">
                          <a:effectLst/>
                        </a:rPr>
                        <a:t>Term-3</a:t>
                      </a:r>
                      <a:endParaRPr lang="en-GB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908" marR="59908" marT="8320" marB="0"/>
                </a:tc>
                <a:extLst>
                  <a:ext uri="{0D108BD9-81ED-4DB2-BD59-A6C34878D82A}">
                    <a16:rowId xmlns:a16="http://schemas.microsoft.com/office/drawing/2014/main" val="3849887248"/>
                  </a:ext>
                </a:extLst>
              </a:tr>
              <a:tr h="1564102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1" u="none" strike="noStrike">
                          <a:effectLst/>
                        </a:rPr>
                        <a:t>Year-1</a:t>
                      </a:r>
                      <a:endParaRPr lang="en-GB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908" marR="59908" marT="8320" marB="0" anchor="ctr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>
                          <a:effectLst/>
                        </a:rPr>
                        <a:t>The Study of Politics (30 credits)</a:t>
                      </a:r>
                      <a:endParaRPr lang="en-GB" sz="2800" b="0" u="none" strike="noStrike">
                        <a:effectLst/>
                      </a:endParaRPr>
                    </a:p>
                    <a:p>
                      <a:pPr algn="l" fontAlgn="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>
                          <a:effectLst/>
                        </a:rPr>
                        <a:t>How the West was Made: Transformations in Global Politics (15 credits)</a:t>
                      </a:r>
                      <a:endParaRPr lang="en-GB" sz="2800" b="0" u="none" strike="noStrike">
                        <a:effectLst/>
                      </a:endParaRPr>
                    </a:p>
                    <a:p>
                      <a:pPr algn="l" fontAlgn="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>
                          <a:effectLst/>
                        </a:rPr>
                        <a:t>Democracy and Authoritarianism (15 credits)</a:t>
                      </a:r>
                      <a:endParaRPr lang="en-GB" sz="2800" b="0" u="none" strike="noStrike">
                        <a:effectLst/>
                      </a:endParaRP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>
                          <a:effectLst/>
                        </a:rPr>
                        <a:t> </a:t>
                      </a:r>
                      <a:endParaRPr lang="en-GB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908" marR="59908" marT="8320" marB="0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 dirty="0">
                          <a:effectLst/>
                        </a:rPr>
                        <a:t>Comparative Government: Concepts, Methods, and Institutions</a:t>
                      </a:r>
                      <a:endParaRPr lang="en-GB" sz="2800" b="0" u="none" strike="noStrike" dirty="0">
                        <a:effectLst/>
                      </a:endParaRP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 dirty="0">
                          <a:effectLst/>
                        </a:rPr>
                        <a:t>(15 credits)</a:t>
                      </a:r>
                      <a:endParaRPr lang="en-GB" sz="2800" b="0" u="none" strike="noStrike" dirty="0">
                        <a:effectLst/>
                      </a:endParaRPr>
                    </a:p>
                    <a:p>
                      <a:pPr algn="l" fontAlgn="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 dirty="0">
                          <a:effectLst/>
                        </a:rPr>
                        <a:t>Political Ideologies and Imaginaries</a:t>
                      </a:r>
                      <a:endParaRPr lang="en-GB" sz="2800" b="0" u="none" strike="noStrike" dirty="0">
                        <a:effectLst/>
                      </a:endParaRP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 dirty="0">
                          <a:effectLst/>
                        </a:rPr>
                        <a:t>(15 credits)</a:t>
                      </a:r>
                      <a:endParaRPr lang="en-GB" sz="2800" b="0" u="none" strike="noStrike" dirty="0">
                        <a:effectLst/>
                      </a:endParaRP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u="none" strike="noStrike" dirty="0">
                          <a:effectLst/>
                        </a:rPr>
                        <a:t> </a:t>
                      </a:r>
                      <a:endParaRPr lang="en-GB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908" marR="59908" marT="8320" marB="0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 dirty="0">
                          <a:effectLst/>
                        </a:rPr>
                        <a:t>Comparative Government: Processes (15 credits)</a:t>
                      </a:r>
                      <a:endParaRPr lang="en-GB" sz="2800" b="0" u="none" strike="noStrike" dirty="0">
                        <a:effectLst/>
                      </a:endParaRPr>
                    </a:p>
                    <a:p>
                      <a:pPr algn="l" fontAlgn="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 dirty="0">
                          <a:effectLst/>
                        </a:rPr>
                        <a:t>Conceptualising Politics</a:t>
                      </a:r>
                      <a:endParaRPr lang="en-GB" sz="2800" b="0" u="none" strike="noStrike" dirty="0">
                        <a:effectLst/>
                      </a:endParaRP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 dirty="0">
                          <a:effectLst/>
                        </a:rPr>
                        <a:t>(15 credits)</a:t>
                      </a:r>
                      <a:endParaRPr lang="en-GB" sz="2800" b="0" u="none" strike="noStrike" dirty="0">
                        <a:effectLst/>
                      </a:endParaRP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 dirty="0">
                          <a:effectLst/>
                        </a:rPr>
                        <a:t> </a:t>
                      </a:r>
                      <a:endParaRPr lang="en-GB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908" marR="59908" marT="8320" marB="0"/>
                </a:tc>
                <a:extLst>
                  <a:ext uri="{0D108BD9-81ED-4DB2-BD59-A6C34878D82A}">
                    <a16:rowId xmlns:a16="http://schemas.microsoft.com/office/drawing/2014/main" val="3241807536"/>
                  </a:ext>
                </a:extLst>
              </a:tr>
              <a:tr h="1530427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1" u="none" strike="noStrike">
                          <a:effectLst/>
                        </a:rPr>
                        <a:t>Year-2</a:t>
                      </a:r>
                      <a:endParaRPr lang="en-GB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908" marR="59908" marT="8320" marB="0" anchor="ctr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 dirty="0">
                          <a:effectLst/>
                        </a:rPr>
                        <a:t>Governing by Numbers (30 credits)</a:t>
                      </a:r>
                      <a:endParaRPr lang="en-GB" sz="2800" b="0" u="none" strike="noStrike" dirty="0">
                        <a:effectLst/>
                      </a:endParaRPr>
                    </a:p>
                    <a:p>
                      <a:pPr algn="l" fontAlgn="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 dirty="0">
                          <a:effectLst/>
                        </a:rPr>
                        <a:t>Contemporary British Politics</a:t>
                      </a:r>
                      <a:endParaRPr lang="en-GB" sz="2800" b="0" u="none" strike="noStrike" dirty="0">
                        <a:effectLst/>
                      </a:endParaRP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 dirty="0">
                          <a:effectLst/>
                        </a:rPr>
                        <a:t>(15 credits)</a:t>
                      </a:r>
                      <a:endParaRPr lang="en-GB" sz="2800" b="0" u="none" strike="noStrike" dirty="0">
                        <a:effectLst/>
                      </a:endParaRPr>
                    </a:p>
                    <a:p>
                      <a:pPr algn="l" fontAlgn="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 dirty="0">
                          <a:effectLst/>
                        </a:rPr>
                        <a:t>Liberalism and its Discontents (15 credits)</a:t>
                      </a:r>
                      <a:endParaRPr lang="en-GB" sz="2800" b="0" u="none" strike="noStrike" dirty="0">
                        <a:effectLst/>
                      </a:endParaRP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 dirty="0">
                          <a:effectLst/>
                        </a:rPr>
                        <a:t> </a:t>
                      </a:r>
                      <a:endParaRPr lang="en-GB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908" marR="59908" marT="8320" marB="0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 dirty="0">
                          <a:effectLst/>
                        </a:rPr>
                        <a:t>Liberalism Order and Disorder in Global Politics (15 credits)</a:t>
                      </a:r>
                      <a:endParaRPr lang="en-GB" sz="2800" b="0" u="none" strike="noStrike" dirty="0">
                        <a:effectLst/>
                      </a:endParaRPr>
                    </a:p>
                    <a:p>
                      <a:pPr algn="l" fontAlgn="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 dirty="0">
                          <a:effectLst/>
                        </a:rPr>
                        <a:t>Contemporary British Policy (15 credits)</a:t>
                      </a:r>
                      <a:endParaRPr lang="en-GB" sz="2800" b="0" u="none" strike="noStrike" dirty="0">
                        <a:effectLst/>
                      </a:endParaRPr>
                    </a:p>
                    <a:p>
                      <a:pPr algn="l" fontAlgn="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 dirty="0">
                          <a:effectLst/>
                        </a:rPr>
                        <a:t>Level-5 option (15 credits)</a:t>
                      </a:r>
                      <a:endParaRPr lang="en-GB" sz="2800" b="0" u="none" strike="noStrike" dirty="0">
                        <a:effectLst/>
                      </a:endParaRP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u="none" strike="noStrike" dirty="0">
                          <a:effectLst/>
                        </a:rPr>
                        <a:t> </a:t>
                      </a:r>
                      <a:endParaRPr lang="en-GB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908" marR="59908" marT="8320" marB="0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 dirty="0">
                          <a:effectLst/>
                        </a:rPr>
                        <a:t>Level-5 option (15 credits)</a:t>
                      </a:r>
                      <a:endParaRPr lang="en-GB" sz="2800" b="0" u="none" strike="noStrike" dirty="0">
                        <a:effectLst/>
                      </a:endParaRP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 dirty="0">
                          <a:effectLst/>
                        </a:rPr>
                        <a:t> </a:t>
                      </a:r>
                      <a:endParaRPr lang="en-GB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908" marR="59908" marT="8320" marB="0"/>
                </a:tc>
                <a:extLst>
                  <a:ext uri="{0D108BD9-81ED-4DB2-BD59-A6C34878D82A}">
                    <a16:rowId xmlns:a16="http://schemas.microsoft.com/office/drawing/2014/main" val="3856816188"/>
                  </a:ext>
                </a:extLst>
              </a:tr>
              <a:tr h="1867176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1" u="none" strike="noStrike">
                          <a:effectLst/>
                        </a:rPr>
                        <a:t>Year-3</a:t>
                      </a:r>
                      <a:endParaRPr lang="en-GB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908" marR="59908" marT="8320" marB="0" anchor="ctr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 dirty="0">
                          <a:effectLst/>
                        </a:rPr>
                        <a:t>Doing Political Research (30 credits)</a:t>
                      </a:r>
                      <a:endParaRPr lang="en-GB" sz="2800" b="0" u="none" strike="noStrike" dirty="0">
                        <a:effectLst/>
                      </a:endParaRPr>
                    </a:p>
                    <a:p>
                      <a:pPr algn="l" fontAlgn="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 dirty="0">
                          <a:effectLst/>
                        </a:rPr>
                        <a:t>Classic Texts (15 credits)</a:t>
                      </a:r>
                      <a:endParaRPr lang="en-GB" sz="2800" b="0" u="none" strike="noStrike" dirty="0">
                        <a:effectLst/>
                      </a:endParaRP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 dirty="0">
                          <a:effectLst/>
                        </a:rPr>
                        <a:t> </a:t>
                      </a:r>
                      <a:endParaRPr lang="en-GB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908" marR="59908" marT="8320" marB="0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 dirty="0">
                          <a:effectLst/>
                        </a:rPr>
                        <a:t>Contemporary Social and Political Theory (15 credits)</a:t>
                      </a:r>
                      <a:endParaRPr lang="en-GB" sz="2800" b="0" u="none" strike="noStrike" dirty="0">
                        <a:effectLst/>
                      </a:endParaRPr>
                    </a:p>
                    <a:p>
                      <a:pPr algn="l" fontAlgn="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 dirty="0">
                          <a:effectLst/>
                        </a:rPr>
                        <a:t>Level-6 option (15 credits)</a:t>
                      </a:r>
                      <a:endParaRPr lang="en-GB" sz="2800" b="0" u="none" strike="noStrike" dirty="0">
                        <a:effectLst/>
                      </a:endParaRPr>
                    </a:p>
                    <a:p>
                      <a:pPr algn="l" fontAlgn="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 dirty="0">
                          <a:effectLst/>
                        </a:rPr>
                        <a:t>Level-6 option (15 credits)</a:t>
                      </a:r>
                      <a:endParaRPr lang="en-GB" sz="2800" b="0" u="none" strike="noStrike" dirty="0">
                        <a:effectLst/>
                      </a:endParaRP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 dirty="0">
                          <a:effectLst/>
                        </a:rPr>
                        <a:t> </a:t>
                      </a:r>
                      <a:endParaRPr lang="en-GB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908" marR="59908" marT="8320" marB="0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sng" strike="noStrike" dirty="0">
                          <a:effectLst/>
                        </a:rPr>
                        <a:t>Either</a:t>
                      </a:r>
                      <a:endParaRPr lang="en-GB" sz="2800" b="0" u="none" strike="noStrike" dirty="0">
                        <a:effectLst/>
                      </a:endParaRPr>
                    </a:p>
                    <a:p>
                      <a:pPr algn="l" fontAlgn="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 dirty="0">
                          <a:effectLst/>
                        </a:rPr>
                        <a:t>Level-6 options (30 credits)</a:t>
                      </a:r>
                      <a:endParaRPr lang="en-GB" sz="2800" b="0" u="none" strike="noStrike" dirty="0">
                        <a:effectLst/>
                      </a:endParaRPr>
                    </a:p>
                    <a:p>
                      <a:pPr algn="l" fontAlgn="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sng" strike="noStrike" dirty="0">
                          <a:effectLst/>
                        </a:rPr>
                        <a:t>Or</a:t>
                      </a:r>
                      <a:endParaRPr lang="en-GB" sz="2800" b="0" u="none" strike="noStrike" dirty="0">
                        <a:effectLst/>
                      </a:endParaRPr>
                    </a:p>
                    <a:p>
                      <a:pPr algn="l" fontAlgn="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 dirty="0">
                          <a:effectLst/>
                        </a:rPr>
                        <a:t>BA Dissertation (30 credits)</a:t>
                      </a:r>
                      <a:endParaRPr lang="en-GB" sz="2800" b="0" u="none" strike="noStrike" dirty="0">
                        <a:effectLst/>
                      </a:endParaRP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u="none" strike="noStrike" dirty="0">
                          <a:effectLst/>
                        </a:rPr>
                        <a:t> </a:t>
                      </a:r>
                      <a:endParaRPr lang="en-GB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908" marR="59908" marT="8320" marB="0"/>
                </a:tc>
                <a:extLst>
                  <a:ext uri="{0D108BD9-81ED-4DB2-BD59-A6C34878D82A}">
                    <a16:rowId xmlns:a16="http://schemas.microsoft.com/office/drawing/2014/main" val="727509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4572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8F39E7-BE01-CB51-8F2F-C0AD3A65B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GB" sz="3800" b="1"/>
              <a:t>BA Politics Structure (Full time)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CBF24-821A-BD46-3BBA-F653BBDDD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GB" sz="2200"/>
          </a:p>
          <a:p>
            <a:endParaRPr lang="en-GB" sz="220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B3E4345-731B-8B93-E706-A0902E78D6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510042"/>
              </p:ext>
            </p:extLst>
          </p:nvPr>
        </p:nvGraphicFramePr>
        <p:xfrm>
          <a:off x="4703214" y="153663"/>
          <a:ext cx="6903722" cy="6550673"/>
        </p:xfrm>
        <a:graphic>
          <a:graphicData uri="http://schemas.openxmlformats.org/drawingml/2006/table">
            <a:tbl>
              <a:tblPr firstRow="1" firstCol="1" bandRow="1">
                <a:tableStyleId>{8EC20E35-A176-4012-BC5E-935CFFF8708E}</a:tableStyleId>
              </a:tblPr>
              <a:tblGrid>
                <a:gridCol w="721194">
                  <a:extLst>
                    <a:ext uri="{9D8B030D-6E8A-4147-A177-3AD203B41FA5}">
                      <a16:colId xmlns:a16="http://schemas.microsoft.com/office/drawing/2014/main" val="472925397"/>
                    </a:ext>
                  </a:extLst>
                </a:gridCol>
                <a:gridCol w="2051213">
                  <a:extLst>
                    <a:ext uri="{9D8B030D-6E8A-4147-A177-3AD203B41FA5}">
                      <a16:colId xmlns:a16="http://schemas.microsoft.com/office/drawing/2014/main" val="2537362274"/>
                    </a:ext>
                  </a:extLst>
                </a:gridCol>
                <a:gridCol w="2064538">
                  <a:extLst>
                    <a:ext uri="{9D8B030D-6E8A-4147-A177-3AD203B41FA5}">
                      <a16:colId xmlns:a16="http://schemas.microsoft.com/office/drawing/2014/main" val="208692038"/>
                    </a:ext>
                  </a:extLst>
                </a:gridCol>
                <a:gridCol w="2066777">
                  <a:extLst>
                    <a:ext uri="{9D8B030D-6E8A-4147-A177-3AD203B41FA5}">
                      <a16:colId xmlns:a16="http://schemas.microsoft.com/office/drawing/2014/main" val="1265052436"/>
                    </a:ext>
                  </a:extLst>
                </a:gridCol>
              </a:tblGrid>
              <a:tr h="264939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0" u="none" strike="noStrike">
                          <a:effectLst/>
                        </a:rPr>
                        <a:t> </a:t>
                      </a:r>
                      <a:endParaRPr lang="en-GB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908" marR="59908" marT="832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1" u="none" strike="noStrike">
                          <a:effectLst/>
                        </a:rPr>
                        <a:t>Term-1</a:t>
                      </a:r>
                      <a:endParaRPr lang="en-GB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908" marR="59908" marT="832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1" u="none" strike="noStrike">
                          <a:effectLst/>
                        </a:rPr>
                        <a:t>Term-2</a:t>
                      </a:r>
                      <a:endParaRPr lang="en-GB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908" marR="59908" marT="8320" marB="0"/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1" u="none" strike="noStrike">
                          <a:effectLst/>
                        </a:rPr>
                        <a:t>Term-3</a:t>
                      </a:r>
                      <a:endParaRPr lang="en-GB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908" marR="59908" marT="8320" marB="0"/>
                </a:tc>
                <a:extLst>
                  <a:ext uri="{0D108BD9-81ED-4DB2-BD59-A6C34878D82A}">
                    <a16:rowId xmlns:a16="http://schemas.microsoft.com/office/drawing/2014/main" val="3849887248"/>
                  </a:ext>
                </a:extLst>
              </a:tr>
              <a:tr h="175063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1" u="none" strike="noStrike">
                          <a:effectLst/>
                        </a:rPr>
                        <a:t>Year-1</a:t>
                      </a:r>
                      <a:endParaRPr lang="en-GB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908" marR="59908" marT="8320" marB="0" anchor="ctr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 dirty="0">
                          <a:effectLst/>
                        </a:rPr>
                        <a:t>The Study of Politics (30 credits)</a:t>
                      </a:r>
                    </a:p>
                    <a:p>
                      <a:pPr algn="l" fontAlgn="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 dirty="0">
                          <a:effectLst/>
                        </a:rPr>
                        <a:t>How the West was Made: Transformations in Global Politics (15 credits)</a:t>
                      </a:r>
                    </a:p>
                    <a:p>
                      <a:pPr algn="l" fontAlgn="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 dirty="0">
                          <a:effectLst/>
                        </a:rPr>
                        <a:t>Democracy and Authoritarianism (15 credits)</a:t>
                      </a:r>
                    </a:p>
                  </a:txBody>
                  <a:tcPr marL="59908" marR="59908" marT="8320" marB="0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 dirty="0">
                          <a:effectLst/>
                        </a:rPr>
                        <a:t>Comparative Government: Concepts, Methods, and Institutions (15 credits)</a:t>
                      </a:r>
                      <a:endParaRPr lang="en-GB" sz="2800" b="0" u="none" strike="noStrike" dirty="0">
                        <a:effectLst/>
                      </a:endParaRP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u="none" strike="noStrike" dirty="0">
                          <a:effectLst/>
                        </a:rPr>
                        <a:t> </a:t>
                      </a:r>
                      <a:endParaRPr lang="en-GB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908" marR="59908" marT="8320" marB="0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 dirty="0">
                          <a:effectLst/>
                        </a:rPr>
                        <a:t>Comparative Government: Processes (15 credits)</a:t>
                      </a:r>
                      <a:endParaRPr lang="en-GB" sz="2800" b="0" u="none" strike="noStrike" dirty="0">
                        <a:effectLst/>
                      </a:endParaRP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 dirty="0">
                          <a:effectLst/>
                        </a:rPr>
                        <a:t> </a:t>
                      </a:r>
                      <a:endParaRPr lang="en-GB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908" marR="59908" marT="8320" marB="0"/>
                </a:tc>
                <a:extLst>
                  <a:ext uri="{0D108BD9-81ED-4DB2-BD59-A6C34878D82A}">
                    <a16:rowId xmlns:a16="http://schemas.microsoft.com/office/drawing/2014/main" val="3241807536"/>
                  </a:ext>
                </a:extLst>
              </a:tr>
              <a:tr h="1079215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1" u="none" strike="noStrike">
                          <a:effectLst/>
                        </a:rPr>
                        <a:t>Year-2</a:t>
                      </a:r>
                      <a:endParaRPr lang="en-GB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908" marR="59908" marT="8320" marB="0" anchor="ctr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 dirty="0">
                          <a:effectLst/>
                        </a:rPr>
                        <a:t>Governing by Numbers (30 credits)</a:t>
                      </a:r>
                      <a:endParaRPr lang="en-GB" sz="2800" b="0" u="none" strike="noStrike" dirty="0">
                        <a:effectLst/>
                      </a:endParaRPr>
                    </a:p>
                    <a:p>
                      <a:pPr algn="l" fontAlgn="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 dirty="0">
                          <a:effectLst/>
                        </a:rPr>
                        <a:t>Contemporary British Politics (15 credits)</a:t>
                      </a:r>
                      <a:endParaRPr lang="en-GB" sz="2800" b="0" u="none" strike="noStrike" dirty="0">
                        <a:effectLst/>
                      </a:endParaRP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 dirty="0">
                          <a:effectLst/>
                        </a:rPr>
                        <a:t> </a:t>
                      </a:r>
                      <a:endParaRPr lang="en-GB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908" marR="59908" marT="8320" marB="0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 dirty="0">
                          <a:effectLst/>
                        </a:rPr>
                        <a:t>Political Ideologies and Imaginaries (15 credits)</a:t>
                      </a:r>
                    </a:p>
                    <a:p>
                      <a:pPr algn="l" fontAlgn="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 dirty="0">
                          <a:effectLst/>
                        </a:rPr>
                        <a:t>Contemporary British Policy (15 credits)</a:t>
                      </a: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u="none" strike="noStrike" dirty="0">
                          <a:effectLst/>
                        </a:rPr>
                        <a:t> </a:t>
                      </a:r>
                      <a:endParaRPr lang="en-GB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908" marR="59908" marT="8320" marB="0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 dirty="0">
                          <a:effectLst/>
                        </a:rPr>
                        <a:t>Conceptualising Politics (15 credits)</a:t>
                      </a: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 dirty="0">
                          <a:effectLst/>
                        </a:rPr>
                        <a:t> </a:t>
                      </a:r>
                      <a:endParaRPr lang="en-GB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908" marR="59908" marT="8320" marB="0"/>
                </a:tc>
                <a:extLst>
                  <a:ext uri="{0D108BD9-81ED-4DB2-BD59-A6C34878D82A}">
                    <a16:rowId xmlns:a16="http://schemas.microsoft.com/office/drawing/2014/main" val="3856816188"/>
                  </a:ext>
                </a:extLst>
              </a:tr>
              <a:tr h="1479210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1" u="none" strike="noStrike">
                          <a:effectLst/>
                        </a:rPr>
                        <a:t>Year-3</a:t>
                      </a:r>
                      <a:endParaRPr lang="en-GB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908" marR="59908" marT="8320" marB="0" anchor="ctr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 dirty="0">
                          <a:effectLst/>
                        </a:rPr>
                        <a:t>Liberalism and its Discontents (15 credits)</a:t>
                      </a:r>
                    </a:p>
                    <a:p>
                      <a:pPr algn="l" fontAlgn="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 dirty="0">
                          <a:effectLst/>
                        </a:rPr>
                        <a:t>Classic Texts (15 credits)</a:t>
                      </a: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 dirty="0">
                          <a:effectLst/>
                        </a:rPr>
                        <a:t> </a:t>
                      </a:r>
                      <a:endParaRPr lang="en-GB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908" marR="59908" marT="8320" marB="0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 dirty="0">
                          <a:effectLst/>
                        </a:rPr>
                        <a:t>Liberal Order and Disorder in Global Politics (15 credits)</a:t>
                      </a:r>
                    </a:p>
                    <a:p>
                      <a:pPr algn="l" fontAlgn="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 dirty="0">
                          <a:effectLst/>
                        </a:rPr>
                        <a:t>Contemporary Social and Political Theory (15 credits)</a:t>
                      </a: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 dirty="0">
                          <a:effectLst/>
                        </a:rPr>
                        <a:t> </a:t>
                      </a:r>
                      <a:endParaRPr lang="en-GB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908" marR="59908" marT="8320" marB="0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 dirty="0">
                          <a:effectLst/>
                        </a:rPr>
                        <a:t>Level-5 options (30 credits)</a:t>
                      </a:r>
                    </a:p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50" b="0" u="none" strike="noStrike" dirty="0">
                          <a:effectLst/>
                        </a:rPr>
                        <a:t> </a:t>
                      </a:r>
                      <a:endParaRPr lang="en-GB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9908" marR="59908" marT="8320" marB="0"/>
                </a:tc>
                <a:extLst>
                  <a:ext uri="{0D108BD9-81ED-4DB2-BD59-A6C34878D82A}">
                    <a16:rowId xmlns:a16="http://schemas.microsoft.com/office/drawing/2014/main" val="727509710"/>
                  </a:ext>
                </a:extLst>
              </a:tr>
              <a:tr h="1671073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b="1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Year-4</a:t>
                      </a:r>
                      <a:endParaRPr lang="en-GB" sz="18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9908" marR="59908" marT="832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Doing Political Research</a:t>
                      </a:r>
                    </a:p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(30 credits)</a:t>
                      </a:r>
                    </a:p>
                  </a:txBody>
                  <a:tcPr marL="59908" marR="59908" marT="8320" marB="0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Level-6 options</a:t>
                      </a:r>
                    </a:p>
                    <a:p>
                      <a:pPr marL="0" algn="l" defTabSz="914400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(30 credits)</a:t>
                      </a:r>
                    </a:p>
                  </a:txBody>
                  <a:tcPr marL="59908" marR="59908" marT="8320" marB="0"/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sng" strike="noStrike" dirty="0">
                          <a:effectLst/>
                        </a:rPr>
                        <a:t>Either</a:t>
                      </a:r>
                      <a:endParaRPr lang="en-GB" sz="2800" b="0" u="none" strike="noStrike" dirty="0">
                        <a:effectLst/>
                      </a:endParaRPr>
                    </a:p>
                    <a:p>
                      <a:pPr algn="l" fontAlgn="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 dirty="0">
                          <a:effectLst/>
                        </a:rPr>
                        <a:t>Level-6 options (30 credits)</a:t>
                      </a:r>
                      <a:endParaRPr lang="en-GB" sz="2800" b="0" u="none" strike="noStrike" dirty="0">
                        <a:effectLst/>
                      </a:endParaRPr>
                    </a:p>
                    <a:p>
                      <a:pPr algn="l" fontAlgn="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sng" strike="noStrike" dirty="0">
                          <a:effectLst/>
                        </a:rPr>
                        <a:t>Or</a:t>
                      </a:r>
                      <a:endParaRPr lang="en-GB" sz="2800" b="0" u="none" strike="noStrike" dirty="0">
                        <a:effectLst/>
                      </a:endParaRPr>
                    </a:p>
                    <a:p>
                      <a:pPr algn="l" fontAlgn="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400" b="0" u="none" strike="noStrike" dirty="0">
                          <a:effectLst/>
                        </a:rPr>
                        <a:t>BA Dissertation (30 credits)</a:t>
                      </a:r>
                      <a:endParaRPr lang="en-GB" sz="2800" b="0" u="none" strike="noStrike" dirty="0">
                        <a:effectLst/>
                      </a:endParaRPr>
                    </a:p>
                  </a:txBody>
                  <a:tcPr marL="59908" marR="59908" marT="8320" marB="0"/>
                </a:tc>
                <a:extLst>
                  <a:ext uri="{0D108BD9-81ED-4DB2-BD59-A6C34878D82A}">
                    <a16:rowId xmlns:a16="http://schemas.microsoft.com/office/drawing/2014/main" val="1930700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3420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A02DB-C608-213C-4540-FAF5EACCD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/>
              <a:t>Modules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EFA73-2EF7-3CFF-7AD3-4191E73A7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GB" dirty="0"/>
              <a:t>Each module has a handbook, with detailed description of aims and objectives, learning outcomes, syllabus, and assessment requirements</a:t>
            </a:r>
          </a:p>
          <a:p>
            <a:r>
              <a:rPr lang="en-GB" dirty="0"/>
              <a:t>Most modules will be taught by pre-recorded lecture combined with in-person seminar </a:t>
            </a:r>
          </a:p>
          <a:p>
            <a:r>
              <a:rPr lang="en-GB" dirty="0"/>
              <a:t>Participation in class </a:t>
            </a:r>
          </a:p>
          <a:p>
            <a:r>
              <a:rPr lang="en-GB" dirty="0"/>
              <a:t>Student feedback (class representatives, SSEMs, questionnaires)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0771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D72DC7-ACC9-4AFF-9205-9E115AC45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GB" sz="5400"/>
              <a:t>Moodle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DDF1E-376E-29B2-CADF-3CA860D9D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GB" sz="2200" dirty="0"/>
              <a:t>Moodle is Birkbeck’s virtual learning platform:</a:t>
            </a:r>
          </a:p>
          <a:p>
            <a:pPr lvl="1"/>
            <a:r>
              <a:rPr lang="en-GB" sz="1800" dirty="0">
                <a:hlinkClick r:id="rId2"/>
              </a:rPr>
              <a:t>https://moodle.bbk.ac.uk/course/view.php?id=38830</a:t>
            </a:r>
            <a:endParaRPr lang="en-GB" sz="1800" dirty="0"/>
          </a:p>
          <a:p>
            <a:r>
              <a:rPr lang="en-GB" sz="2200" dirty="0"/>
              <a:t>Module and programme pages</a:t>
            </a:r>
          </a:p>
          <a:p>
            <a:r>
              <a:rPr lang="en-GB" sz="2200" dirty="0"/>
              <a:t>Course materials: lectures, reading lists</a:t>
            </a:r>
          </a:p>
          <a:p>
            <a:r>
              <a:rPr lang="en-GB" sz="2200" dirty="0"/>
              <a:t>Assessment submission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88B0DA-477D-7AD4-2B57-863324F371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308" b="3291"/>
          <a:stretch/>
        </p:blipFill>
        <p:spPr>
          <a:xfrm>
            <a:off x="4552819" y="1642431"/>
            <a:ext cx="7438145" cy="357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072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8FEF7F-665D-D059-BD8C-498E7CD93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GB" sz="5400"/>
              <a:t>My Birkbeck</a:t>
            </a:r>
          </a:p>
        </p:txBody>
      </p:sp>
      <p:sp>
        <p:nvSpPr>
          <p:cNvPr id="3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6DAD4-308F-DDAA-D757-D13D3C781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GB" sz="2200"/>
              <a:t>Timetables</a:t>
            </a:r>
          </a:p>
          <a:p>
            <a:r>
              <a:rPr lang="en-GB" sz="2200"/>
              <a:t>Support information and sign-up</a:t>
            </a:r>
          </a:p>
          <a:p>
            <a:r>
              <a:rPr lang="en-GB" sz="2200"/>
              <a:t>Administrative matters</a:t>
            </a:r>
          </a:p>
          <a:p>
            <a:endParaRPr lang="en-GB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7939FC-3E4E-9988-D47F-29B342AC0B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28" t="15021" r="12183" b="9931"/>
          <a:stretch/>
        </p:blipFill>
        <p:spPr>
          <a:xfrm>
            <a:off x="4654296" y="1538736"/>
            <a:ext cx="6903720" cy="378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88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78349-611A-5EDA-7DA8-BE4FBA8C5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Student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FE7F0-7B50-1267-6BBD-5A6FF0D43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https://www.youtube.com/watch?v=cvW120Mkl_M&amp;t=186s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0741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618</TotalTime>
  <Words>506</Words>
  <Application>Microsoft Office PowerPoint</Application>
  <PresentationFormat>Widescreen</PresentationFormat>
  <Paragraphs>110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 Department of Politics Undergraduate Induction</vt:lpstr>
      <vt:lpstr>Events</vt:lpstr>
      <vt:lpstr>Support</vt:lpstr>
      <vt:lpstr>BA Politics Structure (Full time)</vt:lpstr>
      <vt:lpstr>BA Politics Structure (Full time)</vt:lpstr>
      <vt:lpstr>Modules</vt:lpstr>
      <vt:lpstr>Moodle</vt:lpstr>
      <vt:lpstr>My Birkbeck</vt:lpstr>
      <vt:lpstr>Student 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</dc:creator>
  <cp:lastModifiedBy>Barry Maydom</cp:lastModifiedBy>
  <cp:revision>23</cp:revision>
  <dcterms:created xsi:type="dcterms:W3CDTF">2019-02-04T07:00:50Z</dcterms:created>
  <dcterms:modified xsi:type="dcterms:W3CDTF">2022-09-29T13:31:25Z</dcterms:modified>
</cp:coreProperties>
</file>