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2"/>
  </p:notesMasterIdLst>
  <p:sldIdLst>
    <p:sldId id="295" r:id="rId2"/>
    <p:sldId id="299" r:id="rId3"/>
    <p:sldId id="300" r:id="rId4"/>
    <p:sldId id="301" r:id="rId5"/>
    <p:sldId id="302" r:id="rId6"/>
    <p:sldId id="303" r:id="rId7"/>
    <p:sldId id="306" r:id="rId8"/>
    <p:sldId id="297" r:id="rId9"/>
    <p:sldId id="307" r:id="rId10"/>
    <p:sldId id="305" r:id="rId11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Calibri Light" panose="020F0302020204030204" pitchFamily="34" charset="0"/>
      <p:regular r:id="rId17"/>
      <p: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11/10/2022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11/10/2022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11/10/2022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11/10/2022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11/10/2022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11/10/2022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11/10/2022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11/10/2022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11/10/2022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11/10/2022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11/10/2022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11/10/2022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11/10/2022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Ontology and Epistemology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/>
              <a:t>Doing Political Research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6D5329-B1EE-E4D1-9E90-24F6DE50F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GB" sz="4600"/>
              <a:t>Conclusion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FEAB2-55FB-9E43-AB3A-6FDB705A0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n-GB" sz="1900"/>
              <a:t>Most researchers do not consider ontology and epistemology</a:t>
            </a:r>
          </a:p>
          <a:p>
            <a:r>
              <a:rPr lang="en-GB" sz="1900"/>
              <a:t>But philosophical commitments will implicitly drive methodological choices</a:t>
            </a:r>
          </a:p>
          <a:p>
            <a:r>
              <a:rPr lang="en-GB" sz="1900"/>
              <a:t>It is important to be aware of your own philosophy when conducting research</a:t>
            </a:r>
          </a:p>
          <a:p>
            <a:r>
              <a:rPr lang="en-GB" sz="1900"/>
              <a:t>Debates over </a:t>
            </a:r>
          </a:p>
          <a:p>
            <a:pPr lvl="1"/>
            <a:r>
              <a:rPr lang="en-GB" sz="1900"/>
              <a:t>whether these philosophies are skins or sweaters</a:t>
            </a:r>
          </a:p>
          <a:p>
            <a:pPr lvl="1"/>
            <a:r>
              <a:rPr lang="en-GB" sz="1900"/>
              <a:t>the extent to which mixed methods ‘make sense’ philosophically</a:t>
            </a:r>
          </a:p>
          <a:p>
            <a:endParaRPr lang="en-GB" sz="1900"/>
          </a:p>
        </p:txBody>
      </p:sp>
    </p:spTree>
    <p:extLst>
      <p:ext uri="{BB962C8B-B14F-4D97-AF65-F5344CB8AC3E}">
        <p14:creationId xmlns:p14="http://schemas.microsoft.com/office/powerpoint/2010/main" val="294612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159FF-B00D-AEE7-0483-619CFB019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Ontology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0D6EE-5246-64B0-EBD6-6FBA1F30A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/>
              <a:t>Theory of being: What is the nature of social reality?</a:t>
            </a:r>
          </a:p>
          <a:p>
            <a:r>
              <a:rPr lang="en-GB" sz="2400"/>
              <a:t>Is there are real world ‘out there’ independent of our perception?</a:t>
            </a:r>
          </a:p>
          <a:p>
            <a:r>
              <a:rPr lang="en-GB" sz="2400"/>
              <a:t>Essentialists/foundationalists believe there are essential differences of being</a:t>
            </a:r>
          </a:p>
          <a:p>
            <a:r>
              <a:rPr lang="en-GB" sz="2400"/>
              <a:t>Anti-foundationalists emphasise the social construction of social phenomena</a:t>
            </a:r>
          </a:p>
          <a:p>
            <a:r>
              <a:rPr lang="en-GB" sz="2400"/>
              <a:t>Democracy vs dictatorship</a:t>
            </a:r>
          </a:p>
        </p:txBody>
      </p:sp>
    </p:spTree>
    <p:extLst>
      <p:ext uri="{BB962C8B-B14F-4D97-AF65-F5344CB8AC3E}">
        <p14:creationId xmlns:p14="http://schemas.microsoft.com/office/powerpoint/2010/main" val="199269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D9ECA-68A8-73B2-CEDD-4D0E4571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Epistemology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E9C0-1D46-943E-E15C-A6D5C2C9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Theory of knowledge: What is the nature of knowledge about society and politics?</a:t>
            </a:r>
          </a:p>
          <a:p>
            <a:r>
              <a:rPr lang="en-GB" sz="2400" dirty="0"/>
              <a:t>Can we observe ‘objective’ relationships between social phenomena? If so, how?</a:t>
            </a:r>
          </a:p>
          <a:p>
            <a:r>
              <a:rPr lang="en-GB" sz="2400" dirty="0"/>
              <a:t>Empiricists focus on causal explanation and testing predictions</a:t>
            </a:r>
          </a:p>
          <a:p>
            <a:r>
              <a:rPr lang="en-GB" sz="2400" dirty="0"/>
              <a:t>Interpretivists focus on understanding and the ‘double hermeneutic’ (the world is interpreted by an actor; this interpretation is interpreted by the researcher)</a:t>
            </a:r>
          </a:p>
        </p:txBody>
      </p:sp>
    </p:spTree>
    <p:extLst>
      <p:ext uri="{BB962C8B-B14F-4D97-AF65-F5344CB8AC3E}">
        <p14:creationId xmlns:p14="http://schemas.microsoft.com/office/powerpoint/2010/main" val="2946435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FFA9F5-F2B6-9FF9-4415-D3DBFAF9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/>
              <a:t>Marsh and Furlong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9AFB4-4F15-8BCA-60FB-F33B7669F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 lnSpcReduction="10000"/>
          </a:bodyPr>
          <a:lstStyle/>
          <a:p>
            <a:r>
              <a:rPr lang="en-GB" sz="2400" dirty="0"/>
              <a:t>Three traditions in political research</a:t>
            </a:r>
          </a:p>
          <a:p>
            <a:pPr lvl="1"/>
            <a:r>
              <a:rPr lang="en-GB" sz="1900" dirty="0"/>
              <a:t>Positivist</a:t>
            </a:r>
          </a:p>
          <a:p>
            <a:pPr lvl="1"/>
            <a:r>
              <a:rPr lang="en-GB" sz="1900" dirty="0" err="1"/>
              <a:t>Interpretist</a:t>
            </a:r>
            <a:endParaRPr lang="en-GB" sz="1900" dirty="0"/>
          </a:p>
          <a:p>
            <a:pPr lvl="1"/>
            <a:r>
              <a:rPr lang="en-GB" sz="1900" dirty="0"/>
              <a:t>Realist</a:t>
            </a:r>
          </a:p>
          <a:p>
            <a:r>
              <a:rPr lang="en-GB" sz="2400" dirty="0"/>
              <a:t>Your philosophical commitments are fundamental; you cannot change them according to the question you want to ask or the method you want to use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2877B1-BC2E-0E02-046F-7614DBCA6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0388" y="650494"/>
            <a:ext cx="3282718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74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5227FE-7616-EAE7-E026-EE26EDE06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Positivists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3B918-FAA7-D8CF-01B5-0D25E0EC1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 lnSpcReduction="10000"/>
          </a:bodyPr>
          <a:lstStyle/>
          <a:p>
            <a:r>
              <a:rPr lang="en-GB" sz="2400" dirty="0"/>
              <a:t>Ontologically foundationalist, epistemologically empiricist</a:t>
            </a:r>
          </a:p>
          <a:p>
            <a:r>
              <a:rPr lang="en-GB" sz="2400" dirty="0"/>
              <a:t>Natural science and social science are basically the same</a:t>
            </a:r>
          </a:p>
          <a:p>
            <a:r>
              <a:rPr lang="en-GB" sz="2400" dirty="0"/>
              <a:t>Focus on testing theory through direct observation and establishing causal relationships </a:t>
            </a:r>
          </a:p>
          <a:p>
            <a:r>
              <a:rPr lang="en-GB" sz="2400" dirty="0"/>
              <a:t>Empirical and normative questions can and should be separated</a:t>
            </a:r>
          </a:p>
          <a:p>
            <a:r>
              <a:rPr lang="en-GB" sz="2400" dirty="0"/>
              <a:t>Criticisms</a:t>
            </a:r>
          </a:p>
          <a:p>
            <a:pPr lvl="1"/>
            <a:r>
              <a:rPr lang="en-GB" sz="2000" dirty="0"/>
              <a:t>Any knowledge from the senses is mediated by concepts when analysed</a:t>
            </a:r>
          </a:p>
          <a:p>
            <a:pPr lvl="1"/>
            <a:r>
              <a:rPr lang="en-GB" sz="2000" dirty="0"/>
              <a:t>Most social structures cannot be observed by the senses and can be changed by agents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850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D54D5-823E-F640-AE19-5ADF0B88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Interpretist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CA5A-18AB-1382-7681-4DF51FC5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Ontologically anti-foundationalist, epistemologically interpretivist</a:t>
            </a:r>
          </a:p>
          <a:p>
            <a:r>
              <a:rPr lang="en-GB" sz="2400" dirty="0"/>
              <a:t>Rejection of objectivity</a:t>
            </a:r>
          </a:p>
          <a:p>
            <a:r>
              <a:rPr lang="en-GB" sz="2400" dirty="0"/>
              <a:t>Focus on discourse and the interpretations of social phenomena</a:t>
            </a:r>
          </a:p>
          <a:p>
            <a:r>
              <a:rPr lang="en-GB" sz="2400" dirty="0"/>
              <a:t>Criticisms</a:t>
            </a:r>
          </a:p>
          <a:p>
            <a:pPr lvl="1"/>
            <a:r>
              <a:rPr lang="en-GB" sz="2000" dirty="0"/>
              <a:t>There is no basis to judge validity of knowledge claims</a:t>
            </a:r>
          </a:p>
          <a:p>
            <a:pPr lvl="1"/>
            <a:r>
              <a:rPr lang="en-GB" sz="2000" dirty="0"/>
              <a:t>How would an </a:t>
            </a:r>
            <a:r>
              <a:rPr lang="en-GB" sz="2000" dirty="0" err="1"/>
              <a:t>interpretist</a:t>
            </a:r>
            <a:r>
              <a:rPr lang="en-GB" sz="2000" dirty="0"/>
              <a:t> know if their theory was wrong?</a:t>
            </a:r>
          </a:p>
          <a:p>
            <a:endParaRPr lang="en-GB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85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CD54D5-823E-F640-AE19-5ADF0B888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 dirty="0"/>
              <a:t>Realists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CA5A-18AB-1382-7681-4DF51FC5C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 dirty="0"/>
              <a:t>Ontologically foundationalist, epistemologically interpretivist</a:t>
            </a:r>
          </a:p>
          <a:p>
            <a:r>
              <a:rPr lang="en-GB" sz="2400" dirty="0"/>
              <a:t>Reality and appearance may be different</a:t>
            </a:r>
          </a:p>
          <a:p>
            <a:r>
              <a:rPr lang="en-GB" sz="2400" dirty="0"/>
              <a:t>Not all social phenomena are directly observable</a:t>
            </a:r>
          </a:p>
          <a:p>
            <a:r>
              <a:rPr lang="en-GB" sz="2400" dirty="0"/>
              <a:t>Observation is mediated by theory</a:t>
            </a:r>
          </a:p>
          <a:p>
            <a:r>
              <a:rPr lang="en-GB" sz="2400" dirty="0"/>
              <a:t>Attempt to establish causal relationships</a:t>
            </a:r>
          </a:p>
          <a:p>
            <a:r>
              <a:rPr lang="en-GB" sz="2400" dirty="0"/>
              <a:t>Criticism</a:t>
            </a:r>
          </a:p>
          <a:p>
            <a:pPr lvl="1"/>
            <a:r>
              <a:rPr lang="en-GB" sz="2000" dirty="0"/>
              <a:t>Reality/appearance distinction means that theories are unfalsifiable</a:t>
            </a:r>
            <a:endParaRPr lang="en-GB" dirty="0"/>
          </a:p>
          <a:p>
            <a:pPr lvl="1"/>
            <a:endParaRPr lang="en-GB" sz="20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20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8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463A4-D1F1-66DF-A2FE-F90416588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GB" sz="3600" dirty="0"/>
              <a:t>Moses and </a:t>
            </a:r>
            <a:r>
              <a:rPr lang="en-GB" sz="3600" dirty="0" err="1"/>
              <a:t>Knutsen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C59B0-3B87-A4DE-6AB0-D09A96892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 fontScale="92500" lnSpcReduction="10000"/>
          </a:bodyPr>
          <a:lstStyle/>
          <a:p>
            <a:r>
              <a:rPr lang="en-GB" sz="2000" dirty="0"/>
              <a:t>Two ‘ways of knowing’ in political research</a:t>
            </a:r>
          </a:p>
          <a:p>
            <a:pPr lvl="1"/>
            <a:r>
              <a:rPr lang="en-GB" sz="1600" dirty="0"/>
              <a:t>Naturalists (positivists)</a:t>
            </a:r>
          </a:p>
          <a:p>
            <a:pPr lvl="1"/>
            <a:r>
              <a:rPr lang="en-GB" sz="1600" dirty="0"/>
              <a:t>Constructivists (interpretivists)</a:t>
            </a:r>
          </a:p>
          <a:p>
            <a:pPr lvl="1"/>
            <a:r>
              <a:rPr lang="en-GB" sz="1600" dirty="0"/>
              <a:t>While embracing different ontologies and epistemologies, they share “an appreciation of honesty; an attention to detail and empirical accuracy; an embrace of reason and the utility of rhetoric; the need to address and minimize unwanted bias; and the desire to produce knowledge which can subsequently be reproduced by others who follow in their footsteps”</a:t>
            </a:r>
          </a:p>
          <a:p>
            <a:r>
              <a:rPr lang="en-GB" sz="2000" dirty="0"/>
              <a:t>“methods and methodologies…should be changed in accordance with the ontological and epistemological status of the question under study” </a:t>
            </a:r>
            <a:r>
              <a:rPr lang="en-GB" sz="2000" dirty="0" err="1"/>
              <a:t>ie</a:t>
            </a:r>
            <a:r>
              <a:rPr lang="en-GB" sz="2000" dirty="0"/>
              <a:t> philosophy is a sweater, not a skin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D6E4C0-C671-A329-FC1A-A0514A960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02" y="706772"/>
            <a:ext cx="3576896" cy="544382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8879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D9ECA-68A8-73B2-CEDD-4D0E4571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0" y="228485"/>
            <a:ext cx="9236700" cy="1188950"/>
          </a:xfrm>
        </p:spPr>
        <p:txBody>
          <a:bodyPr anchor="b">
            <a:noAutofit/>
          </a:bodyPr>
          <a:lstStyle/>
          <a:p>
            <a:r>
              <a:rPr lang="en-GB" sz="4000" dirty="0"/>
              <a:t>Ontology, Epistemology and Mixed Methods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E9C0-1D46-943E-E15C-A6D5C2C93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dirty="0"/>
              <a:t>The quantitative-qualitative divide is often considered a clash of research philosophies</a:t>
            </a:r>
          </a:p>
          <a:p>
            <a:pPr lvl="1"/>
            <a:r>
              <a:rPr lang="en-GB" dirty="0"/>
              <a:t>But is this always so?</a:t>
            </a:r>
          </a:p>
          <a:p>
            <a:r>
              <a:rPr lang="en-GB" dirty="0"/>
              <a:t>Some methods do clash </a:t>
            </a:r>
            <a:r>
              <a:rPr lang="en-GB" dirty="0" err="1"/>
              <a:t>eg</a:t>
            </a:r>
            <a:r>
              <a:rPr lang="en-GB" dirty="0"/>
              <a:t> large-n studies aimed at finding correlations between variables and in-depth interviews aimed at interpreting meaning</a:t>
            </a:r>
          </a:p>
          <a:p>
            <a:r>
              <a:rPr lang="en-GB" dirty="0"/>
              <a:t>Can such clashing methods be used in the same research project to answer the same question?</a:t>
            </a:r>
          </a:p>
        </p:txBody>
      </p:sp>
    </p:spTree>
    <p:extLst>
      <p:ext uri="{BB962C8B-B14F-4D97-AF65-F5344CB8AC3E}">
        <p14:creationId xmlns:p14="http://schemas.microsoft.com/office/powerpoint/2010/main" val="24431226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869</TotalTime>
  <Words>521</Words>
  <Application>Microsoft Office PowerPoint</Application>
  <PresentationFormat>Widescreen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Arial</vt:lpstr>
      <vt:lpstr>Calibri Light</vt:lpstr>
      <vt:lpstr>1_Office Theme</vt:lpstr>
      <vt:lpstr>Ontology and Epistemology</vt:lpstr>
      <vt:lpstr>Ontology</vt:lpstr>
      <vt:lpstr>Epistemology</vt:lpstr>
      <vt:lpstr>Marsh and Furlong</vt:lpstr>
      <vt:lpstr>Positivists</vt:lpstr>
      <vt:lpstr>Interpretist</vt:lpstr>
      <vt:lpstr>Realists</vt:lpstr>
      <vt:lpstr>Moses and Knutsen</vt:lpstr>
      <vt:lpstr>Ontology, Epistemology and Mixed Methods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17</cp:revision>
  <dcterms:created xsi:type="dcterms:W3CDTF">2022-09-22T17:54:13Z</dcterms:created>
  <dcterms:modified xsi:type="dcterms:W3CDTF">2022-10-11T22:28:11Z</dcterms:modified>
</cp:coreProperties>
</file>