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notesMasterIdLst>
    <p:notesMasterId r:id="rId15"/>
  </p:notesMasterIdLst>
  <p:sldIdLst>
    <p:sldId id="293" r:id="rId3"/>
    <p:sldId id="258" r:id="rId4"/>
    <p:sldId id="259" r:id="rId5"/>
    <p:sldId id="268" r:id="rId6"/>
    <p:sldId id="283" r:id="rId7"/>
    <p:sldId id="290" r:id="rId8"/>
    <p:sldId id="284" r:id="rId9"/>
    <p:sldId id="285" r:id="rId10"/>
    <p:sldId id="286" r:id="rId11"/>
    <p:sldId id="267" r:id="rId12"/>
    <p:sldId id="28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431D6C-CAA2-42C0-ACEB-4014BCA9AE0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F76ECA7-2877-4A8A-B887-9F6ACE782462}">
      <dgm:prSet/>
      <dgm:spPr/>
      <dgm:t>
        <a:bodyPr/>
        <a:lstStyle/>
        <a:p>
          <a:r>
            <a:rPr lang="en-GB" dirty="0"/>
            <a:t>Costs and Benefits </a:t>
          </a:r>
          <a:endParaRPr lang="en-US" dirty="0"/>
        </a:p>
      </dgm:t>
    </dgm:pt>
    <dgm:pt modelId="{3F6D44B0-3D05-4F6F-AA79-21D44CEE0EFF}" type="parTrans" cxnId="{CC903E5E-EF39-4A42-82CD-5E4A1FB80536}">
      <dgm:prSet/>
      <dgm:spPr/>
      <dgm:t>
        <a:bodyPr/>
        <a:lstStyle/>
        <a:p>
          <a:endParaRPr lang="en-US"/>
        </a:p>
      </dgm:t>
    </dgm:pt>
    <dgm:pt modelId="{94A09AA9-40E2-495F-813A-105210890B16}" type="sibTrans" cxnId="{CC903E5E-EF39-4A42-82CD-5E4A1FB80536}">
      <dgm:prSet/>
      <dgm:spPr/>
      <dgm:t>
        <a:bodyPr/>
        <a:lstStyle/>
        <a:p>
          <a:endParaRPr lang="en-US"/>
        </a:p>
      </dgm:t>
    </dgm:pt>
    <dgm:pt modelId="{26897A9B-CE64-4AE7-AD0F-EAEFC2D390AD}">
      <dgm:prSet/>
      <dgm:spPr/>
      <dgm:t>
        <a:bodyPr/>
        <a:lstStyle/>
        <a:p>
          <a:r>
            <a:rPr lang="en-GB" dirty="0"/>
            <a:t>Informed Consent </a:t>
          </a:r>
          <a:endParaRPr lang="en-US" dirty="0"/>
        </a:p>
      </dgm:t>
    </dgm:pt>
    <dgm:pt modelId="{8E54349E-BC67-4F20-80E1-D9790D8498CB}" type="parTrans" cxnId="{A916BDBB-60BE-4E2E-A0A0-C0E1C4806706}">
      <dgm:prSet/>
      <dgm:spPr/>
      <dgm:t>
        <a:bodyPr/>
        <a:lstStyle/>
        <a:p>
          <a:endParaRPr lang="en-US"/>
        </a:p>
      </dgm:t>
    </dgm:pt>
    <dgm:pt modelId="{4A299B6B-32DF-4A18-89EC-A94C78FAC9CF}" type="sibTrans" cxnId="{A916BDBB-60BE-4E2E-A0A0-C0E1C4806706}">
      <dgm:prSet/>
      <dgm:spPr/>
      <dgm:t>
        <a:bodyPr/>
        <a:lstStyle/>
        <a:p>
          <a:endParaRPr lang="en-US"/>
        </a:p>
      </dgm:t>
    </dgm:pt>
    <dgm:pt modelId="{C808D73F-B93B-4825-9CA1-9C6EA1532A38}">
      <dgm:prSet/>
      <dgm:spPr/>
      <dgm:t>
        <a:bodyPr/>
        <a:lstStyle/>
        <a:p>
          <a:r>
            <a:rPr lang="en-GB"/>
            <a:t>Privacy, Confidentiality, and Anonymity </a:t>
          </a:r>
          <a:endParaRPr lang="en-US"/>
        </a:p>
      </dgm:t>
    </dgm:pt>
    <dgm:pt modelId="{63AC1E45-CB05-4A00-AC40-364DED54A0E3}" type="parTrans" cxnId="{D887E97C-D975-4FEE-A501-5F145687BC78}">
      <dgm:prSet/>
      <dgm:spPr/>
      <dgm:t>
        <a:bodyPr/>
        <a:lstStyle/>
        <a:p>
          <a:endParaRPr lang="en-US"/>
        </a:p>
      </dgm:t>
    </dgm:pt>
    <dgm:pt modelId="{494C9DAB-9C75-4C83-B763-33CD290085D9}" type="sibTrans" cxnId="{D887E97C-D975-4FEE-A501-5F145687BC78}">
      <dgm:prSet/>
      <dgm:spPr/>
      <dgm:t>
        <a:bodyPr/>
        <a:lstStyle/>
        <a:p>
          <a:endParaRPr lang="en-US"/>
        </a:p>
      </dgm:t>
    </dgm:pt>
    <dgm:pt modelId="{186E0EB2-2C84-4F02-9F9F-25AF7A7BC82E}">
      <dgm:prSet/>
      <dgm:spPr/>
      <dgm:t>
        <a:bodyPr/>
        <a:lstStyle/>
        <a:p>
          <a:r>
            <a:rPr lang="en-GB"/>
            <a:t>Vulnerable Groups</a:t>
          </a:r>
          <a:endParaRPr lang="en-US"/>
        </a:p>
      </dgm:t>
    </dgm:pt>
    <dgm:pt modelId="{723D2AD2-44C0-4C3A-9059-045BF857268F}" type="parTrans" cxnId="{D22B33DB-B058-4216-9CC2-7B9EDA5F60BF}">
      <dgm:prSet/>
      <dgm:spPr/>
      <dgm:t>
        <a:bodyPr/>
        <a:lstStyle/>
        <a:p>
          <a:endParaRPr lang="en-US"/>
        </a:p>
      </dgm:t>
    </dgm:pt>
    <dgm:pt modelId="{8B6CAE23-E97D-4F72-995A-617E19C51670}" type="sibTrans" cxnId="{D22B33DB-B058-4216-9CC2-7B9EDA5F60BF}">
      <dgm:prSet/>
      <dgm:spPr/>
      <dgm:t>
        <a:bodyPr/>
        <a:lstStyle/>
        <a:p>
          <a:endParaRPr lang="en-US"/>
        </a:p>
      </dgm:t>
    </dgm:pt>
    <dgm:pt modelId="{C4F2F515-C89B-42E2-BF3F-AFD73B104CA4}" type="pres">
      <dgm:prSet presAssocID="{14431D6C-CAA2-42C0-ACEB-4014BCA9AE02}" presName="linear" presStyleCnt="0">
        <dgm:presLayoutVars>
          <dgm:animLvl val="lvl"/>
          <dgm:resizeHandles val="exact"/>
        </dgm:presLayoutVars>
      </dgm:prSet>
      <dgm:spPr/>
    </dgm:pt>
    <dgm:pt modelId="{CCB1E981-1033-4248-8A61-9425E4990ABA}" type="pres">
      <dgm:prSet presAssocID="{EF76ECA7-2877-4A8A-B887-9F6ACE78246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13B4F11-DB30-490B-B910-8CCE368BF187}" type="pres">
      <dgm:prSet presAssocID="{94A09AA9-40E2-495F-813A-105210890B16}" presName="spacer" presStyleCnt="0"/>
      <dgm:spPr/>
    </dgm:pt>
    <dgm:pt modelId="{23D38441-06F4-4853-8FCA-0A0145353C3D}" type="pres">
      <dgm:prSet presAssocID="{26897A9B-CE64-4AE7-AD0F-EAEFC2D390A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C7EEF6C-B579-46BF-B965-46DA6FB15EAA}" type="pres">
      <dgm:prSet presAssocID="{4A299B6B-32DF-4A18-89EC-A94C78FAC9CF}" presName="spacer" presStyleCnt="0"/>
      <dgm:spPr/>
    </dgm:pt>
    <dgm:pt modelId="{3C529BC2-3969-479F-A640-986C82E8D1F4}" type="pres">
      <dgm:prSet presAssocID="{C808D73F-B93B-4825-9CA1-9C6EA1532A3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17F7D6-BA5E-43D8-92F2-BF9DFEF14B54}" type="pres">
      <dgm:prSet presAssocID="{494C9DAB-9C75-4C83-B763-33CD290085D9}" presName="spacer" presStyleCnt="0"/>
      <dgm:spPr/>
    </dgm:pt>
    <dgm:pt modelId="{4387C79A-65CF-4065-95C4-D9BAB1C93567}" type="pres">
      <dgm:prSet presAssocID="{186E0EB2-2C84-4F02-9F9F-25AF7A7BC82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DADAF04-ED5F-4F8A-9B3E-AAFFE17EE731}" type="presOf" srcId="{14431D6C-CAA2-42C0-ACEB-4014BCA9AE02}" destId="{C4F2F515-C89B-42E2-BF3F-AFD73B104CA4}" srcOrd="0" destOrd="0" presId="urn:microsoft.com/office/officeart/2005/8/layout/vList2"/>
    <dgm:cxn modelId="{20F3770E-B8B9-4186-BE06-9BED21AD389D}" type="presOf" srcId="{EF76ECA7-2877-4A8A-B887-9F6ACE782462}" destId="{CCB1E981-1033-4248-8A61-9425E4990ABA}" srcOrd="0" destOrd="0" presId="urn:microsoft.com/office/officeart/2005/8/layout/vList2"/>
    <dgm:cxn modelId="{6AA29E10-1335-4265-A449-73538BA08CB3}" type="presOf" srcId="{C808D73F-B93B-4825-9CA1-9C6EA1532A38}" destId="{3C529BC2-3969-479F-A640-986C82E8D1F4}" srcOrd="0" destOrd="0" presId="urn:microsoft.com/office/officeart/2005/8/layout/vList2"/>
    <dgm:cxn modelId="{CC903E5E-EF39-4A42-82CD-5E4A1FB80536}" srcId="{14431D6C-CAA2-42C0-ACEB-4014BCA9AE02}" destId="{EF76ECA7-2877-4A8A-B887-9F6ACE782462}" srcOrd="0" destOrd="0" parTransId="{3F6D44B0-3D05-4F6F-AA79-21D44CEE0EFF}" sibTransId="{94A09AA9-40E2-495F-813A-105210890B16}"/>
    <dgm:cxn modelId="{7B447E6D-F2F7-4848-A98B-A3BBE4558194}" type="presOf" srcId="{186E0EB2-2C84-4F02-9F9F-25AF7A7BC82E}" destId="{4387C79A-65CF-4065-95C4-D9BAB1C93567}" srcOrd="0" destOrd="0" presId="urn:microsoft.com/office/officeart/2005/8/layout/vList2"/>
    <dgm:cxn modelId="{D887E97C-D975-4FEE-A501-5F145687BC78}" srcId="{14431D6C-CAA2-42C0-ACEB-4014BCA9AE02}" destId="{C808D73F-B93B-4825-9CA1-9C6EA1532A38}" srcOrd="2" destOrd="0" parTransId="{63AC1E45-CB05-4A00-AC40-364DED54A0E3}" sibTransId="{494C9DAB-9C75-4C83-B763-33CD290085D9}"/>
    <dgm:cxn modelId="{D9D0D8A3-6081-473A-9882-4B807CEF0151}" type="presOf" srcId="{26897A9B-CE64-4AE7-AD0F-EAEFC2D390AD}" destId="{23D38441-06F4-4853-8FCA-0A0145353C3D}" srcOrd="0" destOrd="0" presId="urn:microsoft.com/office/officeart/2005/8/layout/vList2"/>
    <dgm:cxn modelId="{A916BDBB-60BE-4E2E-A0A0-C0E1C4806706}" srcId="{14431D6C-CAA2-42C0-ACEB-4014BCA9AE02}" destId="{26897A9B-CE64-4AE7-AD0F-EAEFC2D390AD}" srcOrd="1" destOrd="0" parTransId="{8E54349E-BC67-4F20-80E1-D9790D8498CB}" sibTransId="{4A299B6B-32DF-4A18-89EC-A94C78FAC9CF}"/>
    <dgm:cxn modelId="{D22B33DB-B058-4216-9CC2-7B9EDA5F60BF}" srcId="{14431D6C-CAA2-42C0-ACEB-4014BCA9AE02}" destId="{186E0EB2-2C84-4F02-9F9F-25AF7A7BC82E}" srcOrd="3" destOrd="0" parTransId="{723D2AD2-44C0-4C3A-9059-045BF857268F}" sibTransId="{8B6CAE23-E97D-4F72-995A-617E19C51670}"/>
    <dgm:cxn modelId="{267BA8C7-0344-43D6-8A01-7D4A509128BD}" type="presParOf" srcId="{C4F2F515-C89B-42E2-BF3F-AFD73B104CA4}" destId="{CCB1E981-1033-4248-8A61-9425E4990ABA}" srcOrd="0" destOrd="0" presId="urn:microsoft.com/office/officeart/2005/8/layout/vList2"/>
    <dgm:cxn modelId="{3E6B325D-3BD5-44AE-AEC4-E7BDDC346F2D}" type="presParOf" srcId="{C4F2F515-C89B-42E2-BF3F-AFD73B104CA4}" destId="{C13B4F11-DB30-490B-B910-8CCE368BF187}" srcOrd="1" destOrd="0" presId="urn:microsoft.com/office/officeart/2005/8/layout/vList2"/>
    <dgm:cxn modelId="{1F290796-D813-449A-BECD-546D75E5C2B9}" type="presParOf" srcId="{C4F2F515-C89B-42E2-BF3F-AFD73B104CA4}" destId="{23D38441-06F4-4853-8FCA-0A0145353C3D}" srcOrd="2" destOrd="0" presId="urn:microsoft.com/office/officeart/2005/8/layout/vList2"/>
    <dgm:cxn modelId="{425C2670-85C3-4733-9EAF-B6A8C5598C95}" type="presParOf" srcId="{C4F2F515-C89B-42E2-BF3F-AFD73B104CA4}" destId="{BC7EEF6C-B579-46BF-B965-46DA6FB15EAA}" srcOrd="3" destOrd="0" presId="urn:microsoft.com/office/officeart/2005/8/layout/vList2"/>
    <dgm:cxn modelId="{B19A1651-9CBD-4CC9-8277-5BDBDD069106}" type="presParOf" srcId="{C4F2F515-C89B-42E2-BF3F-AFD73B104CA4}" destId="{3C529BC2-3969-479F-A640-986C82E8D1F4}" srcOrd="4" destOrd="0" presId="urn:microsoft.com/office/officeart/2005/8/layout/vList2"/>
    <dgm:cxn modelId="{45C33F8E-1C14-48BF-8F80-824CA1788550}" type="presParOf" srcId="{C4F2F515-C89B-42E2-BF3F-AFD73B104CA4}" destId="{4F17F7D6-BA5E-43D8-92F2-BF9DFEF14B54}" srcOrd="5" destOrd="0" presId="urn:microsoft.com/office/officeart/2005/8/layout/vList2"/>
    <dgm:cxn modelId="{68AF9D6A-97EE-4B4B-BE81-2B7CC4FA542C}" type="presParOf" srcId="{C4F2F515-C89B-42E2-BF3F-AFD73B104CA4}" destId="{4387C79A-65CF-4065-95C4-D9BAB1C9356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1E981-1033-4248-8A61-9425E4990ABA}">
      <dsp:nvSpPr>
        <dsp:cNvPr id="0" name=""/>
        <dsp:cNvSpPr/>
      </dsp:nvSpPr>
      <dsp:spPr>
        <a:xfrm>
          <a:off x="0" y="36251"/>
          <a:ext cx="10378440" cy="71954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Costs and Benefits </a:t>
          </a:r>
          <a:endParaRPr lang="en-US" sz="3000" kern="1200" dirty="0"/>
        </a:p>
      </dsp:txBody>
      <dsp:txXfrm>
        <a:off x="35125" y="71376"/>
        <a:ext cx="10308190" cy="649299"/>
      </dsp:txXfrm>
    </dsp:sp>
    <dsp:sp modelId="{23D38441-06F4-4853-8FCA-0A0145353C3D}">
      <dsp:nvSpPr>
        <dsp:cNvPr id="0" name=""/>
        <dsp:cNvSpPr/>
      </dsp:nvSpPr>
      <dsp:spPr>
        <a:xfrm>
          <a:off x="0" y="842201"/>
          <a:ext cx="10378440" cy="719549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Informed Consent </a:t>
          </a:r>
          <a:endParaRPr lang="en-US" sz="3000" kern="1200" dirty="0"/>
        </a:p>
      </dsp:txBody>
      <dsp:txXfrm>
        <a:off x="35125" y="877326"/>
        <a:ext cx="10308190" cy="649299"/>
      </dsp:txXfrm>
    </dsp:sp>
    <dsp:sp modelId="{3C529BC2-3969-479F-A640-986C82E8D1F4}">
      <dsp:nvSpPr>
        <dsp:cNvPr id="0" name=""/>
        <dsp:cNvSpPr/>
      </dsp:nvSpPr>
      <dsp:spPr>
        <a:xfrm>
          <a:off x="0" y="1648150"/>
          <a:ext cx="10378440" cy="719549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Privacy, Confidentiality, and Anonymity </a:t>
          </a:r>
          <a:endParaRPr lang="en-US" sz="3000" kern="1200"/>
        </a:p>
      </dsp:txBody>
      <dsp:txXfrm>
        <a:off x="35125" y="1683275"/>
        <a:ext cx="10308190" cy="649299"/>
      </dsp:txXfrm>
    </dsp:sp>
    <dsp:sp modelId="{4387C79A-65CF-4065-95C4-D9BAB1C93567}">
      <dsp:nvSpPr>
        <dsp:cNvPr id="0" name=""/>
        <dsp:cNvSpPr/>
      </dsp:nvSpPr>
      <dsp:spPr>
        <a:xfrm>
          <a:off x="0" y="2454101"/>
          <a:ext cx="10378440" cy="71954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/>
            <a:t>Vulnerable Groups</a:t>
          </a:r>
          <a:endParaRPr lang="en-US" sz="3000" kern="1200"/>
        </a:p>
      </dsp:txBody>
      <dsp:txXfrm>
        <a:off x="35125" y="2489226"/>
        <a:ext cx="10308190" cy="649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F1109A-048C-46CD-9137-4499C4A5BC4B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04B7C-DCF4-4398-8D8C-E89D2D9F516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9228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" y="746125"/>
            <a:ext cx="6629400" cy="3730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5172A7-1226-42DA-94F3-85C42DC7AE88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207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reasonably foreseeable factors that may be expected to influence their willingness to participate such as potential risks, discomfort, or adverse effects; any prospective research benefits; limits of confidentiality; incentives for participation; and whom to contact for questions about the research and research participants’ rights. </a:t>
            </a:r>
          </a:p>
          <a:p>
            <a:r>
              <a:rPr lang="en-GB" dirty="0"/>
              <a:t>Deception is a situation in which subjects have essential information withheld and/or are intentionally misled about procedures and purposes. A thorough debriefing is particularly important in studies involving deception.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34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reasonably foreseeable factors that may be expected to influence their willingness to participate such as potential risks, discomfort, or adverse effects; any prospective research benefits; limits of confidentiality; incentives for participation; and whom to contact for questions about the research and research participants’ rights. </a:t>
            </a:r>
          </a:p>
          <a:p>
            <a:r>
              <a:rPr lang="en-GB" dirty="0"/>
              <a:t>Deception is a situation in which subjects have essential information withheld and/or are intentionally misled about procedures and purposes. A thorough debriefing is particularly important in studies involving deception.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81506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4D1546-A209-6045-974E-276C7B3DEB57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4294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129F4-6122-4813-BFFB-9A45DD435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5F4896-B338-4A86-B8F6-707BD7515C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DC522-FCFD-4AA7-BE3E-EAAD6F3A2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3927A-7F54-4F69-9D3E-567E46FA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2904A-EA68-4643-B722-47188ADDB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5383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6926-CD73-4848-87DC-FCF905097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4F20A-F016-4E02-BA30-F1A807C6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4985-0A75-4B61-8FFE-777F45A26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4625-8DCF-4927-AB6E-83F05A29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ED06A-6EC3-4173-94EF-FECC98CC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1764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DF633C-1402-4735-9998-A8DC1A7D70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CAAA2C-7723-4424-BCF9-EB2B53B70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A04C-529A-4658-935E-968C204E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22F32-95B8-45F7-8C51-F72F4AF00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2434F-97E2-4FBD-BBBC-585886DD2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246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EE92177-088E-44E1-BE98-D7E08490ACC5}" type="slidenum">
              <a:rPr lang="en-GB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0551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5297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0395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9300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12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34438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922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57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B92AE-AA41-4B94-A380-FD506BEE5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3800A-7359-4CC8-947B-6547435B7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F71F-57E2-4BA5-8FA7-399B8D87C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6F26E5-3965-476C-8C92-CB832CEE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4895A-7CA2-4C8E-994A-DDF000A4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62913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2444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1956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00649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351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193F-1198-4B98-9228-F788B6063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A304C-63B4-4845-B10A-BAFFDC46C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BC7F6-232B-4F6D-A376-B197370F4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523EA-F2FB-4D10-93E8-467C33EAB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9996F-3362-4B7B-9DAC-4D47DF77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6850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347-B5C6-4A60-91A9-0B9FF9B60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191C6-2578-4CDD-8A97-39FC67B346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8D647-54D0-4462-A475-F1503DA53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28012-E875-4A2F-98AB-BAF9E828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D1FEB-60F5-4C19-89F1-251A8CB4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7789E-45BA-4AC8-9695-52433407C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432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C6F6-593F-43EC-995A-7CDA0208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F0D2E-FB83-4E80-9901-4D06DA686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05803-C3BE-428A-95CB-8550A4F53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88A6FC-444F-4515-80AB-0554A4EE6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E8AA1-C9D5-4B06-A59D-5FC955060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F26C0F-B14E-4A65-BCC4-555A5BB7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7BA5B9-B0AF-4EFF-A9F7-D913B1F35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F07041-5011-4BCD-80B9-FFAA5CB1B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975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9237-CC68-4AB4-972E-F951314CB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B3F00-9C85-415F-B853-D0D96526B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A5D07-1AA0-4482-AABA-8118154C0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ADB04-0BB3-4069-8928-313CEE72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62558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4A19ED-6631-4CE8-B741-7B3BC4F0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53304A-4A69-4D76-AE97-6C2FE0D2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3FA6A-CCD4-4D99-A6F4-51633AB24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20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1FAB8-B1CB-45A4-A675-17E139C02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DB830-9D94-4ACE-B0C3-253DD62BE3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F32CF-333C-42DF-9613-CE2D45F9C8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03320-9EAD-472F-8880-1A457732E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A78975-3988-4DE9-B965-B227FD882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A378B7-FF7B-4C44-8717-1D24E4E5E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4545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32F99-E634-4975-8B8D-4B498B81C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845ED-CA95-46A0-B844-BFCF62116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63909-5898-4BC5-8BBD-04CEE2D41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0AAAC8-E446-44B8-B5F3-1DF0F5DB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36E8F-A47C-4039-AEB9-A2B82724E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270420-2DE4-4E7A-9BE3-9F443072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6491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6678EC-B8B4-4540-9FAD-BFB9F08F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1EEA-965F-47D6-A697-A1E632B7F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4149E2-7FC6-4B3A-A15F-6108E5212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D5832-1582-48AA-B8BE-4467814CE301}" type="datetimeFigureOut">
              <a:rPr lang="en-GB" smtClean="0"/>
              <a:t>07/12/2022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C27DE-345C-447B-A6B1-D0ACC80CC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9DC47-F83D-4ADD-8219-82EB138F4E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B9FDB-178A-41EA-9C27-DE0F232194E4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7098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F6A579-D20D-A046-A193-E96D06E34143}" type="datetimeFigureOut">
              <a:rPr lang="en-GB" smtClean="0"/>
              <a:t>07/12/2022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AE089-0864-FF4B-9584-C71344877B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33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bbk logo.tif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303" y="1119116"/>
            <a:ext cx="7027412" cy="2213635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304" y="3429000"/>
            <a:ext cx="8921672" cy="1713305"/>
          </a:xfrm>
        </p:spPr>
        <p:txBody>
          <a:bodyPr anchor="b">
            <a:normAutofit/>
          </a:bodyPr>
          <a:lstStyle/>
          <a:p>
            <a:pPr algn="l"/>
            <a:r>
              <a:rPr lang="en-GB" sz="5600" dirty="0"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9303" y="5142305"/>
            <a:ext cx="7321298" cy="753165"/>
          </a:xfrm>
        </p:spPr>
        <p:txBody>
          <a:bodyPr anchor="t">
            <a:normAutofit/>
          </a:bodyPr>
          <a:lstStyle/>
          <a:p>
            <a:pPr algn="l"/>
            <a:r>
              <a:rPr lang="en-GB" b="1" dirty="0"/>
              <a:t>Doing Political Research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www.ethicaluniform.com/wp-content/uploads/2011/12/Ethics-Cropped.jpg">
            <a:extLst>
              <a:ext uri="{FF2B5EF4-FFF2-40B4-BE49-F238E27FC236}">
                <a16:creationId xmlns:a16="http://schemas.microsoft.com/office/drawing/2014/main" id="{B23917EB-D1E2-26D6-7FAA-B72ABB927A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r="3557" b="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Ethical Clashes and Political Research</a:t>
            </a:r>
            <a:endParaRPr lang="en-GB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fontScale="92500" lnSpcReduction="10000"/>
          </a:bodyPr>
          <a:lstStyle/>
          <a:p>
            <a:r>
              <a:rPr lang="en-GB" sz="2400" dirty="0"/>
              <a:t>Who is this research for? - the participants? the funding body? the wider public? knowledge for its own sake? </a:t>
            </a:r>
          </a:p>
          <a:p>
            <a:r>
              <a:rPr lang="en-GB" sz="2400" dirty="0"/>
              <a:t>Should participants be involved in shaping the project? </a:t>
            </a:r>
          </a:p>
          <a:p>
            <a:r>
              <a:rPr lang="en-GB" sz="2400" dirty="0"/>
              <a:t>What if our obligations to the sponsors clash with our obligation to disseminate the results? </a:t>
            </a:r>
          </a:p>
          <a:p>
            <a:r>
              <a:rPr lang="en-GB" sz="2400" dirty="0"/>
              <a:t>Who should be protected when findings are made public? </a:t>
            </a:r>
          </a:p>
          <a:p>
            <a:r>
              <a:rPr lang="en-GB" sz="2400" dirty="0"/>
              <a:t>Does the ethical principle of privacy clash with the integrity principle of research transparency?</a:t>
            </a:r>
          </a:p>
          <a:p>
            <a:r>
              <a:rPr lang="en-GB" sz="2400" dirty="0"/>
              <a:t>How do we deal with on-the-spot ethical decisions that we haven’t planned for?</a:t>
            </a:r>
          </a:p>
          <a:p>
            <a:r>
              <a:rPr lang="en-GB" sz="2400" b="1" dirty="0"/>
              <a:t>There are no simple answers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156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standing in front of a building&#10;&#10;Description automatically generated">
            <a:extLst>
              <a:ext uri="{FF2B5EF4-FFF2-40B4-BE49-F238E27FC236}">
                <a16:creationId xmlns:a16="http://schemas.microsoft.com/office/drawing/2014/main" id="{B86EDFFF-1E07-46CC-A38C-0F39B42ACC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1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9873" cy="68580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30ED0-9D63-4CA7-AEF5-63DC60CAD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6891186" cy="1135737"/>
          </a:xfrm>
        </p:spPr>
        <p:txBody>
          <a:bodyPr>
            <a:normAutofit/>
          </a:bodyPr>
          <a:lstStyle/>
          <a:p>
            <a:r>
              <a:rPr lang="en-GB" sz="3600"/>
              <a:t>Ethics at Birkbeck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A6AB3-B6EE-4948-AA10-F4460301C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6891187" cy="4393982"/>
          </a:xfrm>
        </p:spPr>
        <p:txBody>
          <a:bodyPr>
            <a:normAutofit lnSpcReduction="10000"/>
          </a:bodyPr>
          <a:lstStyle/>
          <a:p>
            <a:r>
              <a:rPr lang="en-GB" sz="2000" dirty="0"/>
              <a:t>All student and staff research projects involving human participants or sensitive research materials need to apply for ethical approval</a:t>
            </a:r>
          </a:p>
          <a:p>
            <a:r>
              <a:rPr lang="en-GB" sz="2000" dirty="0"/>
              <a:t>Routine research projects are approved by Departmental Research Ethics Officers</a:t>
            </a:r>
          </a:p>
          <a:p>
            <a:r>
              <a:rPr lang="en-GB" sz="2000" dirty="0"/>
              <a:t>Non-routine research (sensitive or extremely sensitive) handled by School/College Ethics Committees</a:t>
            </a:r>
          </a:p>
          <a:p>
            <a:pPr lvl="1"/>
            <a:r>
              <a:rPr lang="en-GB" sz="2000" dirty="0"/>
              <a:t>Participants’ physical or mental wellbeing is put at risk</a:t>
            </a:r>
          </a:p>
          <a:p>
            <a:pPr lvl="1"/>
            <a:r>
              <a:rPr lang="en-GB" sz="2000" dirty="0"/>
              <a:t>Vulnerable populations are involved</a:t>
            </a:r>
          </a:p>
          <a:p>
            <a:pPr lvl="1"/>
            <a:r>
              <a:rPr lang="en-GB" sz="2000" dirty="0"/>
              <a:t>Permission of a gatekeeper is required to access participants</a:t>
            </a:r>
          </a:p>
          <a:p>
            <a:pPr lvl="1"/>
            <a:r>
              <a:rPr lang="en-GB" sz="2000" dirty="0"/>
              <a:t>Use of deception or lack of informed consent</a:t>
            </a:r>
          </a:p>
          <a:p>
            <a:pPr lvl="1"/>
            <a:r>
              <a:rPr lang="en-GB" sz="2000" dirty="0"/>
              <a:t>Predictable media interest or sensitivity</a:t>
            </a:r>
          </a:p>
          <a:p>
            <a:pPr lvl="1"/>
            <a:r>
              <a:rPr lang="en-GB" sz="2000" dirty="0"/>
              <a:t>Conflicts of interest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EAA094-9CF6-4695-958A-33D9BCAA9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123132" y="713128"/>
            <a:ext cx="1068867" cy="2126625"/>
            <a:chOff x="10918968" y="713127"/>
            <a:chExt cx="1273032" cy="2532832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E80C965-DB6D-4F81-9E9E-B027384D0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Isosceles Triangle 31">
              <a:extLst>
                <a:ext uri="{FF2B5EF4-FFF2-40B4-BE49-F238E27FC236}">
                  <a16:creationId xmlns:a16="http://schemas.microsoft.com/office/drawing/2014/main" id="{A580F890-B085-4E95-96AA-55AEBEC5CE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58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A47415-CA32-CF9A-AD5F-F4BC20327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0" y="507688"/>
            <a:ext cx="9236700" cy="1188950"/>
          </a:xfrm>
        </p:spPr>
        <p:txBody>
          <a:bodyPr anchor="b">
            <a:normAutofit/>
          </a:bodyPr>
          <a:lstStyle/>
          <a:p>
            <a:r>
              <a:rPr lang="en-GB" sz="5400" dirty="0"/>
              <a:t>Conclusion</a:t>
            </a: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B1CE5-E862-332B-FB46-1E81A3937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anchor="ctr">
            <a:normAutofit/>
          </a:bodyPr>
          <a:lstStyle/>
          <a:p>
            <a:r>
              <a:rPr lang="en-GB" sz="2400" dirty="0"/>
              <a:t>Ethical issues need to be considered from the very beginning of designing a research project right through to dissemination of the findings</a:t>
            </a:r>
          </a:p>
          <a:p>
            <a:r>
              <a:rPr lang="en-GB" sz="2400" dirty="0"/>
              <a:t>Some issues are easy to deal with; for others, careful reflection is needed</a:t>
            </a:r>
          </a:p>
          <a:p>
            <a:r>
              <a:rPr lang="en-GB" sz="2400" dirty="0"/>
              <a:t>Ethical principles can clash with each other</a:t>
            </a:r>
          </a:p>
        </p:txBody>
      </p:sp>
    </p:spTree>
    <p:extLst>
      <p:ext uri="{BB962C8B-B14F-4D97-AF65-F5344CB8AC3E}">
        <p14:creationId xmlns:p14="http://schemas.microsoft.com/office/powerpoint/2010/main" val="1563814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3700"/>
              <a:t>My Recent Experience: A Funding Application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GB" sz="2000"/>
              <a:t>Research question: How do migration and remittances affect experiences and perceptions of corruption in Mexico?</a:t>
            </a:r>
          </a:p>
          <a:p>
            <a:r>
              <a:rPr lang="en-GB" sz="2000"/>
              <a:t>Methods</a:t>
            </a:r>
          </a:p>
          <a:p>
            <a:pPr lvl="1"/>
            <a:r>
              <a:rPr lang="en-GB" sz="2000"/>
              <a:t>Representative survey of residents of the 10 municipalities in Mexico with the highest migration rates</a:t>
            </a:r>
          </a:p>
          <a:p>
            <a:pPr lvl="1"/>
            <a:r>
              <a:rPr lang="en-GB" sz="2000"/>
              <a:t>Questions on perceptions of corruption eg in the police, health service, education</a:t>
            </a:r>
          </a:p>
          <a:p>
            <a:pPr lvl="1"/>
            <a:r>
              <a:rPr lang="en-GB" sz="2000"/>
              <a:t>List experiment to find out which groups were more likely to have paid bribes for public services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ap&#10;&#10;Description automatically generated">
            <a:extLst>
              <a:ext uri="{FF2B5EF4-FFF2-40B4-BE49-F238E27FC236}">
                <a16:creationId xmlns:a16="http://schemas.microsoft.com/office/drawing/2014/main" id="{37D4E831-148D-4E7A-BD2D-7D4D30313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r="8356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951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GB" sz="4000"/>
              <a:t>The Response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400" dirty="0"/>
              <a:t>“Whilst the panel found this application interesting, they did not feel it could be supported because they were unable to satisfy themselves from a due diligence perspective that the vulnerable population who would be the participants in the research would not be put at increased risk as a consequence of their involvement in the research.”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Map&#10;&#10;Description automatically generated">
            <a:extLst>
              <a:ext uri="{FF2B5EF4-FFF2-40B4-BE49-F238E27FC236}">
                <a16:creationId xmlns:a16="http://schemas.microsoft.com/office/drawing/2014/main" id="{52F41CE3-12CA-4897-B1BB-2415AB7578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92" r="8356" b="2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146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61DC183-07AE-409A-AB63-34A0C77B6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0464369-70FA-42AF-948F-80664CA7B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146816"/>
          </a:xfrm>
          <a:prstGeom prst="rect">
            <a:avLst/>
          </a:prstGeom>
          <a:solidFill>
            <a:schemeClr val="bg1">
              <a:lumMod val="85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646" y="349664"/>
            <a:ext cx="5845571" cy="1638377"/>
          </a:xfrm>
        </p:spPr>
        <p:txBody>
          <a:bodyPr anchor="b">
            <a:normAutofit/>
          </a:bodyPr>
          <a:lstStyle/>
          <a:p>
            <a:r>
              <a:rPr lang="en-GB" sz="4800"/>
              <a:t>ESRC: Six Principles of Ethical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988" y="2337706"/>
            <a:ext cx="5837750" cy="3306638"/>
          </a:xfrm>
        </p:spPr>
        <p:txBody>
          <a:bodyPr anchor="ctr"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1600" dirty="0"/>
              <a:t>Research should be designed, reviewed and undertaken to ensure </a:t>
            </a:r>
            <a:r>
              <a:rPr lang="en-GB" sz="1600" b="1" dirty="0"/>
              <a:t>integrity and quality</a:t>
            </a:r>
            <a:r>
              <a:rPr lang="en-GB" sz="16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Research staff and subjects must be </a:t>
            </a:r>
            <a:r>
              <a:rPr lang="en-GB" sz="1600" b="1" dirty="0"/>
              <a:t>informed fully</a:t>
            </a:r>
            <a:r>
              <a:rPr lang="en-GB" sz="1600" dirty="0"/>
              <a:t> about the purpose, methods and intended possible uses of the research, what their participation in the research entails and what risks, if any, are involved.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The </a:t>
            </a:r>
            <a:r>
              <a:rPr lang="en-GB" sz="1600" b="1" dirty="0"/>
              <a:t>confidentiality</a:t>
            </a:r>
            <a:r>
              <a:rPr lang="en-GB" sz="1600" dirty="0"/>
              <a:t> of information supplied by research subjects and the </a:t>
            </a:r>
            <a:r>
              <a:rPr lang="en-GB" sz="1600" b="1" dirty="0"/>
              <a:t>anonymity</a:t>
            </a:r>
            <a:r>
              <a:rPr lang="en-GB" sz="1600" dirty="0"/>
              <a:t> of respondents must be respected.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Research participants must participate in a </a:t>
            </a:r>
            <a:r>
              <a:rPr lang="en-GB" sz="1600" b="1" dirty="0"/>
              <a:t>voluntary</a:t>
            </a:r>
            <a:r>
              <a:rPr lang="en-GB" sz="1600" dirty="0"/>
              <a:t> way, free from any coercion.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b="1" dirty="0"/>
              <a:t>Harm</a:t>
            </a:r>
            <a:r>
              <a:rPr lang="en-GB" sz="1600" dirty="0"/>
              <a:t> to research participants must be avoided.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1600" dirty="0"/>
              <a:t>The </a:t>
            </a:r>
            <a:r>
              <a:rPr lang="en-GB" sz="1600" b="1" dirty="0"/>
              <a:t>independence</a:t>
            </a:r>
            <a:r>
              <a:rPr lang="en-GB" sz="1600" dirty="0"/>
              <a:t> of research must be clear, and any conflicts of interest or partiality must be explicit.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6604B49-AD5C-4590-B051-06C8222E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669568" y="277912"/>
            <a:ext cx="524256" cy="1186339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552A98-EF7D-4D42-AB69-066B786AB5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5447" y="399675"/>
            <a:ext cx="4647368" cy="580993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5FB9BC1-3909-4DF9-986E-8278CB308E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1373" y="1532639"/>
            <a:ext cx="4235516" cy="3544003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A648176E-454C-437C-B0FC-9B82FCF32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774185" y="6131892"/>
            <a:ext cx="524256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75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" name="Rectangle 6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9" name="Rectangle 6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GB" sz="4800"/>
              <a:t>Ethical Standards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8" name="Content Placeholder 2">
            <a:extLst>
              <a:ext uri="{FF2B5EF4-FFF2-40B4-BE49-F238E27FC236}">
                <a16:creationId xmlns:a16="http://schemas.microsoft.com/office/drawing/2014/main" id="{D09E0163-ED10-1885-08E0-A4ADF8CEC7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1705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043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C8081-0E43-437B-BCA4-48D93229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Costs and Benefits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8C77C-8B81-40B4-88E2-AB3D356E3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GB" sz="1700" dirty="0"/>
              <a:t>There is never zero cost and risk to participants</a:t>
            </a:r>
          </a:p>
          <a:p>
            <a:pPr lvl="1"/>
            <a:r>
              <a:rPr lang="en-GB" sz="1400" dirty="0"/>
              <a:t>Time costs</a:t>
            </a:r>
          </a:p>
          <a:p>
            <a:pPr lvl="1"/>
            <a:r>
              <a:rPr lang="en-GB" sz="1400" dirty="0"/>
              <a:t>Seemingly innocuous survey or interview questions could trigger negative emotional responses</a:t>
            </a:r>
          </a:p>
          <a:p>
            <a:r>
              <a:rPr lang="en-GB" sz="1700" dirty="0"/>
              <a:t>Bigger risks (</a:t>
            </a:r>
            <a:r>
              <a:rPr lang="en-GB" sz="1700" dirty="0" err="1"/>
              <a:t>eg</a:t>
            </a:r>
            <a:r>
              <a:rPr lang="en-GB" sz="1700" dirty="0"/>
              <a:t> reporting of illegal behaviours) require more careful consideration</a:t>
            </a:r>
          </a:p>
          <a:p>
            <a:r>
              <a:rPr lang="en-GB" sz="1700" dirty="0"/>
              <a:t>Balance of costs and benefits</a:t>
            </a:r>
          </a:p>
          <a:p>
            <a:r>
              <a:rPr lang="en-GB" sz="1700" dirty="0"/>
              <a:t>Risks should be mitigated as much as possible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 descr="Scales of justice with solid fill">
            <a:extLst>
              <a:ext uri="{FF2B5EF4-FFF2-40B4-BE49-F238E27FC236}">
                <a16:creationId xmlns:a16="http://schemas.microsoft.com/office/drawing/2014/main" id="{0DD75FD2-D2F8-44DD-9DD7-E20C073FF7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39676" y="650494"/>
            <a:ext cx="532414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639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3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1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GB" sz="3600"/>
              <a:t>Informed Consent</a:t>
            </a:r>
          </a:p>
        </p:txBody>
      </p:sp>
      <p:sp>
        <p:nvSpPr>
          <p:cNvPr id="51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619888D1-0E3B-4EF2-92A1-9EAB64EAB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44" y="1617125"/>
            <a:ext cx="5628018" cy="3390880"/>
          </a:xfrm>
          <a:prstGeom prst="rect">
            <a:avLst/>
          </a:prstGeom>
        </p:spPr>
      </p:pic>
      <p:sp>
        <p:nvSpPr>
          <p:cNvPr id="53" name="Rectangle 4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39012" y="2031101"/>
            <a:ext cx="4282984" cy="3511943"/>
          </a:xfrm>
        </p:spPr>
        <p:txBody>
          <a:bodyPr anchor="ctr">
            <a:normAutofit lnSpcReduction="10000"/>
          </a:bodyPr>
          <a:lstStyle/>
          <a:p>
            <a:r>
              <a:rPr lang="en-GB" sz="1800" dirty="0"/>
              <a:t>A description of the study should be provided to participants in advance, describing</a:t>
            </a:r>
          </a:p>
          <a:p>
            <a:pPr lvl="1"/>
            <a:r>
              <a:rPr lang="en-GB" sz="1600" dirty="0"/>
              <a:t>the purpose of the research</a:t>
            </a:r>
          </a:p>
          <a:p>
            <a:pPr lvl="1"/>
            <a:r>
              <a:rPr lang="en-GB" sz="1600" dirty="0"/>
              <a:t>the expected duration</a:t>
            </a:r>
          </a:p>
          <a:p>
            <a:pPr lvl="1"/>
            <a:r>
              <a:rPr lang="en-GB" sz="1600" dirty="0"/>
              <a:t>what is involved</a:t>
            </a:r>
          </a:p>
          <a:p>
            <a:pPr lvl="1"/>
            <a:r>
              <a:rPr lang="en-GB" sz="1600" dirty="0"/>
              <a:t>their right to decline to participate and to withdraw from the research once participation has begun</a:t>
            </a:r>
          </a:p>
          <a:p>
            <a:r>
              <a:rPr lang="en-GB" sz="1800" dirty="0"/>
              <a:t>Participants must actively consent</a:t>
            </a:r>
          </a:p>
          <a:p>
            <a:r>
              <a:rPr lang="en-GB" sz="1800" dirty="0"/>
              <a:t>If participants are informed </a:t>
            </a:r>
            <a:r>
              <a:rPr lang="en-GB" sz="1800" i="1" dirty="0"/>
              <a:t>after</a:t>
            </a:r>
            <a:r>
              <a:rPr lang="en-GB" sz="1800" dirty="0"/>
              <a:t> taking part, there should be a very good reason for doing so </a:t>
            </a:r>
            <a:r>
              <a:rPr lang="en-GB" sz="1800" dirty="0" err="1"/>
              <a:t>eg</a:t>
            </a:r>
            <a:r>
              <a:rPr lang="en-GB" sz="1800" dirty="0"/>
              <a:t> audit experiments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Rectangle 4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6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8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GB" sz="5100"/>
              <a:t>Privacy, Anonymity, Confidentiality</a:t>
            </a:r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72856CD9-C0C7-4D47-8748-1D4B611302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GB" sz="2000" dirty="0"/>
              <a:t>Personal information given by the subject should be confidential</a:t>
            </a:r>
          </a:p>
          <a:p>
            <a:r>
              <a:rPr lang="en-GB" sz="2000" dirty="0"/>
              <a:t>Wherever possible, the researcher should take steps to ensure the anonymity of the subjects</a:t>
            </a:r>
          </a:p>
          <a:p>
            <a:r>
              <a:rPr lang="en-GB" sz="2000" dirty="0"/>
              <a:t>Data Protection Act</a:t>
            </a:r>
          </a:p>
        </p:txBody>
      </p:sp>
    </p:spTree>
    <p:extLst>
      <p:ext uri="{BB962C8B-B14F-4D97-AF65-F5344CB8AC3E}">
        <p14:creationId xmlns:p14="http://schemas.microsoft.com/office/powerpoint/2010/main" val="3613253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6ECA6DCB-B7E1-40A9-9524-540C6DA40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GB" sz="4000"/>
              <a:t>Vulnerable Groups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GB" sz="2400" dirty="0"/>
              <a:t>Special care must be taken with vulnerable groups to ensure ethical treatment (</a:t>
            </a:r>
            <a:r>
              <a:rPr lang="en-GB" sz="2400" dirty="0" err="1"/>
              <a:t>eg</a:t>
            </a:r>
            <a:r>
              <a:rPr lang="en-GB" sz="2400" dirty="0"/>
              <a:t> children, prisoners, people with mental health issues)</a:t>
            </a:r>
          </a:p>
          <a:p>
            <a:r>
              <a:rPr lang="en-GB" sz="2400" dirty="0"/>
              <a:t>Gatekeepers (</a:t>
            </a:r>
            <a:r>
              <a:rPr lang="en-GB" sz="2400" dirty="0" err="1"/>
              <a:t>eg</a:t>
            </a:r>
            <a:r>
              <a:rPr lang="en-GB" sz="2400" dirty="0"/>
              <a:t> schools, prisons)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kids posing for a photo&#10;&#10;Description automatically generated">
            <a:extLst>
              <a:ext uri="{FF2B5EF4-FFF2-40B4-BE49-F238E27FC236}">
                <a16:creationId xmlns:a16="http://schemas.microsoft.com/office/drawing/2014/main" id="{90CC10B5-5708-4F52-A9D2-8FF65C19915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33" r="8375" b="2"/>
          <a:stretch/>
        </p:blipFill>
        <p:spPr>
          <a:xfrm>
            <a:off x="7083423" y="581892"/>
            <a:ext cx="4397433" cy="2518756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85070" y="6492240"/>
            <a:ext cx="1055716" cy="365125"/>
          </a:xfrm>
        </p:spPr>
        <p:txBody>
          <a:bodyPr>
            <a:normAutofit/>
          </a:bodyPr>
          <a:lstStyle/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F59EFD9F-2151-4063-B863-6C06D7E03621}" type="slidenum">
              <a:rPr kumimoji="0" lang="en-GB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defTabSz="914400" rtl="0" eaLnBrk="1" fontAlgn="auto" latinLnBrk="0" hangingPunct="1"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arge room&#10;&#10;Description automatically generated">
            <a:extLst>
              <a:ext uri="{FF2B5EF4-FFF2-40B4-BE49-F238E27FC236}">
                <a16:creationId xmlns:a16="http://schemas.microsoft.com/office/drawing/2014/main" id="{726F2660-76B5-4413-8530-DDFDE622FE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6" r="-4" b="-4"/>
          <a:stretch/>
        </p:blipFill>
        <p:spPr>
          <a:xfrm>
            <a:off x="7083423" y="3707894"/>
            <a:ext cx="4395569" cy="2518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1285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1427</TotalTime>
  <Words>857</Words>
  <Application>Microsoft Office PowerPoint</Application>
  <PresentationFormat>Widescreen</PresentationFormat>
  <Paragraphs>77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1_Office Theme</vt:lpstr>
      <vt:lpstr>Office Theme</vt:lpstr>
      <vt:lpstr>Ethics</vt:lpstr>
      <vt:lpstr>My Recent Experience: A Funding Application</vt:lpstr>
      <vt:lpstr>The Response</vt:lpstr>
      <vt:lpstr>ESRC: Six Principles of Ethical Research</vt:lpstr>
      <vt:lpstr>Ethical Standards</vt:lpstr>
      <vt:lpstr>Costs and Benefits</vt:lpstr>
      <vt:lpstr>Informed Consent</vt:lpstr>
      <vt:lpstr>Privacy, Anonymity, Confidentiality</vt:lpstr>
      <vt:lpstr>Vulnerable Groups</vt:lpstr>
      <vt:lpstr>Ethical Clashes and Political Research</vt:lpstr>
      <vt:lpstr>Ethics at Birkbeck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Module</dc:title>
  <dc:creator>Barry Maydom</dc:creator>
  <cp:lastModifiedBy>Barry Maydom</cp:lastModifiedBy>
  <cp:revision>40</cp:revision>
  <dcterms:created xsi:type="dcterms:W3CDTF">2022-09-22T17:54:13Z</dcterms:created>
  <dcterms:modified xsi:type="dcterms:W3CDTF">2022-12-07T02:00:22Z</dcterms:modified>
</cp:coreProperties>
</file>