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e934c508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e934c508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e934c508b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e934c508b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e9cb170ca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e9cb170ca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e9cb170c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e9cb170c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9cb170ca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9cb170ca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616508" y="-8922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222222"/>
                </a:solidFill>
                <a:highlight>
                  <a:srgbClr val="FFFFFF"/>
                </a:highlight>
              </a:rPr>
              <a:t>"It's like a prison, but we're not criminals"</a:t>
            </a:r>
            <a:endParaRPr sz="72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157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3482"/>
              <a:buFont typeface="Arial"/>
              <a:buNone/>
            </a:pPr>
            <a:r>
              <a:rPr b="1" lang="en" sz="2056">
                <a:solidFill>
                  <a:srgbClr val="222222"/>
                </a:solidFill>
                <a:highlight>
                  <a:srgbClr val="FFFFFF"/>
                </a:highlight>
              </a:rPr>
              <a:t>Negotiating criminal justice within the anti-detention movement</a:t>
            </a:r>
            <a:endParaRPr sz="6156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5996" l="0" r="0" t="24515"/>
          <a:stretch/>
        </p:blipFill>
        <p:spPr>
          <a:xfrm>
            <a:off x="1676400" y="1840100"/>
            <a:ext cx="6096000" cy="282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797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65"/>
              <a:buChar char="-"/>
            </a:pPr>
            <a:r>
              <a:rPr lang="en" sz="1565"/>
              <a:t>Around 20,000 people a year are </a:t>
            </a:r>
            <a:r>
              <a:rPr lang="en" sz="1565"/>
              <a:t>detained under immigration powers</a:t>
            </a:r>
            <a:endParaRPr sz="1565"/>
          </a:p>
          <a:p>
            <a:pPr indent="-32797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65"/>
              <a:buChar char="-"/>
            </a:pPr>
            <a:r>
              <a:rPr lang="en" sz="1565"/>
              <a:t>Increasing proportion of those in immigration </a:t>
            </a:r>
            <a:r>
              <a:rPr lang="en" sz="1565"/>
              <a:t>detention</a:t>
            </a:r>
            <a:r>
              <a:rPr lang="en" sz="1565"/>
              <a:t> are coming from having served a criminal sentence</a:t>
            </a:r>
            <a:endParaRPr sz="1565"/>
          </a:p>
          <a:p>
            <a:pPr indent="-30448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95"/>
              <a:buChar char="-"/>
            </a:pPr>
            <a:r>
              <a:rPr lang="en" sz="1195"/>
              <a:t>Increasing criminalisation of </a:t>
            </a:r>
            <a:r>
              <a:rPr lang="en" sz="1195"/>
              <a:t>migration</a:t>
            </a:r>
            <a:r>
              <a:rPr lang="en" sz="1195"/>
              <a:t> (“crimmigration”) and increasing encroachment of border regime into criminal justice system</a:t>
            </a:r>
            <a:endParaRPr sz="1195"/>
          </a:p>
          <a:p>
            <a:pPr indent="-32797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65"/>
              <a:buChar char="-"/>
            </a:pPr>
            <a:r>
              <a:rPr lang="en" sz="1565"/>
              <a:t>The anti-detention movement focuses on detention of asylum seekers and refugees</a:t>
            </a:r>
            <a:endParaRPr sz="1565"/>
          </a:p>
          <a:p>
            <a:pPr indent="-30448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95"/>
              <a:buChar char="-"/>
            </a:pPr>
            <a:r>
              <a:rPr lang="en" sz="1195"/>
              <a:t>One dominant frame in detention communications is that “we are treated like criminals, but we haven’t committed a crime”</a:t>
            </a:r>
            <a:endParaRPr sz="1195"/>
          </a:p>
          <a:p>
            <a:pPr indent="-30448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95"/>
              <a:buChar char="-"/>
            </a:pPr>
            <a:r>
              <a:rPr lang="en" sz="1195"/>
              <a:t>Education around detention </a:t>
            </a:r>
            <a:r>
              <a:rPr lang="en" sz="1195"/>
              <a:t>focuses</a:t>
            </a:r>
            <a:r>
              <a:rPr lang="en" sz="1195"/>
              <a:t> on critical distinctions between “immigration prisons with no judicial oversight” and “criminal prisons”</a:t>
            </a:r>
            <a:endParaRPr sz="1195"/>
          </a:p>
          <a:p>
            <a:pPr indent="-30448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95"/>
              <a:buChar char="-"/>
            </a:pPr>
            <a:r>
              <a:rPr lang="en" sz="1195"/>
              <a:t>Relies on the idea that there are legitimate and just forms of imprisonment (criminal imprisonment) and non-legitimate forms (immigration detention), undermining criticisms  of the racism of the criminal justice system and wider abolitionist demands</a:t>
            </a:r>
            <a:endParaRPr sz="1195"/>
          </a:p>
          <a:p>
            <a:pPr indent="-32797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65"/>
              <a:buChar char="-"/>
            </a:pPr>
            <a:r>
              <a:rPr lang="en" sz="1565"/>
              <a:t>Paradox is that both groups are experiencing the impacts of the same immigration system and racialised border control</a:t>
            </a:r>
            <a:endParaRPr sz="1565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" sz="1765"/>
              <a:t>Research q</a:t>
            </a:r>
            <a:r>
              <a:rPr b="1" lang="en" sz="1765"/>
              <a:t>uestions:</a:t>
            </a:r>
            <a:endParaRPr b="1" sz="1765"/>
          </a:p>
          <a:p>
            <a:pPr indent="-334327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65"/>
              <a:buChar char="-"/>
            </a:pPr>
            <a:r>
              <a:rPr lang="en" sz="1665"/>
              <a:t>How do activist groups organising against detention and deportation understand the relationship between criminal justice and migrant justice?</a:t>
            </a:r>
            <a:endParaRPr sz="1665"/>
          </a:p>
          <a:p>
            <a:pPr indent="-33432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65"/>
              <a:buChar char="-"/>
            </a:pPr>
            <a:r>
              <a:rPr lang="en" sz="1665"/>
              <a:t>What affects and impacts framing decisions and campaign asks?</a:t>
            </a:r>
            <a:endParaRPr sz="1665"/>
          </a:p>
          <a:p>
            <a:pPr indent="-33432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65"/>
              <a:buChar char="-"/>
            </a:pPr>
            <a:r>
              <a:rPr lang="en" sz="1665"/>
              <a:t>What possibilities are there for solidarity between detention abolition and prison abolition groups and campaigns</a:t>
            </a:r>
            <a:endParaRPr sz="1665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b="1" i="1" lang="en" sz="1565"/>
              <a:t>Hypotheses:</a:t>
            </a:r>
            <a:endParaRPr b="1" i="1" sz="1465"/>
          </a:p>
          <a:p>
            <a:pPr indent="-321627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65"/>
              <a:buChar char="-"/>
            </a:pPr>
            <a:r>
              <a:rPr i="1" lang="en" sz="1465"/>
              <a:t>Groups increasingly respond to frames from political parties taking a “mythbusting” approach</a:t>
            </a:r>
            <a:endParaRPr i="1" sz="1465"/>
          </a:p>
          <a:p>
            <a:pPr indent="-32162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65"/>
              <a:buChar char="-"/>
            </a:pPr>
            <a:r>
              <a:rPr i="1" lang="en" sz="1465"/>
              <a:t>Large NGOs with narrow and pragmatic campaign goals have a disproportionate influence framing decisions of smaller groups</a:t>
            </a:r>
            <a:endParaRPr i="1" sz="1465"/>
          </a:p>
          <a:p>
            <a:pPr indent="-32162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65"/>
              <a:buChar char="-"/>
            </a:pPr>
            <a:r>
              <a:rPr i="1" lang="en" sz="1465"/>
              <a:t>Decisions are driven by a “respectability politics” and don’t reflect the diversity of opinions in the movement</a:t>
            </a:r>
            <a:endParaRPr i="1" sz="1465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Conceptual framework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Crimmigration</a:t>
            </a:r>
            <a:endParaRPr b="1"/>
          </a:p>
          <a:p>
            <a:pPr indent="-329170" lvl="0" marL="457200" rtl="0" algn="l">
              <a:spcBef>
                <a:spcPts val="1200"/>
              </a:spcBef>
              <a:spcAft>
                <a:spcPts val="0"/>
              </a:spcAft>
              <a:buSzPts val="1584"/>
              <a:buChar char="●"/>
            </a:pPr>
            <a:r>
              <a:rPr lang="en" sz="1583"/>
              <a:t>Stumpf (2006): increasing intertwinement of crime control and immigration control </a:t>
            </a:r>
            <a:endParaRPr sz="158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Respectability Politics</a:t>
            </a:r>
            <a:endParaRPr b="1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Higginbotham (1994): Respectability is a strategy “used by marginalised social movements with the intention of gaining greater social acceptance from the broader population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Framing theory</a:t>
            </a:r>
            <a:endParaRPr b="1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Schwartz (1992): Universals structures of values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Methodological approach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Rooted in Critical Participatory Action Research (e.g Fine &amp; Torre)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Research focussed explicitly on social transformation - cycles of action and reflection, </a:t>
            </a:r>
            <a:r>
              <a:rPr lang="en" sz="1600"/>
              <a:t>drawing</a:t>
            </a:r>
            <a:r>
              <a:rPr lang="en" sz="1600"/>
              <a:t> on traditions of Lewin, Freire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Interested in disturbing the subject-object power relation of traditional research to democratise knowledge production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Critical of some of the limitations of PAR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Challenges co-option of “participation” for neoliberal development programmes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Feminist PAR</a:t>
            </a:r>
            <a:endParaRPr sz="21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600"/>
              <a:t>encouraging dissent, exploring silences, multiple positionalities (Zeller-Berkman)</a:t>
            </a:r>
            <a:endParaRPr sz="1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Peer interviews</a:t>
            </a:r>
            <a:r>
              <a:rPr lang="en"/>
              <a:t> between </a:t>
            </a:r>
            <a:r>
              <a:rPr lang="en"/>
              <a:t>activist</a:t>
            </a:r>
            <a:r>
              <a:rPr lang="en"/>
              <a:t> group co-ordinators and staff and/or volunteers involved in communication and education 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Community archiving workshops</a:t>
            </a:r>
            <a:r>
              <a:rPr lang="en"/>
              <a:t> bringing together members of different groups to look at frames being used in recent and more historic campaign communications around immigration detention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Basic quantitative text analysis</a:t>
            </a:r>
            <a:r>
              <a:rPr lang="en"/>
              <a:t> using historic and current press releases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