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93" r:id="rId2"/>
    <p:sldId id="294" r:id="rId3"/>
    <p:sldId id="295" r:id="rId4"/>
    <p:sldId id="296" r:id="rId5"/>
    <p:sldId id="297" r:id="rId6"/>
    <p:sldId id="298" r:id="rId7"/>
    <p:sldId id="299" r:id="rId8"/>
    <p:sldId id="30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18/10/2022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Research 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/>
              <a:t>Doing Political Research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1E862-D871-39C6-0A4E-B1F35C95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Political Research (</a:t>
            </a:r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Toshkov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1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83F46-4499-F3D7-FE1E-495A4FB61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238" y="1173770"/>
            <a:ext cx="7608304" cy="458141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BF885-EF50-553E-5563-A4473DFF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Normative vs Positive Research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9ED78-DB66-0690-772C-155AF6BE2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Normative: what the world should be</a:t>
            </a:r>
          </a:p>
          <a:p>
            <a:pPr lvl="1"/>
            <a:r>
              <a:rPr lang="en-GB" sz="1800" dirty="0"/>
              <a:t>Often called ‘political theory’ or ‘political philosophy’</a:t>
            </a:r>
          </a:p>
          <a:p>
            <a:pPr lvl="1"/>
            <a:r>
              <a:rPr lang="en-GB" sz="1800" dirty="0"/>
              <a:t>Which electoral system is the fairest?</a:t>
            </a:r>
          </a:p>
          <a:p>
            <a:r>
              <a:rPr lang="en-GB" sz="2400" dirty="0"/>
              <a:t>Positive: what the world is</a:t>
            </a:r>
          </a:p>
          <a:p>
            <a:pPr lvl="1"/>
            <a:r>
              <a:rPr lang="en-GB" sz="1800" dirty="0"/>
              <a:t>What this module focuses on</a:t>
            </a:r>
          </a:p>
          <a:p>
            <a:pPr lvl="1"/>
            <a:r>
              <a:rPr lang="en-GB" sz="1800" dirty="0"/>
              <a:t>How do different electoral systems affect who gets elected?</a:t>
            </a:r>
          </a:p>
          <a:p>
            <a:r>
              <a:rPr lang="en-GB" sz="2400" dirty="0"/>
              <a:t>Can these be separated?</a:t>
            </a:r>
          </a:p>
          <a:p>
            <a:pPr lvl="1"/>
            <a:r>
              <a:rPr lang="en-GB" sz="1800" dirty="0"/>
              <a:t>Critical theorists: objectivity is not possible</a:t>
            </a:r>
          </a:p>
          <a:p>
            <a:pPr lvl="1"/>
            <a:r>
              <a:rPr lang="en-GB" sz="1800" dirty="0"/>
              <a:t>Social action research: social change should be the goal of all research</a:t>
            </a:r>
          </a:p>
        </p:txBody>
      </p:sp>
    </p:spTree>
    <p:extLst>
      <p:ext uri="{BB962C8B-B14F-4D97-AF65-F5344CB8AC3E}">
        <p14:creationId xmlns:p14="http://schemas.microsoft.com/office/powerpoint/2010/main" val="231887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B1E2B-11A6-8D1A-5875-D3F75CBC3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000"/>
              <a:t>Theoretical vs Empirical Research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196C-BFB3-62DB-E7C9-A0869391E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Theoretical research</a:t>
            </a:r>
          </a:p>
          <a:p>
            <a:pPr lvl="1"/>
            <a:r>
              <a:rPr lang="en-GB" sz="2000" dirty="0"/>
              <a:t>Establishing relationships between concepts: a set of internally consistent propositions</a:t>
            </a:r>
          </a:p>
          <a:p>
            <a:pPr lvl="1"/>
            <a:r>
              <a:rPr lang="en-GB" sz="2000" dirty="0"/>
              <a:t>May or may not be testable in the real world</a:t>
            </a:r>
          </a:p>
          <a:p>
            <a:pPr lvl="1"/>
            <a:r>
              <a:rPr lang="en-GB" sz="2000" dirty="0"/>
              <a:t>For example, game theoretic research on nuclear escalation</a:t>
            </a:r>
          </a:p>
          <a:p>
            <a:r>
              <a:rPr lang="en-GB" sz="2400" dirty="0"/>
              <a:t>Empirical research</a:t>
            </a:r>
          </a:p>
          <a:p>
            <a:pPr lvl="1"/>
            <a:r>
              <a:rPr lang="en-GB" sz="2000" dirty="0"/>
              <a:t>Use of qualitative and/or quantitative data to analyse political phenomena</a:t>
            </a:r>
          </a:p>
          <a:p>
            <a:r>
              <a:rPr lang="en-GB" sz="2400" dirty="0"/>
              <a:t>Most research projects combine both, but purely theoretical research is possible without being normative</a:t>
            </a:r>
          </a:p>
        </p:txBody>
      </p:sp>
    </p:spTree>
    <p:extLst>
      <p:ext uri="{BB962C8B-B14F-4D97-AF65-F5344CB8AC3E}">
        <p14:creationId xmlns:p14="http://schemas.microsoft.com/office/powerpoint/2010/main" val="413490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06C9E-5B8D-D14D-4287-740C41A7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Types of Empirical Research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CA275-2338-A506-D89D-11F59333A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en-GB" sz="2400" dirty="0"/>
              <a:t>Description</a:t>
            </a:r>
          </a:p>
          <a:p>
            <a:pPr lvl="1"/>
            <a:r>
              <a:rPr lang="en-GB" sz="2000" dirty="0"/>
              <a:t>collection of facts relevant to building or testing a theory</a:t>
            </a:r>
          </a:p>
          <a:p>
            <a:pPr lvl="1"/>
            <a:r>
              <a:rPr lang="en-GB" sz="2000" dirty="0"/>
              <a:t>finding associations between variables</a:t>
            </a:r>
          </a:p>
          <a:p>
            <a:pPr lvl="1"/>
            <a:r>
              <a:rPr lang="en-GB" sz="2000" dirty="0"/>
              <a:t>classification and generating typologies</a:t>
            </a:r>
          </a:p>
          <a:p>
            <a:r>
              <a:rPr lang="en-GB" sz="2400" dirty="0"/>
              <a:t>Explanation</a:t>
            </a:r>
          </a:p>
          <a:p>
            <a:pPr lvl="1"/>
            <a:r>
              <a:rPr lang="en-GB" sz="2000" dirty="0"/>
              <a:t>attempt to answer ‘how’ and ‘why’ questions</a:t>
            </a:r>
          </a:p>
          <a:p>
            <a:pPr lvl="1"/>
            <a:r>
              <a:rPr lang="en-GB" sz="2000" dirty="0"/>
              <a:t>establishing causal relationships</a:t>
            </a:r>
          </a:p>
          <a:p>
            <a:pPr lvl="1"/>
            <a:r>
              <a:rPr lang="en-GB" sz="2000" dirty="0"/>
              <a:t>can be complete/partial, general/specific</a:t>
            </a:r>
          </a:p>
          <a:p>
            <a:r>
              <a:rPr lang="en-GB" sz="2400" dirty="0"/>
              <a:t>Key goal for both is </a:t>
            </a:r>
            <a:r>
              <a:rPr lang="en-GB" sz="2400" i="1" dirty="0"/>
              <a:t>inference</a:t>
            </a:r>
            <a:r>
              <a:rPr lang="en-GB" sz="2400" dirty="0"/>
              <a:t>: making valid statements about a larger process/phenomenon/group while observing only a part</a:t>
            </a:r>
          </a:p>
        </p:txBody>
      </p:sp>
    </p:spTree>
    <p:extLst>
      <p:ext uri="{BB962C8B-B14F-4D97-AF65-F5344CB8AC3E}">
        <p14:creationId xmlns:p14="http://schemas.microsoft.com/office/powerpoint/2010/main" val="3086626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0DC229-F0DA-B72C-ACDD-68067443E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Developing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6325A-C1F0-93A6-50EE-1AE74F374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Starting point for research (but see Bryman)</a:t>
            </a:r>
          </a:p>
          <a:p>
            <a:r>
              <a:rPr lang="en-GB" sz="2400" dirty="0"/>
              <a:t>Two parts: Topic &gt; Question</a:t>
            </a:r>
          </a:p>
          <a:p>
            <a:r>
              <a:rPr lang="en-GB" sz="2400" dirty="0"/>
              <a:t>Topic: personal interest, current news, gaps in the literature, importance for policy-making, puzzle</a:t>
            </a:r>
          </a:p>
          <a:p>
            <a:r>
              <a:rPr lang="en-GB" sz="2400" dirty="0"/>
              <a:t>Question: normative vs positive, descriptive vs explanatory, big vs small, general vs particular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73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1C035A6-3DD9-461C-9A70-5BCEC3A07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05459-D660-9AEE-7DEF-D5CFDE86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My Research Questions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C04FB-ADB0-090F-2BB3-761D0E18DDE9}"/>
              </a:ext>
            </a:extLst>
          </p:cNvPr>
          <p:cNvSpPr txBox="1"/>
          <p:nvPr/>
        </p:nvSpPr>
        <p:spPr>
          <a:xfrm>
            <a:off x="1055715" y="2508105"/>
            <a:ext cx="5040285" cy="36324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What effects do legacy unions have on </a:t>
            </a:r>
            <a:r>
              <a:rPr lang="en-US" sz="2400" dirty="0" err="1"/>
              <a:t>labour</a:t>
            </a:r>
            <a:r>
              <a:rPr lang="en-US" sz="2400" dirty="0"/>
              <a:t> politics in new democracies?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How do migrants’ remittances affect the likelihood of </a:t>
            </a:r>
            <a:r>
              <a:rPr lang="en-US" sz="2400" dirty="0" err="1"/>
              <a:t>democratisation</a:t>
            </a:r>
            <a:r>
              <a:rPr lang="en-US" sz="2400" dirty="0"/>
              <a:t> in authoritarian regimes?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To what extent does corruption drive emigration?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CBBA06-1A95-2204-78B5-D358337C5B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936"/>
          <a:stretch/>
        </p:blipFill>
        <p:spPr>
          <a:xfrm>
            <a:off x="6469661" y="333886"/>
            <a:ext cx="2581696" cy="24499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B0ED2D-1474-78C8-387C-3AA508E7E1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018"/>
          <a:stretch/>
        </p:blipFill>
        <p:spPr>
          <a:xfrm>
            <a:off x="9004276" y="366101"/>
            <a:ext cx="2639541" cy="22484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628730-A176-FF39-AB5A-B9A8B1D7987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999"/>
          <a:stretch/>
        </p:blipFill>
        <p:spPr>
          <a:xfrm>
            <a:off x="6469661" y="3427676"/>
            <a:ext cx="2338689" cy="2304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963B08-09AD-EAE9-0350-8B2CF92597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5428"/>
          <a:stretch/>
        </p:blipFill>
        <p:spPr>
          <a:xfrm>
            <a:off x="8902762" y="3265371"/>
            <a:ext cx="2879663" cy="287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6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DDDB41-43CF-2482-0B70-EA1AA443C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Good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7E105-7FF5-3D4B-ECC2-EEF7517F9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dirty="0"/>
              <a:t>No hard rules!</a:t>
            </a:r>
          </a:p>
          <a:p>
            <a:r>
              <a:rPr lang="en-GB" dirty="0"/>
              <a:t>Clear, understandable and answerable</a:t>
            </a:r>
          </a:p>
          <a:p>
            <a:r>
              <a:rPr lang="en-GB" dirty="0"/>
              <a:t>Includes the key concepts</a:t>
            </a:r>
          </a:p>
          <a:p>
            <a:r>
              <a:rPr lang="en-GB" dirty="0"/>
              <a:t>Not loaded (but can include a puzzle)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46733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1157</TotalTime>
  <Words>338</Words>
  <Application>Microsoft Office PowerPoint</Application>
  <PresentationFormat>Widescreen</PresentationFormat>
  <Paragraphs>46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1_Office Theme</vt:lpstr>
      <vt:lpstr>Research Questions</vt:lpstr>
      <vt:lpstr>Types of Political Research (Toshkov)</vt:lpstr>
      <vt:lpstr>Normative vs Positive Research</vt:lpstr>
      <vt:lpstr>Theoretical vs Empirical Research</vt:lpstr>
      <vt:lpstr>Types of Empirical Research</vt:lpstr>
      <vt:lpstr>Developing Research Questions</vt:lpstr>
      <vt:lpstr>My Research Questions</vt:lpstr>
      <vt:lpstr>Good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20</cp:revision>
  <dcterms:created xsi:type="dcterms:W3CDTF">2022-09-22T17:54:13Z</dcterms:created>
  <dcterms:modified xsi:type="dcterms:W3CDTF">2022-10-18T23:29:49Z</dcterms:modified>
</cp:coreProperties>
</file>