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93" r:id="rId2"/>
    <p:sldId id="295" r:id="rId3"/>
    <p:sldId id="302" r:id="rId4"/>
    <p:sldId id="304" r:id="rId5"/>
    <p:sldId id="294" r:id="rId6"/>
    <p:sldId id="299" r:id="rId7"/>
    <p:sldId id="305" r:id="rId8"/>
    <p:sldId id="300" r:id="rId9"/>
    <p:sldId id="306" r:id="rId10"/>
    <p:sldId id="301" r:id="rId11"/>
    <p:sldId id="307" r:id="rId12"/>
    <p:sldId id="303" r:id="rId13"/>
    <p:sldId id="308" r:id="rId14"/>
    <p:sldId id="296" r:id="rId15"/>
    <p:sldId id="297" r:id="rId16"/>
    <p:sldId id="29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6D19F1-3094-4420-95C8-62D4FAF17A37}" type="doc">
      <dgm:prSet loTypeId="urn:microsoft.com/office/officeart/2005/8/layout/hList1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ED07201-049F-499E-9AB4-5BBD0D242583}">
      <dgm:prSet/>
      <dgm:spPr/>
      <dgm:t>
        <a:bodyPr/>
        <a:lstStyle/>
        <a:p>
          <a:r>
            <a:rPr lang="en-GB"/>
            <a:t>Necessary conditions:</a:t>
          </a:r>
          <a:endParaRPr lang="en-US"/>
        </a:p>
      </dgm:t>
    </dgm:pt>
    <dgm:pt modelId="{685B700F-4917-44F8-816C-CACF10E43EF7}" type="parTrans" cxnId="{1958B7D0-16D7-4831-ACA3-56F2947E731A}">
      <dgm:prSet/>
      <dgm:spPr/>
      <dgm:t>
        <a:bodyPr/>
        <a:lstStyle/>
        <a:p>
          <a:endParaRPr lang="en-US"/>
        </a:p>
      </dgm:t>
    </dgm:pt>
    <dgm:pt modelId="{B4824C20-13B6-44C8-94D8-A741FBDA569A}" type="sibTrans" cxnId="{1958B7D0-16D7-4831-ACA3-56F2947E731A}">
      <dgm:prSet/>
      <dgm:spPr/>
      <dgm:t>
        <a:bodyPr/>
        <a:lstStyle/>
        <a:p>
          <a:endParaRPr lang="en-US"/>
        </a:p>
      </dgm:t>
    </dgm:pt>
    <dgm:pt modelId="{56EEDB8C-AFA0-498A-9724-AB5D13DB1620}">
      <dgm:prSet/>
      <dgm:spPr/>
      <dgm:t>
        <a:bodyPr/>
        <a:lstStyle/>
        <a:p>
          <a:r>
            <a:rPr lang="en-GB" dirty="0"/>
            <a:t>Without this condition (or set of conditions), the outcome cannot occur</a:t>
          </a:r>
          <a:endParaRPr lang="en-US" dirty="0"/>
        </a:p>
      </dgm:t>
    </dgm:pt>
    <dgm:pt modelId="{0C90EAAD-07F4-4E99-AE69-496BD357493F}" type="parTrans" cxnId="{C501683E-7D48-42CF-B06E-11D545478696}">
      <dgm:prSet/>
      <dgm:spPr/>
      <dgm:t>
        <a:bodyPr/>
        <a:lstStyle/>
        <a:p>
          <a:endParaRPr lang="en-US"/>
        </a:p>
      </dgm:t>
    </dgm:pt>
    <dgm:pt modelId="{40D7B849-BDB2-41A9-8FD6-28B07768BB9A}" type="sibTrans" cxnId="{C501683E-7D48-42CF-B06E-11D545478696}">
      <dgm:prSet/>
      <dgm:spPr/>
      <dgm:t>
        <a:bodyPr/>
        <a:lstStyle/>
        <a:p>
          <a:endParaRPr lang="en-US"/>
        </a:p>
      </dgm:t>
    </dgm:pt>
    <dgm:pt modelId="{A67F393F-DA0D-41E9-9B06-D4CC845BAA0B}">
      <dgm:prSet/>
      <dgm:spPr/>
      <dgm:t>
        <a:bodyPr/>
        <a:lstStyle/>
        <a:p>
          <a:r>
            <a:rPr lang="en-GB" dirty="0"/>
            <a:t>For example, Barrington Moore: “No middle class, no democracy”</a:t>
          </a:r>
          <a:endParaRPr lang="en-US" dirty="0"/>
        </a:p>
      </dgm:t>
    </dgm:pt>
    <dgm:pt modelId="{2739275F-F4E4-4816-BC8B-191ED2BA3904}" type="parTrans" cxnId="{26F33CE2-532E-4B60-B43D-CBF799CB2D50}">
      <dgm:prSet/>
      <dgm:spPr/>
      <dgm:t>
        <a:bodyPr/>
        <a:lstStyle/>
        <a:p>
          <a:endParaRPr lang="en-US"/>
        </a:p>
      </dgm:t>
    </dgm:pt>
    <dgm:pt modelId="{AC179609-2296-4C62-9389-F7075381A87E}" type="sibTrans" cxnId="{26F33CE2-532E-4B60-B43D-CBF799CB2D50}">
      <dgm:prSet/>
      <dgm:spPr/>
      <dgm:t>
        <a:bodyPr/>
        <a:lstStyle/>
        <a:p>
          <a:endParaRPr lang="en-US"/>
        </a:p>
      </dgm:t>
    </dgm:pt>
    <dgm:pt modelId="{C7AC41F4-0042-408B-A04C-5FAE46652CB3}">
      <dgm:prSet/>
      <dgm:spPr/>
      <dgm:t>
        <a:bodyPr/>
        <a:lstStyle/>
        <a:p>
          <a:r>
            <a:rPr lang="en-GB"/>
            <a:t>Sufficient conditions</a:t>
          </a:r>
          <a:endParaRPr lang="en-US"/>
        </a:p>
      </dgm:t>
    </dgm:pt>
    <dgm:pt modelId="{68443B61-D66F-4CF9-8F12-3E62DCCD0395}" type="parTrans" cxnId="{2C620E03-E084-487D-BEC2-8C0F980686B6}">
      <dgm:prSet/>
      <dgm:spPr/>
      <dgm:t>
        <a:bodyPr/>
        <a:lstStyle/>
        <a:p>
          <a:endParaRPr lang="en-US"/>
        </a:p>
      </dgm:t>
    </dgm:pt>
    <dgm:pt modelId="{6216894C-5E53-4E2F-9DCC-78FCAC79F521}" type="sibTrans" cxnId="{2C620E03-E084-487D-BEC2-8C0F980686B6}">
      <dgm:prSet/>
      <dgm:spPr/>
      <dgm:t>
        <a:bodyPr/>
        <a:lstStyle/>
        <a:p>
          <a:endParaRPr lang="en-US"/>
        </a:p>
      </dgm:t>
    </dgm:pt>
    <dgm:pt modelId="{02055707-23C6-4F49-8A9B-5CD11F6B069F}">
      <dgm:prSet/>
      <dgm:spPr/>
      <dgm:t>
        <a:bodyPr/>
        <a:lstStyle/>
        <a:p>
          <a:r>
            <a:rPr lang="en-GB" dirty="0"/>
            <a:t>With this condition (or set of conditions), the outcome will occur</a:t>
          </a:r>
          <a:endParaRPr lang="en-US" dirty="0"/>
        </a:p>
      </dgm:t>
    </dgm:pt>
    <dgm:pt modelId="{0F0AFD45-952F-449D-88E4-2A6C69951B5D}" type="parTrans" cxnId="{1DE901BE-BB9E-4C9A-8B6C-2EB86FC63957}">
      <dgm:prSet/>
      <dgm:spPr/>
      <dgm:t>
        <a:bodyPr/>
        <a:lstStyle/>
        <a:p>
          <a:endParaRPr lang="en-US"/>
        </a:p>
      </dgm:t>
    </dgm:pt>
    <dgm:pt modelId="{D10FB3FC-57AD-4A09-8D17-E5AF7FD3B47B}" type="sibTrans" cxnId="{1DE901BE-BB9E-4C9A-8B6C-2EB86FC63957}">
      <dgm:prSet/>
      <dgm:spPr/>
      <dgm:t>
        <a:bodyPr/>
        <a:lstStyle/>
        <a:p>
          <a:endParaRPr lang="en-US"/>
        </a:p>
      </dgm:t>
    </dgm:pt>
    <dgm:pt modelId="{76C7C3E3-539B-4688-9481-218F71CF8694}">
      <dgm:prSet/>
      <dgm:spPr/>
      <dgm:t>
        <a:bodyPr/>
        <a:lstStyle/>
        <a:p>
          <a:r>
            <a:rPr lang="en-GB" dirty="0"/>
            <a:t>For example, perceived fiscal irresponsibility is sufficient for bond market instability</a:t>
          </a:r>
          <a:endParaRPr lang="en-US" dirty="0"/>
        </a:p>
      </dgm:t>
    </dgm:pt>
    <dgm:pt modelId="{DD068066-B112-415D-9536-2284FA8815E2}" type="parTrans" cxnId="{070547E2-B361-47E5-B6A6-21CF625295AE}">
      <dgm:prSet/>
      <dgm:spPr/>
      <dgm:t>
        <a:bodyPr/>
        <a:lstStyle/>
        <a:p>
          <a:endParaRPr lang="en-US"/>
        </a:p>
      </dgm:t>
    </dgm:pt>
    <dgm:pt modelId="{4F0403A9-8557-4C52-9727-0C8212B39F5C}" type="sibTrans" cxnId="{070547E2-B361-47E5-B6A6-21CF625295AE}">
      <dgm:prSet/>
      <dgm:spPr/>
      <dgm:t>
        <a:bodyPr/>
        <a:lstStyle/>
        <a:p>
          <a:endParaRPr lang="en-US"/>
        </a:p>
      </dgm:t>
    </dgm:pt>
    <dgm:pt modelId="{D8F5E4B9-DE2A-48DA-95A5-D664226F90DD}" type="pres">
      <dgm:prSet presAssocID="{AC6D19F1-3094-4420-95C8-62D4FAF17A37}" presName="Name0" presStyleCnt="0">
        <dgm:presLayoutVars>
          <dgm:dir/>
          <dgm:animLvl val="lvl"/>
          <dgm:resizeHandles val="exact"/>
        </dgm:presLayoutVars>
      </dgm:prSet>
      <dgm:spPr/>
    </dgm:pt>
    <dgm:pt modelId="{C7B89875-F97E-4DF1-B125-D7C860AA52C8}" type="pres">
      <dgm:prSet presAssocID="{0ED07201-049F-499E-9AB4-5BBD0D242583}" presName="composite" presStyleCnt="0"/>
      <dgm:spPr/>
    </dgm:pt>
    <dgm:pt modelId="{F19282F8-EEA8-4775-923F-69B6CDEE7CBE}" type="pres">
      <dgm:prSet presAssocID="{0ED07201-049F-499E-9AB4-5BBD0D242583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86CF6E4D-796B-464B-9A4E-F3ADFCFEF4A1}" type="pres">
      <dgm:prSet presAssocID="{0ED07201-049F-499E-9AB4-5BBD0D242583}" presName="desTx" presStyleLbl="alignAccFollowNode1" presStyleIdx="0" presStyleCnt="2">
        <dgm:presLayoutVars>
          <dgm:bulletEnabled val="1"/>
        </dgm:presLayoutVars>
      </dgm:prSet>
      <dgm:spPr/>
    </dgm:pt>
    <dgm:pt modelId="{46584131-581D-479A-B2C5-E24BB2B7AB8E}" type="pres">
      <dgm:prSet presAssocID="{B4824C20-13B6-44C8-94D8-A741FBDA569A}" presName="space" presStyleCnt="0"/>
      <dgm:spPr/>
    </dgm:pt>
    <dgm:pt modelId="{69A3795A-0673-4259-A2BF-DA2A2539E51C}" type="pres">
      <dgm:prSet presAssocID="{C7AC41F4-0042-408B-A04C-5FAE46652CB3}" presName="composite" presStyleCnt="0"/>
      <dgm:spPr/>
    </dgm:pt>
    <dgm:pt modelId="{ED4DEC93-7046-415C-B49C-C4153DFCF404}" type="pres">
      <dgm:prSet presAssocID="{C7AC41F4-0042-408B-A04C-5FAE46652CB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F47C2894-B733-4D39-A0A4-6F268F3CA24A}" type="pres">
      <dgm:prSet presAssocID="{C7AC41F4-0042-408B-A04C-5FAE46652CB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C620E03-E084-487D-BEC2-8C0F980686B6}" srcId="{AC6D19F1-3094-4420-95C8-62D4FAF17A37}" destId="{C7AC41F4-0042-408B-A04C-5FAE46652CB3}" srcOrd="1" destOrd="0" parTransId="{68443B61-D66F-4CF9-8F12-3E62DCCD0395}" sibTransId="{6216894C-5E53-4E2F-9DCC-78FCAC79F521}"/>
    <dgm:cxn modelId="{3BF8110B-C8F0-4C98-9FF7-4A788C20A127}" type="presOf" srcId="{AC6D19F1-3094-4420-95C8-62D4FAF17A37}" destId="{D8F5E4B9-DE2A-48DA-95A5-D664226F90DD}" srcOrd="0" destOrd="0" presId="urn:microsoft.com/office/officeart/2005/8/layout/hList1"/>
    <dgm:cxn modelId="{BBC66239-9C5F-497D-BE69-5C20E169A0B0}" type="presOf" srcId="{A67F393F-DA0D-41E9-9B06-D4CC845BAA0B}" destId="{86CF6E4D-796B-464B-9A4E-F3ADFCFEF4A1}" srcOrd="0" destOrd="1" presId="urn:microsoft.com/office/officeart/2005/8/layout/hList1"/>
    <dgm:cxn modelId="{C501683E-7D48-42CF-B06E-11D545478696}" srcId="{0ED07201-049F-499E-9AB4-5BBD0D242583}" destId="{56EEDB8C-AFA0-498A-9724-AB5D13DB1620}" srcOrd="0" destOrd="0" parTransId="{0C90EAAD-07F4-4E99-AE69-496BD357493F}" sibTransId="{40D7B849-BDB2-41A9-8FD6-28B07768BB9A}"/>
    <dgm:cxn modelId="{9DEBC174-2AF1-4B44-A497-0AE0AD9D2FD3}" type="presOf" srcId="{02055707-23C6-4F49-8A9B-5CD11F6B069F}" destId="{F47C2894-B733-4D39-A0A4-6F268F3CA24A}" srcOrd="0" destOrd="0" presId="urn:microsoft.com/office/officeart/2005/8/layout/hList1"/>
    <dgm:cxn modelId="{165219A7-87D7-49B0-A5B4-6D3C0DB4A9C1}" type="presOf" srcId="{0ED07201-049F-499E-9AB4-5BBD0D242583}" destId="{F19282F8-EEA8-4775-923F-69B6CDEE7CBE}" srcOrd="0" destOrd="0" presId="urn:microsoft.com/office/officeart/2005/8/layout/hList1"/>
    <dgm:cxn modelId="{A3BFABA8-AABD-49F2-A3A9-BFDFD172FED1}" type="presOf" srcId="{C7AC41F4-0042-408B-A04C-5FAE46652CB3}" destId="{ED4DEC93-7046-415C-B49C-C4153DFCF404}" srcOrd="0" destOrd="0" presId="urn:microsoft.com/office/officeart/2005/8/layout/hList1"/>
    <dgm:cxn modelId="{1DE901BE-BB9E-4C9A-8B6C-2EB86FC63957}" srcId="{C7AC41F4-0042-408B-A04C-5FAE46652CB3}" destId="{02055707-23C6-4F49-8A9B-5CD11F6B069F}" srcOrd="0" destOrd="0" parTransId="{0F0AFD45-952F-449D-88E4-2A6C69951B5D}" sibTransId="{D10FB3FC-57AD-4A09-8D17-E5AF7FD3B47B}"/>
    <dgm:cxn modelId="{1958B7D0-16D7-4831-ACA3-56F2947E731A}" srcId="{AC6D19F1-3094-4420-95C8-62D4FAF17A37}" destId="{0ED07201-049F-499E-9AB4-5BBD0D242583}" srcOrd="0" destOrd="0" parTransId="{685B700F-4917-44F8-816C-CACF10E43EF7}" sibTransId="{B4824C20-13B6-44C8-94D8-A741FBDA569A}"/>
    <dgm:cxn modelId="{810262D8-815D-4F07-ABED-FBEE579DA5BE}" type="presOf" srcId="{76C7C3E3-539B-4688-9481-218F71CF8694}" destId="{F47C2894-B733-4D39-A0A4-6F268F3CA24A}" srcOrd="0" destOrd="1" presId="urn:microsoft.com/office/officeart/2005/8/layout/hList1"/>
    <dgm:cxn modelId="{26F33CE2-532E-4B60-B43D-CBF799CB2D50}" srcId="{0ED07201-049F-499E-9AB4-5BBD0D242583}" destId="{A67F393F-DA0D-41E9-9B06-D4CC845BAA0B}" srcOrd="1" destOrd="0" parTransId="{2739275F-F4E4-4816-BC8B-191ED2BA3904}" sibTransId="{AC179609-2296-4C62-9389-F7075381A87E}"/>
    <dgm:cxn modelId="{070547E2-B361-47E5-B6A6-21CF625295AE}" srcId="{C7AC41F4-0042-408B-A04C-5FAE46652CB3}" destId="{76C7C3E3-539B-4688-9481-218F71CF8694}" srcOrd="1" destOrd="0" parTransId="{DD068066-B112-415D-9536-2284FA8815E2}" sibTransId="{4F0403A9-8557-4C52-9727-0C8212B39F5C}"/>
    <dgm:cxn modelId="{C9ACDFF9-5D68-45C0-A55D-0B1B6B5C5744}" type="presOf" srcId="{56EEDB8C-AFA0-498A-9724-AB5D13DB1620}" destId="{86CF6E4D-796B-464B-9A4E-F3ADFCFEF4A1}" srcOrd="0" destOrd="0" presId="urn:microsoft.com/office/officeart/2005/8/layout/hList1"/>
    <dgm:cxn modelId="{5781213E-F893-4508-BBFA-FEB5B291E857}" type="presParOf" srcId="{D8F5E4B9-DE2A-48DA-95A5-D664226F90DD}" destId="{C7B89875-F97E-4DF1-B125-D7C860AA52C8}" srcOrd="0" destOrd="0" presId="urn:microsoft.com/office/officeart/2005/8/layout/hList1"/>
    <dgm:cxn modelId="{D0830071-6FE7-4933-87F7-E691109D37D6}" type="presParOf" srcId="{C7B89875-F97E-4DF1-B125-D7C860AA52C8}" destId="{F19282F8-EEA8-4775-923F-69B6CDEE7CBE}" srcOrd="0" destOrd="0" presId="urn:microsoft.com/office/officeart/2005/8/layout/hList1"/>
    <dgm:cxn modelId="{2EDBEAA6-BCEB-4009-960D-7F53BEEA5913}" type="presParOf" srcId="{C7B89875-F97E-4DF1-B125-D7C860AA52C8}" destId="{86CF6E4D-796B-464B-9A4E-F3ADFCFEF4A1}" srcOrd="1" destOrd="0" presId="urn:microsoft.com/office/officeart/2005/8/layout/hList1"/>
    <dgm:cxn modelId="{CB99CCA3-A9AF-45F2-9680-2CCBBFBA2CDB}" type="presParOf" srcId="{D8F5E4B9-DE2A-48DA-95A5-D664226F90DD}" destId="{46584131-581D-479A-B2C5-E24BB2B7AB8E}" srcOrd="1" destOrd="0" presId="urn:microsoft.com/office/officeart/2005/8/layout/hList1"/>
    <dgm:cxn modelId="{10850C7F-1DEF-45B8-95DB-B75F97CFB3C2}" type="presParOf" srcId="{D8F5E4B9-DE2A-48DA-95A5-D664226F90DD}" destId="{69A3795A-0673-4259-A2BF-DA2A2539E51C}" srcOrd="2" destOrd="0" presId="urn:microsoft.com/office/officeart/2005/8/layout/hList1"/>
    <dgm:cxn modelId="{21749453-0607-46F7-8405-09CD94B73BD2}" type="presParOf" srcId="{69A3795A-0673-4259-A2BF-DA2A2539E51C}" destId="{ED4DEC93-7046-415C-B49C-C4153DFCF404}" srcOrd="0" destOrd="0" presId="urn:microsoft.com/office/officeart/2005/8/layout/hList1"/>
    <dgm:cxn modelId="{169B4BF1-164C-46ED-8B10-9D7F2E8E10E3}" type="presParOf" srcId="{69A3795A-0673-4259-A2BF-DA2A2539E51C}" destId="{F47C2894-B733-4D39-A0A4-6F268F3CA24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DFF794-8227-479A-A070-4CB00D5FAF1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9A2069-E6DB-47AD-A218-2E09C81F693C}">
      <dgm:prSet/>
      <dgm:spPr/>
      <dgm:t>
        <a:bodyPr/>
        <a:lstStyle/>
        <a:p>
          <a:r>
            <a:rPr lang="en-GB"/>
            <a:t>Most similar systems</a:t>
          </a:r>
          <a:endParaRPr lang="en-US"/>
        </a:p>
      </dgm:t>
    </dgm:pt>
    <dgm:pt modelId="{C2059E25-0B0A-429B-BADB-8D32AF11B9D0}" type="parTrans" cxnId="{1B493F67-D240-4AEB-A0D8-D6A46A0B4916}">
      <dgm:prSet/>
      <dgm:spPr/>
      <dgm:t>
        <a:bodyPr/>
        <a:lstStyle/>
        <a:p>
          <a:endParaRPr lang="en-US"/>
        </a:p>
      </dgm:t>
    </dgm:pt>
    <dgm:pt modelId="{40E05D2D-F6BF-4C78-8AA9-13981B7023A0}" type="sibTrans" cxnId="{1B493F67-D240-4AEB-A0D8-D6A46A0B4916}">
      <dgm:prSet/>
      <dgm:spPr/>
      <dgm:t>
        <a:bodyPr/>
        <a:lstStyle/>
        <a:p>
          <a:endParaRPr lang="en-US"/>
        </a:p>
      </dgm:t>
    </dgm:pt>
    <dgm:pt modelId="{4DBBD6D6-2887-4517-9319-466E1050C787}">
      <dgm:prSet/>
      <dgm:spPr/>
      <dgm:t>
        <a:bodyPr/>
        <a:lstStyle/>
        <a:p>
          <a:r>
            <a:rPr lang="en-GB"/>
            <a:t>Most different systems</a:t>
          </a:r>
          <a:endParaRPr lang="en-US"/>
        </a:p>
      </dgm:t>
    </dgm:pt>
    <dgm:pt modelId="{7AB7297B-BA1B-47CA-A5B6-8DBE8C3A881C}" type="parTrans" cxnId="{1F953977-A77E-45DA-9A7B-C0488FCAB79B}">
      <dgm:prSet/>
      <dgm:spPr/>
      <dgm:t>
        <a:bodyPr/>
        <a:lstStyle/>
        <a:p>
          <a:endParaRPr lang="en-US"/>
        </a:p>
      </dgm:t>
    </dgm:pt>
    <dgm:pt modelId="{A4886A9A-5B9B-4419-8A80-AADD43ED5A20}" type="sibTrans" cxnId="{1F953977-A77E-45DA-9A7B-C0488FCAB79B}">
      <dgm:prSet/>
      <dgm:spPr/>
      <dgm:t>
        <a:bodyPr/>
        <a:lstStyle/>
        <a:p>
          <a:endParaRPr lang="en-US"/>
        </a:p>
      </dgm:t>
    </dgm:pt>
    <dgm:pt modelId="{A5973CDE-1975-4F34-8188-D55A2E5640F8}">
      <dgm:prSet/>
      <dgm:spPr/>
      <dgm:t>
        <a:bodyPr/>
        <a:lstStyle/>
        <a:p>
          <a:r>
            <a:rPr lang="en-GB" dirty="0"/>
            <a:t>Most similar/most different systems</a:t>
          </a:r>
          <a:endParaRPr lang="en-US" dirty="0"/>
        </a:p>
      </dgm:t>
    </dgm:pt>
    <dgm:pt modelId="{95DEF909-229F-4BAF-AFFD-C089B6C1FB1B}" type="parTrans" cxnId="{673F07A9-C583-47ED-9E55-32F86256CF29}">
      <dgm:prSet/>
      <dgm:spPr/>
      <dgm:t>
        <a:bodyPr/>
        <a:lstStyle/>
        <a:p>
          <a:endParaRPr lang="en-US"/>
        </a:p>
      </dgm:t>
    </dgm:pt>
    <dgm:pt modelId="{63C43FA3-A862-4215-B123-4C8DED3CE028}" type="sibTrans" cxnId="{673F07A9-C583-47ED-9E55-32F86256CF29}">
      <dgm:prSet/>
      <dgm:spPr/>
      <dgm:t>
        <a:bodyPr/>
        <a:lstStyle/>
        <a:p>
          <a:endParaRPr lang="en-US"/>
        </a:p>
      </dgm:t>
    </dgm:pt>
    <dgm:pt modelId="{7397AFA6-9F12-44F4-BFBA-AD6E9EED1D27}" type="pres">
      <dgm:prSet presAssocID="{C4DFF794-8227-479A-A070-4CB00D5FAF1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D3F152-4B61-4424-8282-8E150184B627}" type="pres">
      <dgm:prSet presAssocID="{449A2069-E6DB-47AD-A218-2E09C81F693C}" presName="hierRoot1" presStyleCnt="0"/>
      <dgm:spPr/>
    </dgm:pt>
    <dgm:pt modelId="{6C364BEE-73EF-431C-A388-B8AA392C7C91}" type="pres">
      <dgm:prSet presAssocID="{449A2069-E6DB-47AD-A218-2E09C81F693C}" presName="composite" presStyleCnt="0"/>
      <dgm:spPr/>
    </dgm:pt>
    <dgm:pt modelId="{E3E01783-B31B-4F21-BA2C-1D11920834B1}" type="pres">
      <dgm:prSet presAssocID="{449A2069-E6DB-47AD-A218-2E09C81F693C}" presName="background" presStyleLbl="node0" presStyleIdx="0" presStyleCnt="3"/>
      <dgm:spPr/>
    </dgm:pt>
    <dgm:pt modelId="{63CA08B7-F0BE-41F9-82E9-FDCFB885D028}" type="pres">
      <dgm:prSet presAssocID="{449A2069-E6DB-47AD-A218-2E09C81F693C}" presName="text" presStyleLbl="fgAcc0" presStyleIdx="0" presStyleCnt="3">
        <dgm:presLayoutVars>
          <dgm:chPref val="3"/>
        </dgm:presLayoutVars>
      </dgm:prSet>
      <dgm:spPr/>
    </dgm:pt>
    <dgm:pt modelId="{FB61E336-A6C5-440D-A2A3-5662AC70E3F1}" type="pres">
      <dgm:prSet presAssocID="{449A2069-E6DB-47AD-A218-2E09C81F693C}" presName="hierChild2" presStyleCnt="0"/>
      <dgm:spPr/>
    </dgm:pt>
    <dgm:pt modelId="{DF9898E8-6ECB-4BA2-864E-B0B01EC84832}" type="pres">
      <dgm:prSet presAssocID="{4DBBD6D6-2887-4517-9319-466E1050C787}" presName="hierRoot1" presStyleCnt="0"/>
      <dgm:spPr/>
    </dgm:pt>
    <dgm:pt modelId="{DA1898C5-F350-47D4-9CB8-94EF8273305E}" type="pres">
      <dgm:prSet presAssocID="{4DBBD6D6-2887-4517-9319-466E1050C787}" presName="composite" presStyleCnt="0"/>
      <dgm:spPr/>
    </dgm:pt>
    <dgm:pt modelId="{E92F3092-CF16-4328-8CDC-775A4970D44B}" type="pres">
      <dgm:prSet presAssocID="{4DBBD6D6-2887-4517-9319-466E1050C787}" presName="background" presStyleLbl="node0" presStyleIdx="1" presStyleCnt="3"/>
      <dgm:spPr/>
    </dgm:pt>
    <dgm:pt modelId="{CC87A54A-ABFD-4165-A965-367725181820}" type="pres">
      <dgm:prSet presAssocID="{4DBBD6D6-2887-4517-9319-466E1050C787}" presName="text" presStyleLbl="fgAcc0" presStyleIdx="1" presStyleCnt="3">
        <dgm:presLayoutVars>
          <dgm:chPref val="3"/>
        </dgm:presLayoutVars>
      </dgm:prSet>
      <dgm:spPr/>
    </dgm:pt>
    <dgm:pt modelId="{CB906476-766C-4BAD-9F9B-408A8333CC61}" type="pres">
      <dgm:prSet presAssocID="{4DBBD6D6-2887-4517-9319-466E1050C787}" presName="hierChild2" presStyleCnt="0"/>
      <dgm:spPr/>
    </dgm:pt>
    <dgm:pt modelId="{B7FF858A-F1E5-4CE9-A71F-B4FD3445B929}" type="pres">
      <dgm:prSet presAssocID="{A5973CDE-1975-4F34-8188-D55A2E5640F8}" presName="hierRoot1" presStyleCnt="0"/>
      <dgm:spPr/>
    </dgm:pt>
    <dgm:pt modelId="{1BFEB880-B215-4FF3-B3F8-263813D42406}" type="pres">
      <dgm:prSet presAssocID="{A5973CDE-1975-4F34-8188-D55A2E5640F8}" presName="composite" presStyleCnt="0"/>
      <dgm:spPr/>
    </dgm:pt>
    <dgm:pt modelId="{3DD7135D-C37A-423B-92C6-F7835CFD4455}" type="pres">
      <dgm:prSet presAssocID="{A5973CDE-1975-4F34-8188-D55A2E5640F8}" presName="background" presStyleLbl="node0" presStyleIdx="2" presStyleCnt="3"/>
      <dgm:spPr/>
    </dgm:pt>
    <dgm:pt modelId="{74CEC1F8-CF3F-4E32-B00D-A4EF38EB49A6}" type="pres">
      <dgm:prSet presAssocID="{A5973CDE-1975-4F34-8188-D55A2E5640F8}" presName="text" presStyleLbl="fgAcc0" presStyleIdx="2" presStyleCnt="3">
        <dgm:presLayoutVars>
          <dgm:chPref val="3"/>
        </dgm:presLayoutVars>
      </dgm:prSet>
      <dgm:spPr/>
    </dgm:pt>
    <dgm:pt modelId="{5E85545E-17F9-4E8E-BF93-6CF9987C4E69}" type="pres">
      <dgm:prSet presAssocID="{A5973CDE-1975-4F34-8188-D55A2E5640F8}" presName="hierChild2" presStyleCnt="0"/>
      <dgm:spPr/>
    </dgm:pt>
  </dgm:ptLst>
  <dgm:cxnLst>
    <dgm:cxn modelId="{42B19C12-8550-4517-B5DC-161BA7A5E07F}" type="presOf" srcId="{449A2069-E6DB-47AD-A218-2E09C81F693C}" destId="{63CA08B7-F0BE-41F9-82E9-FDCFB885D028}" srcOrd="0" destOrd="0" presId="urn:microsoft.com/office/officeart/2005/8/layout/hierarchy1"/>
    <dgm:cxn modelId="{1FF8D640-F4B8-463C-B730-8BB1D7C1F656}" type="presOf" srcId="{C4DFF794-8227-479A-A070-4CB00D5FAF11}" destId="{7397AFA6-9F12-44F4-BFBA-AD6E9EED1D27}" srcOrd="0" destOrd="0" presId="urn:microsoft.com/office/officeart/2005/8/layout/hierarchy1"/>
    <dgm:cxn modelId="{1B493F67-D240-4AEB-A0D8-D6A46A0B4916}" srcId="{C4DFF794-8227-479A-A070-4CB00D5FAF11}" destId="{449A2069-E6DB-47AD-A218-2E09C81F693C}" srcOrd="0" destOrd="0" parTransId="{C2059E25-0B0A-429B-BADB-8D32AF11B9D0}" sibTransId="{40E05D2D-F6BF-4C78-8AA9-13981B7023A0}"/>
    <dgm:cxn modelId="{1F953977-A77E-45DA-9A7B-C0488FCAB79B}" srcId="{C4DFF794-8227-479A-A070-4CB00D5FAF11}" destId="{4DBBD6D6-2887-4517-9319-466E1050C787}" srcOrd="1" destOrd="0" parTransId="{7AB7297B-BA1B-47CA-A5B6-8DBE8C3A881C}" sibTransId="{A4886A9A-5B9B-4419-8A80-AADD43ED5A20}"/>
    <dgm:cxn modelId="{DA47CC98-160B-4FF3-AA25-F290E8751347}" type="presOf" srcId="{A5973CDE-1975-4F34-8188-D55A2E5640F8}" destId="{74CEC1F8-CF3F-4E32-B00D-A4EF38EB49A6}" srcOrd="0" destOrd="0" presId="urn:microsoft.com/office/officeart/2005/8/layout/hierarchy1"/>
    <dgm:cxn modelId="{673F07A9-C583-47ED-9E55-32F86256CF29}" srcId="{C4DFF794-8227-479A-A070-4CB00D5FAF11}" destId="{A5973CDE-1975-4F34-8188-D55A2E5640F8}" srcOrd="2" destOrd="0" parTransId="{95DEF909-229F-4BAF-AFFD-C089B6C1FB1B}" sibTransId="{63C43FA3-A862-4215-B123-4C8DED3CE028}"/>
    <dgm:cxn modelId="{BE6693CA-F0CA-4575-93FE-2728FD18530B}" type="presOf" srcId="{4DBBD6D6-2887-4517-9319-466E1050C787}" destId="{CC87A54A-ABFD-4165-A965-367725181820}" srcOrd="0" destOrd="0" presId="urn:microsoft.com/office/officeart/2005/8/layout/hierarchy1"/>
    <dgm:cxn modelId="{3378CE0B-8324-44FC-8045-514020768EAF}" type="presParOf" srcId="{7397AFA6-9F12-44F4-BFBA-AD6E9EED1D27}" destId="{46D3F152-4B61-4424-8282-8E150184B627}" srcOrd="0" destOrd="0" presId="urn:microsoft.com/office/officeart/2005/8/layout/hierarchy1"/>
    <dgm:cxn modelId="{7FFEB163-9229-4EDC-87B0-ED20D35BF36D}" type="presParOf" srcId="{46D3F152-4B61-4424-8282-8E150184B627}" destId="{6C364BEE-73EF-431C-A388-B8AA392C7C91}" srcOrd="0" destOrd="0" presId="urn:microsoft.com/office/officeart/2005/8/layout/hierarchy1"/>
    <dgm:cxn modelId="{793B57C6-8CFF-45DC-AC3A-5AEFE37FEC78}" type="presParOf" srcId="{6C364BEE-73EF-431C-A388-B8AA392C7C91}" destId="{E3E01783-B31B-4F21-BA2C-1D11920834B1}" srcOrd="0" destOrd="0" presId="urn:microsoft.com/office/officeart/2005/8/layout/hierarchy1"/>
    <dgm:cxn modelId="{FB14F7CA-231D-41A3-BFEF-F4A1F02E229D}" type="presParOf" srcId="{6C364BEE-73EF-431C-A388-B8AA392C7C91}" destId="{63CA08B7-F0BE-41F9-82E9-FDCFB885D028}" srcOrd="1" destOrd="0" presId="urn:microsoft.com/office/officeart/2005/8/layout/hierarchy1"/>
    <dgm:cxn modelId="{6C86DAE4-DDB7-4399-A07F-701A4E70E4C0}" type="presParOf" srcId="{46D3F152-4B61-4424-8282-8E150184B627}" destId="{FB61E336-A6C5-440D-A2A3-5662AC70E3F1}" srcOrd="1" destOrd="0" presId="urn:microsoft.com/office/officeart/2005/8/layout/hierarchy1"/>
    <dgm:cxn modelId="{3439CE23-CAAA-47EE-862A-C2AF346C1301}" type="presParOf" srcId="{7397AFA6-9F12-44F4-BFBA-AD6E9EED1D27}" destId="{DF9898E8-6ECB-4BA2-864E-B0B01EC84832}" srcOrd="1" destOrd="0" presId="urn:microsoft.com/office/officeart/2005/8/layout/hierarchy1"/>
    <dgm:cxn modelId="{87D40601-1C7E-4B1C-A587-3DCFD8AA8B38}" type="presParOf" srcId="{DF9898E8-6ECB-4BA2-864E-B0B01EC84832}" destId="{DA1898C5-F350-47D4-9CB8-94EF8273305E}" srcOrd="0" destOrd="0" presId="urn:microsoft.com/office/officeart/2005/8/layout/hierarchy1"/>
    <dgm:cxn modelId="{B9C306E1-BA54-4963-874F-D0C817CD6AEC}" type="presParOf" srcId="{DA1898C5-F350-47D4-9CB8-94EF8273305E}" destId="{E92F3092-CF16-4328-8CDC-775A4970D44B}" srcOrd="0" destOrd="0" presId="urn:microsoft.com/office/officeart/2005/8/layout/hierarchy1"/>
    <dgm:cxn modelId="{1373770D-C0EA-4515-9DD2-BBB018BCAAFE}" type="presParOf" srcId="{DA1898C5-F350-47D4-9CB8-94EF8273305E}" destId="{CC87A54A-ABFD-4165-A965-367725181820}" srcOrd="1" destOrd="0" presId="urn:microsoft.com/office/officeart/2005/8/layout/hierarchy1"/>
    <dgm:cxn modelId="{0983B2E0-F7D0-4E02-89AD-AB2EE595260C}" type="presParOf" srcId="{DF9898E8-6ECB-4BA2-864E-B0B01EC84832}" destId="{CB906476-766C-4BAD-9F9B-408A8333CC61}" srcOrd="1" destOrd="0" presId="urn:microsoft.com/office/officeart/2005/8/layout/hierarchy1"/>
    <dgm:cxn modelId="{77B024B0-880D-4ABE-BA52-B7DBB695DE23}" type="presParOf" srcId="{7397AFA6-9F12-44F4-BFBA-AD6E9EED1D27}" destId="{B7FF858A-F1E5-4CE9-A71F-B4FD3445B929}" srcOrd="2" destOrd="0" presId="urn:microsoft.com/office/officeart/2005/8/layout/hierarchy1"/>
    <dgm:cxn modelId="{8179AB9C-135E-4480-AE64-257900DFC669}" type="presParOf" srcId="{B7FF858A-F1E5-4CE9-A71F-B4FD3445B929}" destId="{1BFEB880-B215-4FF3-B3F8-263813D42406}" srcOrd="0" destOrd="0" presId="urn:microsoft.com/office/officeart/2005/8/layout/hierarchy1"/>
    <dgm:cxn modelId="{7E9E8811-9869-4356-8E01-51F6BA97D36C}" type="presParOf" srcId="{1BFEB880-B215-4FF3-B3F8-263813D42406}" destId="{3DD7135D-C37A-423B-92C6-F7835CFD4455}" srcOrd="0" destOrd="0" presId="urn:microsoft.com/office/officeart/2005/8/layout/hierarchy1"/>
    <dgm:cxn modelId="{9EF76A1B-DE85-4C1F-B5A6-755C5F8B9BFF}" type="presParOf" srcId="{1BFEB880-B215-4FF3-B3F8-263813D42406}" destId="{74CEC1F8-CF3F-4E32-B00D-A4EF38EB49A6}" srcOrd="1" destOrd="0" presId="urn:microsoft.com/office/officeart/2005/8/layout/hierarchy1"/>
    <dgm:cxn modelId="{C3AEB200-C37B-4E0F-A94C-FE75758AADCD}" type="presParOf" srcId="{B7FF858A-F1E5-4CE9-A71F-B4FD3445B929}" destId="{5E85545E-17F9-4E8E-BF93-6CF9987C4E6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9282F8-EEA8-4775-923F-69B6CDEE7CBE}">
      <dsp:nvSpPr>
        <dsp:cNvPr id="0" name=""/>
        <dsp:cNvSpPr/>
      </dsp:nvSpPr>
      <dsp:spPr>
        <a:xfrm>
          <a:off x="48" y="59797"/>
          <a:ext cx="4653795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Necessary conditions:</a:t>
          </a:r>
          <a:endParaRPr lang="en-US" sz="2700" kern="1200"/>
        </a:p>
      </dsp:txBody>
      <dsp:txXfrm>
        <a:off x="48" y="59797"/>
        <a:ext cx="4653795" cy="777600"/>
      </dsp:txXfrm>
    </dsp:sp>
    <dsp:sp modelId="{86CF6E4D-796B-464B-9A4E-F3ADFCFEF4A1}">
      <dsp:nvSpPr>
        <dsp:cNvPr id="0" name=""/>
        <dsp:cNvSpPr/>
      </dsp:nvSpPr>
      <dsp:spPr>
        <a:xfrm>
          <a:off x="48" y="837397"/>
          <a:ext cx="4653795" cy="274225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/>
            <a:t>Without this condition (or set of conditions), the outcome cannot occur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/>
            <a:t>For example, Barrington Moore: “No middle class, no democracy”</a:t>
          </a:r>
          <a:endParaRPr lang="en-US" sz="2700" kern="1200" dirty="0"/>
        </a:p>
      </dsp:txBody>
      <dsp:txXfrm>
        <a:off x="48" y="837397"/>
        <a:ext cx="4653795" cy="2742254"/>
      </dsp:txXfrm>
    </dsp:sp>
    <dsp:sp modelId="{ED4DEC93-7046-415C-B49C-C4153DFCF404}">
      <dsp:nvSpPr>
        <dsp:cNvPr id="0" name=""/>
        <dsp:cNvSpPr/>
      </dsp:nvSpPr>
      <dsp:spPr>
        <a:xfrm>
          <a:off x="5305375" y="59797"/>
          <a:ext cx="4653795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Sufficient conditions</a:t>
          </a:r>
          <a:endParaRPr lang="en-US" sz="2700" kern="1200"/>
        </a:p>
      </dsp:txBody>
      <dsp:txXfrm>
        <a:off x="5305375" y="59797"/>
        <a:ext cx="4653795" cy="777600"/>
      </dsp:txXfrm>
    </dsp:sp>
    <dsp:sp modelId="{F47C2894-B733-4D39-A0A4-6F268F3CA24A}">
      <dsp:nvSpPr>
        <dsp:cNvPr id="0" name=""/>
        <dsp:cNvSpPr/>
      </dsp:nvSpPr>
      <dsp:spPr>
        <a:xfrm>
          <a:off x="5305375" y="837397"/>
          <a:ext cx="4653795" cy="2742254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/>
            <a:t>With this condition (or set of conditions), the outcome will occur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700" kern="1200" dirty="0"/>
            <a:t>For example, perceived fiscal irresponsibility is sufficient for bond market instability</a:t>
          </a:r>
          <a:endParaRPr lang="en-US" sz="2700" kern="1200" dirty="0"/>
        </a:p>
      </dsp:txBody>
      <dsp:txXfrm>
        <a:off x="5305375" y="837397"/>
        <a:ext cx="4653795" cy="2742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01783-B31B-4F21-BA2C-1D11920834B1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CA08B7-F0BE-41F9-82E9-FDCFB885D028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Most similar systems</a:t>
          </a:r>
          <a:endParaRPr lang="en-US" sz="2900" kern="1200"/>
        </a:p>
      </dsp:txBody>
      <dsp:txXfrm>
        <a:off x="378614" y="886531"/>
        <a:ext cx="2810360" cy="1744948"/>
      </dsp:txXfrm>
    </dsp:sp>
    <dsp:sp modelId="{E92F3092-CF16-4328-8CDC-775A4970D44B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7A54A-ABFD-4165-A965-367725181820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/>
            <a:t>Most different systems</a:t>
          </a:r>
          <a:endParaRPr lang="en-US" sz="2900" kern="1200"/>
        </a:p>
      </dsp:txBody>
      <dsp:txXfrm>
        <a:off x="3946203" y="886531"/>
        <a:ext cx="2810360" cy="1744948"/>
      </dsp:txXfrm>
    </dsp:sp>
    <dsp:sp modelId="{3DD7135D-C37A-423B-92C6-F7835CFD4455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EC1F8-CF3F-4E32-B00D-A4EF38EB49A6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Most similar/most different systems</a:t>
          </a:r>
          <a:endParaRPr lang="en-US" sz="2900" kern="1200" dirty="0"/>
        </a:p>
      </dsp:txBody>
      <dsp:txXfrm>
        <a:off x="7513791" y="886531"/>
        <a:ext cx="2810360" cy="1744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109A-048C-46CD-9137-4499C4A5BC4B}" type="datetimeFigureOut">
              <a:rPr lang="en-GB" smtClean="0"/>
              <a:t>02/11/2022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4B7C-DCF4-4398-8D8C-E89D2D9F51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2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29F4-6122-4813-BFFB-9A45DD43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4896-B338-4A86-B8F6-707BD751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C522-FCFD-4AA7-BE3E-EAAD6F3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02/11/2022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927A-7F54-4F69-9D3E-567E46FA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04A-EA68-4643-B722-47188ADD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926-CD73-4848-87DC-FCF9050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F20A-F016-4E02-BA30-F1A807C6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4985-0A75-4B61-8FFE-777F45A2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02/11/2022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625-8DCF-4927-AB6E-83F05A29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D06A-6EC3-4173-94EF-FECC98C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633C-1402-4735-9998-A8DC1A7D7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AA2C-7723-4424-BCF9-EB2B53B7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A04C-529A-4658-935E-968C204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02/11/2022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2F32-95B8-45F7-8C51-F72F4AF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34F-97E2-4FBD-BBBC-585886D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2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EE92177-088E-44E1-BE98-D7E08490ACC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05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2AE-AA41-4B94-A380-FD506B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800A-7359-4CC8-947B-6547435B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F71F-57E2-4BA5-8FA7-399B8D87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02/11/2022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26E5-3965-476C-8C92-CB832CE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95A-7CA2-4C8E-994A-DDF000A4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2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93F-1198-4B98-9228-F788B606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304C-63B4-4845-B10A-BAFFDC46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C7F6-232B-4F6D-A376-B19737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02/11/2022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23EA-F2FB-4D10-93E8-467C33E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96F-3362-4B7B-9DAC-4D47DF77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8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347-B5C6-4A60-91A9-0B9FF9B6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91C6-2578-4CDD-8A97-39FC67B3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D647-54D0-4462-A475-F1503DA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8012-E875-4A2F-98AB-BAF9E828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02/11/2022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1FEB-60F5-4C19-89F1-251A8CB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789E-45BA-4AC8-9695-5243340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3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6F6-593F-43EC-995A-7CDA0208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0D2E-FB83-4E80-9901-4D06DA6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5803-C3BE-428A-95CB-8550A4F5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8A6FC-444F-4515-80AB-0554A4EE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AA1-C9D5-4B06-A59D-5FC9550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6C0F-B14E-4A65-BCC4-555A5BB7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02/11/2022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A5B9-B0AF-4EFF-A9F7-D913B1F3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07041-5011-4BCD-80B9-FFAA5CB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7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9237-CC68-4AB4-972E-F951314C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3F00-9C85-415F-B853-D0D965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02/11/2022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A5D07-1AA0-4482-AABA-8118154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DB04-0BB3-4069-8928-313CEE7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19ED-6631-4CE8-B741-7B3BC4F0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02/11/2022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304A-4A69-4D76-AE97-6C2FE0D2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FA6A-CCD4-4D99-A6F4-51633AB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AB8-B1CB-45A4-A675-17E139C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830-9D94-4ACE-B0C3-253DD62B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32CF-333C-42DF-9613-CE2D45F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3320-9EAD-472F-8880-1A45773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02/11/2022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8975-3988-4DE9-B965-B227FD8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78B7-FF7B-4C44-8717-1D24E4E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5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F99-E634-4975-8B8D-4B498B8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845ED-CA95-46A0-B844-BFCF6211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3909-5898-4BC5-8BBD-04CEE2D4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AAC8-E446-44B8-B5F3-1DF0F5D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02/11/2022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6E8F-A47C-4039-AEB9-A2B8272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0420-2DE4-4E7A-9BE3-9F44307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4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8EC-B8B4-4540-9FAD-BFB9F08F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EEA-965F-47D6-A697-A1E632B7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9E2-7FC6-4B3A-A15F-6108E521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5832-1582-48AA-B8BE-4467814CE301}" type="datetimeFigureOut">
              <a:rPr lang="en-GB" smtClean="0"/>
              <a:t>02/11/2022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27DE-345C-447B-A6B1-D0ACC80C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DC47-F83D-4ADD-8219-82EB138F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7027412" cy="221363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GB" sz="5600" dirty="0"/>
              <a:t>Comparative Case Studies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GB" b="1" dirty="0"/>
              <a:t>Doing Political Research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A99C6-1C77-E7E1-5A93-B12AF3AF1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Most Similar/Most Different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10F5B-B4F8-F1C9-4D11-E8357FD1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GB" dirty="0"/>
              <a:t>Combination of the two comparative methods</a:t>
            </a:r>
          </a:p>
          <a:p>
            <a:r>
              <a:rPr lang="en-GB" dirty="0"/>
              <a:t>Each case examined has at least one other which is similar in most aspects except in the outcome and the explanatory variable…</a:t>
            </a:r>
          </a:p>
          <a:p>
            <a:r>
              <a:rPr lang="en-GB" dirty="0"/>
              <a:t>and another which is different in most respects except in the outcome and the explanatory variable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40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8233B0-41B5-4D9A-AEEC-13DB66A8C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4CCDD9-264C-6386-4E37-02E90500E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3000"/>
              <a:t>Schneider, “Responding to fiscal stress: Fiscal institutions and fiscal adjustment in four Brazilian states”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E22FCCE-06A3-FF54-E039-3876392944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851085"/>
              </p:ext>
            </p:extLst>
          </p:nvPr>
        </p:nvGraphicFramePr>
        <p:xfrm>
          <a:off x="1189180" y="2598710"/>
          <a:ext cx="9311641" cy="34381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824">
                  <a:extLst>
                    <a:ext uri="{9D8B030D-6E8A-4147-A177-3AD203B41FA5}">
                      <a16:colId xmlns:a16="http://schemas.microsoft.com/office/drawing/2014/main" val="3377012532"/>
                    </a:ext>
                  </a:extLst>
                </a:gridCol>
                <a:gridCol w="1991540">
                  <a:extLst>
                    <a:ext uri="{9D8B030D-6E8A-4147-A177-3AD203B41FA5}">
                      <a16:colId xmlns:a16="http://schemas.microsoft.com/office/drawing/2014/main" val="803356759"/>
                    </a:ext>
                  </a:extLst>
                </a:gridCol>
                <a:gridCol w="1823003">
                  <a:extLst>
                    <a:ext uri="{9D8B030D-6E8A-4147-A177-3AD203B41FA5}">
                      <a16:colId xmlns:a16="http://schemas.microsoft.com/office/drawing/2014/main" val="1570392013"/>
                    </a:ext>
                  </a:extLst>
                </a:gridCol>
                <a:gridCol w="1865137">
                  <a:extLst>
                    <a:ext uri="{9D8B030D-6E8A-4147-A177-3AD203B41FA5}">
                      <a16:colId xmlns:a16="http://schemas.microsoft.com/office/drawing/2014/main" val="543564436"/>
                    </a:ext>
                  </a:extLst>
                </a:gridCol>
                <a:gridCol w="1865137">
                  <a:extLst>
                    <a:ext uri="{9D8B030D-6E8A-4147-A177-3AD203B41FA5}">
                      <a16:colId xmlns:a16="http://schemas.microsoft.com/office/drawing/2014/main" val="3958235981"/>
                    </a:ext>
                  </a:extLst>
                </a:gridCol>
              </a:tblGrid>
              <a:tr h="748302">
                <a:tc>
                  <a:txBody>
                    <a:bodyPr/>
                    <a:lstStyle/>
                    <a:p>
                      <a:endParaRPr lang="en-GB" sz="2000"/>
                    </a:p>
                  </a:txBody>
                  <a:tcPr marL="101122" marR="101122" marT="50561" marB="50561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Rio Grande do Sul</a:t>
                      </a:r>
                    </a:p>
                  </a:txBody>
                  <a:tcPr marL="101122" marR="101122" marT="50561" marB="50561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Parana</a:t>
                      </a:r>
                    </a:p>
                  </a:txBody>
                  <a:tcPr marL="101122" marR="101122" marT="50561" marB="50561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Pernambuco</a:t>
                      </a:r>
                    </a:p>
                  </a:txBody>
                  <a:tcPr marL="101122" marR="101122" marT="50561" marB="50561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Bahia</a:t>
                      </a:r>
                    </a:p>
                  </a:txBody>
                  <a:tcPr marL="101122" marR="101122" marT="50561" marB="50561"/>
                </a:tc>
                <a:extLst>
                  <a:ext uri="{0D108BD9-81ED-4DB2-BD59-A6C34878D82A}">
                    <a16:rowId xmlns:a16="http://schemas.microsoft.com/office/drawing/2014/main" val="3611936450"/>
                  </a:ext>
                </a:extLst>
              </a:tr>
              <a:tr h="444937">
                <a:tc>
                  <a:txBody>
                    <a:bodyPr/>
                    <a:lstStyle/>
                    <a:p>
                      <a:r>
                        <a:rPr lang="en-GB" sz="2000"/>
                        <a:t>Region</a:t>
                      </a:r>
                    </a:p>
                  </a:txBody>
                  <a:tcPr marL="101122" marR="101122" marT="50561" marB="50561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South</a:t>
                      </a:r>
                    </a:p>
                  </a:txBody>
                  <a:tcPr marL="101122" marR="101122" marT="50561" marB="50561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South</a:t>
                      </a:r>
                    </a:p>
                  </a:txBody>
                  <a:tcPr marL="101122" marR="101122" marT="50561" marB="50561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Northeast</a:t>
                      </a:r>
                    </a:p>
                  </a:txBody>
                  <a:tcPr marL="101122" marR="101122" marT="50561" marB="50561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Northeast</a:t>
                      </a:r>
                    </a:p>
                  </a:txBody>
                  <a:tcPr marL="101122" marR="101122" marT="50561" marB="50561"/>
                </a:tc>
                <a:extLst>
                  <a:ext uri="{0D108BD9-81ED-4DB2-BD59-A6C34878D82A}">
                    <a16:rowId xmlns:a16="http://schemas.microsoft.com/office/drawing/2014/main" val="1469909403"/>
                  </a:ext>
                </a:extLst>
              </a:tr>
              <a:tr h="748302">
                <a:tc>
                  <a:txBody>
                    <a:bodyPr/>
                    <a:lstStyle/>
                    <a:p>
                      <a:r>
                        <a:rPr lang="en-GB" sz="2000"/>
                        <a:t>Economy</a:t>
                      </a:r>
                    </a:p>
                  </a:txBody>
                  <a:tcPr marL="101122" marR="101122" marT="50561" marB="50561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Rich, industrialised</a:t>
                      </a:r>
                    </a:p>
                  </a:txBody>
                  <a:tcPr marL="101122" marR="101122" marT="50561" marB="50561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Rich, industrialised</a:t>
                      </a:r>
                    </a:p>
                  </a:txBody>
                  <a:tcPr marL="101122" marR="101122" marT="50561" marB="50561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Poor, primary commodities</a:t>
                      </a:r>
                    </a:p>
                  </a:txBody>
                  <a:tcPr marL="101122" marR="101122" marT="50561" marB="50561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Poor, primary commodities</a:t>
                      </a:r>
                    </a:p>
                  </a:txBody>
                  <a:tcPr marL="101122" marR="101122" marT="50561" marB="50561"/>
                </a:tc>
                <a:extLst>
                  <a:ext uri="{0D108BD9-81ED-4DB2-BD59-A6C34878D82A}">
                    <a16:rowId xmlns:a16="http://schemas.microsoft.com/office/drawing/2014/main" val="4233186779"/>
                  </a:ext>
                </a:extLst>
              </a:tr>
              <a:tr h="444937">
                <a:tc>
                  <a:txBody>
                    <a:bodyPr/>
                    <a:lstStyle/>
                    <a:p>
                      <a:r>
                        <a:rPr lang="en-GB" sz="2000"/>
                        <a:t>Budgeting</a:t>
                      </a:r>
                    </a:p>
                  </a:txBody>
                  <a:tcPr marL="101122" marR="101122" marT="50561" marB="50561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Democratic</a:t>
                      </a:r>
                    </a:p>
                  </a:txBody>
                  <a:tcPr marL="101122" marR="101122" marT="50561" marB="50561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Autocratic</a:t>
                      </a:r>
                    </a:p>
                  </a:txBody>
                  <a:tcPr marL="101122" marR="101122" marT="50561" marB="50561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Democratic</a:t>
                      </a:r>
                    </a:p>
                  </a:txBody>
                  <a:tcPr marL="101122" marR="101122" marT="50561" marB="50561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Autocratic</a:t>
                      </a:r>
                    </a:p>
                  </a:txBody>
                  <a:tcPr marL="101122" marR="101122" marT="50561" marB="50561"/>
                </a:tc>
                <a:extLst>
                  <a:ext uri="{0D108BD9-81ED-4DB2-BD59-A6C34878D82A}">
                    <a16:rowId xmlns:a16="http://schemas.microsoft.com/office/drawing/2014/main" val="77297304"/>
                  </a:ext>
                </a:extLst>
              </a:tr>
              <a:tr h="1051668">
                <a:tc>
                  <a:txBody>
                    <a:bodyPr/>
                    <a:lstStyle/>
                    <a:p>
                      <a:r>
                        <a:rPr lang="en-GB" sz="2000"/>
                        <a:t>Response to fiscal stress</a:t>
                      </a:r>
                    </a:p>
                  </a:txBody>
                  <a:tcPr marL="101122" marR="101122" marT="50561" marB="50561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Delayed, market-governing</a:t>
                      </a:r>
                    </a:p>
                  </a:txBody>
                  <a:tcPr marL="101122" marR="101122" marT="50561" marB="50561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Swift, market-oriented</a:t>
                      </a:r>
                    </a:p>
                  </a:txBody>
                  <a:tcPr marL="101122" marR="101122" marT="50561" marB="505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/>
                        <a:t>Delayed, market-governing</a:t>
                      </a:r>
                    </a:p>
                  </a:txBody>
                  <a:tcPr marL="101122" marR="101122" marT="50561" marB="5056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/>
                        <a:t>Swift, market-oriented</a:t>
                      </a:r>
                    </a:p>
                  </a:txBody>
                  <a:tcPr marL="101122" marR="101122" marT="50561" marB="50561"/>
                </a:tc>
                <a:extLst>
                  <a:ext uri="{0D108BD9-81ED-4DB2-BD59-A6C34878D82A}">
                    <a16:rowId xmlns:a16="http://schemas.microsoft.com/office/drawing/2014/main" val="1842532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01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D57A6-E45A-2011-6D2E-59A0567C1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How Do We Research Cases?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65AD0-3E7A-351B-CC2F-D20B9D584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/>
              <a:t>Comparative case analysis involves other methods of data collection and analysis</a:t>
            </a:r>
          </a:p>
          <a:p>
            <a:r>
              <a:rPr lang="en-GB" sz="2400"/>
              <a:t>Historical cases: archival research, secondary literature</a:t>
            </a:r>
          </a:p>
          <a:p>
            <a:r>
              <a:rPr lang="en-GB" sz="2400"/>
              <a:t>Contemporary cases: interviews, documentary research, statistics, surveys, secondary literature</a:t>
            </a:r>
          </a:p>
          <a:p>
            <a:r>
              <a:rPr lang="en-GB" sz="2400"/>
              <a:t>Theory guides what we look for in the case ie potential necessary and sufficient conditions</a:t>
            </a:r>
          </a:p>
          <a:p>
            <a:r>
              <a:rPr lang="en-GB" sz="2400"/>
              <a:t>But examining cases can help to refine theory too</a:t>
            </a:r>
          </a:p>
        </p:txBody>
      </p:sp>
    </p:spTree>
    <p:extLst>
      <p:ext uri="{BB962C8B-B14F-4D97-AF65-F5344CB8AC3E}">
        <p14:creationId xmlns:p14="http://schemas.microsoft.com/office/powerpoint/2010/main" val="2834826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6F625-13A3-899F-AD19-3F72C1B8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Case Selection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640B4-390C-BAE6-B82A-049E2418A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Variation in the dependent variable is vital</a:t>
            </a:r>
          </a:p>
          <a:p>
            <a:r>
              <a:rPr lang="en-GB" sz="2400" dirty="0"/>
              <a:t>Comparative case study designs are sensitive to case selection</a:t>
            </a:r>
          </a:p>
          <a:p>
            <a:pPr lvl="1"/>
            <a:r>
              <a:rPr lang="en-GB" dirty="0"/>
              <a:t>Would adding an extra case alter your conclusions?</a:t>
            </a:r>
          </a:p>
          <a:p>
            <a:r>
              <a:rPr lang="en-GB" sz="2400" dirty="0"/>
              <a:t>Be clear about the universe of cases</a:t>
            </a:r>
          </a:p>
          <a:p>
            <a:pPr lvl="1"/>
            <a:r>
              <a:rPr lang="en-GB" dirty="0"/>
              <a:t>How representative are the cases you choose?</a:t>
            </a:r>
          </a:p>
          <a:p>
            <a:r>
              <a:rPr lang="en-GB" sz="2400" dirty="0"/>
              <a:t>Theories generated by comparing certain cases should be tested by comparing other cases</a:t>
            </a:r>
          </a:p>
          <a:p>
            <a:pPr lvl="1"/>
            <a:r>
              <a:rPr lang="en-GB" dirty="0"/>
              <a:t>But this is not how research often progresses</a:t>
            </a:r>
          </a:p>
        </p:txBody>
      </p:sp>
    </p:spTree>
    <p:extLst>
      <p:ext uri="{BB962C8B-B14F-4D97-AF65-F5344CB8AC3E}">
        <p14:creationId xmlns:p14="http://schemas.microsoft.com/office/powerpoint/2010/main" val="273324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CB4B90-B526-CE6D-D574-F0A474C32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GB" sz="3300"/>
              <a:t>Qualitative Comparative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C1519-D206-BDF5-EC9D-67205D2AF7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 lnSpcReduction="10000"/>
          </a:bodyPr>
          <a:lstStyle/>
          <a:p>
            <a:r>
              <a:rPr lang="en-GB" sz="2000" dirty="0"/>
              <a:t>Data analysis based on set theory: finding configurations of circumstances which lead to a certain outcome</a:t>
            </a:r>
          </a:p>
          <a:p>
            <a:r>
              <a:rPr lang="en-GB" sz="2000" dirty="0"/>
              <a:t>Extension of most similar/most different systems research design to a larger number of cases</a:t>
            </a:r>
          </a:p>
          <a:p>
            <a:r>
              <a:rPr lang="en-GB" sz="2000" dirty="0"/>
              <a:t>Based on necessary and sufficient conditions</a:t>
            </a:r>
          </a:p>
          <a:p>
            <a:r>
              <a:rPr lang="en-GB" sz="2000" dirty="0"/>
              <a:t>Embrace of equifinality</a:t>
            </a:r>
          </a:p>
          <a:p>
            <a:r>
              <a:rPr lang="en-GB" sz="2000" dirty="0"/>
              <a:t>Example: Bank et al, "Long-term monarchical survival in the Middle East: a configurational comparison, 1945–2012"</a:t>
            </a:r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e Comparative Method: Moving Beyond Qualitative and Quantitative  Strategies: Amazon.co.uk: Ragin: 9780520066182: Books">
            <a:extLst>
              <a:ext uri="{FF2B5EF4-FFF2-40B4-BE49-F238E27FC236}">
                <a16:creationId xmlns:a16="http://schemas.microsoft.com/office/drawing/2014/main" id="{00C6E3EF-C9D2-4909-E599-4AF34454F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8533" y="901032"/>
            <a:ext cx="3287171" cy="511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750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67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3EC34D-769D-B43D-BB78-A5625B389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967" y="643467"/>
            <a:ext cx="7166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96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9A0FC-6AAA-651D-CD20-27FB83CDD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Conclusion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7519-A2AE-B435-DD69-E83F1DC36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Comparative case studies are a popular and powerful method</a:t>
            </a:r>
          </a:p>
          <a:p>
            <a:r>
              <a:rPr lang="en-GB" sz="2400" dirty="0"/>
              <a:t>Universe of cases and case selection</a:t>
            </a:r>
          </a:p>
          <a:p>
            <a:r>
              <a:rPr lang="en-GB" sz="2400" dirty="0"/>
              <a:t>Theory-generating or theory-testing?</a:t>
            </a:r>
          </a:p>
          <a:p>
            <a:r>
              <a:rPr lang="en-GB" sz="2400" dirty="0"/>
              <a:t>Deterministic vs probabilistic causation</a:t>
            </a:r>
          </a:p>
          <a:p>
            <a:r>
              <a:rPr lang="en-GB" sz="2400" dirty="0"/>
              <a:t>Potential to combine with other methods (but remember Mahoney and Goertz’s ‘two cultures’)</a:t>
            </a:r>
          </a:p>
        </p:txBody>
      </p:sp>
    </p:spTree>
    <p:extLst>
      <p:ext uri="{BB962C8B-B14F-4D97-AF65-F5344CB8AC3E}">
        <p14:creationId xmlns:p14="http://schemas.microsoft.com/office/powerpoint/2010/main" val="3080294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7" name="Rectangle 104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07FB6-DFB8-FB98-26CA-4E51CFDA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latin typeface="+mj-lt"/>
                <a:ea typeface="+mj-ea"/>
                <a:cs typeface="+mj-cs"/>
              </a:rPr>
              <a:t>History of Comparative Methods</a:t>
            </a:r>
          </a:p>
        </p:txBody>
      </p:sp>
      <p:sp>
        <p:nvSpPr>
          <p:cNvPr id="1058" name="Rectangle 104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47A5-EF4A-7BF3-1D7E-825583502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dirty="0">
                <a:latin typeface="+mn-lt"/>
                <a:ea typeface="+mn-ea"/>
                <a:cs typeface="+mn-cs"/>
              </a:rPr>
              <a:t>Comparison is fundamental to political research</a:t>
            </a:r>
          </a:p>
          <a:p>
            <a:r>
              <a:rPr lang="en-US" sz="2000" kern="1200" dirty="0">
                <a:latin typeface="+mn-lt"/>
                <a:ea typeface="+mn-ea"/>
                <a:cs typeface="+mn-cs"/>
              </a:rPr>
              <a:t>Aristotle: comparison of 158 Greek city-state constitutions </a:t>
            </a:r>
          </a:p>
          <a:p>
            <a:r>
              <a:rPr lang="en-US" sz="2000" kern="1200" dirty="0">
                <a:latin typeface="+mn-lt"/>
                <a:ea typeface="+mn-ea"/>
                <a:cs typeface="+mn-cs"/>
              </a:rPr>
              <a:t>Mill’s Methods: Logically inferring causation from necessary and sufficient con</a:t>
            </a:r>
            <a:r>
              <a:rPr lang="en-US" sz="2000" dirty="0"/>
              <a:t>ditions</a:t>
            </a:r>
          </a:p>
        </p:txBody>
      </p:sp>
      <p:sp>
        <p:nvSpPr>
          <p:cNvPr id="1059" name="Rectangle 104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5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1" name="Rectangle 105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system of logic, ratiocinative and inductive (1846 edition) | Open Library">
            <a:extLst>
              <a:ext uri="{FF2B5EF4-FFF2-40B4-BE49-F238E27FC236}">
                <a16:creationId xmlns:a16="http://schemas.microsoft.com/office/drawing/2014/main" id="{056C941A-6E87-2D67-1649-9E46A0727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37953" y="650494"/>
            <a:ext cx="3327588" cy="5324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077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DC8B64-BDE6-98DF-7D9E-FC6F62E0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What is a Case?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AEE9-B35D-78A8-8246-FD2BF10A1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92500" lnSpcReduction="20000"/>
          </a:bodyPr>
          <a:lstStyle/>
          <a:p>
            <a:r>
              <a:rPr lang="en-GB" sz="2400" dirty="0"/>
              <a:t>An instance of a political system, event or phenomenon in a specified place and/or at a certain time</a:t>
            </a:r>
          </a:p>
          <a:p>
            <a:r>
              <a:rPr lang="en-GB" sz="2400" dirty="0"/>
              <a:t>For example:</a:t>
            </a:r>
          </a:p>
          <a:p>
            <a:pPr lvl="1"/>
            <a:r>
              <a:rPr lang="en-GB" sz="1800" dirty="0"/>
              <a:t>British parliamentary elections in 2001, 2005, 2009</a:t>
            </a:r>
          </a:p>
          <a:p>
            <a:pPr lvl="1"/>
            <a:r>
              <a:rPr lang="en-GB" sz="1800" dirty="0"/>
              <a:t>Parliamentary elections in UK 2001, France 2002, Germany 2002</a:t>
            </a:r>
          </a:p>
          <a:p>
            <a:pPr lvl="1"/>
            <a:r>
              <a:rPr lang="en-GB" sz="1800" dirty="0"/>
              <a:t>IMF bailouts: UK 1976, Greece 1978, Mexico 1982</a:t>
            </a:r>
          </a:p>
          <a:p>
            <a:pPr lvl="1"/>
            <a:r>
              <a:rPr lang="en-GB" sz="1800" dirty="0"/>
              <a:t>Electoral systems: FPTP in UK, US; PR in Spain, Portugal</a:t>
            </a:r>
          </a:p>
          <a:p>
            <a:pPr lvl="1"/>
            <a:r>
              <a:rPr lang="en-GB" sz="1800" dirty="0"/>
              <a:t>Coups: Nigeria 1993, Thailand 2014, Burkina Faso 2022</a:t>
            </a:r>
          </a:p>
          <a:p>
            <a:pPr lvl="1"/>
            <a:r>
              <a:rPr lang="en-GB" sz="1800" dirty="0"/>
              <a:t>Failed coups: Burkina Faso 2016, Turkey 2015</a:t>
            </a:r>
          </a:p>
          <a:p>
            <a:r>
              <a:rPr lang="en-GB" sz="2400" dirty="0"/>
              <a:t>What is the universe of cases?</a:t>
            </a:r>
          </a:p>
          <a:p>
            <a:r>
              <a:rPr lang="en-GB" sz="2400" dirty="0"/>
              <a:t>To what extent are your cases representative of the universe?</a:t>
            </a:r>
          </a:p>
        </p:txBody>
      </p:sp>
    </p:spTree>
    <p:extLst>
      <p:ext uri="{BB962C8B-B14F-4D97-AF65-F5344CB8AC3E}">
        <p14:creationId xmlns:p14="http://schemas.microsoft.com/office/powerpoint/2010/main" val="165523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87A26F-1E92-412A-8A5C-0B7D71CCB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/>
              <a:t>Necessary and Sufficient Conditions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1783F4-6AE4-4B54-1E87-8781CF70D9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0195000"/>
              </p:ext>
            </p:extLst>
          </p:nvPr>
        </p:nvGraphicFramePr>
        <p:xfrm>
          <a:off x="793661" y="2599509"/>
          <a:ext cx="9959220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67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4990F4-0529-5C1C-73E6-90A18D26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Comparative Research Designs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3CD796C2-644A-845E-CDAD-3BCFCC7415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739747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994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F8493F-8987-6C30-6892-3D387CDB5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 Similar Systems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3358-39A8-416E-4371-5E19420C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9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Similar cases, different outcome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4FACE-BE15-A84F-BAED-5A4E27139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572" y="2088663"/>
            <a:ext cx="5608830" cy="257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814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9341C6-7261-0C78-6F93-049C5016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3700"/>
              <a:t>Klitgaard and Rathgeb, “Attack or Adapt? The Institutional Politics of Populist Radical Right Parties”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CABC1291-B8D5-701E-E64E-C289FCCAE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424" y="2468631"/>
            <a:ext cx="9424522" cy="367001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47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2037C-F3D5-A55A-4438-61D123EB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Most Different Systems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B55CF-DB9D-509E-9B29-224C5AC7C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609" y="4685288"/>
            <a:ext cx="4171994" cy="103578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cases, same outcome</a:t>
            </a:r>
          </a:p>
        </p:txBody>
      </p:sp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2072" name="Straight Connector 2071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3" name="Rectangle 2072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5" name="Rectangle 2074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None">
            <a:extLst>
              <a:ext uri="{FF2B5EF4-FFF2-40B4-BE49-F238E27FC236}">
                <a16:creationId xmlns:a16="http://schemas.microsoft.com/office/drawing/2014/main" id="{0C1AFA76-119B-FA9B-CF39-A13993659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0572" y="1079191"/>
            <a:ext cx="5608830" cy="45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3776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C36D9-45C6-4A94-3BE6-15AB01A02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609" y="679731"/>
            <a:ext cx="4171994" cy="373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Gonzalez, “Reforming to Avoid Reform: Strategic Policy Substitution and the Reform Gap in Policing”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6BE508-2F73-85C3-DC71-9E0620DAE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0572" y="1043335"/>
            <a:ext cx="5608830" cy="466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9767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</TotalTime>
  <Words>627</Words>
  <Application>Microsoft Office PowerPoint</Application>
  <PresentationFormat>Widescreen</PresentationFormat>
  <Paragraphs>90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1_Office Theme</vt:lpstr>
      <vt:lpstr>Comparative Case Studies</vt:lpstr>
      <vt:lpstr>History of Comparative Methods</vt:lpstr>
      <vt:lpstr>What is a Case?</vt:lpstr>
      <vt:lpstr>Necessary and Sufficient Conditions</vt:lpstr>
      <vt:lpstr>Comparative Research Designs</vt:lpstr>
      <vt:lpstr>Most Similar Systems Designs</vt:lpstr>
      <vt:lpstr>Klitgaard and Rathgeb, “Attack or Adapt? The Institutional Politics of Populist Radical Right Parties” </vt:lpstr>
      <vt:lpstr>Most Different Systems Design</vt:lpstr>
      <vt:lpstr>Gonzalez, “Reforming to Avoid Reform: Strategic Policy Substitution and the Reform Gap in Policing”</vt:lpstr>
      <vt:lpstr>Most Similar/Most Different Systems</vt:lpstr>
      <vt:lpstr>Schneider, “Responding to fiscal stress: Fiscal institutions and fiscal adjustment in four Brazilian states”</vt:lpstr>
      <vt:lpstr>How Do We Research Cases?</vt:lpstr>
      <vt:lpstr>Case Selection</vt:lpstr>
      <vt:lpstr>Qualitative Comparative Analysis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Module</dc:title>
  <dc:creator>Barry Maydom</dc:creator>
  <cp:lastModifiedBy>Barry Maydom</cp:lastModifiedBy>
  <cp:revision>31</cp:revision>
  <dcterms:created xsi:type="dcterms:W3CDTF">2022-09-22T17:54:13Z</dcterms:created>
  <dcterms:modified xsi:type="dcterms:W3CDTF">2022-11-02T20:36:21Z</dcterms:modified>
</cp:coreProperties>
</file>