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3" r:id="rId2"/>
    <p:sldId id="299" r:id="rId3"/>
    <p:sldId id="300" r:id="rId4"/>
    <p:sldId id="301" r:id="rId5"/>
    <p:sldId id="302" r:id="rId6"/>
    <p:sldId id="297" r:id="rId7"/>
    <p:sldId id="295" r:id="rId8"/>
    <p:sldId id="303" r:id="rId9"/>
    <p:sldId id="296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150AF-26EB-4BA2-B13C-1EF1ECF63D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C5381-1FEF-4DF4-98E6-92F9C81E6749}">
      <dgm:prSet/>
      <dgm:spPr/>
      <dgm:t>
        <a:bodyPr/>
        <a:lstStyle/>
        <a:p>
          <a:r>
            <a:rPr lang="en-GB" b="1" dirty="0"/>
            <a:t>Classical view</a:t>
          </a:r>
          <a:endParaRPr lang="en-US" b="1" dirty="0"/>
        </a:p>
      </dgm:t>
    </dgm:pt>
    <dgm:pt modelId="{C76E2A74-BA59-4DA9-9ACD-D08B4E44B2F4}" type="parTrans" cxnId="{69A4B778-8421-4AC1-AB3C-BD6B15A8350B}">
      <dgm:prSet/>
      <dgm:spPr/>
      <dgm:t>
        <a:bodyPr/>
        <a:lstStyle/>
        <a:p>
          <a:endParaRPr lang="en-US"/>
        </a:p>
      </dgm:t>
    </dgm:pt>
    <dgm:pt modelId="{8FFBBBE5-E2A7-410B-ABB2-44DF1A18E643}" type="sibTrans" cxnId="{69A4B778-8421-4AC1-AB3C-BD6B15A8350B}">
      <dgm:prSet/>
      <dgm:spPr/>
      <dgm:t>
        <a:bodyPr/>
        <a:lstStyle/>
        <a:p>
          <a:endParaRPr lang="en-US"/>
        </a:p>
      </dgm:t>
    </dgm:pt>
    <dgm:pt modelId="{C6ED4F3C-9BBE-446E-9AC1-41319FA58D37}">
      <dgm:prSet/>
      <dgm:spPr/>
      <dgm:t>
        <a:bodyPr/>
        <a:lstStyle/>
        <a:p>
          <a:r>
            <a:rPr lang="en-GB" dirty="0"/>
            <a:t>an individual instance is part of a concept if it meets certain conditions</a:t>
          </a:r>
          <a:endParaRPr lang="en-US" dirty="0"/>
        </a:p>
      </dgm:t>
    </dgm:pt>
    <dgm:pt modelId="{0E82A16C-FC8F-4843-848D-4A1F3BEC8EB9}" type="parTrans" cxnId="{91FF1D5D-C8AA-4617-937F-F1B0ED5CD635}">
      <dgm:prSet/>
      <dgm:spPr/>
      <dgm:t>
        <a:bodyPr/>
        <a:lstStyle/>
        <a:p>
          <a:endParaRPr lang="en-US"/>
        </a:p>
      </dgm:t>
    </dgm:pt>
    <dgm:pt modelId="{4ABC7AAD-8660-4198-8F4C-5E6E6C5D32E7}" type="sibTrans" cxnId="{91FF1D5D-C8AA-4617-937F-F1B0ED5CD635}">
      <dgm:prSet/>
      <dgm:spPr/>
      <dgm:t>
        <a:bodyPr/>
        <a:lstStyle/>
        <a:p>
          <a:endParaRPr lang="en-US"/>
        </a:p>
      </dgm:t>
    </dgm:pt>
    <dgm:pt modelId="{B17E4337-651F-45D4-8EAC-F3B341F4211C}">
      <dgm:prSet/>
      <dgm:spPr/>
      <dgm:t>
        <a:bodyPr/>
        <a:lstStyle/>
        <a:p>
          <a:r>
            <a:rPr lang="en-GB"/>
            <a:t>for example, democracy is a political system involving free and fair elections</a:t>
          </a:r>
          <a:endParaRPr lang="en-US"/>
        </a:p>
      </dgm:t>
    </dgm:pt>
    <dgm:pt modelId="{37C96642-3CB8-4F62-A55A-3E8ACC3A33EC}" type="parTrans" cxnId="{516CBC42-A2C2-4560-9D93-FEF7C556A080}">
      <dgm:prSet/>
      <dgm:spPr/>
      <dgm:t>
        <a:bodyPr/>
        <a:lstStyle/>
        <a:p>
          <a:endParaRPr lang="en-US"/>
        </a:p>
      </dgm:t>
    </dgm:pt>
    <dgm:pt modelId="{4A39A1B5-FE81-408C-A7D8-9BC1D28B9F7A}" type="sibTrans" cxnId="{516CBC42-A2C2-4560-9D93-FEF7C556A080}">
      <dgm:prSet/>
      <dgm:spPr/>
      <dgm:t>
        <a:bodyPr/>
        <a:lstStyle/>
        <a:p>
          <a:endParaRPr lang="en-US"/>
        </a:p>
      </dgm:t>
    </dgm:pt>
    <dgm:pt modelId="{B8556727-68CC-40B6-ABA8-90F7AF595858}">
      <dgm:prSet/>
      <dgm:spPr/>
      <dgm:t>
        <a:bodyPr/>
        <a:lstStyle/>
        <a:p>
          <a:r>
            <a:rPr lang="en-GB" b="1" dirty="0"/>
            <a:t>Prototype view</a:t>
          </a:r>
          <a:endParaRPr lang="en-US" b="1" dirty="0"/>
        </a:p>
      </dgm:t>
    </dgm:pt>
    <dgm:pt modelId="{2F7EA301-2F07-4E34-A79F-7715C3303885}" type="parTrans" cxnId="{6132E07C-0967-44AA-9CFB-184730AA3E8D}">
      <dgm:prSet/>
      <dgm:spPr/>
      <dgm:t>
        <a:bodyPr/>
        <a:lstStyle/>
        <a:p>
          <a:endParaRPr lang="en-US"/>
        </a:p>
      </dgm:t>
    </dgm:pt>
    <dgm:pt modelId="{9B74B13C-922A-47EB-A398-E4D61D69DCD7}" type="sibTrans" cxnId="{6132E07C-0967-44AA-9CFB-184730AA3E8D}">
      <dgm:prSet/>
      <dgm:spPr/>
      <dgm:t>
        <a:bodyPr/>
        <a:lstStyle/>
        <a:p>
          <a:endParaRPr lang="en-US"/>
        </a:p>
      </dgm:t>
    </dgm:pt>
    <dgm:pt modelId="{212E3C25-BB54-4553-B1E5-3808FE01DA01}">
      <dgm:prSet/>
      <dgm:spPr/>
      <dgm:t>
        <a:bodyPr/>
        <a:lstStyle/>
        <a:p>
          <a:r>
            <a:rPr lang="en-GB" dirty="0"/>
            <a:t>how close an individual instance is to a prototypical (or ideal-typical) instance</a:t>
          </a:r>
          <a:endParaRPr lang="en-US" dirty="0"/>
        </a:p>
      </dgm:t>
    </dgm:pt>
    <dgm:pt modelId="{6E930F72-0F7F-4763-B329-B1B92AE62C65}" type="parTrans" cxnId="{580A021A-E6FF-4864-937F-7173CA30D4F7}">
      <dgm:prSet/>
      <dgm:spPr/>
      <dgm:t>
        <a:bodyPr/>
        <a:lstStyle/>
        <a:p>
          <a:endParaRPr lang="en-US"/>
        </a:p>
      </dgm:t>
    </dgm:pt>
    <dgm:pt modelId="{0DCC507F-204B-46F3-B4FC-4878EE047C57}" type="sibTrans" cxnId="{580A021A-E6FF-4864-937F-7173CA30D4F7}">
      <dgm:prSet/>
      <dgm:spPr/>
      <dgm:t>
        <a:bodyPr/>
        <a:lstStyle/>
        <a:p>
          <a:endParaRPr lang="en-US"/>
        </a:p>
      </dgm:t>
    </dgm:pt>
    <dgm:pt modelId="{5AAD66CB-E5D3-41F0-9F03-71B1818B5165}">
      <dgm:prSet/>
      <dgm:spPr/>
      <dgm:t>
        <a:bodyPr/>
        <a:lstStyle/>
        <a:p>
          <a:r>
            <a:rPr lang="en-US" dirty="0"/>
            <a:t>for example, liberal market economies and </a:t>
          </a:r>
          <a:r>
            <a:rPr lang="en-US" dirty="0" err="1"/>
            <a:t>co-ordinated</a:t>
          </a:r>
          <a:r>
            <a:rPr lang="en-US" dirty="0"/>
            <a:t> market economies in Varieties of Capitalism</a:t>
          </a:r>
        </a:p>
      </dgm:t>
    </dgm:pt>
    <dgm:pt modelId="{B30802E1-EB87-4197-BE91-02EC0AFEF66B}" type="parTrans" cxnId="{4AB6AD74-A820-486C-A767-268A452B351B}">
      <dgm:prSet/>
      <dgm:spPr/>
      <dgm:t>
        <a:bodyPr/>
        <a:lstStyle/>
        <a:p>
          <a:endParaRPr lang="en-GB"/>
        </a:p>
      </dgm:t>
    </dgm:pt>
    <dgm:pt modelId="{092286B9-55DE-4E03-A949-81C376E14DB9}" type="sibTrans" cxnId="{4AB6AD74-A820-486C-A767-268A452B351B}">
      <dgm:prSet/>
      <dgm:spPr/>
      <dgm:t>
        <a:bodyPr/>
        <a:lstStyle/>
        <a:p>
          <a:endParaRPr lang="en-GB"/>
        </a:p>
      </dgm:t>
    </dgm:pt>
    <dgm:pt modelId="{9A472A44-3BCA-4361-B7AC-5EE349526ADA}" type="pres">
      <dgm:prSet presAssocID="{86F150AF-26EB-4BA2-B13C-1EF1ECF63DF1}" presName="Name0" presStyleCnt="0">
        <dgm:presLayoutVars>
          <dgm:dir/>
          <dgm:animLvl val="lvl"/>
          <dgm:resizeHandles val="exact"/>
        </dgm:presLayoutVars>
      </dgm:prSet>
      <dgm:spPr/>
    </dgm:pt>
    <dgm:pt modelId="{4074BA2B-E475-4A6E-ABDB-EDD066B53728}" type="pres">
      <dgm:prSet presAssocID="{D0CC5381-1FEF-4DF4-98E6-92F9C81E6749}" presName="composite" presStyleCnt="0"/>
      <dgm:spPr/>
    </dgm:pt>
    <dgm:pt modelId="{FE116C0D-23AB-43AA-8986-F4FD569E4B9E}" type="pres">
      <dgm:prSet presAssocID="{D0CC5381-1FEF-4DF4-98E6-92F9C81E674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6F2CC7B-9B95-4C9B-99B3-A12941828A60}" type="pres">
      <dgm:prSet presAssocID="{D0CC5381-1FEF-4DF4-98E6-92F9C81E6749}" presName="desTx" presStyleLbl="alignAccFollowNode1" presStyleIdx="0" presStyleCnt="2">
        <dgm:presLayoutVars>
          <dgm:bulletEnabled val="1"/>
        </dgm:presLayoutVars>
      </dgm:prSet>
      <dgm:spPr/>
    </dgm:pt>
    <dgm:pt modelId="{3378E9F6-85B0-4106-A2C4-E6498A4C4A43}" type="pres">
      <dgm:prSet presAssocID="{8FFBBBE5-E2A7-410B-ABB2-44DF1A18E643}" presName="space" presStyleCnt="0"/>
      <dgm:spPr/>
    </dgm:pt>
    <dgm:pt modelId="{C3F44C92-A55E-4E11-9FF2-BD955DB32C88}" type="pres">
      <dgm:prSet presAssocID="{B8556727-68CC-40B6-ABA8-90F7AF595858}" presName="composite" presStyleCnt="0"/>
      <dgm:spPr/>
    </dgm:pt>
    <dgm:pt modelId="{B1AF4F7C-C61A-4B04-9FE5-1333B2B9DBB7}" type="pres">
      <dgm:prSet presAssocID="{B8556727-68CC-40B6-ABA8-90F7AF59585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281D9B9-EBCB-4D9A-AAE4-671930398178}" type="pres">
      <dgm:prSet presAssocID="{B8556727-68CC-40B6-ABA8-90F7AF59585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7757E0B-6E17-46A5-B2A5-DE3B0C1412D8}" type="presOf" srcId="{5AAD66CB-E5D3-41F0-9F03-71B1818B5165}" destId="{7281D9B9-EBCB-4D9A-AAE4-671930398178}" srcOrd="0" destOrd="1" presId="urn:microsoft.com/office/officeart/2005/8/layout/hList1"/>
    <dgm:cxn modelId="{580A021A-E6FF-4864-937F-7173CA30D4F7}" srcId="{B8556727-68CC-40B6-ABA8-90F7AF595858}" destId="{212E3C25-BB54-4553-B1E5-3808FE01DA01}" srcOrd="0" destOrd="0" parTransId="{6E930F72-0F7F-4763-B329-B1B92AE62C65}" sibTransId="{0DCC507F-204B-46F3-B4FC-4878EE047C57}"/>
    <dgm:cxn modelId="{91FF1D5D-C8AA-4617-937F-F1B0ED5CD635}" srcId="{D0CC5381-1FEF-4DF4-98E6-92F9C81E6749}" destId="{C6ED4F3C-9BBE-446E-9AC1-41319FA58D37}" srcOrd="0" destOrd="0" parTransId="{0E82A16C-FC8F-4843-848D-4A1F3BEC8EB9}" sibTransId="{4ABC7AAD-8660-4198-8F4C-5E6E6C5D32E7}"/>
    <dgm:cxn modelId="{516CBC42-A2C2-4560-9D93-FEF7C556A080}" srcId="{D0CC5381-1FEF-4DF4-98E6-92F9C81E6749}" destId="{B17E4337-651F-45D4-8EAC-F3B341F4211C}" srcOrd="1" destOrd="0" parTransId="{37C96642-3CB8-4F62-A55A-3E8ACC3A33EC}" sibTransId="{4A39A1B5-FE81-408C-A7D8-9BC1D28B9F7A}"/>
    <dgm:cxn modelId="{55B29166-F940-4A6B-8EB8-9B1A37000E19}" type="presOf" srcId="{B8556727-68CC-40B6-ABA8-90F7AF595858}" destId="{B1AF4F7C-C61A-4B04-9FE5-1333B2B9DBB7}" srcOrd="0" destOrd="0" presId="urn:microsoft.com/office/officeart/2005/8/layout/hList1"/>
    <dgm:cxn modelId="{518C996A-58BF-41E0-85B7-B8E692DB2B84}" type="presOf" srcId="{D0CC5381-1FEF-4DF4-98E6-92F9C81E6749}" destId="{FE116C0D-23AB-43AA-8986-F4FD569E4B9E}" srcOrd="0" destOrd="0" presId="urn:microsoft.com/office/officeart/2005/8/layout/hList1"/>
    <dgm:cxn modelId="{4AB6AD74-A820-486C-A767-268A452B351B}" srcId="{B8556727-68CC-40B6-ABA8-90F7AF595858}" destId="{5AAD66CB-E5D3-41F0-9F03-71B1818B5165}" srcOrd="1" destOrd="0" parTransId="{B30802E1-EB87-4197-BE91-02EC0AFEF66B}" sibTransId="{092286B9-55DE-4E03-A949-81C376E14DB9}"/>
    <dgm:cxn modelId="{69A4B778-8421-4AC1-AB3C-BD6B15A8350B}" srcId="{86F150AF-26EB-4BA2-B13C-1EF1ECF63DF1}" destId="{D0CC5381-1FEF-4DF4-98E6-92F9C81E6749}" srcOrd="0" destOrd="0" parTransId="{C76E2A74-BA59-4DA9-9ACD-D08B4E44B2F4}" sibTransId="{8FFBBBE5-E2A7-410B-ABB2-44DF1A18E643}"/>
    <dgm:cxn modelId="{76666F5A-C869-4D09-90BE-CA2463914050}" type="presOf" srcId="{B17E4337-651F-45D4-8EAC-F3B341F4211C}" destId="{96F2CC7B-9B95-4C9B-99B3-A12941828A60}" srcOrd="0" destOrd="1" presId="urn:microsoft.com/office/officeart/2005/8/layout/hList1"/>
    <dgm:cxn modelId="{1AEA117B-45B7-47C4-A7EE-85AF36CEB595}" type="presOf" srcId="{C6ED4F3C-9BBE-446E-9AC1-41319FA58D37}" destId="{96F2CC7B-9B95-4C9B-99B3-A12941828A60}" srcOrd="0" destOrd="0" presId="urn:microsoft.com/office/officeart/2005/8/layout/hList1"/>
    <dgm:cxn modelId="{6132E07C-0967-44AA-9CFB-184730AA3E8D}" srcId="{86F150AF-26EB-4BA2-B13C-1EF1ECF63DF1}" destId="{B8556727-68CC-40B6-ABA8-90F7AF595858}" srcOrd="1" destOrd="0" parTransId="{2F7EA301-2F07-4E34-A79F-7715C3303885}" sibTransId="{9B74B13C-922A-47EB-A398-E4D61D69DCD7}"/>
    <dgm:cxn modelId="{E24F9AC4-391E-46AB-ABFA-86C812D3C612}" type="presOf" srcId="{86F150AF-26EB-4BA2-B13C-1EF1ECF63DF1}" destId="{9A472A44-3BCA-4361-B7AC-5EE349526ADA}" srcOrd="0" destOrd="0" presId="urn:microsoft.com/office/officeart/2005/8/layout/hList1"/>
    <dgm:cxn modelId="{FCF1A2EE-1E64-4984-801D-DDF795D2CF31}" type="presOf" srcId="{212E3C25-BB54-4553-B1E5-3808FE01DA01}" destId="{7281D9B9-EBCB-4D9A-AAE4-671930398178}" srcOrd="0" destOrd="0" presId="urn:microsoft.com/office/officeart/2005/8/layout/hList1"/>
    <dgm:cxn modelId="{59EECF3A-E0C6-4C48-9307-668A51C7C5AE}" type="presParOf" srcId="{9A472A44-3BCA-4361-B7AC-5EE349526ADA}" destId="{4074BA2B-E475-4A6E-ABDB-EDD066B53728}" srcOrd="0" destOrd="0" presId="urn:microsoft.com/office/officeart/2005/8/layout/hList1"/>
    <dgm:cxn modelId="{344E9C6E-8557-464C-B769-7798B58E239B}" type="presParOf" srcId="{4074BA2B-E475-4A6E-ABDB-EDD066B53728}" destId="{FE116C0D-23AB-43AA-8986-F4FD569E4B9E}" srcOrd="0" destOrd="0" presId="urn:microsoft.com/office/officeart/2005/8/layout/hList1"/>
    <dgm:cxn modelId="{2B26E3BF-78BE-49A7-B5C5-9982F12D32AE}" type="presParOf" srcId="{4074BA2B-E475-4A6E-ABDB-EDD066B53728}" destId="{96F2CC7B-9B95-4C9B-99B3-A12941828A60}" srcOrd="1" destOrd="0" presId="urn:microsoft.com/office/officeart/2005/8/layout/hList1"/>
    <dgm:cxn modelId="{540D6030-2BAB-4378-9CE0-4B83B249A933}" type="presParOf" srcId="{9A472A44-3BCA-4361-B7AC-5EE349526ADA}" destId="{3378E9F6-85B0-4106-A2C4-E6498A4C4A43}" srcOrd="1" destOrd="0" presId="urn:microsoft.com/office/officeart/2005/8/layout/hList1"/>
    <dgm:cxn modelId="{70930F2A-18FE-4D3B-9899-FD7E540037AD}" type="presParOf" srcId="{9A472A44-3BCA-4361-B7AC-5EE349526ADA}" destId="{C3F44C92-A55E-4E11-9FF2-BD955DB32C88}" srcOrd="2" destOrd="0" presId="urn:microsoft.com/office/officeart/2005/8/layout/hList1"/>
    <dgm:cxn modelId="{46B28A26-1F6D-4D07-B8B1-8DCA339AF159}" type="presParOf" srcId="{C3F44C92-A55E-4E11-9FF2-BD955DB32C88}" destId="{B1AF4F7C-C61A-4B04-9FE5-1333B2B9DBB7}" srcOrd="0" destOrd="0" presId="urn:microsoft.com/office/officeart/2005/8/layout/hList1"/>
    <dgm:cxn modelId="{00D16497-7928-4351-B454-FBE9644691E2}" type="presParOf" srcId="{C3F44C92-A55E-4E11-9FF2-BD955DB32C88}" destId="{7281D9B9-EBCB-4D9A-AAE4-6719303981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16C0D-23AB-43AA-8986-F4FD569E4B9E}">
      <dsp:nvSpPr>
        <dsp:cNvPr id="0" name=""/>
        <dsp:cNvSpPr/>
      </dsp:nvSpPr>
      <dsp:spPr>
        <a:xfrm>
          <a:off x="48" y="128314"/>
          <a:ext cx="464543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Classical view</a:t>
          </a:r>
          <a:endParaRPr lang="en-US" sz="2200" b="1" kern="1200" dirty="0"/>
        </a:p>
      </dsp:txBody>
      <dsp:txXfrm>
        <a:off x="48" y="128314"/>
        <a:ext cx="4645430" cy="633600"/>
      </dsp:txXfrm>
    </dsp:sp>
    <dsp:sp modelId="{96F2CC7B-9B95-4C9B-99B3-A12941828A60}">
      <dsp:nvSpPr>
        <dsp:cNvPr id="0" name=""/>
        <dsp:cNvSpPr/>
      </dsp:nvSpPr>
      <dsp:spPr>
        <a:xfrm>
          <a:off x="48" y="761914"/>
          <a:ext cx="4645430" cy="22344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an individual instance is part of a concept if it meets certain conditions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for example, democracy is a political system involving free and fair elections</a:t>
          </a:r>
          <a:endParaRPr lang="en-US" sz="2200" kern="1200"/>
        </a:p>
      </dsp:txBody>
      <dsp:txXfrm>
        <a:off x="48" y="761914"/>
        <a:ext cx="4645430" cy="2234429"/>
      </dsp:txXfrm>
    </dsp:sp>
    <dsp:sp modelId="{B1AF4F7C-C61A-4B04-9FE5-1333B2B9DBB7}">
      <dsp:nvSpPr>
        <dsp:cNvPr id="0" name=""/>
        <dsp:cNvSpPr/>
      </dsp:nvSpPr>
      <dsp:spPr>
        <a:xfrm>
          <a:off x="5295839" y="128314"/>
          <a:ext cx="464543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Prototype view</a:t>
          </a:r>
          <a:endParaRPr lang="en-US" sz="2200" b="1" kern="1200" dirty="0"/>
        </a:p>
      </dsp:txBody>
      <dsp:txXfrm>
        <a:off x="5295839" y="128314"/>
        <a:ext cx="4645430" cy="633600"/>
      </dsp:txXfrm>
    </dsp:sp>
    <dsp:sp modelId="{7281D9B9-EBCB-4D9A-AAE4-671930398178}">
      <dsp:nvSpPr>
        <dsp:cNvPr id="0" name=""/>
        <dsp:cNvSpPr/>
      </dsp:nvSpPr>
      <dsp:spPr>
        <a:xfrm>
          <a:off x="5295839" y="761914"/>
          <a:ext cx="4645430" cy="22344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how close an individual instance is to a prototypical (or ideal-typical) instance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for example, liberal market economies and </a:t>
          </a:r>
          <a:r>
            <a:rPr lang="en-US" sz="2200" kern="1200" dirty="0" err="1"/>
            <a:t>co-ordinated</a:t>
          </a:r>
          <a:r>
            <a:rPr lang="en-US" sz="2200" kern="1200" dirty="0"/>
            <a:t> market economies in Varieties of Capitalism</a:t>
          </a:r>
        </a:p>
      </dsp:txBody>
      <dsp:txXfrm>
        <a:off x="5295839" y="761914"/>
        <a:ext cx="4645430" cy="2234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15/11/2022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C406F-4F4E-A5EE-D2BF-44418145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CBE5-4C8D-EEE5-8B39-FD90F786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Concepts help us to develop theories and think in general terms about the political world</a:t>
            </a:r>
          </a:p>
          <a:p>
            <a:r>
              <a:rPr lang="en-GB" sz="2400"/>
              <a:t>Conceptualisation and operationalisation are vital parts of the research process which should be carefully considered</a:t>
            </a:r>
          </a:p>
          <a:p>
            <a:pPr lvl="1"/>
            <a:r>
              <a:rPr lang="en-GB" dirty="0"/>
              <a:t>Easy to criticise but hard to implement</a:t>
            </a:r>
          </a:p>
          <a:p>
            <a:r>
              <a:rPr lang="en-GB" sz="2400"/>
              <a:t>Developing ‘good’ new concepts is very difficult</a:t>
            </a:r>
          </a:p>
          <a:p>
            <a:pPr lvl="1"/>
            <a:r>
              <a:rPr lang="en-GB" dirty="0"/>
              <a:t>But applying existing ones also has problems</a:t>
            </a:r>
          </a:p>
        </p:txBody>
      </p:sp>
    </p:spTree>
    <p:extLst>
      <p:ext uri="{BB962C8B-B14F-4D97-AF65-F5344CB8AC3E}">
        <p14:creationId xmlns:p14="http://schemas.microsoft.com/office/powerpoint/2010/main" val="24420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Introduction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Political research is full of concepts: democracy, power, capitalism, war, the working class, austerity, military coups, liberalism</a:t>
            </a:r>
          </a:p>
          <a:p>
            <a:r>
              <a:rPr lang="en-GB" dirty="0"/>
              <a:t>What is a concept?</a:t>
            </a:r>
          </a:p>
          <a:p>
            <a:pPr lvl="1"/>
            <a:r>
              <a:rPr lang="en-GB" dirty="0"/>
              <a:t>An abstract idea generalized from particular instances</a:t>
            </a:r>
          </a:p>
          <a:p>
            <a:pPr lvl="1"/>
            <a:r>
              <a:rPr lang="en-GB" dirty="0"/>
              <a:t>Concepts can be more or less abstract </a:t>
            </a:r>
            <a:r>
              <a:rPr lang="en-GB" dirty="0" err="1"/>
              <a:t>eg</a:t>
            </a:r>
            <a:r>
              <a:rPr lang="en-GB" dirty="0"/>
              <a:t> voting and representation</a:t>
            </a:r>
          </a:p>
          <a:p>
            <a:r>
              <a:rPr lang="en-GB" dirty="0"/>
              <a:t>Concepts are the building blocks of theories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F8965-1803-348D-0B98-4B124090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The Nature of Concepts: Two Views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48BECA-1366-1F6F-F859-436DB58BA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96013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F702C-2212-D577-842D-2CC73003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The Structure of Concepts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4B820-D160-8971-074D-7F39E943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72" y="650494"/>
            <a:ext cx="4500362" cy="53241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21CE-B913-BF5A-2EA2-A8680D25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Intension: the definition of the concept specifying the attributes of the concept</a:t>
            </a:r>
          </a:p>
          <a:p>
            <a:pPr lvl="1"/>
            <a:r>
              <a:rPr lang="en-GB" sz="2000" dirty="0"/>
              <a:t>Democracy: political system, free elections, fair elections</a:t>
            </a:r>
          </a:p>
          <a:p>
            <a:r>
              <a:rPr lang="en-GB" sz="2400" dirty="0"/>
              <a:t>Extension: the set of instances that the concept refers to</a:t>
            </a:r>
          </a:p>
          <a:p>
            <a:pPr lvl="1"/>
            <a:r>
              <a:rPr lang="en-GB" sz="2000" dirty="0"/>
              <a:t>Democracy: UK, Botswana, Philippines…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19504-0340-F117-3C5B-D366D91D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600"/>
              <a:t>The Ladder of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BC41-E982-1804-8B1A-A2E878BA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Concepts are often nested inside each other</a:t>
            </a:r>
          </a:p>
          <a:p>
            <a:r>
              <a:rPr lang="en-GB" sz="2400" dirty="0"/>
              <a:t>For example, civil war &lt; war &lt; conflict</a:t>
            </a:r>
          </a:p>
          <a:p>
            <a:r>
              <a:rPr lang="en-GB" sz="2400" dirty="0"/>
              <a:t>As we move up the ladder, the extension expands</a:t>
            </a:r>
          </a:p>
          <a:p>
            <a:r>
              <a:rPr lang="en-GB" sz="2400" dirty="0"/>
              <a:t>We can change the intension and level of abstraction to set the scope of our theories</a:t>
            </a:r>
          </a:p>
          <a:p>
            <a:r>
              <a:rPr lang="en-GB" sz="2400" dirty="0"/>
              <a:t>Is our theory about the causes of civil wars, wars or conflicts? 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adder Clipart Hd PNG, Ladder Icon, Ladder Icons, Ladder, Vector PNG Image  For Free Download">
            <a:extLst>
              <a:ext uri="{FF2B5EF4-FFF2-40B4-BE49-F238E27FC236}">
                <a16:creationId xmlns:a16="http://schemas.microsoft.com/office/drawing/2014/main" id="{81478B9A-F509-4996-A0DB-CAD6EA92B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" r="4" b="1535"/>
          <a:stretch/>
        </p:blipFill>
        <p:spPr bwMode="auto">
          <a:xfrm>
            <a:off x="6930493" y="1412176"/>
            <a:ext cx="4223252" cy="409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1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CBCEC-CC65-16AC-E022-18E5472A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Conceptualization and Operationalization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9A888-331E-B23C-C237-1C4F3B04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605" y="538941"/>
            <a:ext cx="5296813" cy="56327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99CE4-A365-F227-91C1-482279F6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Makes for A Good Concept? (Gerring)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A6148-EE71-6201-FB82-E6F37503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286655"/>
            <a:ext cx="7608304" cy="4355646"/>
          </a:xfrm>
          <a:prstGeom prst="rect">
            <a:avLst/>
          </a:prstGeom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5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83841-E31A-6458-2951-AA67DED6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/>
              <a:t>Problems with Concepts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662D-CEDD-F513-E874-FBF49432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GB" dirty="0"/>
              <a:t>Conceptual profusion</a:t>
            </a:r>
          </a:p>
          <a:p>
            <a:pPr lvl="1"/>
            <a:r>
              <a:rPr lang="en-GB" dirty="0"/>
              <a:t>For example: radical right, far right, populist right</a:t>
            </a:r>
          </a:p>
          <a:p>
            <a:r>
              <a:rPr lang="en-GB" dirty="0"/>
              <a:t>Conceptual stretching</a:t>
            </a:r>
          </a:p>
          <a:p>
            <a:pPr lvl="1"/>
            <a:r>
              <a:rPr lang="en-GB" dirty="0"/>
              <a:t>For example, corporatism</a:t>
            </a:r>
          </a:p>
          <a:p>
            <a:r>
              <a:rPr lang="en-GB" dirty="0"/>
              <a:t>Contested concepts</a:t>
            </a:r>
          </a:p>
          <a:p>
            <a:pPr lvl="1"/>
            <a:r>
              <a:rPr lang="en-GB" dirty="0"/>
              <a:t>For example, social justice</a:t>
            </a:r>
          </a:p>
          <a:p>
            <a:r>
              <a:rPr lang="en-GB" dirty="0"/>
              <a:t>Fuzzy concepts</a:t>
            </a:r>
          </a:p>
          <a:p>
            <a:pPr lvl="1"/>
            <a:r>
              <a:rPr lang="en-GB" dirty="0"/>
              <a:t>For example, corruption</a:t>
            </a:r>
          </a:p>
        </p:txBody>
      </p:sp>
    </p:spTree>
    <p:extLst>
      <p:ext uri="{BB962C8B-B14F-4D97-AF65-F5344CB8AC3E}">
        <p14:creationId xmlns:p14="http://schemas.microsoft.com/office/powerpoint/2010/main" val="205380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D40D5-D22C-7F08-0621-C13F09BC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Concepts and Philosophy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5288F-F7F4-1988-F29E-1DA87896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6" y="627954"/>
            <a:ext cx="3800663" cy="5353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8CB7-8D53-0A09-EADA-6A0C2F9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Most thinking about concepts has not paid much attention to ontology and epistemology</a:t>
            </a:r>
          </a:p>
          <a:p>
            <a:r>
              <a:rPr lang="en-GB" sz="2400" dirty="0"/>
              <a:t>Should concepts refer to aspects of social reality or interpretations?</a:t>
            </a:r>
          </a:p>
          <a:p>
            <a:r>
              <a:rPr lang="en-GB" sz="2400" dirty="0" err="1"/>
              <a:t>Bevir</a:t>
            </a:r>
            <a:r>
              <a:rPr lang="en-GB" sz="2400" dirty="0"/>
              <a:t> and </a:t>
            </a:r>
            <a:r>
              <a:rPr lang="en-GB" sz="2400" dirty="0" err="1"/>
              <a:t>Kedar</a:t>
            </a:r>
            <a:r>
              <a:rPr lang="en-GB" sz="2400" dirty="0"/>
              <a:t> argue that most discussion of concepts implicitly takes a positivist or critical realist stance</a:t>
            </a:r>
          </a:p>
          <a:p>
            <a:r>
              <a:rPr lang="en-GB" sz="2400" dirty="0"/>
              <a:t>What would </a:t>
            </a:r>
            <a:r>
              <a:rPr lang="en-GB" sz="2400" dirty="0" err="1"/>
              <a:t>interpretist</a:t>
            </a:r>
            <a:r>
              <a:rPr lang="en-GB" sz="2400" dirty="0"/>
              <a:t> concepts look like?</a:t>
            </a:r>
          </a:p>
        </p:txBody>
      </p:sp>
    </p:spTree>
    <p:extLst>
      <p:ext uri="{BB962C8B-B14F-4D97-AF65-F5344CB8AC3E}">
        <p14:creationId xmlns:p14="http://schemas.microsoft.com/office/powerpoint/2010/main" val="30691859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385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Concepts</vt:lpstr>
      <vt:lpstr>Introduction</vt:lpstr>
      <vt:lpstr>The Nature of Concepts: Two Views</vt:lpstr>
      <vt:lpstr>The Structure of Concepts</vt:lpstr>
      <vt:lpstr>The Ladder of Abstraction</vt:lpstr>
      <vt:lpstr>Conceptualization and Operationalization</vt:lpstr>
      <vt:lpstr>What Makes for A Good Concept? (Gerring)</vt:lpstr>
      <vt:lpstr>Problems with Concepts</vt:lpstr>
      <vt:lpstr>Concepts and Philosophy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34</cp:revision>
  <dcterms:created xsi:type="dcterms:W3CDTF">2022-09-22T17:54:13Z</dcterms:created>
  <dcterms:modified xsi:type="dcterms:W3CDTF">2022-11-15T21:53:15Z</dcterms:modified>
</cp:coreProperties>
</file>