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3" r:id="rId2"/>
    <p:sldId id="301" r:id="rId3"/>
    <p:sldId id="302" r:id="rId4"/>
    <p:sldId id="304" r:id="rId5"/>
    <p:sldId id="303" r:id="rId6"/>
    <p:sldId id="294" r:id="rId7"/>
    <p:sldId id="295" r:id="rId8"/>
    <p:sldId id="296" r:id="rId9"/>
    <p:sldId id="297" r:id="rId10"/>
    <p:sldId id="298" r:id="rId11"/>
    <p:sldId id="300" r:id="rId12"/>
    <p:sldId id="299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E26C4-FA9E-4363-B8CC-E3E4425DB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257F0D3-3ADA-49A0-82D8-476146C450F4}">
      <dgm:prSet/>
      <dgm:spPr/>
      <dgm:t>
        <a:bodyPr/>
        <a:lstStyle/>
        <a:p>
          <a:r>
            <a:rPr lang="en-GB"/>
            <a:t>Generalisability</a:t>
          </a:r>
          <a:endParaRPr lang="en-US"/>
        </a:p>
      </dgm:t>
    </dgm:pt>
    <dgm:pt modelId="{4EAFCB1B-D062-48B8-A265-B5937DB7399C}" type="parTrans" cxnId="{D9794278-796E-4A9B-8927-E0D1AACADD51}">
      <dgm:prSet/>
      <dgm:spPr/>
      <dgm:t>
        <a:bodyPr/>
        <a:lstStyle/>
        <a:p>
          <a:endParaRPr lang="en-US"/>
        </a:p>
      </dgm:t>
    </dgm:pt>
    <dgm:pt modelId="{DE07C03C-68B0-4A73-A29F-70957AAFEBDD}" type="sibTrans" cxnId="{D9794278-796E-4A9B-8927-E0D1AACADD51}">
      <dgm:prSet/>
      <dgm:spPr/>
      <dgm:t>
        <a:bodyPr/>
        <a:lstStyle/>
        <a:p>
          <a:endParaRPr lang="en-US"/>
        </a:p>
      </dgm:t>
    </dgm:pt>
    <dgm:pt modelId="{2A9A2A95-03AA-4F47-840D-A233F77974C1}">
      <dgm:prSet/>
      <dgm:spPr/>
      <dgm:t>
        <a:bodyPr/>
        <a:lstStyle/>
        <a:p>
          <a:r>
            <a:rPr lang="en-GB" dirty="0"/>
            <a:t>Requires good existing concepts and background knowledge</a:t>
          </a:r>
          <a:endParaRPr lang="en-US" dirty="0"/>
        </a:p>
      </dgm:t>
    </dgm:pt>
    <dgm:pt modelId="{33267BE0-4AC1-4E50-84F1-833CB595CA4D}" type="parTrans" cxnId="{E06DF9DB-9EA4-49F9-9F8E-8CA4700204E2}">
      <dgm:prSet/>
      <dgm:spPr/>
      <dgm:t>
        <a:bodyPr/>
        <a:lstStyle/>
        <a:p>
          <a:endParaRPr lang="en-US"/>
        </a:p>
      </dgm:t>
    </dgm:pt>
    <dgm:pt modelId="{558101E5-2570-4526-B7EE-7368042FE1DF}" type="sibTrans" cxnId="{E06DF9DB-9EA4-49F9-9F8E-8CA4700204E2}">
      <dgm:prSet/>
      <dgm:spPr/>
      <dgm:t>
        <a:bodyPr/>
        <a:lstStyle/>
        <a:p>
          <a:endParaRPr lang="en-US"/>
        </a:p>
      </dgm:t>
    </dgm:pt>
    <dgm:pt modelId="{BD1D251B-880B-4A8C-83A9-2F4C32CBB082}">
      <dgm:prSet/>
      <dgm:spPr/>
      <dgm:t>
        <a:bodyPr/>
        <a:lstStyle/>
        <a:p>
          <a:r>
            <a:rPr lang="en-GB"/>
            <a:t>Difficulty finding evidence, which is often partial and biased</a:t>
          </a:r>
          <a:endParaRPr lang="en-US"/>
        </a:p>
      </dgm:t>
    </dgm:pt>
    <dgm:pt modelId="{854F3D29-0B91-49DB-8337-C04A17589901}" type="parTrans" cxnId="{71701022-6F02-4153-9244-309D6CDA4F8D}">
      <dgm:prSet/>
      <dgm:spPr/>
      <dgm:t>
        <a:bodyPr/>
        <a:lstStyle/>
        <a:p>
          <a:endParaRPr lang="en-US"/>
        </a:p>
      </dgm:t>
    </dgm:pt>
    <dgm:pt modelId="{04DC3D39-299D-4814-B1BE-83A026CA2A42}" type="sibTrans" cxnId="{71701022-6F02-4153-9244-309D6CDA4F8D}">
      <dgm:prSet/>
      <dgm:spPr/>
      <dgm:t>
        <a:bodyPr/>
        <a:lstStyle/>
        <a:p>
          <a:endParaRPr lang="en-US"/>
        </a:p>
      </dgm:t>
    </dgm:pt>
    <dgm:pt modelId="{012E7864-380F-4A60-80EF-306BD34CCC41}" type="pres">
      <dgm:prSet presAssocID="{38AE26C4-FA9E-4363-B8CC-E3E4425DB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EBCE3A-1AC0-49B5-84D7-ACD9ADD67491}" type="pres">
      <dgm:prSet presAssocID="{F257F0D3-3ADA-49A0-82D8-476146C450F4}" presName="hierRoot1" presStyleCnt="0"/>
      <dgm:spPr/>
    </dgm:pt>
    <dgm:pt modelId="{76B7C61D-CA22-4917-959F-0B533457334E}" type="pres">
      <dgm:prSet presAssocID="{F257F0D3-3ADA-49A0-82D8-476146C450F4}" presName="composite" presStyleCnt="0"/>
      <dgm:spPr/>
    </dgm:pt>
    <dgm:pt modelId="{EBF8D472-DF6E-4FC7-9DA7-42DA84B6CAA1}" type="pres">
      <dgm:prSet presAssocID="{F257F0D3-3ADA-49A0-82D8-476146C450F4}" presName="background" presStyleLbl="node0" presStyleIdx="0" presStyleCnt="3"/>
      <dgm:spPr/>
    </dgm:pt>
    <dgm:pt modelId="{04DFB2EE-31A7-4C8C-8D0E-65D08DE5DF74}" type="pres">
      <dgm:prSet presAssocID="{F257F0D3-3ADA-49A0-82D8-476146C450F4}" presName="text" presStyleLbl="fgAcc0" presStyleIdx="0" presStyleCnt="3">
        <dgm:presLayoutVars>
          <dgm:chPref val="3"/>
        </dgm:presLayoutVars>
      </dgm:prSet>
      <dgm:spPr/>
    </dgm:pt>
    <dgm:pt modelId="{17EAA6F6-D1EB-4AD3-9863-1E2C35060079}" type="pres">
      <dgm:prSet presAssocID="{F257F0D3-3ADA-49A0-82D8-476146C450F4}" presName="hierChild2" presStyleCnt="0"/>
      <dgm:spPr/>
    </dgm:pt>
    <dgm:pt modelId="{102D9FE2-17CA-4BF5-A2F7-6D84F547A746}" type="pres">
      <dgm:prSet presAssocID="{2A9A2A95-03AA-4F47-840D-A233F77974C1}" presName="hierRoot1" presStyleCnt="0"/>
      <dgm:spPr/>
    </dgm:pt>
    <dgm:pt modelId="{97EE3EB3-4FF9-4F9D-B4D8-97D8E89C6521}" type="pres">
      <dgm:prSet presAssocID="{2A9A2A95-03AA-4F47-840D-A233F77974C1}" presName="composite" presStyleCnt="0"/>
      <dgm:spPr/>
    </dgm:pt>
    <dgm:pt modelId="{1B41A250-3A49-48E5-9CCE-B6DC936618F1}" type="pres">
      <dgm:prSet presAssocID="{2A9A2A95-03AA-4F47-840D-A233F77974C1}" presName="background" presStyleLbl="node0" presStyleIdx="1" presStyleCnt="3"/>
      <dgm:spPr/>
    </dgm:pt>
    <dgm:pt modelId="{E19CD0CA-09A4-437C-9ECF-CA89D5C554E7}" type="pres">
      <dgm:prSet presAssocID="{2A9A2A95-03AA-4F47-840D-A233F77974C1}" presName="text" presStyleLbl="fgAcc0" presStyleIdx="1" presStyleCnt="3">
        <dgm:presLayoutVars>
          <dgm:chPref val="3"/>
        </dgm:presLayoutVars>
      </dgm:prSet>
      <dgm:spPr/>
    </dgm:pt>
    <dgm:pt modelId="{B321D7C4-E70E-4D8C-9013-DF72F4973013}" type="pres">
      <dgm:prSet presAssocID="{2A9A2A95-03AA-4F47-840D-A233F77974C1}" presName="hierChild2" presStyleCnt="0"/>
      <dgm:spPr/>
    </dgm:pt>
    <dgm:pt modelId="{E02EF03D-83DC-4C0F-A1B3-A377430CEFDB}" type="pres">
      <dgm:prSet presAssocID="{BD1D251B-880B-4A8C-83A9-2F4C32CBB082}" presName="hierRoot1" presStyleCnt="0"/>
      <dgm:spPr/>
    </dgm:pt>
    <dgm:pt modelId="{57BEF572-DE6A-459B-AEDC-5B38F354CFD6}" type="pres">
      <dgm:prSet presAssocID="{BD1D251B-880B-4A8C-83A9-2F4C32CBB082}" presName="composite" presStyleCnt="0"/>
      <dgm:spPr/>
    </dgm:pt>
    <dgm:pt modelId="{80CBCC96-D9A3-4FE5-8605-14F4E9813163}" type="pres">
      <dgm:prSet presAssocID="{BD1D251B-880B-4A8C-83A9-2F4C32CBB082}" presName="background" presStyleLbl="node0" presStyleIdx="2" presStyleCnt="3"/>
      <dgm:spPr/>
    </dgm:pt>
    <dgm:pt modelId="{CEE82936-E08B-4365-A766-AA9A17B2F925}" type="pres">
      <dgm:prSet presAssocID="{BD1D251B-880B-4A8C-83A9-2F4C32CBB082}" presName="text" presStyleLbl="fgAcc0" presStyleIdx="2" presStyleCnt="3">
        <dgm:presLayoutVars>
          <dgm:chPref val="3"/>
        </dgm:presLayoutVars>
      </dgm:prSet>
      <dgm:spPr/>
    </dgm:pt>
    <dgm:pt modelId="{4C77EF96-D56B-4EAE-9049-9C109C43F539}" type="pres">
      <dgm:prSet presAssocID="{BD1D251B-880B-4A8C-83A9-2F4C32CBB082}" presName="hierChild2" presStyleCnt="0"/>
      <dgm:spPr/>
    </dgm:pt>
  </dgm:ptLst>
  <dgm:cxnLst>
    <dgm:cxn modelId="{71701022-6F02-4153-9244-309D6CDA4F8D}" srcId="{38AE26C4-FA9E-4363-B8CC-E3E4425DBA77}" destId="{BD1D251B-880B-4A8C-83A9-2F4C32CBB082}" srcOrd="2" destOrd="0" parTransId="{854F3D29-0B91-49DB-8337-C04A17589901}" sibTransId="{04DC3D39-299D-4814-B1BE-83A026CA2A42}"/>
    <dgm:cxn modelId="{9C013E4C-7A7A-452A-AA0F-E535E3B36874}" type="presOf" srcId="{38AE26C4-FA9E-4363-B8CC-E3E4425DBA77}" destId="{012E7864-380F-4A60-80EF-306BD34CCC41}" srcOrd="0" destOrd="0" presId="urn:microsoft.com/office/officeart/2005/8/layout/hierarchy1"/>
    <dgm:cxn modelId="{D9794278-796E-4A9B-8927-E0D1AACADD51}" srcId="{38AE26C4-FA9E-4363-B8CC-E3E4425DBA77}" destId="{F257F0D3-3ADA-49A0-82D8-476146C450F4}" srcOrd="0" destOrd="0" parTransId="{4EAFCB1B-D062-48B8-A265-B5937DB7399C}" sibTransId="{DE07C03C-68B0-4A73-A29F-70957AAFEBDD}"/>
    <dgm:cxn modelId="{D4E05D98-8620-4971-8140-7DF88359E0F5}" type="presOf" srcId="{BD1D251B-880B-4A8C-83A9-2F4C32CBB082}" destId="{CEE82936-E08B-4365-A766-AA9A17B2F925}" srcOrd="0" destOrd="0" presId="urn:microsoft.com/office/officeart/2005/8/layout/hierarchy1"/>
    <dgm:cxn modelId="{E06DF9DB-9EA4-49F9-9F8E-8CA4700204E2}" srcId="{38AE26C4-FA9E-4363-B8CC-E3E4425DBA77}" destId="{2A9A2A95-03AA-4F47-840D-A233F77974C1}" srcOrd="1" destOrd="0" parTransId="{33267BE0-4AC1-4E50-84F1-833CB595CA4D}" sibTransId="{558101E5-2570-4526-B7EE-7368042FE1DF}"/>
    <dgm:cxn modelId="{FF667BDE-4251-4085-AA6A-40A7730AC300}" type="presOf" srcId="{2A9A2A95-03AA-4F47-840D-A233F77974C1}" destId="{E19CD0CA-09A4-437C-9ECF-CA89D5C554E7}" srcOrd="0" destOrd="0" presId="urn:microsoft.com/office/officeart/2005/8/layout/hierarchy1"/>
    <dgm:cxn modelId="{4F64E5DF-FFD0-4B34-8882-B364CD87100E}" type="presOf" srcId="{F257F0D3-3ADA-49A0-82D8-476146C450F4}" destId="{04DFB2EE-31A7-4C8C-8D0E-65D08DE5DF74}" srcOrd="0" destOrd="0" presId="urn:microsoft.com/office/officeart/2005/8/layout/hierarchy1"/>
    <dgm:cxn modelId="{F99520FC-BB45-4A01-9FA4-696E2DE32A68}" type="presParOf" srcId="{012E7864-380F-4A60-80EF-306BD34CCC41}" destId="{2DEBCE3A-1AC0-49B5-84D7-ACD9ADD67491}" srcOrd="0" destOrd="0" presId="urn:microsoft.com/office/officeart/2005/8/layout/hierarchy1"/>
    <dgm:cxn modelId="{CF4CF48D-120E-4386-B074-887DF78DE014}" type="presParOf" srcId="{2DEBCE3A-1AC0-49B5-84D7-ACD9ADD67491}" destId="{76B7C61D-CA22-4917-959F-0B533457334E}" srcOrd="0" destOrd="0" presId="urn:microsoft.com/office/officeart/2005/8/layout/hierarchy1"/>
    <dgm:cxn modelId="{3DF1963B-6770-494C-B982-73BA8B3E6019}" type="presParOf" srcId="{76B7C61D-CA22-4917-959F-0B533457334E}" destId="{EBF8D472-DF6E-4FC7-9DA7-42DA84B6CAA1}" srcOrd="0" destOrd="0" presId="urn:microsoft.com/office/officeart/2005/8/layout/hierarchy1"/>
    <dgm:cxn modelId="{38A9C0F2-F928-421F-8F1E-B61036449B5A}" type="presParOf" srcId="{76B7C61D-CA22-4917-959F-0B533457334E}" destId="{04DFB2EE-31A7-4C8C-8D0E-65D08DE5DF74}" srcOrd="1" destOrd="0" presId="urn:microsoft.com/office/officeart/2005/8/layout/hierarchy1"/>
    <dgm:cxn modelId="{A4AD94DB-3FC7-4C60-87EA-060D179AF608}" type="presParOf" srcId="{2DEBCE3A-1AC0-49B5-84D7-ACD9ADD67491}" destId="{17EAA6F6-D1EB-4AD3-9863-1E2C35060079}" srcOrd="1" destOrd="0" presId="urn:microsoft.com/office/officeart/2005/8/layout/hierarchy1"/>
    <dgm:cxn modelId="{80C324A1-4B6E-44BD-B657-7661E94B5F88}" type="presParOf" srcId="{012E7864-380F-4A60-80EF-306BD34CCC41}" destId="{102D9FE2-17CA-4BF5-A2F7-6D84F547A746}" srcOrd="1" destOrd="0" presId="urn:microsoft.com/office/officeart/2005/8/layout/hierarchy1"/>
    <dgm:cxn modelId="{1E28A549-F948-4BAA-86FB-B03EDF43F17C}" type="presParOf" srcId="{102D9FE2-17CA-4BF5-A2F7-6D84F547A746}" destId="{97EE3EB3-4FF9-4F9D-B4D8-97D8E89C6521}" srcOrd="0" destOrd="0" presId="urn:microsoft.com/office/officeart/2005/8/layout/hierarchy1"/>
    <dgm:cxn modelId="{1374CBA4-3672-4804-9FBA-22BC828F65C2}" type="presParOf" srcId="{97EE3EB3-4FF9-4F9D-B4D8-97D8E89C6521}" destId="{1B41A250-3A49-48E5-9CCE-B6DC936618F1}" srcOrd="0" destOrd="0" presId="urn:microsoft.com/office/officeart/2005/8/layout/hierarchy1"/>
    <dgm:cxn modelId="{13058565-6ABB-4001-BAA4-F207E45AC72F}" type="presParOf" srcId="{97EE3EB3-4FF9-4F9D-B4D8-97D8E89C6521}" destId="{E19CD0CA-09A4-437C-9ECF-CA89D5C554E7}" srcOrd="1" destOrd="0" presId="urn:microsoft.com/office/officeart/2005/8/layout/hierarchy1"/>
    <dgm:cxn modelId="{552D08B9-1647-474A-8140-C8ED30A3764B}" type="presParOf" srcId="{102D9FE2-17CA-4BF5-A2F7-6D84F547A746}" destId="{B321D7C4-E70E-4D8C-9013-DF72F4973013}" srcOrd="1" destOrd="0" presId="urn:microsoft.com/office/officeart/2005/8/layout/hierarchy1"/>
    <dgm:cxn modelId="{7EE9931D-12DA-4058-AD7C-EF31E6A06AA5}" type="presParOf" srcId="{012E7864-380F-4A60-80EF-306BD34CCC41}" destId="{E02EF03D-83DC-4C0F-A1B3-A377430CEFDB}" srcOrd="2" destOrd="0" presId="urn:microsoft.com/office/officeart/2005/8/layout/hierarchy1"/>
    <dgm:cxn modelId="{E7C6B33D-F3C3-4627-8BA8-9C15EF453B90}" type="presParOf" srcId="{E02EF03D-83DC-4C0F-A1B3-A377430CEFDB}" destId="{57BEF572-DE6A-459B-AEDC-5B38F354CFD6}" srcOrd="0" destOrd="0" presId="urn:microsoft.com/office/officeart/2005/8/layout/hierarchy1"/>
    <dgm:cxn modelId="{107C00CA-13A7-4D81-A0A9-7CA5EC46E59E}" type="presParOf" srcId="{57BEF572-DE6A-459B-AEDC-5B38F354CFD6}" destId="{80CBCC96-D9A3-4FE5-8605-14F4E9813163}" srcOrd="0" destOrd="0" presId="urn:microsoft.com/office/officeart/2005/8/layout/hierarchy1"/>
    <dgm:cxn modelId="{6524DEBD-A02B-496D-B5A0-9CB3B359D548}" type="presParOf" srcId="{57BEF572-DE6A-459B-AEDC-5B38F354CFD6}" destId="{CEE82936-E08B-4365-A766-AA9A17B2F925}" srcOrd="1" destOrd="0" presId="urn:microsoft.com/office/officeart/2005/8/layout/hierarchy1"/>
    <dgm:cxn modelId="{2298A23C-6F7E-4FDB-87BC-273157257310}" type="presParOf" srcId="{E02EF03D-83DC-4C0F-A1B3-A377430CEFDB}" destId="{4C77EF96-D56B-4EAE-9049-9C109C43F5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86A4B-DA11-481E-8865-AB833FC9CE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C4CD60-EC29-4A46-9172-7150298ADA07}">
      <dgm:prSet/>
      <dgm:spPr/>
      <dgm:t>
        <a:bodyPr/>
        <a:lstStyle/>
        <a:p>
          <a:r>
            <a:rPr lang="en-GB"/>
            <a:t>Interpretative </a:t>
          </a:r>
          <a:r>
            <a:rPr lang="en-GB" i="1"/>
            <a:t>thick description</a:t>
          </a:r>
          <a:endParaRPr lang="en-US"/>
        </a:p>
      </dgm:t>
    </dgm:pt>
    <dgm:pt modelId="{FF0BFDAE-7052-4606-96A4-FC17A0D2CCC1}" type="parTrans" cxnId="{07BD499B-4E09-4F12-AD5C-C849AFD3A6C0}">
      <dgm:prSet/>
      <dgm:spPr/>
      <dgm:t>
        <a:bodyPr/>
        <a:lstStyle/>
        <a:p>
          <a:endParaRPr lang="en-US"/>
        </a:p>
      </dgm:t>
    </dgm:pt>
    <dgm:pt modelId="{4FC06A75-3172-431F-A407-C3528F938DFC}" type="sibTrans" cxnId="{07BD499B-4E09-4F12-AD5C-C849AFD3A6C0}">
      <dgm:prSet/>
      <dgm:spPr/>
      <dgm:t>
        <a:bodyPr/>
        <a:lstStyle/>
        <a:p>
          <a:endParaRPr lang="en-US"/>
        </a:p>
      </dgm:t>
    </dgm:pt>
    <dgm:pt modelId="{EFA4554E-A8EA-493F-B7E5-AAA49A5271BF}">
      <dgm:prSet/>
      <dgm:spPr/>
      <dgm:t>
        <a:bodyPr/>
        <a:lstStyle/>
        <a:p>
          <a:r>
            <a:rPr lang="en-GB"/>
            <a:t>Rational choice </a:t>
          </a:r>
          <a:r>
            <a:rPr lang="en-GB" i="1"/>
            <a:t>analytic narratives</a:t>
          </a:r>
          <a:endParaRPr lang="en-US"/>
        </a:p>
      </dgm:t>
    </dgm:pt>
    <dgm:pt modelId="{BB8546CF-6763-484B-B8B9-833A33B89DAB}" type="parTrans" cxnId="{7BE83E22-7EE9-4B81-9CEA-827737CB68D2}">
      <dgm:prSet/>
      <dgm:spPr/>
      <dgm:t>
        <a:bodyPr/>
        <a:lstStyle/>
        <a:p>
          <a:endParaRPr lang="en-US"/>
        </a:p>
      </dgm:t>
    </dgm:pt>
    <dgm:pt modelId="{89C77D2C-EFEB-47F9-9EEB-005CC6EA2275}" type="sibTrans" cxnId="{7BE83E22-7EE9-4B81-9CEA-827737CB68D2}">
      <dgm:prSet/>
      <dgm:spPr/>
      <dgm:t>
        <a:bodyPr/>
        <a:lstStyle/>
        <a:p>
          <a:endParaRPr lang="en-US"/>
        </a:p>
      </dgm:t>
    </dgm:pt>
    <dgm:pt modelId="{F70B516B-D573-4B21-B8D0-DF6D3F16F1B1}">
      <dgm:prSet/>
      <dgm:spPr/>
      <dgm:t>
        <a:bodyPr/>
        <a:lstStyle/>
        <a:p>
          <a:r>
            <a:rPr lang="en-GB" i="1"/>
            <a:t>Process tracing</a:t>
          </a:r>
          <a:endParaRPr lang="en-US"/>
        </a:p>
      </dgm:t>
    </dgm:pt>
    <dgm:pt modelId="{902556F3-BA06-42FF-8AF2-0B5719F29B0F}" type="parTrans" cxnId="{EB1801CD-6E41-4D06-872A-3D5FABD743A2}">
      <dgm:prSet/>
      <dgm:spPr/>
      <dgm:t>
        <a:bodyPr/>
        <a:lstStyle/>
        <a:p>
          <a:endParaRPr lang="en-US"/>
        </a:p>
      </dgm:t>
    </dgm:pt>
    <dgm:pt modelId="{E9075A9E-7374-4147-9D69-989BC7B968EA}" type="sibTrans" cxnId="{EB1801CD-6E41-4D06-872A-3D5FABD743A2}">
      <dgm:prSet/>
      <dgm:spPr/>
      <dgm:t>
        <a:bodyPr/>
        <a:lstStyle/>
        <a:p>
          <a:endParaRPr lang="en-US"/>
        </a:p>
      </dgm:t>
    </dgm:pt>
    <dgm:pt modelId="{FAADD76B-3D7D-440F-A22C-A5E48AAB47F1}">
      <dgm:prSet/>
      <dgm:spPr/>
      <dgm:t>
        <a:bodyPr/>
        <a:lstStyle/>
        <a:p>
          <a:r>
            <a:rPr lang="en-GB"/>
            <a:t>focus on causal mechanisms and processes</a:t>
          </a:r>
          <a:endParaRPr lang="en-US"/>
        </a:p>
      </dgm:t>
    </dgm:pt>
    <dgm:pt modelId="{F3115857-D0DD-4A15-A7B3-E7CC0D51483A}" type="parTrans" cxnId="{B4D31BCF-4B22-4849-A679-87157D040892}">
      <dgm:prSet/>
      <dgm:spPr/>
      <dgm:t>
        <a:bodyPr/>
        <a:lstStyle/>
        <a:p>
          <a:endParaRPr lang="en-US"/>
        </a:p>
      </dgm:t>
    </dgm:pt>
    <dgm:pt modelId="{BA180217-4665-4AE7-830B-48D72BCD2D90}" type="sibTrans" cxnId="{B4D31BCF-4B22-4849-A679-87157D040892}">
      <dgm:prSet/>
      <dgm:spPr/>
      <dgm:t>
        <a:bodyPr/>
        <a:lstStyle/>
        <a:p>
          <a:endParaRPr lang="en-US"/>
        </a:p>
      </dgm:t>
    </dgm:pt>
    <dgm:pt modelId="{24EF0E8A-9B36-4476-A858-083659D358A0}">
      <dgm:prSet/>
      <dgm:spPr/>
      <dgm:t>
        <a:bodyPr/>
        <a:lstStyle/>
        <a:p>
          <a:r>
            <a:rPr lang="en-GB"/>
            <a:t>connecting variables and events</a:t>
          </a:r>
          <a:endParaRPr lang="en-US"/>
        </a:p>
      </dgm:t>
    </dgm:pt>
    <dgm:pt modelId="{B741C97D-0AA9-4B22-AFDD-20CF6A9E2E13}" type="parTrans" cxnId="{D33FF337-4A7C-4E35-A82F-505A4F2F3482}">
      <dgm:prSet/>
      <dgm:spPr/>
      <dgm:t>
        <a:bodyPr/>
        <a:lstStyle/>
        <a:p>
          <a:endParaRPr lang="en-US"/>
        </a:p>
      </dgm:t>
    </dgm:pt>
    <dgm:pt modelId="{D7DA8141-8845-48E6-B2C4-B9B12C918593}" type="sibTrans" cxnId="{D33FF337-4A7C-4E35-A82F-505A4F2F3482}">
      <dgm:prSet/>
      <dgm:spPr/>
      <dgm:t>
        <a:bodyPr/>
        <a:lstStyle/>
        <a:p>
          <a:endParaRPr lang="en-US"/>
        </a:p>
      </dgm:t>
    </dgm:pt>
    <dgm:pt modelId="{8B0ABE93-CC7F-4CF7-AFBB-D333242B67A2}">
      <dgm:prSet/>
      <dgm:spPr/>
      <dgm:t>
        <a:bodyPr/>
        <a:lstStyle/>
        <a:p>
          <a:r>
            <a:rPr lang="en-GB"/>
            <a:t>testing hypotheses based on causal mechanisms</a:t>
          </a:r>
          <a:endParaRPr lang="en-US"/>
        </a:p>
      </dgm:t>
    </dgm:pt>
    <dgm:pt modelId="{C48767A2-3253-4700-8647-8B5804B3BD99}" type="parTrans" cxnId="{1BDCA544-35FB-49A2-8EEC-2F45F9E9996A}">
      <dgm:prSet/>
      <dgm:spPr/>
      <dgm:t>
        <a:bodyPr/>
        <a:lstStyle/>
        <a:p>
          <a:endParaRPr lang="en-US"/>
        </a:p>
      </dgm:t>
    </dgm:pt>
    <dgm:pt modelId="{D7F0CE31-3F63-4916-80DF-6B7DBF23445E}" type="sibTrans" cxnId="{1BDCA544-35FB-49A2-8EEC-2F45F9E9996A}">
      <dgm:prSet/>
      <dgm:spPr/>
      <dgm:t>
        <a:bodyPr/>
        <a:lstStyle/>
        <a:p>
          <a:endParaRPr lang="en-US"/>
        </a:p>
      </dgm:t>
    </dgm:pt>
    <dgm:pt modelId="{96A801FB-2110-4363-BA9E-F337214C6172}" type="pres">
      <dgm:prSet presAssocID="{E9A86A4B-DA11-481E-8865-AB833FC9CE7B}" presName="linear" presStyleCnt="0">
        <dgm:presLayoutVars>
          <dgm:animLvl val="lvl"/>
          <dgm:resizeHandles val="exact"/>
        </dgm:presLayoutVars>
      </dgm:prSet>
      <dgm:spPr/>
    </dgm:pt>
    <dgm:pt modelId="{6C68981A-70F9-4AAA-93DC-B436E8D6747C}" type="pres">
      <dgm:prSet presAssocID="{06C4CD60-EC29-4A46-9172-7150298ADA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DA5E21-8F6F-4F44-82C9-3084A050D7B8}" type="pres">
      <dgm:prSet presAssocID="{4FC06A75-3172-431F-A407-C3528F938DFC}" presName="spacer" presStyleCnt="0"/>
      <dgm:spPr/>
    </dgm:pt>
    <dgm:pt modelId="{687DE655-5764-48E0-BBC9-BA2CAB412240}" type="pres">
      <dgm:prSet presAssocID="{EFA4554E-A8EA-493F-B7E5-AAA49A527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6D7067-1942-4D4D-B3B9-801E1B774243}" type="pres">
      <dgm:prSet presAssocID="{89C77D2C-EFEB-47F9-9EEB-005CC6EA2275}" presName="spacer" presStyleCnt="0"/>
      <dgm:spPr/>
    </dgm:pt>
    <dgm:pt modelId="{66ABBA7A-E4ED-4C8D-8557-B1B72F138577}" type="pres">
      <dgm:prSet presAssocID="{F70B516B-D573-4B21-B8D0-DF6D3F16F1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997EE8-3FDF-457C-9C10-9A018B36F986}" type="pres">
      <dgm:prSet presAssocID="{F70B516B-D573-4B21-B8D0-DF6D3F16F1B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8CBB07-37AF-490C-89A8-1A8D5C7648F9}" type="presOf" srcId="{24EF0E8A-9B36-4476-A858-083659D358A0}" destId="{70997EE8-3FDF-457C-9C10-9A018B36F986}" srcOrd="0" destOrd="1" presId="urn:microsoft.com/office/officeart/2005/8/layout/vList2"/>
    <dgm:cxn modelId="{431BC312-D6EF-446B-B20A-B86AC430E345}" type="presOf" srcId="{F70B516B-D573-4B21-B8D0-DF6D3F16F1B1}" destId="{66ABBA7A-E4ED-4C8D-8557-B1B72F138577}" srcOrd="0" destOrd="0" presId="urn:microsoft.com/office/officeart/2005/8/layout/vList2"/>
    <dgm:cxn modelId="{7BE83E22-7EE9-4B81-9CEA-827737CB68D2}" srcId="{E9A86A4B-DA11-481E-8865-AB833FC9CE7B}" destId="{EFA4554E-A8EA-493F-B7E5-AAA49A5271BF}" srcOrd="1" destOrd="0" parTransId="{BB8546CF-6763-484B-B8B9-833A33B89DAB}" sibTransId="{89C77D2C-EFEB-47F9-9EEB-005CC6EA2275}"/>
    <dgm:cxn modelId="{5293CA34-8585-4571-BEBF-F50A2980F209}" type="presOf" srcId="{FAADD76B-3D7D-440F-A22C-A5E48AAB47F1}" destId="{70997EE8-3FDF-457C-9C10-9A018B36F986}" srcOrd="0" destOrd="0" presId="urn:microsoft.com/office/officeart/2005/8/layout/vList2"/>
    <dgm:cxn modelId="{D33FF337-4A7C-4E35-A82F-505A4F2F3482}" srcId="{F70B516B-D573-4B21-B8D0-DF6D3F16F1B1}" destId="{24EF0E8A-9B36-4476-A858-083659D358A0}" srcOrd="1" destOrd="0" parTransId="{B741C97D-0AA9-4B22-AFDD-20CF6A9E2E13}" sibTransId="{D7DA8141-8845-48E6-B2C4-B9B12C918593}"/>
    <dgm:cxn modelId="{E125D042-DFFB-48B4-A599-FD42302A11AC}" type="presOf" srcId="{EFA4554E-A8EA-493F-B7E5-AAA49A5271BF}" destId="{687DE655-5764-48E0-BBC9-BA2CAB412240}" srcOrd="0" destOrd="0" presId="urn:microsoft.com/office/officeart/2005/8/layout/vList2"/>
    <dgm:cxn modelId="{1BDCA544-35FB-49A2-8EEC-2F45F9E9996A}" srcId="{F70B516B-D573-4B21-B8D0-DF6D3F16F1B1}" destId="{8B0ABE93-CC7F-4CF7-AFBB-D333242B67A2}" srcOrd="2" destOrd="0" parTransId="{C48767A2-3253-4700-8647-8B5804B3BD99}" sibTransId="{D7F0CE31-3F63-4916-80DF-6B7DBF23445E}"/>
    <dgm:cxn modelId="{BAF41947-EDCF-4466-8FD6-E8AA2FCB4762}" type="presOf" srcId="{E9A86A4B-DA11-481E-8865-AB833FC9CE7B}" destId="{96A801FB-2110-4363-BA9E-F337214C6172}" srcOrd="0" destOrd="0" presId="urn:microsoft.com/office/officeart/2005/8/layout/vList2"/>
    <dgm:cxn modelId="{26F6AF4B-CF51-45D9-A75A-AF959FAEACDC}" type="presOf" srcId="{8B0ABE93-CC7F-4CF7-AFBB-D333242B67A2}" destId="{70997EE8-3FDF-457C-9C10-9A018B36F986}" srcOrd="0" destOrd="2" presId="urn:microsoft.com/office/officeart/2005/8/layout/vList2"/>
    <dgm:cxn modelId="{07BD499B-4E09-4F12-AD5C-C849AFD3A6C0}" srcId="{E9A86A4B-DA11-481E-8865-AB833FC9CE7B}" destId="{06C4CD60-EC29-4A46-9172-7150298ADA07}" srcOrd="0" destOrd="0" parTransId="{FF0BFDAE-7052-4606-96A4-FC17A0D2CCC1}" sibTransId="{4FC06A75-3172-431F-A407-C3528F938DFC}"/>
    <dgm:cxn modelId="{9761E8B1-747E-43E1-89E7-19FCEB08FAD8}" type="presOf" srcId="{06C4CD60-EC29-4A46-9172-7150298ADA07}" destId="{6C68981A-70F9-4AAA-93DC-B436E8D6747C}" srcOrd="0" destOrd="0" presId="urn:microsoft.com/office/officeart/2005/8/layout/vList2"/>
    <dgm:cxn modelId="{EB1801CD-6E41-4D06-872A-3D5FABD743A2}" srcId="{E9A86A4B-DA11-481E-8865-AB833FC9CE7B}" destId="{F70B516B-D573-4B21-B8D0-DF6D3F16F1B1}" srcOrd="2" destOrd="0" parTransId="{902556F3-BA06-42FF-8AF2-0B5719F29B0F}" sibTransId="{E9075A9E-7374-4147-9D69-989BC7B968EA}"/>
    <dgm:cxn modelId="{B4D31BCF-4B22-4849-A679-87157D040892}" srcId="{F70B516B-D573-4B21-B8D0-DF6D3F16F1B1}" destId="{FAADD76B-3D7D-440F-A22C-A5E48AAB47F1}" srcOrd="0" destOrd="0" parTransId="{F3115857-D0DD-4A15-A7B3-E7CC0D51483A}" sibTransId="{BA180217-4665-4AE7-830B-48D72BCD2D90}"/>
    <dgm:cxn modelId="{27DD3D46-161A-4167-A34B-28C889597320}" type="presParOf" srcId="{96A801FB-2110-4363-BA9E-F337214C6172}" destId="{6C68981A-70F9-4AAA-93DC-B436E8D6747C}" srcOrd="0" destOrd="0" presId="urn:microsoft.com/office/officeart/2005/8/layout/vList2"/>
    <dgm:cxn modelId="{3680D4D5-93BA-4333-B5B1-78EA6840912B}" type="presParOf" srcId="{96A801FB-2110-4363-BA9E-F337214C6172}" destId="{3FDA5E21-8F6F-4F44-82C9-3084A050D7B8}" srcOrd="1" destOrd="0" presId="urn:microsoft.com/office/officeart/2005/8/layout/vList2"/>
    <dgm:cxn modelId="{8F468099-C6F7-49AB-95CC-DA4DEEE802C6}" type="presParOf" srcId="{96A801FB-2110-4363-BA9E-F337214C6172}" destId="{687DE655-5764-48E0-BBC9-BA2CAB412240}" srcOrd="2" destOrd="0" presId="urn:microsoft.com/office/officeart/2005/8/layout/vList2"/>
    <dgm:cxn modelId="{BB2E2BAC-93AF-405D-9FA7-1279A623850E}" type="presParOf" srcId="{96A801FB-2110-4363-BA9E-F337214C6172}" destId="{A46D7067-1942-4D4D-B3B9-801E1B774243}" srcOrd="3" destOrd="0" presId="urn:microsoft.com/office/officeart/2005/8/layout/vList2"/>
    <dgm:cxn modelId="{9C74D117-919F-4E58-9A09-781EA2038886}" type="presParOf" srcId="{96A801FB-2110-4363-BA9E-F337214C6172}" destId="{66ABBA7A-E4ED-4C8D-8557-B1B72F138577}" srcOrd="4" destOrd="0" presId="urn:microsoft.com/office/officeart/2005/8/layout/vList2"/>
    <dgm:cxn modelId="{512B9E6D-2BD7-4AE5-B972-7BCCA22EBBE5}" type="presParOf" srcId="{96A801FB-2110-4363-BA9E-F337214C6172}" destId="{70997EE8-3FDF-457C-9C10-9A018B36F9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E571BB-53FA-4843-A1E2-0E85208A1F3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49C20CF-438E-439D-AD94-AEA075CCA249}">
      <dgm:prSet/>
      <dgm:spPr/>
      <dgm:t>
        <a:bodyPr/>
        <a:lstStyle/>
        <a:p>
          <a:r>
            <a:rPr lang="en-GB"/>
            <a:t>If the 1997 constitution did not include electoral reforms, there would have been more party-switching (including leaving TRT) and thus more coalition governments</a:t>
          </a:r>
          <a:endParaRPr lang="en-US"/>
        </a:p>
      </dgm:t>
    </dgm:pt>
    <dgm:pt modelId="{56867B1C-6F49-42B4-9EAD-12A440D67CA4}" type="parTrans" cxnId="{8DD9C46D-B437-4414-B42E-BC16F44A58A4}">
      <dgm:prSet/>
      <dgm:spPr/>
      <dgm:t>
        <a:bodyPr/>
        <a:lstStyle/>
        <a:p>
          <a:endParaRPr lang="en-US"/>
        </a:p>
      </dgm:t>
    </dgm:pt>
    <dgm:pt modelId="{82605195-5C86-4A21-A36E-CAA2A5D71531}" type="sibTrans" cxnId="{8DD9C46D-B437-4414-B42E-BC16F44A58A4}">
      <dgm:prSet/>
      <dgm:spPr/>
      <dgm:t>
        <a:bodyPr/>
        <a:lstStyle/>
        <a:p>
          <a:endParaRPr lang="en-US"/>
        </a:p>
      </dgm:t>
    </dgm:pt>
    <dgm:pt modelId="{743EEF3B-1D85-4DD2-95ED-39816D2CB31A}">
      <dgm:prSet/>
      <dgm:spPr/>
      <dgm:t>
        <a:bodyPr/>
        <a:lstStyle/>
        <a:p>
          <a:r>
            <a:rPr lang="en-GB"/>
            <a:t>If Thaksin had not set up TRT, small parties still would have shrunk as per Duverger’s Law in the new single member constituencies</a:t>
          </a:r>
          <a:endParaRPr lang="en-US"/>
        </a:p>
      </dgm:t>
    </dgm:pt>
    <dgm:pt modelId="{3B2BD65F-684C-489F-B75C-2D8D2F01FAED}" type="parTrans" cxnId="{209161FF-4EC8-44B5-9514-3F9640E57D56}">
      <dgm:prSet/>
      <dgm:spPr/>
      <dgm:t>
        <a:bodyPr/>
        <a:lstStyle/>
        <a:p>
          <a:endParaRPr lang="en-US"/>
        </a:p>
      </dgm:t>
    </dgm:pt>
    <dgm:pt modelId="{D41D4C08-B9F4-4B05-921F-644FE4DC5F53}" type="sibTrans" cxnId="{209161FF-4EC8-44B5-9514-3F9640E57D56}">
      <dgm:prSet/>
      <dgm:spPr/>
      <dgm:t>
        <a:bodyPr/>
        <a:lstStyle/>
        <a:p>
          <a:endParaRPr lang="en-US"/>
        </a:p>
      </dgm:t>
    </dgm:pt>
    <dgm:pt modelId="{74533212-5289-476B-9036-B51B37576604}" type="pres">
      <dgm:prSet presAssocID="{7AE571BB-53FA-4843-A1E2-0E85208A1F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783878-032B-48AD-AE7A-43E1E8318D30}" type="pres">
      <dgm:prSet presAssocID="{F49C20CF-438E-439D-AD94-AEA075CCA249}" presName="hierRoot1" presStyleCnt="0"/>
      <dgm:spPr/>
    </dgm:pt>
    <dgm:pt modelId="{0E539D1B-EE3F-4D71-B1A8-EBE7EC3D05AC}" type="pres">
      <dgm:prSet presAssocID="{F49C20CF-438E-439D-AD94-AEA075CCA249}" presName="composite" presStyleCnt="0"/>
      <dgm:spPr/>
    </dgm:pt>
    <dgm:pt modelId="{96D2292E-1108-43D1-9A66-C9EC555BC123}" type="pres">
      <dgm:prSet presAssocID="{F49C20CF-438E-439D-AD94-AEA075CCA249}" presName="background" presStyleLbl="node0" presStyleIdx="0" presStyleCnt="2"/>
      <dgm:spPr/>
    </dgm:pt>
    <dgm:pt modelId="{7E8832E2-5775-4CDA-8FC5-A4AAAC611AA2}" type="pres">
      <dgm:prSet presAssocID="{F49C20CF-438E-439D-AD94-AEA075CCA249}" presName="text" presStyleLbl="fgAcc0" presStyleIdx="0" presStyleCnt="2">
        <dgm:presLayoutVars>
          <dgm:chPref val="3"/>
        </dgm:presLayoutVars>
      </dgm:prSet>
      <dgm:spPr/>
    </dgm:pt>
    <dgm:pt modelId="{6DE29826-932B-46FE-8709-9F4E7920CFEB}" type="pres">
      <dgm:prSet presAssocID="{F49C20CF-438E-439D-AD94-AEA075CCA249}" presName="hierChild2" presStyleCnt="0"/>
      <dgm:spPr/>
    </dgm:pt>
    <dgm:pt modelId="{37F8A162-0C70-47FF-8DF1-524550AE66D2}" type="pres">
      <dgm:prSet presAssocID="{743EEF3B-1D85-4DD2-95ED-39816D2CB31A}" presName="hierRoot1" presStyleCnt="0"/>
      <dgm:spPr/>
    </dgm:pt>
    <dgm:pt modelId="{94E98710-B21B-4126-AE91-9A898CDBB305}" type="pres">
      <dgm:prSet presAssocID="{743EEF3B-1D85-4DD2-95ED-39816D2CB31A}" presName="composite" presStyleCnt="0"/>
      <dgm:spPr/>
    </dgm:pt>
    <dgm:pt modelId="{EBB4F9FC-2760-42DF-A285-B585CE850A22}" type="pres">
      <dgm:prSet presAssocID="{743EEF3B-1D85-4DD2-95ED-39816D2CB31A}" presName="background" presStyleLbl="node0" presStyleIdx="1" presStyleCnt="2"/>
      <dgm:spPr/>
    </dgm:pt>
    <dgm:pt modelId="{BC94BBFA-56B1-420E-9A5B-A21A069A25F5}" type="pres">
      <dgm:prSet presAssocID="{743EEF3B-1D85-4DD2-95ED-39816D2CB31A}" presName="text" presStyleLbl="fgAcc0" presStyleIdx="1" presStyleCnt="2">
        <dgm:presLayoutVars>
          <dgm:chPref val="3"/>
        </dgm:presLayoutVars>
      </dgm:prSet>
      <dgm:spPr/>
    </dgm:pt>
    <dgm:pt modelId="{7788E8AD-2ABD-4BE6-A155-69D8F9CE3D8A}" type="pres">
      <dgm:prSet presAssocID="{743EEF3B-1D85-4DD2-95ED-39816D2CB31A}" presName="hierChild2" presStyleCnt="0"/>
      <dgm:spPr/>
    </dgm:pt>
  </dgm:ptLst>
  <dgm:cxnLst>
    <dgm:cxn modelId="{8DD9C46D-B437-4414-B42E-BC16F44A58A4}" srcId="{7AE571BB-53FA-4843-A1E2-0E85208A1F36}" destId="{F49C20CF-438E-439D-AD94-AEA075CCA249}" srcOrd="0" destOrd="0" parTransId="{56867B1C-6F49-42B4-9EAD-12A440D67CA4}" sibTransId="{82605195-5C86-4A21-A36E-CAA2A5D71531}"/>
    <dgm:cxn modelId="{1EA61A59-351F-43D3-BC81-76B442FC408A}" type="presOf" srcId="{F49C20CF-438E-439D-AD94-AEA075CCA249}" destId="{7E8832E2-5775-4CDA-8FC5-A4AAAC611AA2}" srcOrd="0" destOrd="0" presId="urn:microsoft.com/office/officeart/2005/8/layout/hierarchy1"/>
    <dgm:cxn modelId="{DC057798-8A1C-48CB-82BC-9726B764D1C5}" type="presOf" srcId="{743EEF3B-1D85-4DD2-95ED-39816D2CB31A}" destId="{BC94BBFA-56B1-420E-9A5B-A21A069A25F5}" srcOrd="0" destOrd="0" presId="urn:microsoft.com/office/officeart/2005/8/layout/hierarchy1"/>
    <dgm:cxn modelId="{03163AF9-3C83-44A5-A33E-BC0CD34B1FED}" type="presOf" srcId="{7AE571BB-53FA-4843-A1E2-0E85208A1F36}" destId="{74533212-5289-476B-9036-B51B37576604}" srcOrd="0" destOrd="0" presId="urn:microsoft.com/office/officeart/2005/8/layout/hierarchy1"/>
    <dgm:cxn modelId="{209161FF-4EC8-44B5-9514-3F9640E57D56}" srcId="{7AE571BB-53FA-4843-A1E2-0E85208A1F36}" destId="{743EEF3B-1D85-4DD2-95ED-39816D2CB31A}" srcOrd="1" destOrd="0" parTransId="{3B2BD65F-684C-489F-B75C-2D8D2F01FAED}" sibTransId="{D41D4C08-B9F4-4B05-921F-644FE4DC5F53}"/>
    <dgm:cxn modelId="{38169DC7-1EE8-4F87-BDC2-761818CAC2A1}" type="presParOf" srcId="{74533212-5289-476B-9036-B51B37576604}" destId="{11783878-032B-48AD-AE7A-43E1E8318D30}" srcOrd="0" destOrd="0" presId="urn:microsoft.com/office/officeart/2005/8/layout/hierarchy1"/>
    <dgm:cxn modelId="{AFFA2F09-DFF5-4CA3-8612-42396968488F}" type="presParOf" srcId="{11783878-032B-48AD-AE7A-43E1E8318D30}" destId="{0E539D1B-EE3F-4D71-B1A8-EBE7EC3D05AC}" srcOrd="0" destOrd="0" presId="urn:microsoft.com/office/officeart/2005/8/layout/hierarchy1"/>
    <dgm:cxn modelId="{1A627098-5937-4FB4-8A75-39E876244D1C}" type="presParOf" srcId="{0E539D1B-EE3F-4D71-B1A8-EBE7EC3D05AC}" destId="{96D2292E-1108-43D1-9A66-C9EC555BC123}" srcOrd="0" destOrd="0" presId="urn:microsoft.com/office/officeart/2005/8/layout/hierarchy1"/>
    <dgm:cxn modelId="{CDECF611-3790-4ECA-84C2-12BF473D6AC3}" type="presParOf" srcId="{0E539D1B-EE3F-4D71-B1A8-EBE7EC3D05AC}" destId="{7E8832E2-5775-4CDA-8FC5-A4AAAC611AA2}" srcOrd="1" destOrd="0" presId="urn:microsoft.com/office/officeart/2005/8/layout/hierarchy1"/>
    <dgm:cxn modelId="{F2FC5AF9-0C68-439A-9225-6B2EA1E8EE42}" type="presParOf" srcId="{11783878-032B-48AD-AE7A-43E1E8318D30}" destId="{6DE29826-932B-46FE-8709-9F4E7920CFEB}" srcOrd="1" destOrd="0" presId="urn:microsoft.com/office/officeart/2005/8/layout/hierarchy1"/>
    <dgm:cxn modelId="{B48442BA-6196-4FF8-BBE7-DD1F5235341A}" type="presParOf" srcId="{74533212-5289-476B-9036-B51B37576604}" destId="{37F8A162-0C70-47FF-8DF1-524550AE66D2}" srcOrd="1" destOrd="0" presId="urn:microsoft.com/office/officeart/2005/8/layout/hierarchy1"/>
    <dgm:cxn modelId="{CCE4D9EF-1FA2-45DD-9087-02E577BC8AF5}" type="presParOf" srcId="{37F8A162-0C70-47FF-8DF1-524550AE66D2}" destId="{94E98710-B21B-4126-AE91-9A898CDBB305}" srcOrd="0" destOrd="0" presId="urn:microsoft.com/office/officeart/2005/8/layout/hierarchy1"/>
    <dgm:cxn modelId="{51CEA2BA-E896-4076-A7FC-8C4EB1035D1D}" type="presParOf" srcId="{94E98710-B21B-4126-AE91-9A898CDBB305}" destId="{EBB4F9FC-2760-42DF-A285-B585CE850A22}" srcOrd="0" destOrd="0" presId="urn:microsoft.com/office/officeart/2005/8/layout/hierarchy1"/>
    <dgm:cxn modelId="{58F2E463-6DCD-4343-B0BA-31D118B0225C}" type="presParOf" srcId="{94E98710-B21B-4126-AE91-9A898CDBB305}" destId="{BC94BBFA-56B1-420E-9A5B-A21A069A25F5}" srcOrd="1" destOrd="0" presId="urn:microsoft.com/office/officeart/2005/8/layout/hierarchy1"/>
    <dgm:cxn modelId="{D0BE3611-5FC8-4BBB-8D16-EDD992EB728C}" type="presParOf" srcId="{37F8A162-0C70-47FF-8DF1-524550AE66D2}" destId="{7788E8AD-2ABD-4BE6-A155-69D8F9CE3D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D472-DF6E-4FC7-9DA7-42DA84B6CAA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FB2EE-31A7-4C8C-8D0E-65D08DE5DF7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Generalisability</a:t>
          </a:r>
          <a:endParaRPr lang="en-US" sz="2700" kern="1200"/>
        </a:p>
      </dsp:txBody>
      <dsp:txXfrm>
        <a:off x="378614" y="886531"/>
        <a:ext cx="2810360" cy="1744948"/>
      </dsp:txXfrm>
    </dsp:sp>
    <dsp:sp modelId="{1B41A250-3A49-48E5-9CCE-B6DC936618F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CD0CA-09A4-437C-9ECF-CA89D5C554E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Requires good existing concepts and background knowledge</a:t>
          </a:r>
          <a:endParaRPr lang="en-US" sz="2700" kern="1200" dirty="0"/>
        </a:p>
      </dsp:txBody>
      <dsp:txXfrm>
        <a:off x="3946203" y="886531"/>
        <a:ext cx="2810360" cy="1744948"/>
      </dsp:txXfrm>
    </dsp:sp>
    <dsp:sp modelId="{80CBCC96-D9A3-4FE5-8605-14F4E981316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82936-E08B-4365-A766-AA9A17B2F92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Difficulty finding evidence, which is often partial and biased</a:t>
          </a:r>
          <a:endParaRPr lang="en-US" sz="27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8981A-70F9-4AAA-93DC-B436E8D6747C}">
      <dsp:nvSpPr>
        <dsp:cNvPr id="0" name=""/>
        <dsp:cNvSpPr/>
      </dsp:nvSpPr>
      <dsp:spPr>
        <a:xfrm>
          <a:off x="0" y="10870"/>
          <a:ext cx="1037844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Interpretative </a:t>
          </a:r>
          <a:r>
            <a:rPr lang="en-GB" sz="2700" i="1" kern="1200"/>
            <a:t>thick description</a:t>
          </a:r>
          <a:endParaRPr lang="en-US" sz="2700" kern="1200"/>
        </a:p>
      </dsp:txBody>
      <dsp:txXfrm>
        <a:off x="31613" y="42483"/>
        <a:ext cx="10315214" cy="584369"/>
      </dsp:txXfrm>
    </dsp:sp>
    <dsp:sp modelId="{687DE655-5764-48E0-BBC9-BA2CAB412240}">
      <dsp:nvSpPr>
        <dsp:cNvPr id="0" name=""/>
        <dsp:cNvSpPr/>
      </dsp:nvSpPr>
      <dsp:spPr>
        <a:xfrm>
          <a:off x="0" y="736225"/>
          <a:ext cx="10378440" cy="64759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Rational choice </a:t>
          </a:r>
          <a:r>
            <a:rPr lang="en-GB" sz="2700" i="1" kern="1200"/>
            <a:t>analytic narratives</a:t>
          </a:r>
          <a:endParaRPr lang="en-US" sz="2700" kern="1200"/>
        </a:p>
      </dsp:txBody>
      <dsp:txXfrm>
        <a:off x="31613" y="767838"/>
        <a:ext cx="10315214" cy="584369"/>
      </dsp:txXfrm>
    </dsp:sp>
    <dsp:sp modelId="{66ABBA7A-E4ED-4C8D-8557-B1B72F138577}">
      <dsp:nvSpPr>
        <dsp:cNvPr id="0" name=""/>
        <dsp:cNvSpPr/>
      </dsp:nvSpPr>
      <dsp:spPr>
        <a:xfrm>
          <a:off x="0" y="1461581"/>
          <a:ext cx="10378440" cy="64759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1" kern="1200"/>
            <a:t>Process tracing</a:t>
          </a:r>
          <a:endParaRPr lang="en-US" sz="2700" kern="1200"/>
        </a:p>
      </dsp:txBody>
      <dsp:txXfrm>
        <a:off x="31613" y="1493194"/>
        <a:ext cx="10315214" cy="584369"/>
      </dsp:txXfrm>
    </dsp:sp>
    <dsp:sp modelId="{70997EE8-3FDF-457C-9C10-9A018B36F986}">
      <dsp:nvSpPr>
        <dsp:cNvPr id="0" name=""/>
        <dsp:cNvSpPr/>
      </dsp:nvSpPr>
      <dsp:spPr>
        <a:xfrm>
          <a:off x="0" y="2109176"/>
          <a:ext cx="1037844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51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focus on causal mechanisms and processes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connecting variables and events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testing hypotheses based on causal mechanisms</a:t>
          </a:r>
          <a:endParaRPr lang="en-US" sz="2100" kern="1200"/>
        </a:p>
      </dsp:txBody>
      <dsp:txXfrm>
        <a:off x="0" y="2109176"/>
        <a:ext cx="10378440" cy="1089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2292E-1108-43D1-9A66-C9EC555BC12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832E2-5775-4CDA-8FC5-A4AAAC611AA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If the 1997 constitution did not include electoral reforms, there would have been more party-switching (including leaving TRT) and thus more coalition governments</a:t>
          </a:r>
          <a:endParaRPr lang="en-US" sz="2600" kern="1200"/>
        </a:p>
      </dsp:txBody>
      <dsp:txXfrm>
        <a:off x="696297" y="538547"/>
        <a:ext cx="4171627" cy="2590157"/>
      </dsp:txXfrm>
    </dsp:sp>
    <dsp:sp modelId="{EBB4F9FC-2760-42DF-A285-B585CE850A2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4BBFA-56B1-420E-9A5B-A21A069A25F5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If Thaksin had not set up TRT, small parties still would have shrunk as per Duverger’s Law in the new single member constituencies</a:t>
          </a:r>
          <a:endParaRPr lang="en-US" sz="26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Single Case Studies and Process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7E5B9-B7E2-9FDF-9F03-F1E29F08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GB" sz="3200"/>
              <a:t>Alternative Choices/Events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BB871AC-9B57-3F42-6210-E280762E8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-978" r="1" b="28"/>
          <a:stretch/>
        </p:blipFill>
        <p:spPr bwMode="auto">
          <a:xfrm>
            <a:off x="1803296" y="172883"/>
            <a:ext cx="3196199" cy="37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n charter amendment follow the 1997 formula? | Thai PBS World : The  latest Thai news in English, News Headlines, World News and News Broadcasts  in both Thai and English. We bring">
            <a:extLst>
              <a:ext uri="{FF2B5EF4-FFF2-40B4-BE49-F238E27FC236}">
                <a16:creationId xmlns:a16="http://schemas.microsoft.com/office/drawing/2014/main" id="{3F69763D-006E-ADA5-B404-C19A42208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5" r="2" b="27422"/>
          <a:stretch/>
        </p:blipFill>
        <p:spPr bwMode="auto">
          <a:xfrm>
            <a:off x="6297265" y="276537"/>
            <a:ext cx="4363020" cy="361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07FA-4272-405B-056A-8E8A80EA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Exclusion of the electoral rule changes and institutions by the constitution drafters in 1997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Choice by Thaksin not to create TRT </a:t>
            </a:r>
          </a:p>
        </p:txBody>
      </p:sp>
    </p:spTree>
    <p:extLst>
      <p:ext uri="{BB962C8B-B14F-4D97-AF65-F5344CB8AC3E}">
        <p14:creationId xmlns:p14="http://schemas.microsoft.com/office/powerpoint/2010/main" val="2890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87151-122D-1C15-31BE-2A6D2E7B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Counterfactual Outcomes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5853E5-8941-595A-585F-06374221B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4522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14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F0ADB-137B-544A-7BF7-D581D372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364" y="529566"/>
            <a:ext cx="6551271" cy="57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8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5ED8C-2488-EF4C-DE7A-456A4EDF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1F62-196F-5897-1507-8E3EB0FC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Single case studies can be a very powerful tool to investigate causal processes</a:t>
            </a:r>
          </a:p>
          <a:p>
            <a:r>
              <a:rPr lang="en-GB" sz="2400"/>
              <a:t>But we need to be very careful when thinking about </a:t>
            </a:r>
          </a:p>
          <a:p>
            <a:pPr lvl="1"/>
            <a:r>
              <a:rPr lang="en-GB" dirty="0"/>
              <a:t>connecting theory and evidence </a:t>
            </a:r>
          </a:p>
          <a:p>
            <a:pPr lvl="1"/>
            <a:r>
              <a:rPr lang="en-GB" dirty="0"/>
              <a:t>generalisability</a:t>
            </a:r>
          </a:p>
          <a:p>
            <a:r>
              <a:rPr lang="en-GB" sz="2400"/>
              <a:t>Single cases are not studied in a vacuum</a:t>
            </a:r>
          </a:p>
        </p:txBody>
      </p:sp>
    </p:spTree>
    <p:extLst>
      <p:ext uri="{BB962C8B-B14F-4D97-AF65-F5344CB8AC3E}">
        <p14:creationId xmlns:p14="http://schemas.microsoft.com/office/powerpoint/2010/main" val="5661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BD318-FE07-CB6E-B2F4-7804F8A1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Single Case Studies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A5FF-CAE5-7E31-616B-8172DEA7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200"/>
              <a:t>What is a case?</a:t>
            </a:r>
          </a:p>
          <a:p>
            <a:pPr lvl="1"/>
            <a:r>
              <a:rPr lang="en-GB" sz="2200"/>
              <a:t>Same as last week: An instance of a political system, event or phenomenon in a specified place and/or at a certain time</a:t>
            </a:r>
          </a:p>
          <a:p>
            <a:pPr lvl="1"/>
            <a:r>
              <a:rPr lang="en-GB" sz="2200"/>
              <a:t>We need to know the universe of cases</a:t>
            </a:r>
          </a:p>
          <a:p>
            <a:r>
              <a:rPr lang="en-GB" sz="2200"/>
              <a:t>Why use single case studies?</a:t>
            </a:r>
          </a:p>
          <a:p>
            <a:pPr lvl="1"/>
            <a:r>
              <a:rPr lang="en-GB" sz="2200"/>
              <a:t>Focus on a particular causal process</a:t>
            </a:r>
          </a:p>
          <a:p>
            <a:pPr lvl="1"/>
            <a:r>
              <a:rPr lang="en-GB" sz="2200"/>
              <a:t>Helps us to generate theory</a:t>
            </a:r>
          </a:p>
          <a:p>
            <a:pPr lvl="1"/>
            <a:r>
              <a:rPr lang="en-GB" sz="2200"/>
              <a:t>Anomalous cases can be vital eg Lijphart’s 1968 study of democracy in the Netherlands</a:t>
            </a:r>
          </a:p>
        </p:txBody>
      </p:sp>
    </p:spTree>
    <p:extLst>
      <p:ext uri="{BB962C8B-B14F-4D97-AF65-F5344CB8AC3E}">
        <p14:creationId xmlns:p14="http://schemas.microsoft.com/office/powerpoint/2010/main" val="368897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BDDDD-B0D0-4E88-4CCC-547FD788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GB" dirty="0"/>
              <a:t>Classifying Types of Evidence (Van </a:t>
            </a:r>
            <a:r>
              <a:rPr lang="en-GB" dirty="0" err="1"/>
              <a:t>Evera</a:t>
            </a:r>
            <a:r>
              <a:rPr lang="en-GB" dirty="0"/>
              <a:t>)</a:t>
            </a:r>
          </a:p>
        </p:txBody>
      </p:sp>
      <p:sp>
        <p:nvSpPr>
          <p:cNvPr id="19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64F86-4232-1976-6D2B-5764058A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43" y="704504"/>
            <a:ext cx="882571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4FDA-DD1F-9515-9306-A9DC6AFB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GB" sz="2600" dirty="0"/>
              <a:t>Certitude: the likelihood that the evidence will be there if the hypothesis is true</a:t>
            </a:r>
          </a:p>
          <a:p>
            <a:r>
              <a:rPr lang="en-GB" sz="2600" dirty="0"/>
              <a:t>Uniqueness: the likelihood that the evidence will be there if the hypothesis is not true</a:t>
            </a:r>
          </a:p>
        </p:txBody>
      </p:sp>
    </p:spTree>
    <p:extLst>
      <p:ext uri="{BB962C8B-B14F-4D97-AF65-F5344CB8AC3E}">
        <p14:creationId xmlns:p14="http://schemas.microsoft.com/office/powerpoint/2010/main" val="64066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DA7E9-C829-0A39-67AB-DB7D56AC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Problems with Single Case Studies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43CD77-E03C-7AD7-E2A6-DC4485968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48296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47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F213F-B748-4E21-598D-CE4045A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Styles of Single Case Study Research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82C5F6-B9B3-154C-469A-2F6D22EE8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951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70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95886-4301-A778-6B11-A721936BE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37" y="643467"/>
            <a:ext cx="86893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remier League news: Former Man City owner Thaksin Shinawatra in Crystal  Palace takeover talks | Goal.com UK">
            <a:extLst>
              <a:ext uri="{FF2B5EF4-FFF2-40B4-BE49-F238E27FC236}">
                <a16:creationId xmlns:a16="http://schemas.microsoft.com/office/drawing/2014/main" id="{C0A101B3-C839-A70D-1013-7AF904FA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138DD-CAAF-F997-2B30-CA5FEDB6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Process Tracing: An Example (Ricks and Liu)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A2A1-53A2-577A-2AB7-75EA17B24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Before 2001, politics in Thailand was a story of weak parties and short-lived governments</a:t>
            </a:r>
          </a:p>
          <a:p>
            <a:r>
              <a:rPr lang="en-GB" dirty="0">
                <a:solidFill>
                  <a:srgbClr val="FFFFFF"/>
                </a:solidFill>
              </a:rPr>
              <a:t>In 2001, the Thai </a:t>
            </a:r>
            <a:r>
              <a:rPr lang="en-GB" dirty="0" err="1">
                <a:solidFill>
                  <a:srgbClr val="FFFFFF"/>
                </a:solidFill>
              </a:rPr>
              <a:t>Rak</a:t>
            </a:r>
            <a:r>
              <a:rPr lang="en-GB" dirty="0">
                <a:solidFill>
                  <a:srgbClr val="FFFFFF"/>
                </a:solidFill>
              </a:rPr>
              <a:t> Thai (TRT) party led by Thaksin Shinawatra won almost a full majority in parliament and Thaksin became the first prime minister to serve a full term</a:t>
            </a:r>
          </a:p>
          <a:p>
            <a:r>
              <a:rPr lang="en-GB" dirty="0">
                <a:solidFill>
                  <a:srgbClr val="FFFFFF"/>
                </a:solidFill>
              </a:rPr>
              <a:t>What accounts for the rise of the TRT?</a:t>
            </a:r>
          </a:p>
          <a:p>
            <a:r>
              <a:rPr lang="en-GB" dirty="0">
                <a:solidFill>
                  <a:srgbClr val="FFFFFF"/>
                </a:solidFill>
              </a:rPr>
              <a:t>Two theories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Individual: Wealth and influence of Thaksin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Institutional: 1997 constitution constrained party-switching and forced parties to field candidates for at least 25-50% of seats</a:t>
            </a:r>
          </a:p>
        </p:txBody>
      </p:sp>
    </p:spTree>
    <p:extLst>
      <p:ext uri="{BB962C8B-B14F-4D97-AF65-F5344CB8AC3E}">
        <p14:creationId xmlns:p14="http://schemas.microsoft.com/office/powerpoint/2010/main" val="3323317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A4384-0AF7-026E-3981-2D8B3EBF5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921" y="643467"/>
            <a:ext cx="8482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B9D0C-D93C-2662-0341-CC71D19D3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17861"/>
            <a:ext cx="10905066" cy="36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80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386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Single Case Studies and Process Tracing</vt:lpstr>
      <vt:lpstr>Single Case Studies</vt:lpstr>
      <vt:lpstr>Classifying Types of Evidence (Van Evera)</vt:lpstr>
      <vt:lpstr>Problems with Single Case Studies</vt:lpstr>
      <vt:lpstr>Styles of Single Case Study Research</vt:lpstr>
      <vt:lpstr>PowerPoint Presentation</vt:lpstr>
      <vt:lpstr>Process Tracing: An Example (Ricks and Liu)</vt:lpstr>
      <vt:lpstr>PowerPoint Presentation</vt:lpstr>
      <vt:lpstr>PowerPoint Presentation</vt:lpstr>
      <vt:lpstr>Alternative Choices/Events</vt:lpstr>
      <vt:lpstr>Counterfactual Outcomes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 (Staff)</cp:lastModifiedBy>
  <cp:revision>36</cp:revision>
  <dcterms:created xsi:type="dcterms:W3CDTF">2022-09-22T17:54:13Z</dcterms:created>
  <dcterms:modified xsi:type="dcterms:W3CDTF">2023-11-14T15:59:40Z</dcterms:modified>
</cp:coreProperties>
</file>