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93" r:id="rId2"/>
    <p:sldId id="299" r:id="rId3"/>
    <p:sldId id="307" r:id="rId4"/>
    <p:sldId id="294" r:id="rId5"/>
    <p:sldId id="301" r:id="rId6"/>
    <p:sldId id="302" r:id="rId7"/>
    <p:sldId id="303" r:id="rId8"/>
    <p:sldId id="305" r:id="rId9"/>
    <p:sldId id="306" r:id="rId10"/>
    <p:sldId id="308" r:id="rId11"/>
    <p:sldId id="300" r:id="rId12"/>
    <p:sldId id="304" r:id="rId13"/>
    <p:sldId id="3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293C85-88B2-42BD-8A4E-984284F49A9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720ABB-3EBE-4168-87B5-EEEC4AF6F69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Quantitative content analysis</a:t>
          </a:r>
          <a:endParaRPr lang="en-US"/>
        </a:p>
      </dgm:t>
    </dgm:pt>
    <dgm:pt modelId="{0D79C647-91A9-4DDD-998F-C94EF31373CA}" type="parTrans" cxnId="{6738FF0F-803E-4757-8568-AC31BCCDB187}">
      <dgm:prSet/>
      <dgm:spPr/>
      <dgm:t>
        <a:bodyPr/>
        <a:lstStyle/>
        <a:p>
          <a:endParaRPr lang="en-US"/>
        </a:p>
      </dgm:t>
    </dgm:pt>
    <dgm:pt modelId="{B7441D33-0F4B-4178-B783-0567CF49BC26}" type="sibTrans" cxnId="{6738FF0F-803E-4757-8568-AC31BCCDB187}">
      <dgm:prSet/>
      <dgm:spPr/>
      <dgm:t>
        <a:bodyPr/>
        <a:lstStyle/>
        <a:p>
          <a:endParaRPr lang="en-US"/>
        </a:p>
      </dgm:t>
    </dgm:pt>
    <dgm:pt modelId="{AB7BF6CA-5AB5-4CE5-9817-0435C523A5C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dirty="0"/>
            <a:t>Coding of documents according to a set of themes, use of quantitative analysis</a:t>
          </a:r>
          <a:endParaRPr lang="en-US" sz="1800" dirty="0"/>
        </a:p>
      </dgm:t>
    </dgm:pt>
    <dgm:pt modelId="{E73DDD1E-E28E-44CF-ACA2-C81FFB743DDF}" type="parTrans" cxnId="{DE317990-9476-462F-B9E9-C79ECD14808F}">
      <dgm:prSet/>
      <dgm:spPr/>
      <dgm:t>
        <a:bodyPr/>
        <a:lstStyle/>
        <a:p>
          <a:endParaRPr lang="en-US"/>
        </a:p>
      </dgm:t>
    </dgm:pt>
    <dgm:pt modelId="{AD523B47-A926-4335-913F-F3D35532A225}" type="sibTrans" cxnId="{DE317990-9476-462F-B9E9-C79ECD14808F}">
      <dgm:prSet/>
      <dgm:spPr/>
      <dgm:t>
        <a:bodyPr/>
        <a:lstStyle/>
        <a:p>
          <a:endParaRPr lang="en-US"/>
        </a:p>
      </dgm:t>
    </dgm:pt>
    <dgm:pt modelId="{65707172-0181-488A-9898-F49E4B72FA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dirty="0"/>
            <a:t>Coding schemes usually set deductively</a:t>
          </a:r>
          <a:endParaRPr lang="en-US" sz="1800" dirty="0"/>
        </a:p>
      </dgm:t>
    </dgm:pt>
    <dgm:pt modelId="{885AE8B4-A19C-4458-93AA-931CDA35115D}" type="parTrans" cxnId="{2467E73A-F3A9-4E45-9668-153955192DAB}">
      <dgm:prSet/>
      <dgm:spPr/>
      <dgm:t>
        <a:bodyPr/>
        <a:lstStyle/>
        <a:p>
          <a:endParaRPr lang="en-US"/>
        </a:p>
      </dgm:t>
    </dgm:pt>
    <dgm:pt modelId="{152C2834-A638-433E-B25C-0099D6EB9E43}" type="sibTrans" cxnId="{2467E73A-F3A9-4E45-9668-153955192DAB}">
      <dgm:prSet/>
      <dgm:spPr/>
      <dgm:t>
        <a:bodyPr/>
        <a:lstStyle/>
        <a:p>
          <a:endParaRPr lang="en-US"/>
        </a:p>
      </dgm:t>
    </dgm:pt>
    <dgm:pt modelId="{D57F03E7-3A31-4C87-9F42-5B5EE025214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Semiotics</a:t>
          </a:r>
          <a:endParaRPr lang="en-US"/>
        </a:p>
      </dgm:t>
    </dgm:pt>
    <dgm:pt modelId="{B98AB197-AE55-42C6-96F2-A51F58EFD632}" type="parTrans" cxnId="{E437B6F5-41D8-4599-879A-35D06D9A50D6}">
      <dgm:prSet/>
      <dgm:spPr/>
      <dgm:t>
        <a:bodyPr/>
        <a:lstStyle/>
        <a:p>
          <a:endParaRPr lang="en-US"/>
        </a:p>
      </dgm:t>
    </dgm:pt>
    <dgm:pt modelId="{49B8218C-3B4F-4829-AFC3-B0E5500878EF}" type="sibTrans" cxnId="{E437B6F5-41D8-4599-879A-35D06D9A50D6}">
      <dgm:prSet/>
      <dgm:spPr/>
      <dgm:t>
        <a:bodyPr/>
        <a:lstStyle/>
        <a:p>
          <a:endParaRPr lang="en-US"/>
        </a:p>
      </dgm:t>
    </dgm:pt>
    <dgm:pt modelId="{86D45CDB-F43A-4CE1-A0B8-81D951C68171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GB" sz="1800" dirty="0"/>
            <a:t>The study of signs</a:t>
          </a:r>
          <a:endParaRPr lang="en-US" sz="1800" dirty="0"/>
        </a:p>
      </dgm:t>
    </dgm:pt>
    <dgm:pt modelId="{4F2648E9-0B6F-42EE-B1C4-F2DD8DBE1DBB}" type="parTrans" cxnId="{5314231D-D34B-4133-B7B1-3DD96632516E}">
      <dgm:prSet/>
      <dgm:spPr/>
      <dgm:t>
        <a:bodyPr/>
        <a:lstStyle/>
        <a:p>
          <a:endParaRPr lang="en-US"/>
        </a:p>
      </dgm:t>
    </dgm:pt>
    <dgm:pt modelId="{D517297E-2540-4AB3-AD4F-BF013EA19827}" type="sibTrans" cxnId="{5314231D-D34B-4133-B7B1-3DD96632516E}">
      <dgm:prSet/>
      <dgm:spPr/>
      <dgm:t>
        <a:bodyPr/>
        <a:lstStyle/>
        <a:p>
          <a:endParaRPr lang="en-US"/>
        </a:p>
      </dgm:t>
    </dgm:pt>
    <dgm:pt modelId="{D7442061-1386-41F2-89F9-0886437CA3F3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GB" sz="1800" dirty="0"/>
            <a:t>Uncovering how meaning is produced and how signs are designed to convey meaning</a:t>
          </a:r>
          <a:endParaRPr lang="en-US" sz="1800" dirty="0"/>
        </a:p>
      </dgm:t>
    </dgm:pt>
    <dgm:pt modelId="{02C17EF1-1769-4B73-AEB8-1CA8E2BF2602}" type="parTrans" cxnId="{338334C7-BE16-4A35-8DB0-6AE0113C3D39}">
      <dgm:prSet/>
      <dgm:spPr/>
      <dgm:t>
        <a:bodyPr/>
        <a:lstStyle/>
        <a:p>
          <a:endParaRPr lang="en-US"/>
        </a:p>
      </dgm:t>
    </dgm:pt>
    <dgm:pt modelId="{13BDDF12-9D85-4ADC-A32A-E4F44510E6F2}" type="sibTrans" cxnId="{338334C7-BE16-4A35-8DB0-6AE0113C3D39}">
      <dgm:prSet/>
      <dgm:spPr/>
      <dgm:t>
        <a:bodyPr/>
        <a:lstStyle/>
        <a:p>
          <a:endParaRPr lang="en-US"/>
        </a:p>
      </dgm:t>
    </dgm:pt>
    <dgm:pt modelId="{63857139-282A-43D5-A544-A0ED0758E38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Ethnographic content analysis</a:t>
          </a:r>
          <a:endParaRPr lang="en-US"/>
        </a:p>
      </dgm:t>
    </dgm:pt>
    <dgm:pt modelId="{A41B615B-D512-44BD-8C91-AA19A9BA45FD}" type="parTrans" cxnId="{A43A7B07-7746-4F1D-9257-61EE99D8A25E}">
      <dgm:prSet/>
      <dgm:spPr/>
      <dgm:t>
        <a:bodyPr/>
        <a:lstStyle/>
        <a:p>
          <a:endParaRPr lang="en-US"/>
        </a:p>
      </dgm:t>
    </dgm:pt>
    <dgm:pt modelId="{697C5B5F-C80E-4DB7-95A4-09F7E614D178}" type="sibTrans" cxnId="{A43A7B07-7746-4F1D-9257-61EE99D8A25E}">
      <dgm:prSet/>
      <dgm:spPr/>
      <dgm:t>
        <a:bodyPr/>
        <a:lstStyle/>
        <a:p>
          <a:endParaRPr lang="en-US"/>
        </a:p>
      </dgm:t>
    </dgm:pt>
    <dgm:pt modelId="{5A734B82-1069-4774-8757-95F44931398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Focus on interpretation</a:t>
          </a:r>
          <a:endParaRPr lang="en-US" dirty="0"/>
        </a:p>
      </dgm:t>
    </dgm:pt>
    <dgm:pt modelId="{AF496702-404D-4348-9A49-F4730735F6CE}" type="parTrans" cxnId="{E33939E4-ECC7-4F46-8A15-98D88FF46659}">
      <dgm:prSet/>
      <dgm:spPr/>
      <dgm:t>
        <a:bodyPr/>
        <a:lstStyle/>
        <a:p>
          <a:endParaRPr lang="en-US"/>
        </a:p>
      </dgm:t>
    </dgm:pt>
    <dgm:pt modelId="{3F234D09-87EE-46EC-BB35-F696BEC1A02B}" type="sibTrans" cxnId="{E33939E4-ECC7-4F46-8A15-98D88FF46659}">
      <dgm:prSet/>
      <dgm:spPr/>
      <dgm:t>
        <a:bodyPr/>
        <a:lstStyle/>
        <a:p>
          <a:endParaRPr lang="en-US"/>
        </a:p>
      </dgm:t>
    </dgm:pt>
    <dgm:pt modelId="{17C316D9-2840-4173-ADA6-0CED1F53D5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Use of inductive coding</a:t>
          </a:r>
          <a:endParaRPr lang="en-US" dirty="0"/>
        </a:p>
      </dgm:t>
    </dgm:pt>
    <dgm:pt modelId="{8FE553BD-240D-4768-8AEC-212FCA364F3B}" type="parTrans" cxnId="{F420A764-FF74-40C0-80EE-2AF149589B2F}">
      <dgm:prSet/>
      <dgm:spPr/>
      <dgm:t>
        <a:bodyPr/>
        <a:lstStyle/>
        <a:p>
          <a:endParaRPr lang="en-US"/>
        </a:p>
      </dgm:t>
    </dgm:pt>
    <dgm:pt modelId="{4FAB22C8-58B1-4A1D-9A80-F4DD89E96A9F}" type="sibTrans" cxnId="{F420A764-FF74-40C0-80EE-2AF149589B2F}">
      <dgm:prSet/>
      <dgm:spPr/>
      <dgm:t>
        <a:bodyPr/>
        <a:lstStyle/>
        <a:p>
          <a:endParaRPr lang="en-US"/>
        </a:p>
      </dgm:t>
    </dgm:pt>
    <dgm:pt modelId="{81FDDDAD-EEBD-4E5D-ADC5-A60E3B9F4A15}" type="pres">
      <dgm:prSet presAssocID="{8F293C85-88B2-42BD-8A4E-984284F49A96}" presName="root" presStyleCnt="0">
        <dgm:presLayoutVars>
          <dgm:dir/>
          <dgm:resizeHandles val="exact"/>
        </dgm:presLayoutVars>
      </dgm:prSet>
      <dgm:spPr/>
    </dgm:pt>
    <dgm:pt modelId="{A20BE708-CE22-4CB2-B192-4567202C47CD}" type="pres">
      <dgm:prSet presAssocID="{2B720ABB-3EBE-4168-87B5-EEEC4AF6F692}" presName="compNode" presStyleCnt="0"/>
      <dgm:spPr/>
    </dgm:pt>
    <dgm:pt modelId="{478DFBAA-699E-4EAE-9C74-4362365F4F75}" type="pres">
      <dgm:prSet presAssocID="{2B720ABB-3EBE-4168-87B5-EEEC4AF6F692}" presName="bgRect" presStyleLbl="bgShp" presStyleIdx="0" presStyleCnt="3"/>
      <dgm:spPr/>
    </dgm:pt>
    <dgm:pt modelId="{50EB870C-1464-443E-A325-2738C816B88F}" type="pres">
      <dgm:prSet presAssocID="{2B720ABB-3EBE-4168-87B5-EEEC4AF6F6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AC8D1D8-36C8-4EDF-B291-696208FAB147}" type="pres">
      <dgm:prSet presAssocID="{2B720ABB-3EBE-4168-87B5-EEEC4AF6F692}" presName="spaceRect" presStyleCnt="0"/>
      <dgm:spPr/>
    </dgm:pt>
    <dgm:pt modelId="{802167C4-6756-4236-9417-8F14932885C3}" type="pres">
      <dgm:prSet presAssocID="{2B720ABB-3EBE-4168-87B5-EEEC4AF6F692}" presName="parTx" presStyleLbl="revTx" presStyleIdx="0" presStyleCnt="6">
        <dgm:presLayoutVars>
          <dgm:chMax val="0"/>
          <dgm:chPref val="0"/>
        </dgm:presLayoutVars>
      </dgm:prSet>
      <dgm:spPr/>
    </dgm:pt>
    <dgm:pt modelId="{85CECCAB-2A57-4AE8-8836-FA8BD1F467A2}" type="pres">
      <dgm:prSet presAssocID="{2B720ABB-3EBE-4168-87B5-EEEC4AF6F692}" presName="desTx" presStyleLbl="revTx" presStyleIdx="1" presStyleCnt="6" custScaleX="114016">
        <dgm:presLayoutVars/>
      </dgm:prSet>
      <dgm:spPr/>
    </dgm:pt>
    <dgm:pt modelId="{BBFBA4DE-F3EE-4066-87C0-00083D3F73D1}" type="pres">
      <dgm:prSet presAssocID="{B7441D33-0F4B-4178-B783-0567CF49BC26}" presName="sibTrans" presStyleCnt="0"/>
      <dgm:spPr/>
    </dgm:pt>
    <dgm:pt modelId="{7C4AAA7D-05CA-4C56-A55B-439F3F3929CA}" type="pres">
      <dgm:prSet presAssocID="{D57F03E7-3A31-4C87-9F42-5B5EE0252146}" presName="compNode" presStyleCnt="0"/>
      <dgm:spPr/>
    </dgm:pt>
    <dgm:pt modelId="{B6AFED12-EB80-4FAB-BEC6-475783BE06A3}" type="pres">
      <dgm:prSet presAssocID="{D57F03E7-3A31-4C87-9F42-5B5EE0252146}" presName="bgRect" presStyleLbl="bgShp" presStyleIdx="1" presStyleCnt="3" custLinFactNeighborX="-95" custLinFactNeighborY="-3549"/>
      <dgm:spPr/>
    </dgm:pt>
    <dgm:pt modelId="{DB90573B-7E65-4C14-BCA0-377584BF99F8}" type="pres">
      <dgm:prSet presAssocID="{D57F03E7-3A31-4C87-9F42-5B5EE02521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mmable with solid fill"/>
        </a:ext>
      </dgm:extLst>
    </dgm:pt>
    <dgm:pt modelId="{33BCC710-C538-41C2-A63F-7C13EBA1DFEE}" type="pres">
      <dgm:prSet presAssocID="{D57F03E7-3A31-4C87-9F42-5B5EE0252146}" presName="spaceRect" presStyleCnt="0"/>
      <dgm:spPr/>
    </dgm:pt>
    <dgm:pt modelId="{6791EA32-170F-437E-9087-4188519EC3AB}" type="pres">
      <dgm:prSet presAssocID="{D57F03E7-3A31-4C87-9F42-5B5EE0252146}" presName="parTx" presStyleLbl="revTx" presStyleIdx="2" presStyleCnt="6">
        <dgm:presLayoutVars>
          <dgm:chMax val="0"/>
          <dgm:chPref val="0"/>
        </dgm:presLayoutVars>
      </dgm:prSet>
      <dgm:spPr/>
    </dgm:pt>
    <dgm:pt modelId="{A98CF14B-7ABA-488A-BF3D-F5D91F3D250E}" type="pres">
      <dgm:prSet presAssocID="{D57F03E7-3A31-4C87-9F42-5B5EE0252146}" presName="desTx" presStyleLbl="revTx" presStyleIdx="3" presStyleCnt="6" custScaleX="113521">
        <dgm:presLayoutVars/>
      </dgm:prSet>
      <dgm:spPr/>
    </dgm:pt>
    <dgm:pt modelId="{97329C2F-B566-4A94-80FB-5EF21D0B197E}" type="pres">
      <dgm:prSet presAssocID="{49B8218C-3B4F-4829-AFC3-B0E5500878EF}" presName="sibTrans" presStyleCnt="0"/>
      <dgm:spPr/>
    </dgm:pt>
    <dgm:pt modelId="{B8C54CCB-0064-459C-8C56-E2D7083C3F60}" type="pres">
      <dgm:prSet presAssocID="{63857139-282A-43D5-A544-A0ED0758E388}" presName="compNode" presStyleCnt="0"/>
      <dgm:spPr/>
    </dgm:pt>
    <dgm:pt modelId="{369F34BA-3CEB-4F0C-A11F-BA5B90C53477}" type="pres">
      <dgm:prSet presAssocID="{63857139-282A-43D5-A544-A0ED0758E388}" presName="bgRect" presStyleLbl="bgShp" presStyleIdx="2" presStyleCnt="3"/>
      <dgm:spPr/>
    </dgm:pt>
    <dgm:pt modelId="{C81B95AF-B043-4F5D-AF24-FF6407F35738}" type="pres">
      <dgm:prSet presAssocID="{63857139-282A-43D5-A544-A0ED0758E3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F0876CD-6F3D-42FA-A4BE-28CBAEC9429A}" type="pres">
      <dgm:prSet presAssocID="{63857139-282A-43D5-A544-A0ED0758E388}" presName="spaceRect" presStyleCnt="0"/>
      <dgm:spPr/>
    </dgm:pt>
    <dgm:pt modelId="{FE1E121C-F8A5-4ED0-AC7A-D0BB368065DE}" type="pres">
      <dgm:prSet presAssocID="{63857139-282A-43D5-A544-A0ED0758E388}" presName="parTx" presStyleLbl="revTx" presStyleIdx="4" presStyleCnt="6">
        <dgm:presLayoutVars>
          <dgm:chMax val="0"/>
          <dgm:chPref val="0"/>
        </dgm:presLayoutVars>
      </dgm:prSet>
      <dgm:spPr/>
    </dgm:pt>
    <dgm:pt modelId="{4B24F6B3-429A-496A-9135-CBD16ACE4417}" type="pres">
      <dgm:prSet presAssocID="{63857139-282A-43D5-A544-A0ED0758E388}" presName="desTx" presStyleLbl="revTx" presStyleIdx="5" presStyleCnt="6" custScaleX="112497">
        <dgm:presLayoutVars/>
      </dgm:prSet>
      <dgm:spPr/>
    </dgm:pt>
  </dgm:ptLst>
  <dgm:cxnLst>
    <dgm:cxn modelId="{A43A7B07-7746-4F1D-9257-61EE99D8A25E}" srcId="{8F293C85-88B2-42BD-8A4E-984284F49A96}" destId="{63857139-282A-43D5-A544-A0ED0758E388}" srcOrd="2" destOrd="0" parTransId="{A41B615B-D512-44BD-8C91-AA19A9BA45FD}" sibTransId="{697C5B5F-C80E-4DB7-95A4-09F7E614D178}"/>
    <dgm:cxn modelId="{6738FF0F-803E-4757-8568-AC31BCCDB187}" srcId="{8F293C85-88B2-42BD-8A4E-984284F49A96}" destId="{2B720ABB-3EBE-4168-87B5-EEEC4AF6F692}" srcOrd="0" destOrd="0" parTransId="{0D79C647-91A9-4DDD-998F-C94EF31373CA}" sibTransId="{B7441D33-0F4B-4178-B783-0567CF49BC26}"/>
    <dgm:cxn modelId="{5314231D-D34B-4133-B7B1-3DD96632516E}" srcId="{D57F03E7-3A31-4C87-9F42-5B5EE0252146}" destId="{86D45CDB-F43A-4CE1-A0B8-81D951C68171}" srcOrd="0" destOrd="0" parTransId="{4F2648E9-0B6F-42EE-B1C4-F2DD8DBE1DBB}" sibTransId="{D517297E-2540-4AB3-AD4F-BF013EA19827}"/>
    <dgm:cxn modelId="{2467E73A-F3A9-4E45-9668-153955192DAB}" srcId="{2B720ABB-3EBE-4168-87B5-EEEC4AF6F692}" destId="{65707172-0181-488A-9898-F49E4B72FA8A}" srcOrd="1" destOrd="0" parTransId="{885AE8B4-A19C-4458-93AA-931CDA35115D}" sibTransId="{152C2834-A638-433E-B25C-0099D6EB9E43}"/>
    <dgm:cxn modelId="{60E6425D-A01D-4A1E-8E97-EE5353D4237A}" type="presOf" srcId="{2B720ABB-3EBE-4168-87B5-EEEC4AF6F692}" destId="{802167C4-6756-4236-9417-8F14932885C3}" srcOrd="0" destOrd="0" presId="urn:microsoft.com/office/officeart/2018/2/layout/IconVerticalSolidList"/>
    <dgm:cxn modelId="{DEEB9F44-0967-43E7-A5D8-1A42CD3F7E4C}" type="presOf" srcId="{AB7BF6CA-5AB5-4CE5-9817-0435C523A5C4}" destId="{85CECCAB-2A57-4AE8-8836-FA8BD1F467A2}" srcOrd="0" destOrd="0" presId="urn:microsoft.com/office/officeart/2018/2/layout/IconVerticalSolidList"/>
    <dgm:cxn modelId="{F420A764-FF74-40C0-80EE-2AF149589B2F}" srcId="{63857139-282A-43D5-A544-A0ED0758E388}" destId="{17C316D9-2840-4173-ADA6-0CED1F53D5A1}" srcOrd="1" destOrd="0" parTransId="{8FE553BD-240D-4768-8AEC-212FCA364F3B}" sibTransId="{4FAB22C8-58B1-4A1D-9A80-F4DD89E96A9F}"/>
    <dgm:cxn modelId="{049A9645-4FFC-4388-A4CC-87428A7F2FEA}" type="presOf" srcId="{17C316D9-2840-4173-ADA6-0CED1F53D5A1}" destId="{4B24F6B3-429A-496A-9135-CBD16ACE4417}" srcOrd="0" destOrd="1" presId="urn:microsoft.com/office/officeart/2018/2/layout/IconVerticalSolidList"/>
    <dgm:cxn modelId="{A781C781-C93E-4F30-ABCD-0AE3D0A2CF80}" type="presOf" srcId="{86D45CDB-F43A-4CE1-A0B8-81D951C68171}" destId="{A98CF14B-7ABA-488A-BF3D-F5D91F3D250E}" srcOrd="0" destOrd="0" presId="urn:microsoft.com/office/officeart/2018/2/layout/IconVerticalSolidList"/>
    <dgm:cxn modelId="{4B59C888-76D5-4633-967C-131702CFA21D}" type="presOf" srcId="{8F293C85-88B2-42BD-8A4E-984284F49A96}" destId="{81FDDDAD-EEBD-4E5D-ADC5-A60E3B9F4A15}" srcOrd="0" destOrd="0" presId="urn:microsoft.com/office/officeart/2018/2/layout/IconVerticalSolidList"/>
    <dgm:cxn modelId="{DE317990-9476-462F-B9E9-C79ECD14808F}" srcId="{2B720ABB-3EBE-4168-87B5-EEEC4AF6F692}" destId="{AB7BF6CA-5AB5-4CE5-9817-0435C523A5C4}" srcOrd="0" destOrd="0" parTransId="{E73DDD1E-E28E-44CF-ACA2-C81FFB743DDF}" sibTransId="{AD523B47-A926-4335-913F-F3D35532A225}"/>
    <dgm:cxn modelId="{7E1BC3B0-84ED-4BA7-8C46-F038A9505E7B}" type="presOf" srcId="{5A734B82-1069-4774-8757-95F449313985}" destId="{4B24F6B3-429A-496A-9135-CBD16ACE4417}" srcOrd="0" destOrd="0" presId="urn:microsoft.com/office/officeart/2018/2/layout/IconVerticalSolidList"/>
    <dgm:cxn modelId="{E2EC65B7-D1E0-4614-BE4D-6245F76D59E4}" type="presOf" srcId="{D7442061-1386-41F2-89F9-0886437CA3F3}" destId="{A98CF14B-7ABA-488A-BF3D-F5D91F3D250E}" srcOrd="0" destOrd="1" presId="urn:microsoft.com/office/officeart/2018/2/layout/IconVerticalSolidList"/>
    <dgm:cxn modelId="{338334C7-BE16-4A35-8DB0-6AE0113C3D39}" srcId="{D57F03E7-3A31-4C87-9F42-5B5EE0252146}" destId="{D7442061-1386-41F2-89F9-0886437CA3F3}" srcOrd="1" destOrd="0" parTransId="{02C17EF1-1769-4B73-AEB8-1CA8E2BF2602}" sibTransId="{13BDDF12-9D85-4ADC-A32A-E4F44510E6F2}"/>
    <dgm:cxn modelId="{4A0398CE-8F27-4F01-B009-9E7F0432840C}" type="presOf" srcId="{65707172-0181-488A-9898-F49E4B72FA8A}" destId="{85CECCAB-2A57-4AE8-8836-FA8BD1F467A2}" srcOrd="0" destOrd="1" presId="urn:microsoft.com/office/officeart/2018/2/layout/IconVerticalSolidList"/>
    <dgm:cxn modelId="{5E2531D4-D3EE-4860-B8BE-414C4AA7D58F}" type="presOf" srcId="{63857139-282A-43D5-A544-A0ED0758E388}" destId="{FE1E121C-F8A5-4ED0-AC7A-D0BB368065DE}" srcOrd="0" destOrd="0" presId="urn:microsoft.com/office/officeart/2018/2/layout/IconVerticalSolidList"/>
    <dgm:cxn modelId="{B5D4F0D7-D01B-4E82-BC83-CE109B58EC6C}" type="presOf" srcId="{D57F03E7-3A31-4C87-9F42-5B5EE0252146}" destId="{6791EA32-170F-437E-9087-4188519EC3AB}" srcOrd="0" destOrd="0" presId="urn:microsoft.com/office/officeart/2018/2/layout/IconVerticalSolidList"/>
    <dgm:cxn modelId="{E33939E4-ECC7-4F46-8A15-98D88FF46659}" srcId="{63857139-282A-43D5-A544-A0ED0758E388}" destId="{5A734B82-1069-4774-8757-95F449313985}" srcOrd="0" destOrd="0" parTransId="{AF496702-404D-4348-9A49-F4730735F6CE}" sibTransId="{3F234D09-87EE-46EC-BB35-F696BEC1A02B}"/>
    <dgm:cxn modelId="{E437B6F5-41D8-4599-879A-35D06D9A50D6}" srcId="{8F293C85-88B2-42BD-8A4E-984284F49A96}" destId="{D57F03E7-3A31-4C87-9F42-5B5EE0252146}" srcOrd="1" destOrd="0" parTransId="{B98AB197-AE55-42C6-96F2-A51F58EFD632}" sibTransId="{49B8218C-3B4F-4829-AFC3-B0E5500878EF}"/>
    <dgm:cxn modelId="{C4680BDA-E783-4C78-9AF1-16F8FAAB21B5}" type="presParOf" srcId="{81FDDDAD-EEBD-4E5D-ADC5-A60E3B9F4A15}" destId="{A20BE708-CE22-4CB2-B192-4567202C47CD}" srcOrd="0" destOrd="0" presId="urn:microsoft.com/office/officeart/2018/2/layout/IconVerticalSolidList"/>
    <dgm:cxn modelId="{1E58B3AC-F726-4C75-8226-21E92343EC85}" type="presParOf" srcId="{A20BE708-CE22-4CB2-B192-4567202C47CD}" destId="{478DFBAA-699E-4EAE-9C74-4362365F4F75}" srcOrd="0" destOrd="0" presId="urn:microsoft.com/office/officeart/2018/2/layout/IconVerticalSolidList"/>
    <dgm:cxn modelId="{5310A561-0304-4624-9ABA-E7EE5F2FF3F3}" type="presParOf" srcId="{A20BE708-CE22-4CB2-B192-4567202C47CD}" destId="{50EB870C-1464-443E-A325-2738C816B88F}" srcOrd="1" destOrd="0" presId="urn:microsoft.com/office/officeart/2018/2/layout/IconVerticalSolidList"/>
    <dgm:cxn modelId="{CCEDE18D-BD15-4BFF-B447-6127B8952E01}" type="presParOf" srcId="{A20BE708-CE22-4CB2-B192-4567202C47CD}" destId="{DAC8D1D8-36C8-4EDF-B291-696208FAB147}" srcOrd="2" destOrd="0" presId="urn:microsoft.com/office/officeart/2018/2/layout/IconVerticalSolidList"/>
    <dgm:cxn modelId="{D4668897-642E-4B51-B542-B5BBEADF65B0}" type="presParOf" srcId="{A20BE708-CE22-4CB2-B192-4567202C47CD}" destId="{802167C4-6756-4236-9417-8F14932885C3}" srcOrd="3" destOrd="0" presId="urn:microsoft.com/office/officeart/2018/2/layout/IconVerticalSolidList"/>
    <dgm:cxn modelId="{A7976F7E-4ED5-4AA3-AD65-BDEE18CAF648}" type="presParOf" srcId="{A20BE708-CE22-4CB2-B192-4567202C47CD}" destId="{85CECCAB-2A57-4AE8-8836-FA8BD1F467A2}" srcOrd="4" destOrd="0" presId="urn:microsoft.com/office/officeart/2018/2/layout/IconVerticalSolidList"/>
    <dgm:cxn modelId="{EBDA3483-AF94-48B1-B1D5-7F2211EA5C3A}" type="presParOf" srcId="{81FDDDAD-EEBD-4E5D-ADC5-A60E3B9F4A15}" destId="{BBFBA4DE-F3EE-4066-87C0-00083D3F73D1}" srcOrd="1" destOrd="0" presId="urn:microsoft.com/office/officeart/2018/2/layout/IconVerticalSolidList"/>
    <dgm:cxn modelId="{AA38AFCB-E30C-4D47-BEB7-AB39BDDF06F6}" type="presParOf" srcId="{81FDDDAD-EEBD-4E5D-ADC5-A60E3B9F4A15}" destId="{7C4AAA7D-05CA-4C56-A55B-439F3F3929CA}" srcOrd="2" destOrd="0" presId="urn:microsoft.com/office/officeart/2018/2/layout/IconVerticalSolidList"/>
    <dgm:cxn modelId="{EA722E79-BCF0-4A8E-B996-3CBE641576BF}" type="presParOf" srcId="{7C4AAA7D-05CA-4C56-A55B-439F3F3929CA}" destId="{B6AFED12-EB80-4FAB-BEC6-475783BE06A3}" srcOrd="0" destOrd="0" presId="urn:microsoft.com/office/officeart/2018/2/layout/IconVerticalSolidList"/>
    <dgm:cxn modelId="{7090D2FC-BEFB-4EFD-9BD0-97A5FB0DF3AF}" type="presParOf" srcId="{7C4AAA7D-05CA-4C56-A55B-439F3F3929CA}" destId="{DB90573B-7E65-4C14-BCA0-377584BF99F8}" srcOrd="1" destOrd="0" presId="urn:microsoft.com/office/officeart/2018/2/layout/IconVerticalSolidList"/>
    <dgm:cxn modelId="{00DCCCB9-6F56-4C84-B983-745191976894}" type="presParOf" srcId="{7C4AAA7D-05CA-4C56-A55B-439F3F3929CA}" destId="{33BCC710-C538-41C2-A63F-7C13EBA1DFEE}" srcOrd="2" destOrd="0" presId="urn:microsoft.com/office/officeart/2018/2/layout/IconVerticalSolidList"/>
    <dgm:cxn modelId="{8054C147-20E6-4B28-9575-7F87A5C57EDF}" type="presParOf" srcId="{7C4AAA7D-05CA-4C56-A55B-439F3F3929CA}" destId="{6791EA32-170F-437E-9087-4188519EC3AB}" srcOrd="3" destOrd="0" presId="urn:microsoft.com/office/officeart/2018/2/layout/IconVerticalSolidList"/>
    <dgm:cxn modelId="{BB245967-E1B2-429C-AA22-901924EEF387}" type="presParOf" srcId="{7C4AAA7D-05CA-4C56-A55B-439F3F3929CA}" destId="{A98CF14B-7ABA-488A-BF3D-F5D91F3D250E}" srcOrd="4" destOrd="0" presId="urn:microsoft.com/office/officeart/2018/2/layout/IconVerticalSolidList"/>
    <dgm:cxn modelId="{33675D9E-E212-4372-9181-9E6CCB2C4681}" type="presParOf" srcId="{81FDDDAD-EEBD-4E5D-ADC5-A60E3B9F4A15}" destId="{97329C2F-B566-4A94-80FB-5EF21D0B197E}" srcOrd="3" destOrd="0" presId="urn:microsoft.com/office/officeart/2018/2/layout/IconVerticalSolidList"/>
    <dgm:cxn modelId="{6E965718-15D7-4721-9232-0A6D5ECB4169}" type="presParOf" srcId="{81FDDDAD-EEBD-4E5D-ADC5-A60E3B9F4A15}" destId="{B8C54CCB-0064-459C-8C56-E2D7083C3F60}" srcOrd="4" destOrd="0" presId="urn:microsoft.com/office/officeart/2018/2/layout/IconVerticalSolidList"/>
    <dgm:cxn modelId="{13EA22FD-2881-42EE-8050-81EE6836037A}" type="presParOf" srcId="{B8C54CCB-0064-459C-8C56-E2D7083C3F60}" destId="{369F34BA-3CEB-4F0C-A11F-BA5B90C53477}" srcOrd="0" destOrd="0" presId="urn:microsoft.com/office/officeart/2018/2/layout/IconVerticalSolidList"/>
    <dgm:cxn modelId="{B879D676-C832-477D-B104-224A0D3D09D4}" type="presParOf" srcId="{B8C54CCB-0064-459C-8C56-E2D7083C3F60}" destId="{C81B95AF-B043-4F5D-AF24-FF6407F35738}" srcOrd="1" destOrd="0" presId="urn:microsoft.com/office/officeart/2018/2/layout/IconVerticalSolidList"/>
    <dgm:cxn modelId="{AB401F2E-9D35-4D56-B23C-824C162E1A59}" type="presParOf" srcId="{B8C54CCB-0064-459C-8C56-E2D7083C3F60}" destId="{BF0876CD-6F3D-42FA-A4BE-28CBAEC9429A}" srcOrd="2" destOrd="0" presId="urn:microsoft.com/office/officeart/2018/2/layout/IconVerticalSolidList"/>
    <dgm:cxn modelId="{6D90E705-9A39-47C5-AF65-AA8B5505DB94}" type="presParOf" srcId="{B8C54CCB-0064-459C-8C56-E2D7083C3F60}" destId="{FE1E121C-F8A5-4ED0-AC7A-D0BB368065DE}" srcOrd="3" destOrd="0" presId="urn:microsoft.com/office/officeart/2018/2/layout/IconVerticalSolidList"/>
    <dgm:cxn modelId="{CBDE4D4B-9AD3-4932-87A4-FF8A77043C62}" type="presParOf" srcId="{B8C54CCB-0064-459C-8C56-E2D7083C3F60}" destId="{4B24F6B3-429A-496A-9135-CBD16ACE441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DFBAA-699E-4EAE-9C74-4362365F4F75}">
      <dsp:nvSpPr>
        <dsp:cNvPr id="0" name=""/>
        <dsp:cNvSpPr/>
      </dsp:nvSpPr>
      <dsp:spPr>
        <a:xfrm>
          <a:off x="-151002" y="6897"/>
          <a:ext cx="10515600" cy="12392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B870C-1464-443E-A325-2738C816B88F}">
      <dsp:nvSpPr>
        <dsp:cNvPr id="0" name=""/>
        <dsp:cNvSpPr/>
      </dsp:nvSpPr>
      <dsp:spPr>
        <a:xfrm>
          <a:off x="223884" y="285739"/>
          <a:ext cx="681613" cy="681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167C4-6756-4236-9417-8F14932885C3}">
      <dsp:nvSpPr>
        <dsp:cNvPr id="0" name=""/>
        <dsp:cNvSpPr/>
      </dsp:nvSpPr>
      <dsp:spPr>
        <a:xfrm>
          <a:off x="1280386" y="6897"/>
          <a:ext cx="4732020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Quantitative content analysis</a:t>
          </a:r>
          <a:endParaRPr lang="en-US" sz="2500" kern="1200"/>
        </a:p>
      </dsp:txBody>
      <dsp:txXfrm>
        <a:off x="1280386" y="6897"/>
        <a:ext cx="4732020" cy="1239298"/>
      </dsp:txXfrm>
    </dsp:sp>
    <dsp:sp modelId="{85CECCAB-2A57-4AE8-8836-FA8BD1F467A2}">
      <dsp:nvSpPr>
        <dsp:cNvPr id="0" name=""/>
        <dsp:cNvSpPr/>
      </dsp:nvSpPr>
      <dsp:spPr>
        <a:xfrm>
          <a:off x="5707601" y="6897"/>
          <a:ext cx="4959001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Coding of documents according to a set of themes, use of quantitative analysis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Coding schemes usually set deductively</a:t>
          </a:r>
          <a:endParaRPr lang="en-US" sz="1800" kern="1200" dirty="0"/>
        </a:p>
      </dsp:txBody>
      <dsp:txXfrm>
        <a:off x="5707601" y="6897"/>
        <a:ext cx="4959001" cy="1239298"/>
      </dsp:txXfrm>
    </dsp:sp>
    <dsp:sp modelId="{B6AFED12-EB80-4FAB-BEC6-475783BE06A3}">
      <dsp:nvSpPr>
        <dsp:cNvPr id="0" name=""/>
        <dsp:cNvSpPr/>
      </dsp:nvSpPr>
      <dsp:spPr>
        <a:xfrm>
          <a:off x="-151002" y="1512037"/>
          <a:ext cx="10515600" cy="12392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0573B-7E65-4C14-BCA0-377584BF99F8}">
      <dsp:nvSpPr>
        <dsp:cNvPr id="0" name=""/>
        <dsp:cNvSpPr/>
      </dsp:nvSpPr>
      <dsp:spPr>
        <a:xfrm>
          <a:off x="223884" y="1834862"/>
          <a:ext cx="681613" cy="681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1EA32-170F-437E-9087-4188519EC3AB}">
      <dsp:nvSpPr>
        <dsp:cNvPr id="0" name=""/>
        <dsp:cNvSpPr/>
      </dsp:nvSpPr>
      <dsp:spPr>
        <a:xfrm>
          <a:off x="1280386" y="1556019"/>
          <a:ext cx="4732020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Semiotics</a:t>
          </a:r>
          <a:endParaRPr lang="en-US" sz="2500" kern="1200"/>
        </a:p>
      </dsp:txBody>
      <dsp:txXfrm>
        <a:off x="1280386" y="1556019"/>
        <a:ext cx="4732020" cy="1239298"/>
      </dsp:txXfrm>
    </dsp:sp>
    <dsp:sp modelId="{A98CF14B-7ABA-488A-BF3D-F5D91F3D250E}">
      <dsp:nvSpPr>
        <dsp:cNvPr id="0" name=""/>
        <dsp:cNvSpPr/>
      </dsp:nvSpPr>
      <dsp:spPr>
        <a:xfrm>
          <a:off x="5718365" y="1556019"/>
          <a:ext cx="4937472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800" kern="1200" dirty="0"/>
            <a:t>The study of signs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800" kern="1200" dirty="0"/>
            <a:t>Uncovering how meaning is produced and how signs are designed to convey meaning</a:t>
          </a:r>
          <a:endParaRPr lang="en-US" sz="1800" kern="1200" dirty="0"/>
        </a:p>
      </dsp:txBody>
      <dsp:txXfrm>
        <a:off x="5718365" y="1556019"/>
        <a:ext cx="4937472" cy="1239298"/>
      </dsp:txXfrm>
    </dsp:sp>
    <dsp:sp modelId="{369F34BA-3CEB-4F0C-A11F-BA5B90C53477}">
      <dsp:nvSpPr>
        <dsp:cNvPr id="0" name=""/>
        <dsp:cNvSpPr/>
      </dsp:nvSpPr>
      <dsp:spPr>
        <a:xfrm>
          <a:off x="-151002" y="3105142"/>
          <a:ext cx="10515600" cy="12392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B95AF-B043-4F5D-AF24-FF6407F35738}">
      <dsp:nvSpPr>
        <dsp:cNvPr id="0" name=""/>
        <dsp:cNvSpPr/>
      </dsp:nvSpPr>
      <dsp:spPr>
        <a:xfrm>
          <a:off x="223884" y="3383984"/>
          <a:ext cx="681613" cy="681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E121C-F8A5-4ED0-AC7A-D0BB368065DE}">
      <dsp:nvSpPr>
        <dsp:cNvPr id="0" name=""/>
        <dsp:cNvSpPr/>
      </dsp:nvSpPr>
      <dsp:spPr>
        <a:xfrm>
          <a:off x="1280386" y="3105142"/>
          <a:ext cx="4732020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Ethnographic content analysis</a:t>
          </a:r>
          <a:endParaRPr lang="en-US" sz="2500" kern="1200"/>
        </a:p>
      </dsp:txBody>
      <dsp:txXfrm>
        <a:off x="1280386" y="3105142"/>
        <a:ext cx="4732020" cy="1239298"/>
      </dsp:txXfrm>
    </dsp:sp>
    <dsp:sp modelId="{4B24F6B3-429A-496A-9135-CBD16ACE4417}">
      <dsp:nvSpPr>
        <dsp:cNvPr id="0" name=""/>
        <dsp:cNvSpPr/>
      </dsp:nvSpPr>
      <dsp:spPr>
        <a:xfrm>
          <a:off x="5740634" y="3105142"/>
          <a:ext cx="4892934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Focus on interpretation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Use of inductive coding</a:t>
          </a:r>
          <a:endParaRPr lang="en-US" sz="1800" kern="1200" dirty="0"/>
        </a:p>
      </dsp:txBody>
      <dsp:txXfrm>
        <a:off x="5740634" y="3105142"/>
        <a:ext cx="4892934" cy="1239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1109A-048C-46CD-9137-4499C4A5BC4B}" type="datetimeFigureOut">
              <a:rPr lang="en-GB" smtClean="0"/>
              <a:t>29/11/2022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4B7C-DCF4-4398-8D8C-E89D2D9F51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22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30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172A7-1226-42DA-94F3-85C42DC7AE8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0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29F4-6122-4813-BFFB-9A45DD43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F4896-B338-4A86-B8F6-707BD7515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C522-FCFD-4AA7-BE3E-EAAD6F3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29/11/2022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927A-7F54-4F69-9D3E-567E46FA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04A-EA68-4643-B722-47188ADD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38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6926-CD73-4848-87DC-FCF90509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4F20A-F016-4E02-BA30-F1A807C6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4985-0A75-4B61-8FFE-777F45A2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29/11/2022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4625-8DCF-4927-AB6E-83F05A29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D06A-6EC3-4173-94EF-FECC98C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6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F633C-1402-4735-9998-A8DC1A7D7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AAA2C-7723-4424-BCF9-EB2B53B70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9A04C-529A-4658-935E-968C204E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29/11/2022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22F32-95B8-45F7-8C51-F72F4AF0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434F-97E2-4FBD-BBBC-585886DD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22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EE92177-088E-44E1-BE98-D7E08490ACC5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05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92AE-AA41-4B94-A380-FD506BEE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800A-7359-4CC8-947B-6547435B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F71F-57E2-4BA5-8FA7-399B8D87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29/11/2022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26E5-3965-476C-8C92-CB832CEE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895A-7CA2-4C8E-994A-DDF000A4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29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193F-1198-4B98-9228-F788B606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A304C-63B4-4845-B10A-BAFFDC46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C7F6-232B-4F6D-A376-B197370F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29/11/2022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23EA-F2FB-4D10-93E8-467C33EA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996F-3362-4B7B-9DAC-4D47DF77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8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2347-B5C6-4A60-91A9-0B9FF9B6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91C6-2578-4CDD-8A97-39FC67B34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8D647-54D0-4462-A475-F1503DA53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28012-E875-4A2F-98AB-BAF9E828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29/11/2022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D1FEB-60F5-4C19-89F1-251A8CB4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7789E-45BA-4AC8-9695-52433407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32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6F6-593F-43EC-995A-7CDA0208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0D2E-FB83-4E80-9901-4D06DA68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05803-C3BE-428A-95CB-8550A4F5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8A6FC-444F-4515-80AB-0554A4EE6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E8AA1-C9D5-4B06-A59D-5FC955060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26C0F-B14E-4A65-BCC4-555A5BB7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29/11/2022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BA5B9-B0AF-4EFF-A9F7-D913B1F3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07041-5011-4BCD-80B9-FFAA5CB1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7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9237-CC68-4AB4-972E-F951314C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B3F00-9C85-415F-B853-D0D96526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29/11/2022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A5D07-1AA0-4482-AABA-8118154C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ADB04-0BB3-4069-8928-313CEE72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25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A19ED-6631-4CE8-B741-7B3BC4F0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29/11/2022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3304A-4A69-4D76-AE97-6C2FE0D2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3FA6A-CCD4-4D99-A6F4-51633AB2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2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FAB8-B1CB-45A4-A675-17E139C0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B830-9D94-4ACE-B0C3-253DD62B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F32CF-333C-42DF-9613-CE2D45F9C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03320-9EAD-472F-8880-1A457732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29/11/2022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8975-3988-4DE9-B965-B227FD8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78B7-FF7B-4C44-8717-1D24E4E5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54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2F99-E634-4975-8B8D-4B498B81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845ED-CA95-46A0-B844-BFCF62116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3909-5898-4BC5-8BBD-04CEE2D41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AAC8-E446-44B8-B5F3-1DF0F5DB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29/11/2022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6E8F-A47C-4039-AEB9-A2B82724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0420-2DE4-4E7A-9BE3-9F443072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49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678EC-B8B4-4540-9FAD-BFB9F08F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1EEA-965F-47D6-A697-A1E632B7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49E2-7FC6-4B3A-A15F-6108E5212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5832-1582-48AA-B8BE-4467814CE301}" type="datetimeFigureOut">
              <a:rPr lang="en-GB" smtClean="0"/>
              <a:t>29/11/2022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27DE-345C-447B-A6B1-D0ACC80CC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DC47-F83D-4ADD-8219-82EB138F4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bk logo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119116"/>
            <a:ext cx="7027412" cy="2213635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GB" sz="5600" dirty="0"/>
              <a:t>Documents and Archives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GB" b="1" dirty="0"/>
              <a:t>Doing Political Research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93A13-F9D5-55BB-4C89-A960BE18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/>
              <a:t>A Coding Scheme for Crime Reports in Local Newspapers (Bryman)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8C1CEE-8BA3-1164-E8BD-16DD77CF5F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99452" y="1185910"/>
            <a:ext cx="3383280" cy="462038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118E20-1D5F-218C-D9D4-275A131604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62230" y="1196238"/>
            <a:ext cx="3750238" cy="462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44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47415-CA32-CF9A-AD5F-F4BC2032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Autofit/>
          </a:bodyPr>
          <a:lstStyle/>
          <a:p>
            <a:r>
              <a:rPr lang="en-GB" sz="2800" dirty="0"/>
              <a:t>Quantitative Content Analysis: Topics of News Coverage in Syria State-Controlled Media (</a:t>
            </a:r>
            <a:r>
              <a:rPr lang="en-GB" sz="2800" dirty="0" err="1"/>
              <a:t>Alrababa’h</a:t>
            </a:r>
            <a:r>
              <a:rPr lang="en-GB" sz="2800" dirty="0"/>
              <a:t> and </a:t>
            </a:r>
            <a:r>
              <a:rPr lang="en-GB" sz="2800" dirty="0" err="1"/>
              <a:t>Blaydes</a:t>
            </a:r>
            <a:r>
              <a:rPr lang="en-GB" sz="2800" dirty="0"/>
              <a:t> 2021)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A068C-9ED4-D0F3-DE8F-975809AE0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318" y="2247754"/>
            <a:ext cx="5176015" cy="4103170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134837-12F3-018D-3D83-F5FE081E5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53" y="2272461"/>
            <a:ext cx="4952890" cy="3986862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5683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EA9F9-E1E7-952C-60ED-2A2B6F8D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anchor="ctr">
            <a:normAutofit/>
          </a:bodyPr>
          <a:lstStyle/>
          <a:p>
            <a:r>
              <a:rPr lang="en-GB" sz="2500"/>
              <a:t>Ethnographic Content Analysis: Symbols of Domination and Resistance in Syria (Wedeen 1999)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801CD1-9644-9183-65D8-4E4C39C3F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78" y="364143"/>
            <a:ext cx="3932838" cy="342646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0819DD-8A21-2F12-A088-C19CE1D40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43" y="364142"/>
            <a:ext cx="5112637" cy="3426462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41456-F171-3D81-7419-CC4CECBB1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495568"/>
            <a:ext cx="6586915" cy="190523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Few formal archives exist or can be accessed</a:t>
            </a:r>
          </a:p>
          <a:p>
            <a:r>
              <a:rPr lang="en-US" sz="1800" dirty="0"/>
              <a:t>Interviews can be dangerous </a:t>
            </a:r>
          </a:p>
          <a:p>
            <a:r>
              <a:rPr lang="en-US" sz="1800" dirty="0"/>
              <a:t>Focus instead on visual culture</a:t>
            </a:r>
          </a:p>
        </p:txBody>
      </p:sp>
    </p:spTree>
    <p:extLst>
      <p:ext uri="{BB962C8B-B14F-4D97-AF65-F5344CB8AC3E}">
        <p14:creationId xmlns:p14="http://schemas.microsoft.com/office/powerpoint/2010/main" val="1355816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B50A1-5AE3-1B23-568A-9E1B29BD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Conclusion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2C9FA-9581-1047-7874-4A3451F50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200" dirty="0"/>
              <a:t>Archives and documents are crucial data sources for case studies and historical research</a:t>
            </a:r>
          </a:p>
          <a:p>
            <a:pPr lvl="1"/>
            <a:r>
              <a:rPr lang="en-GB" sz="1800" dirty="0"/>
              <a:t>But we must reflect on all the potential sources of bias</a:t>
            </a:r>
          </a:p>
          <a:p>
            <a:pPr lvl="1"/>
            <a:r>
              <a:rPr lang="en-GB" sz="1800" dirty="0"/>
              <a:t>What documents were produced, why were they produced and what survives?</a:t>
            </a:r>
          </a:p>
          <a:p>
            <a:pPr lvl="1"/>
            <a:r>
              <a:rPr lang="en-GB" sz="1800" dirty="0"/>
              <a:t>What don’t we see in the archive?</a:t>
            </a:r>
          </a:p>
          <a:p>
            <a:r>
              <a:rPr lang="en-GB" sz="2200" dirty="0"/>
              <a:t>Content analysis is a powerful method</a:t>
            </a:r>
          </a:p>
          <a:p>
            <a:pPr lvl="1"/>
            <a:r>
              <a:rPr lang="en-GB" sz="1800" dirty="0"/>
              <a:t>Think systematically about how you will approach it</a:t>
            </a:r>
          </a:p>
          <a:p>
            <a:pPr lvl="1"/>
            <a:r>
              <a:rPr lang="en-GB" sz="1800" dirty="0"/>
              <a:t>Be clear about how you conducted the analysis</a:t>
            </a:r>
          </a:p>
        </p:txBody>
      </p:sp>
    </p:spTree>
    <p:extLst>
      <p:ext uri="{BB962C8B-B14F-4D97-AF65-F5344CB8AC3E}">
        <p14:creationId xmlns:p14="http://schemas.microsoft.com/office/powerpoint/2010/main" val="290129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47415-CA32-CF9A-AD5F-F4BC2032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en-GB" sz="5400" dirty="0"/>
              <a:t>What Documents Can We Analyse?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1CE5-E862-332B-FB46-1E81A393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Anything! (related to our research question)</a:t>
            </a:r>
          </a:p>
          <a:p>
            <a:r>
              <a:rPr lang="en-GB" sz="2400" dirty="0"/>
              <a:t>Texts: Historical manuscripts, personal papers, official documents, news media, social media posts</a:t>
            </a:r>
          </a:p>
          <a:p>
            <a:r>
              <a:rPr lang="en-GB" sz="2400" dirty="0"/>
              <a:t>Also: photographs, pictures, cartoons, videos, graffiti, films and TV</a:t>
            </a:r>
          </a:p>
        </p:txBody>
      </p:sp>
    </p:spTree>
    <p:extLst>
      <p:ext uri="{BB962C8B-B14F-4D97-AF65-F5344CB8AC3E}">
        <p14:creationId xmlns:p14="http://schemas.microsoft.com/office/powerpoint/2010/main" val="235692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4C74C1C-EF2E-40CF-A712-656E694E6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6AF2D-81CA-BE76-44E1-2208EA63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783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GB" sz="4800"/>
              <a:t>Questions to Ask of Documents (Bryman)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0897A69D-7BF7-FB8B-506A-FAE53481E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110" y="1186882"/>
            <a:ext cx="4235516" cy="42355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B8E82-F4EE-1A64-ECD5-53A8BB965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262" y="2620641"/>
            <a:ext cx="5837750" cy="3023702"/>
          </a:xfrm>
        </p:spPr>
        <p:txBody>
          <a:bodyPr anchor="ctr">
            <a:normAutofit fontScale="92500" lnSpcReduction="10000"/>
          </a:bodyPr>
          <a:lstStyle/>
          <a:p>
            <a:r>
              <a:rPr lang="en-GB" sz="2400" dirty="0"/>
              <a:t>Authenticity: Is the evidence genuine and of clear origin?</a:t>
            </a:r>
          </a:p>
          <a:p>
            <a:r>
              <a:rPr lang="en-GB" sz="2400" dirty="0"/>
              <a:t>Credibility: Is the evidence free from error and distortion?</a:t>
            </a:r>
          </a:p>
          <a:p>
            <a:r>
              <a:rPr lang="en-GB" sz="2400" dirty="0"/>
              <a:t>Representativeness: Is the evidence typical of its kind? Of not, is the extent of its untypicality known?</a:t>
            </a:r>
          </a:p>
          <a:p>
            <a:r>
              <a:rPr lang="en-GB" sz="2400" dirty="0"/>
              <a:t>Meaning: Is the evidence clear and comprehensible?</a:t>
            </a:r>
          </a:p>
        </p:txBody>
      </p:sp>
    </p:spTree>
    <p:extLst>
      <p:ext uri="{BB962C8B-B14F-4D97-AF65-F5344CB8AC3E}">
        <p14:creationId xmlns:p14="http://schemas.microsoft.com/office/powerpoint/2010/main" val="251919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8B5B1-A564-FF47-A6FF-F822673A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Methods for Analysing Documents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41E53E3-F775-B484-4175-5935CFFE7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8232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927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583E5-2B4C-9C83-9AD4-16137F5C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Historical Archives</a:t>
            </a:r>
          </a:p>
        </p:txBody>
      </p: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DCC3A-8048-19C6-E41E-CB892FCC3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Researching historical events usually requires accessing archives</a:t>
            </a:r>
          </a:p>
          <a:p>
            <a:r>
              <a:rPr lang="en-US" sz="2000" dirty="0"/>
              <a:t>Where? Libraries, private collections, formal archives</a:t>
            </a:r>
          </a:p>
          <a:p>
            <a:r>
              <a:rPr lang="en-US" sz="2000" dirty="0"/>
              <a:t>Systems of archiving structure how sources can (not) be found</a:t>
            </a:r>
          </a:p>
          <a:p>
            <a:pPr lvl="1"/>
            <a:r>
              <a:rPr lang="en-US" sz="1600" dirty="0"/>
              <a:t>Threat of confirmation bias if we only look for materials which accord with our theory</a:t>
            </a:r>
          </a:p>
          <a:p>
            <a:pPr lvl="1"/>
            <a:r>
              <a:rPr lang="en-US" sz="1600" dirty="0"/>
              <a:t>What is the ‘universe’ of archives we could look at? Often unknown</a:t>
            </a: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National Archives - London Attraction - visitlondon.com">
            <a:extLst>
              <a:ext uri="{FF2B5EF4-FFF2-40B4-BE49-F238E27FC236}">
                <a16:creationId xmlns:a16="http://schemas.microsoft.com/office/drawing/2014/main" id="{F57100A1-3C28-FDDC-06A8-ACF3AF35DBA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7" r="21767" b="2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05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0" name="Rectangle 2069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A73AB-5F74-3AF1-0D2C-F52BDCE5A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Sources of Bias in Archives (Lee)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A519F-2B03-6F9D-4CE9-06373E1D1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7988" y="2620641"/>
            <a:ext cx="5837750" cy="3023702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2000" dirty="0"/>
              <a:t>Source bias</a:t>
            </a:r>
          </a:p>
          <a:p>
            <a:pPr lvl="1"/>
            <a:r>
              <a:rPr lang="en-US" sz="1600" dirty="0"/>
              <a:t>What kinds of documents were produced in the first place?</a:t>
            </a:r>
          </a:p>
          <a:p>
            <a:r>
              <a:rPr lang="en-US" sz="2000" dirty="0"/>
              <a:t>Transfer bias</a:t>
            </a:r>
          </a:p>
          <a:p>
            <a:pPr lvl="1"/>
            <a:r>
              <a:rPr lang="en-US" sz="1600" dirty="0"/>
              <a:t>Which documents have been made available to researchers?</a:t>
            </a:r>
          </a:p>
          <a:p>
            <a:pPr lvl="1"/>
            <a:r>
              <a:rPr lang="en-US" sz="1600" dirty="0"/>
              <a:t>MI5 has released no material since the 1950s</a:t>
            </a:r>
          </a:p>
          <a:p>
            <a:r>
              <a:rPr lang="en-US" sz="2000" dirty="0"/>
              <a:t>Survival bias</a:t>
            </a:r>
          </a:p>
          <a:p>
            <a:pPr lvl="1"/>
            <a:r>
              <a:rPr lang="en-US" sz="1600" dirty="0"/>
              <a:t>Which documents have survived the passage of time?</a:t>
            </a:r>
          </a:p>
          <a:p>
            <a:pPr lvl="1"/>
            <a:r>
              <a:rPr lang="en-US" sz="1600" dirty="0"/>
              <a:t>Archives can be destroyed by fires, floors, neglect and thievery</a:t>
            </a:r>
          </a:p>
          <a:p>
            <a:pPr lvl="1"/>
            <a:r>
              <a:rPr lang="en-US" sz="1600" dirty="0"/>
              <a:t>Those considered more important are more likely to be conserved</a:t>
            </a:r>
          </a:p>
        </p:txBody>
      </p:sp>
      <p:sp>
        <p:nvSpPr>
          <p:cNvPr id="2074" name="Rectangle 2073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1935: Archive |">
            <a:extLst>
              <a:ext uri="{FF2B5EF4-FFF2-40B4-BE49-F238E27FC236}">
                <a16:creationId xmlns:a16="http://schemas.microsoft.com/office/drawing/2014/main" id="{0EBD7703-B766-0AAD-7F64-7969A7B8D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2" r="22096"/>
          <a:stretch/>
        </p:blipFill>
        <p:spPr bwMode="auto">
          <a:xfrm>
            <a:off x="7421373" y="627954"/>
            <a:ext cx="4235516" cy="535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8" name="Rectangle 2077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2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2963C5-4CA0-465C-9333-3EDE4BCD56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467" y="1829148"/>
            <a:ext cx="10905066" cy="319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2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3689E-C527-DFDB-AE7A-A20FDEA3D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Good Practice in Archival Research (Lee)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24E9-1ECC-AEFF-C411-72B9603E0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400" dirty="0"/>
              <a:t>Create a sampling frame</a:t>
            </a:r>
          </a:p>
          <a:p>
            <a:pPr lvl="1"/>
            <a:r>
              <a:rPr lang="en-US" sz="2000" dirty="0"/>
              <a:t>Which kinds of documents could help prove or disprove your hypotheses?</a:t>
            </a:r>
          </a:p>
          <a:p>
            <a:pPr lvl="1"/>
            <a:r>
              <a:rPr lang="en-US" sz="2000" dirty="0"/>
              <a:t>Read a random sample of both kinds of documents</a:t>
            </a:r>
          </a:p>
          <a:p>
            <a:pPr lvl="1"/>
            <a:r>
              <a:rPr lang="en-US" sz="2000" dirty="0"/>
              <a:t>Or else read all extant documents of a certain class </a:t>
            </a:r>
            <a:r>
              <a:rPr lang="en-US" sz="2000" dirty="0" err="1"/>
              <a:t>eg</a:t>
            </a:r>
            <a:r>
              <a:rPr lang="en-US" sz="2000" dirty="0"/>
              <a:t> </a:t>
            </a:r>
            <a:r>
              <a:rPr lang="en-US" sz="2000" dirty="0" err="1"/>
              <a:t>Blaydes</a:t>
            </a:r>
            <a:r>
              <a:rPr lang="en-US" sz="2000" dirty="0"/>
              <a:t> (2018) read all school reports on political reliability in a certain year in Iraq under Saddam Hussein</a:t>
            </a:r>
          </a:p>
          <a:p>
            <a:r>
              <a:rPr lang="en-US" sz="2400" dirty="0"/>
              <a:t>Understand how and why material was created</a:t>
            </a:r>
          </a:p>
          <a:p>
            <a:pPr lvl="1"/>
            <a:r>
              <a:rPr lang="en-US" sz="2000" dirty="0"/>
              <a:t>Who wrote it? Who read it?</a:t>
            </a:r>
          </a:p>
          <a:p>
            <a:pPr lvl="1"/>
            <a:r>
              <a:rPr lang="en-US" sz="2000" dirty="0"/>
              <a:t>What was the purpose of writing it?</a:t>
            </a:r>
          </a:p>
          <a:p>
            <a:pPr lvl="1"/>
            <a:r>
              <a:rPr lang="en-US" sz="2000" dirty="0"/>
              <a:t>What is the history of the archive?</a:t>
            </a:r>
          </a:p>
          <a:p>
            <a:r>
              <a:rPr lang="en-US" sz="2400" dirty="0"/>
              <a:t>Provide context of the archives for readers</a:t>
            </a:r>
          </a:p>
        </p:txBody>
      </p:sp>
    </p:spTree>
    <p:extLst>
      <p:ext uri="{BB962C8B-B14F-4D97-AF65-F5344CB8AC3E}">
        <p14:creationId xmlns:p14="http://schemas.microsoft.com/office/powerpoint/2010/main" val="243408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F3C2F-7428-AC0F-2DA4-82387C54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Good Practice in Content Analysis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68369-3DE9-D0FA-5AFF-E45C88262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Same principles as approaching historical archives, but clarity on method of analysis is crucial too</a:t>
            </a:r>
          </a:p>
          <a:p>
            <a:r>
              <a:rPr lang="en-US" sz="2400" dirty="0"/>
              <a:t>What documents were included/excluded? To what extent are these a representative sample of the universe of documents?</a:t>
            </a:r>
          </a:p>
          <a:p>
            <a:r>
              <a:rPr lang="en-US" sz="2400" dirty="0"/>
              <a:t>Was the coding scheme derived deductively or inductively?</a:t>
            </a:r>
          </a:p>
          <a:p>
            <a:r>
              <a:rPr lang="en-US" sz="2400" dirty="0"/>
              <a:t>What was the coding scheme? </a:t>
            </a:r>
          </a:p>
          <a:p>
            <a:r>
              <a:rPr lang="en-US" sz="2400" dirty="0"/>
              <a:t>Who coded the data? How were differences in coding adjudicated?</a:t>
            </a:r>
          </a:p>
        </p:txBody>
      </p:sp>
    </p:spTree>
    <p:extLst>
      <p:ext uri="{BB962C8B-B14F-4D97-AF65-F5344CB8AC3E}">
        <p14:creationId xmlns:p14="http://schemas.microsoft.com/office/powerpoint/2010/main" val="32968713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602</Words>
  <Application>Microsoft Office PowerPoint</Application>
  <PresentationFormat>Widescreen</PresentationFormat>
  <Paragraphs>68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1_Office Theme</vt:lpstr>
      <vt:lpstr>Documents and Archives</vt:lpstr>
      <vt:lpstr>What Documents Can We Analyse?</vt:lpstr>
      <vt:lpstr>Questions to Ask of Documents (Bryman)</vt:lpstr>
      <vt:lpstr>Methods for Analysing Documents</vt:lpstr>
      <vt:lpstr>Historical Archives</vt:lpstr>
      <vt:lpstr>Sources of Bias in Archives (Lee)</vt:lpstr>
      <vt:lpstr>PowerPoint Presentation</vt:lpstr>
      <vt:lpstr>Good Practice in Archival Research (Lee)</vt:lpstr>
      <vt:lpstr>Good Practice in Content Analysis</vt:lpstr>
      <vt:lpstr>A Coding Scheme for Crime Reports in Local Newspapers (Bryman)</vt:lpstr>
      <vt:lpstr>Quantitative Content Analysis: Topics of News Coverage in Syria State-Controlled Media (Alrababa’h and Blaydes 2021)</vt:lpstr>
      <vt:lpstr>Ethnographic Content Analysis: Symbols of Domination and Resistance in Syria (Wedeen 1999)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Module</dc:title>
  <dc:creator>Barry Maydom</dc:creator>
  <cp:lastModifiedBy>Barry Maydom</cp:lastModifiedBy>
  <cp:revision>38</cp:revision>
  <dcterms:created xsi:type="dcterms:W3CDTF">2022-09-22T17:54:13Z</dcterms:created>
  <dcterms:modified xsi:type="dcterms:W3CDTF">2022-11-29T22:44:37Z</dcterms:modified>
</cp:coreProperties>
</file>