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93" r:id="rId2"/>
    <p:sldId id="299" r:id="rId3"/>
    <p:sldId id="300" r:id="rId4"/>
    <p:sldId id="295" r:id="rId5"/>
    <p:sldId id="306" r:id="rId6"/>
    <p:sldId id="305" r:id="rId7"/>
    <p:sldId id="30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F150AF-26EB-4BA2-B13C-1EF1ECF63DF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CC5381-1FEF-4DF4-98E6-92F9C81E6749}">
      <dgm:prSet/>
      <dgm:spPr/>
      <dgm:t>
        <a:bodyPr/>
        <a:lstStyle/>
        <a:p>
          <a:r>
            <a:rPr lang="en-US" b="1" dirty="0"/>
            <a:t>Classification</a:t>
          </a:r>
        </a:p>
      </dgm:t>
    </dgm:pt>
    <dgm:pt modelId="{C76E2A74-BA59-4DA9-9ACD-D08B4E44B2F4}" type="parTrans" cxnId="{69A4B778-8421-4AC1-AB3C-BD6B15A8350B}">
      <dgm:prSet/>
      <dgm:spPr/>
      <dgm:t>
        <a:bodyPr/>
        <a:lstStyle/>
        <a:p>
          <a:endParaRPr lang="en-US"/>
        </a:p>
      </dgm:t>
    </dgm:pt>
    <dgm:pt modelId="{8FFBBBE5-E2A7-410B-ABB2-44DF1A18E643}" type="sibTrans" cxnId="{69A4B778-8421-4AC1-AB3C-BD6B15A8350B}">
      <dgm:prSet/>
      <dgm:spPr/>
      <dgm:t>
        <a:bodyPr/>
        <a:lstStyle/>
        <a:p>
          <a:endParaRPr lang="en-US"/>
        </a:p>
      </dgm:t>
    </dgm:pt>
    <dgm:pt modelId="{C6ED4F3C-9BBE-446E-9AC1-41319FA58D37}">
      <dgm:prSet/>
      <dgm:spPr/>
      <dgm:t>
        <a:bodyPr/>
        <a:lstStyle/>
        <a:p>
          <a:r>
            <a:rPr lang="en-US" dirty="0"/>
            <a:t>Associated with qualitative research</a:t>
          </a:r>
        </a:p>
      </dgm:t>
    </dgm:pt>
    <dgm:pt modelId="{0E82A16C-FC8F-4843-848D-4A1F3BEC8EB9}" type="parTrans" cxnId="{91FF1D5D-C8AA-4617-937F-F1B0ED5CD635}">
      <dgm:prSet/>
      <dgm:spPr/>
      <dgm:t>
        <a:bodyPr/>
        <a:lstStyle/>
        <a:p>
          <a:endParaRPr lang="en-US"/>
        </a:p>
      </dgm:t>
    </dgm:pt>
    <dgm:pt modelId="{4ABC7AAD-8660-4198-8F4C-5E6E6C5D32E7}" type="sibTrans" cxnId="{91FF1D5D-C8AA-4617-937F-F1B0ED5CD635}">
      <dgm:prSet/>
      <dgm:spPr/>
      <dgm:t>
        <a:bodyPr/>
        <a:lstStyle/>
        <a:p>
          <a:endParaRPr lang="en-US"/>
        </a:p>
      </dgm:t>
    </dgm:pt>
    <dgm:pt modelId="{B8556727-68CC-40B6-ABA8-90F7AF595858}">
      <dgm:prSet/>
      <dgm:spPr/>
      <dgm:t>
        <a:bodyPr/>
        <a:lstStyle/>
        <a:p>
          <a:r>
            <a:rPr lang="en-US" b="1" dirty="0"/>
            <a:t>Quantification</a:t>
          </a:r>
        </a:p>
      </dgm:t>
    </dgm:pt>
    <dgm:pt modelId="{2F7EA301-2F07-4E34-A79F-7715C3303885}" type="parTrans" cxnId="{6132E07C-0967-44AA-9CFB-184730AA3E8D}">
      <dgm:prSet/>
      <dgm:spPr/>
      <dgm:t>
        <a:bodyPr/>
        <a:lstStyle/>
        <a:p>
          <a:endParaRPr lang="en-US"/>
        </a:p>
      </dgm:t>
    </dgm:pt>
    <dgm:pt modelId="{9B74B13C-922A-47EB-A398-E4D61D69DCD7}" type="sibTrans" cxnId="{6132E07C-0967-44AA-9CFB-184730AA3E8D}">
      <dgm:prSet/>
      <dgm:spPr/>
      <dgm:t>
        <a:bodyPr/>
        <a:lstStyle/>
        <a:p>
          <a:endParaRPr lang="en-US"/>
        </a:p>
      </dgm:t>
    </dgm:pt>
    <dgm:pt modelId="{212E3C25-BB54-4553-B1E5-3808FE01DA01}">
      <dgm:prSet/>
      <dgm:spPr/>
      <dgm:t>
        <a:bodyPr/>
        <a:lstStyle/>
        <a:p>
          <a:r>
            <a:rPr lang="en-US" dirty="0"/>
            <a:t>Associated with quantitative research</a:t>
          </a:r>
        </a:p>
      </dgm:t>
    </dgm:pt>
    <dgm:pt modelId="{6E930F72-0F7F-4763-B329-B1B92AE62C65}" type="parTrans" cxnId="{580A021A-E6FF-4864-937F-7173CA30D4F7}">
      <dgm:prSet/>
      <dgm:spPr/>
      <dgm:t>
        <a:bodyPr/>
        <a:lstStyle/>
        <a:p>
          <a:endParaRPr lang="en-US"/>
        </a:p>
      </dgm:t>
    </dgm:pt>
    <dgm:pt modelId="{0DCC507F-204B-46F3-B4FC-4878EE047C57}" type="sibTrans" cxnId="{580A021A-E6FF-4864-937F-7173CA30D4F7}">
      <dgm:prSet/>
      <dgm:spPr/>
      <dgm:t>
        <a:bodyPr/>
        <a:lstStyle/>
        <a:p>
          <a:endParaRPr lang="en-US"/>
        </a:p>
      </dgm:t>
    </dgm:pt>
    <dgm:pt modelId="{7052FFC4-75FA-4304-B758-0D9A414F25DB}">
      <dgm:prSet/>
      <dgm:spPr/>
      <dgm:t>
        <a:bodyPr/>
        <a:lstStyle/>
        <a:p>
          <a:r>
            <a:rPr lang="en-US" dirty="0"/>
            <a:t>For example, classifying democratic transitions as ‘elite-led’ or based on ‘distributive conflict’ (Haggard and Kaufman)</a:t>
          </a:r>
        </a:p>
      </dgm:t>
    </dgm:pt>
    <dgm:pt modelId="{15583E13-4787-4385-BBB7-63831BD78F9F}" type="parTrans" cxnId="{A7FCC670-69E2-4E3C-AF4D-5F35C709F297}">
      <dgm:prSet/>
      <dgm:spPr/>
      <dgm:t>
        <a:bodyPr/>
        <a:lstStyle/>
        <a:p>
          <a:endParaRPr lang="en-GB"/>
        </a:p>
      </dgm:t>
    </dgm:pt>
    <dgm:pt modelId="{B1EEE9F5-CABD-4861-BA0E-69FDBC53B56A}" type="sibTrans" cxnId="{A7FCC670-69E2-4E3C-AF4D-5F35C709F297}">
      <dgm:prSet/>
      <dgm:spPr/>
      <dgm:t>
        <a:bodyPr/>
        <a:lstStyle/>
        <a:p>
          <a:endParaRPr lang="en-GB"/>
        </a:p>
      </dgm:t>
    </dgm:pt>
    <dgm:pt modelId="{DE3E3DEE-F7D8-4F64-881F-B2B0B1B6AB36}">
      <dgm:prSet/>
      <dgm:spPr/>
      <dgm:t>
        <a:bodyPr/>
        <a:lstStyle/>
        <a:p>
          <a:r>
            <a:rPr lang="en-US" dirty="0"/>
            <a:t>Classifying empirical phenomena into categories</a:t>
          </a:r>
        </a:p>
      </dgm:t>
    </dgm:pt>
    <dgm:pt modelId="{A2186ABF-A4C7-489F-BB8B-D1581F123483}" type="parTrans" cxnId="{80671F47-D1F6-4AF6-81B1-054651671F76}">
      <dgm:prSet/>
      <dgm:spPr/>
      <dgm:t>
        <a:bodyPr/>
        <a:lstStyle/>
        <a:p>
          <a:endParaRPr lang="en-GB"/>
        </a:p>
      </dgm:t>
    </dgm:pt>
    <dgm:pt modelId="{ABE79C82-5A4E-45C4-9329-BE77FC1703F8}" type="sibTrans" cxnId="{80671F47-D1F6-4AF6-81B1-054651671F76}">
      <dgm:prSet/>
      <dgm:spPr/>
      <dgm:t>
        <a:bodyPr/>
        <a:lstStyle/>
        <a:p>
          <a:endParaRPr lang="en-GB"/>
        </a:p>
      </dgm:t>
    </dgm:pt>
    <dgm:pt modelId="{02DE8347-54FC-4EE6-B052-A3F2C2C9D592}">
      <dgm:prSet/>
      <dgm:spPr/>
      <dgm:t>
        <a:bodyPr/>
        <a:lstStyle/>
        <a:p>
          <a:r>
            <a:rPr lang="en-US" dirty="0"/>
            <a:t>For example, a survey measuring the percentage of people who support the death penalty</a:t>
          </a:r>
        </a:p>
      </dgm:t>
    </dgm:pt>
    <dgm:pt modelId="{A09E4FAF-CBC2-4D6B-A9C4-0792C9746EC3}" type="parTrans" cxnId="{120E627D-C25E-4F7F-A5C3-8AA7AE75E9BD}">
      <dgm:prSet/>
      <dgm:spPr/>
      <dgm:t>
        <a:bodyPr/>
        <a:lstStyle/>
        <a:p>
          <a:endParaRPr lang="en-GB"/>
        </a:p>
      </dgm:t>
    </dgm:pt>
    <dgm:pt modelId="{0A9CB058-C525-4394-B361-A78E4BDF5163}" type="sibTrans" cxnId="{120E627D-C25E-4F7F-A5C3-8AA7AE75E9BD}">
      <dgm:prSet/>
      <dgm:spPr/>
      <dgm:t>
        <a:bodyPr/>
        <a:lstStyle/>
        <a:p>
          <a:endParaRPr lang="en-GB"/>
        </a:p>
      </dgm:t>
    </dgm:pt>
    <dgm:pt modelId="{6F58F81A-E16D-4A35-91B8-A6A743CC2D43}">
      <dgm:prSet/>
      <dgm:spPr/>
      <dgm:t>
        <a:bodyPr/>
        <a:lstStyle/>
        <a:p>
          <a:r>
            <a:rPr lang="en-US" dirty="0"/>
            <a:t>Assigning numbers to empirical phenomena</a:t>
          </a:r>
        </a:p>
      </dgm:t>
    </dgm:pt>
    <dgm:pt modelId="{C71437DC-F979-410D-9C44-27520543D515}" type="parTrans" cxnId="{BD02A91C-ACE2-46EA-83A0-AC45CA88D560}">
      <dgm:prSet/>
      <dgm:spPr/>
      <dgm:t>
        <a:bodyPr/>
        <a:lstStyle/>
        <a:p>
          <a:endParaRPr lang="en-GB"/>
        </a:p>
      </dgm:t>
    </dgm:pt>
    <dgm:pt modelId="{8905A819-017A-4E15-8B0E-37E45A3DA762}" type="sibTrans" cxnId="{BD02A91C-ACE2-46EA-83A0-AC45CA88D560}">
      <dgm:prSet/>
      <dgm:spPr/>
      <dgm:t>
        <a:bodyPr/>
        <a:lstStyle/>
        <a:p>
          <a:endParaRPr lang="en-GB"/>
        </a:p>
      </dgm:t>
    </dgm:pt>
    <dgm:pt modelId="{9A472A44-3BCA-4361-B7AC-5EE349526ADA}" type="pres">
      <dgm:prSet presAssocID="{86F150AF-26EB-4BA2-B13C-1EF1ECF63DF1}" presName="Name0" presStyleCnt="0">
        <dgm:presLayoutVars>
          <dgm:dir/>
          <dgm:animLvl val="lvl"/>
          <dgm:resizeHandles val="exact"/>
        </dgm:presLayoutVars>
      </dgm:prSet>
      <dgm:spPr/>
    </dgm:pt>
    <dgm:pt modelId="{4074BA2B-E475-4A6E-ABDB-EDD066B53728}" type="pres">
      <dgm:prSet presAssocID="{D0CC5381-1FEF-4DF4-98E6-92F9C81E6749}" presName="composite" presStyleCnt="0"/>
      <dgm:spPr/>
    </dgm:pt>
    <dgm:pt modelId="{FE116C0D-23AB-43AA-8986-F4FD569E4B9E}" type="pres">
      <dgm:prSet presAssocID="{D0CC5381-1FEF-4DF4-98E6-92F9C81E674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96F2CC7B-9B95-4C9B-99B3-A12941828A60}" type="pres">
      <dgm:prSet presAssocID="{D0CC5381-1FEF-4DF4-98E6-92F9C81E6749}" presName="desTx" presStyleLbl="alignAccFollowNode1" presStyleIdx="0" presStyleCnt="2">
        <dgm:presLayoutVars>
          <dgm:bulletEnabled val="1"/>
        </dgm:presLayoutVars>
      </dgm:prSet>
      <dgm:spPr/>
    </dgm:pt>
    <dgm:pt modelId="{3378E9F6-85B0-4106-A2C4-E6498A4C4A43}" type="pres">
      <dgm:prSet presAssocID="{8FFBBBE5-E2A7-410B-ABB2-44DF1A18E643}" presName="space" presStyleCnt="0"/>
      <dgm:spPr/>
    </dgm:pt>
    <dgm:pt modelId="{C3F44C92-A55E-4E11-9FF2-BD955DB32C88}" type="pres">
      <dgm:prSet presAssocID="{B8556727-68CC-40B6-ABA8-90F7AF595858}" presName="composite" presStyleCnt="0"/>
      <dgm:spPr/>
    </dgm:pt>
    <dgm:pt modelId="{B1AF4F7C-C61A-4B04-9FE5-1333B2B9DBB7}" type="pres">
      <dgm:prSet presAssocID="{B8556727-68CC-40B6-ABA8-90F7AF595858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7281D9B9-EBCB-4D9A-AAE4-671930398178}" type="pres">
      <dgm:prSet presAssocID="{B8556727-68CC-40B6-ABA8-90F7AF595858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580A021A-E6FF-4864-937F-7173CA30D4F7}" srcId="{B8556727-68CC-40B6-ABA8-90F7AF595858}" destId="{212E3C25-BB54-4553-B1E5-3808FE01DA01}" srcOrd="0" destOrd="0" parTransId="{6E930F72-0F7F-4763-B329-B1B92AE62C65}" sibTransId="{0DCC507F-204B-46F3-B4FC-4878EE047C57}"/>
    <dgm:cxn modelId="{BD02A91C-ACE2-46EA-83A0-AC45CA88D560}" srcId="{B8556727-68CC-40B6-ABA8-90F7AF595858}" destId="{6F58F81A-E16D-4A35-91B8-A6A743CC2D43}" srcOrd="1" destOrd="0" parTransId="{C71437DC-F979-410D-9C44-27520543D515}" sibTransId="{8905A819-017A-4E15-8B0E-37E45A3DA762}"/>
    <dgm:cxn modelId="{E27B3E31-BFAA-4DFD-BEBF-EBC972B0E6BF}" type="presOf" srcId="{6F58F81A-E16D-4A35-91B8-A6A743CC2D43}" destId="{7281D9B9-EBCB-4D9A-AAE4-671930398178}" srcOrd="0" destOrd="1" presId="urn:microsoft.com/office/officeart/2005/8/layout/hList1"/>
    <dgm:cxn modelId="{91FF1D5D-C8AA-4617-937F-F1B0ED5CD635}" srcId="{D0CC5381-1FEF-4DF4-98E6-92F9C81E6749}" destId="{C6ED4F3C-9BBE-446E-9AC1-41319FA58D37}" srcOrd="0" destOrd="0" parTransId="{0E82A16C-FC8F-4843-848D-4A1F3BEC8EB9}" sibTransId="{4ABC7AAD-8660-4198-8F4C-5E6E6C5D32E7}"/>
    <dgm:cxn modelId="{55B29166-F940-4A6B-8EB8-9B1A37000E19}" type="presOf" srcId="{B8556727-68CC-40B6-ABA8-90F7AF595858}" destId="{B1AF4F7C-C61A-4B04-9FE5-1333B2B9DBB7}" srcOrd="0" destOrd="0" presId="urn:microsoft.com/office/officeart/2005/8/layout/hList1"/>
    <dgm:cxn modelId="{80671F47-D1F6-4AF6-81B1-054651671F76}" srcId="{D0CC5381-1FEF-4DF4-98E6-92F9C81E6749}" destId="{DE3E3DEE-F7D8-4F64-881F-B2B0B1B6AB36}" srcOrd="1" destOrd="0" parTransId="{A2186ABF-A4C7-489F-BB8B-D1581F123483}" sibTransId="{ABE79C82-5A4E-45C4-9329-BE77FC1703F8}"/>
    <dgm:cxn modelId="{518C996A-58BF-41E0-85B7-B8E692DB2B84}" type="presOf" srcId="{D0CC5381-1FEF-4DF4-98E6-92F9C81E6749}" destId="{FE116C0D-23AB-43AA-8986-F4FD569E4B9E}" srcOrd="0" destOrd="0" presId="urn:microsoft.com/office/officeart/2005/8/layout/hList1"/>
    <dgm:cxn modelId="{E0CCF96C-78B4-48E8-B1D1-6F48C3C925A6}" type="presOf" srcId="{7052FFC4-75FA-4304-B758-0D9A414F25DB}" destId="{96F2CC7B-9B95-4C9B-99B3-A12941828A60}" srcOrd="0" destOrd="2" presId="urn:microsoft.com/office/officeart/2005/8/layout/hList1"/>
    <dgm:cxn modelId="{A7FCC670-69E2-4E3C-AF4D-5F35C709F297}" srcId="{D0CC5381-1FEF-4DF4-98E6-92F9C81E6749}" destId="{7052FFC4-75FA-4304-B758-0D9A414F25DB}" srcOrd="2" destOrd="0" parTransId="{15583E13-4787-4385-BBB7-63831BD78F9F}" sibTransId="{B1EEE9F5-CABD-4861-BA0E-69FDBC53B56A}"/>
    <dgm:cxn modelId="{A4083678-E953-4FA9-B449-4A122846CED0}" type="presOf" srcId="{DE3E3DEE-F7D8-4F64-881F-B2B0B1B6AB36}" destId="{96F2CC7B-9B95-4C9B-99B3-A12941828A60}" srcOrd="0" destOrd="1" presId="urn:microsoft.com/office/officeart/2005/8/layout/hList1"/>
    <dgm:cxn modelId="{69A4B778-8421-4AC1-AB3C-BD6B15A8350B}" srcId="{86F150AF-26EB-4BA2-B13C-1EF1ECF63DF1}" destId="{D0CC5381-1FEF-4DF4-98E6-92F9C81E6749}" srcOrd="0" destOrd="0" parTransId="{C76E2A74-BA59-4DA9-9ACD-D08B4E44B2F4}" sibTransId="{8FFBBBE5-E2A7-410B-ABB2-44DF1A18E643}"/>
    <dgm:cxn modelId="{1AEA117B-45B7-47C4-A7EE-85AF36CEB595}" type="presOf" srcId="{C6ED4F3C-9BBE-446E-9AC1-41319FA58D37}" destId="{96F2CC7B-9B95-4C9B-99B3-A12941828A60}" srcOrd="0" destOrd="0" presId="urn:microsoft.com/office/officeart/2005/8/layout/hList1"/>
    <dgm:cxn modelId="{6132E07C-0967-44AA-9CFB-184730AA3E8D}" srcId="{86F150AF-26EB-4BA2-B13C-1EF1ECF63DF1}" destId="{B8556727-68CC-40B6-ABA8-90F7AF595858}" srcOrd="1" destOrd="0" parTransId="{2F7EA301-2F07-4E34-A79F-7715C3303885}" sibTransId="{9B74B13C-922A-47EB-A398-E4D61D69DCD7}"/>
    <dgm:cxn modelId="{120E627D-C25E-4F7F-A5C3-8AA7AE75E9BD}" srcId="{B8556727-68CC-40B6-ABA8-90F7AF595858}" destId="{02DE8347-54FC-4EE6-B052-A3F2C2C9D592}" srcOrd="2" destOrd="0" parTransId="{A09E4FAF-CBC2-4D6B-A9C4-0792C9746EC3}" sibTransId="{0A9CB058-C525-4394-B361-A78E4BDF5163}"/>
    <dgm:cxn modelId="{FE696C8A-B6EF-4F7A-BF30-9964A9940090}" type="presOf" srcId="{02DE8347-54FC-4EE6-B052-A3F2C2C9D592}" destId="{7281D9B9-EBCB-4D9A-AAE4-671930398178}" srcOrd="0" destOrd="2" presId="urn:microsoft.com/office/officeart/2005/8/layout/hList1"/>
    <dgm:cxn modelId="{E24F9AC4-391E-46AB-ABFA-86C812D3C612}" type="presOf" srcId="{86F150AF-26EB-4BA2-B13C-1EF1ECF63DF1}" destId="{9A472A44-3BCA-4361-B7AC-5EE349526ADA}" srcOrd="0" destOrd="0" presId="urn:microsoft.com/office/officeart/2005/8/layout/hList1"/>
    <dgm:cxn modelId="{FCF1A2EE-1E64-4984-801D-DDF795D2CF31}" type="presOf" srcId="{212E3C25-BB54-4553-B1E5-3808FE01DA01}" destId="{7281D9B9-EBCB-4D9A-AAE4-671930398178}" srcOrd="0" destOrd="0" presId="urn:microsoft.com/office/officeart/2005/8/layout/hList1"/>
    <dgm:cxn modelId="{59EECF3A-E0C6-4C48-9307-668A51C7C5AE}" type="presParOf" srcId="{9A472A44-3BCA-4361-B7AC-5EE349526ADA}" destId="{4074BA2B-E475-4A6E-ABDB-EDD066B53728}" srcOrd="0" destOrd="0" presId="urn:microsoft.com/office/officeart/2005/8/layout/hList1"/>
    <dgm:cxn modelId="{344E9C6E-8557-464C-B769-7798B58E239B}" type="presParOf" srcId="{4074BA2B-E475-4A6E-ABDB-EDD066B53728}" destId="{FE116C0D-23AB-43AA-8986-F4FD569E4B9E}" srcOrd="0" destOrd="0" presId="urn:microsoft.com/office/officeart/2005/8/layout/hList1"/>
    <dgm:cxn modelId="{2B26E3BF-78BE-49A7-B5C5-9982F12D32AE}" type="presParOf" srcId="{4074BA2B-E475-4A6E-ABDB-EDD066B53728}" destId="{96F2CC7B-9B95-4C9B-99B3-A12941828A60}" srcOrd="1" destOrd="0" presId="urn:microsoft.com/office/officeart/2005/8/layout/hList1"/>
    <dgm:cxn modelId="{540D6030-2BAB-4378-9CE0-4B83B249A933}" type="presParOf" srcId="{9A472A44-3BCA-4361-B7AC-5EE349526ADA}" destId="{3378E9F6-85B0-4106-A2C4-E6498A4C4A43}" srcOrd="1" destOrd="0" presId="urn:microsoft.com/office/officeart/2005/8/layout/hList1"/>
    <dgm:cxn modelId="{70930F2A-18FE-4D3B-9899-FD7E540037AD}" type="presParOf" srcId="{9A472A44-3BCA-4361-B7AC-5EE349526ADA}" destId="{C3F44C92-A55E-4E11-9FF2-BD955DB32C88}" srcOrd="2" destOrd="0" presId="urn:microsoft.com/office/officeart/2005/8/layout/hList1"/>
    <dgm:cxn modelId="{46B28A26-1F6D-4D07-B8B1-8DCA339AF159}" type="presParOf" srcId="{C3F44C92-A55E-4E11-9FF2-BD955DB32C88}" destId="{B1AF4F7C-C61A-4B04-9FE5-1333B2B9DBB7}" srcOrd="0" destOrd="0" presId="urn:microsoft.com/office/officeart/2005/8/layout/hList1"/>
    <dgm:cxn modelId="{00D16497-7928-4351-B454-FBE9644691E2}" type="presParOf" srcId="{C3F44C92-A55E-4E11-9FF2-BD955DB32C88}" destId="{7281D9B9-EBCB-4D9A-AAE4-67193039817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F150AF-26EB-4BA2-B13C-1EF1ECF63DF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CC5381-1FEF-4DF4-98E6-92F9C81E6749}">
      <dgm:prSet/>
      <dgm:spPr/>
      <dgm:t>
        <a:bodyPr/>
        <a:lstStyle/>
        <a:p>
          <a:r>
            <a:rPr lang="en-US" b="1" dirty="0"/>
            <a:t>Validity</a:t>
          </a:r>
        </a:p>
      </dgm:t>
    </dgm:pt>
    <dgm:pt modelId="{C76E2A74-BA59-4DA9-9ACD-D08B4E44B2F4}" type="parTrans" cxnId="{69A4B778-8421-4AC1-AB3C-BD6B15A8350B}">
      <dgm:prSet/>
      <dgm:spPr/>
      <dgm:t>
        <a:bodyPr/>
        <a:lstStyle/>
        <a:p>
          <a:endParaRPr lang="en-US"/>
        </a:p>
      </dgm:t>
    </dgm:pt>
    <dgm:pt modelId="{8FFBBBE5-E2A7-410B-ABB2-44DF1A18E643}" type="sibTrans" cxnId="{69A4B778-8421-4AC1-AB3C-BD6B15A8350B}">
      <dgm:prSet/>
      <dgm:spPr/>
      <dgm:t>
        <a:bodyPr/>
        <a:lstStyle/>
        <a:p>
          <a:endParaRPr lang="en-US"/>
        </a:p>
      </dgm:t>
    </dgm:pt>
    <dgm:pt modelId="{C6ED4F3C-9BBE-446E-9AC1-41319FA58D37}">
      <dgm:prSet/>
      <dgm:spPr/>
      <dgm:t>
        <a:bodyPr/>
        <a:lstStyle/>
        <a:p>
          <a:r>
            <a:rPr lang="en-US" dirty="0"/>
            <a:t>Accuracy of the measure</a:t>
          </a:r>
        </a:p>
      </dgm:t>
    </dgm:pt>
    <dgm:pt modelId="{0E82A16C-FC8F-4843-848D-4A1F3BEC8EB9}" type="parTrans" cxnId="{91FF1D5D-C8AA-4617-937F-F1B0ED5CD635}">
      <dgm:prSet/>
      <dgm:spPr/>
      <dgm:t>
        <a:bodyPr/>
        <a:lstStyle/>
        <a:p>
          <a:endParaRPr lang="en-US"/>
        </a:p>
      </dgm:t>
    </dgm:pt>
    <dgm:pt modelId="{4ABC7AAD-8660-4198-8F4C-5E6E6C5D32E7}" type="sibTrans" cxnId="{91FF1D5D-C8AA-4617-937F-F1B0ED5CD635}">
      <dgm:prSet/>
      <dgm:spPr/>
      <dgm:t>
        <a:bodyPr/>
        <a:lstStyle/>
        <a:p>
          <a:endParaRPr lang="en-US"/>
        </a:p>
      </dgm:t>
    </dgm:pt>
    <dgm:pt modelId="{B8556727-68CC-40B6-ABA8-90F7AF595858}">
      <dgm:prSet/>
      <dgm:spPr/>
      <dgm:t>
        <a:bodyPr/>
        <a:lstStyle/>
        <a:p>
          <a:r>
            <a:rPr lang="en-GB" b="1" dirty="0"/>
            <a:t>Reliability</a:t>
          </a:r>
          <a:endParaRPr lang="en-US" b="1" dirty="0"/>
        </a:p>
      </dgm:t>
    </dgm:pt>
    <dgm:pt modelId="{2F7EA301-2F07-4E34-A79F-7715C3303885}" type="parTrans" cxnId="{6132E07C-0967-44AA-9CFB-184730AA3E8D}">
      <dgm:prSet/>
      <dgm:spPr/>
      <dgm:t>
        <a:bodyPr/>
        <a:lstStyle/>
        <a:p>
          <a:endParaRPr lang="en-US"/>
        </a:p>
      </dgm:t>
    </dgm:pt>
    <dgm:pt modelId="{9B74B13C-922A-47EB-A398-E4D61D69DCD7}" type="sibTrans" cxnId="{6132E07C-0967-44AA-9CFB-184730AA3E8D}">
      <dgm:prSet/>
      <dgm:spPr/>
      <dgm:t>
        <a:bodyPr/>
        <a:lstStyle/>
        <a:p>
          <a:endParaRPr lang="en-US"/>
        </a:p>
      </dgm:t>
    </dgm:pt>
    <dgm:pt modelId="{212E3C25-BB54-4553-B1E5-3808FE01DA01}">
      <dgm:prSet/>
      <dgm:spPr/>
      <dgm:t>
        <a:bodyPr/>
        <a:lstStyle/>
        <a:p>
          <a:r>
            <a:rPr lang="en-US" dirty="0"/>
            <a:t>Consistency of the measure</a:t>
          </a:r>
        </a:p>
      </dgm:t>
    </dgm:pt>
    <dgm:pt modelId="{6E930F72-0F7F-4763-B329-B1B92AE62C65}" type="parTrans" cxnId="{580A021A-E6FF-4864-937F-7173CA30D4F7}">
      <dgm:prSet/>
      <dgm:spPr/>
      <dgm:t>
        <a:bodyPr/>
        <a:lstStyle/>
        <a:p>
          <a:endParaRPr lang="en-US"/>
        </a:p>
      </dgm:t>
    </dgm:pt>
    <dgm:pt modelId="{0DCC507F-204B-46F3-B4FC-4878EE047C57}" type="sibTrans" cxnId="{580A021A-E6FF-4864-937F-7173CA30D4F7}">
      <dgm:prSet/>
      <dgm:spPr/>
      <dgm:t>
        <a:bodyPr/>
        <a:lstStyle/>
        <a:p>
          <a:endParaRPr lang="en-US"/>
        </a:p>
      </dgm:t>
    </dgm:pt>
    <dgm:pt modelId="{DAB4BC3F-1F00-4586-BC02-8EEB69ABBAC4}">
      <dgm:prSet/>
      <dgm:spPr/>
      <dgm:t>
        <a:bodyPr/>
        <a:lstStyle/>
        <a:p>
          <a:endParaRPr lang="en-US" dirty="0"/>
        </a:p>
      </dgm:t>
    </dgm:pt>
    <dgm:pt modelId="{81931BAE-9D15-4B18-B52A-B6C6B4595E39}" type="parTrans" cxnId="{EB1A132C-F784-4176-BC7B-E4273977F3BD}">
      <dgm:prSet/>
      <dgm:spPr/>
      <dgm:t>
        <a:bodyPr/>
        <a:lstStyle/>
        <a:p>
          <a:endParaRPr lang="en-GB"/>
        </a:p>
      </dgm:t>
    </dgm:pt>
    <dgm:pt modelId="{EE1F9D62-DC22-49BA-A5A1-ADCD6BFD6883}" type="sibTrans" cxnId="{EB1A132C-F784-4176-BC7B-E4273977F3BD}">
      <dgm:prSet/>
      <dgm:spPr/>
      <dgm:t>
        <a:bodyPr/>
        <a:lstStyle/>
        <a:p>
          <a:endParaRPr lang="en-GB"/>
        </a:p>
      </dgm:t>
    </dgm:pt>
    <dgm:pt modelId="{25132282-A704-40A4-810D-6E5125552275}">
      <dgm:prSet/>
      <dgm:spPr/>
      <dgm:t>
        <a:bodyPr/>
        <a:lstStyle/>
        <a:p>
          <a:r>
            <a:rPr lang="en-US" dirty="0"/>
            <a:t>Does the measure capture the concept?</a:t>
          </a:r>
        </a:p>
      </dgm:t>
    </dgm:pt>
    <dgm:pt modelId="{A119848A-93CF-4441-969F-EBAEB48862E8}" type="parTrans" cxnId="{4E8A054E-FE96-455E-B239-36857F6AC4DE}">
      <dgm:prSet/>
      <dgm:spPr/>
    </dgm:pt>
    <dgm:pt modelId="{9302E39F-EC02-4BA4-871A-1703FC76FC08}" type="sibTrans" cxnId="{4E8A054E-FE96-455E-B239-36857F6AC4DE}">
      <dgm:prSet/>
      <dgm:spPr/>
    </dgm:pt>
    <dgm:pt modelId="{DA18CBEC-CCB0-43BF-A575-6B5C22FBDDEF}">
      <dgm:prSet/>
      <dgm:spPr/>
      <dgm:t>
        <a:bodyPr/>
        <a:lstStyle/>
        <a:p>
          <a:r>
            <a:rPr lang="en-US" dirty="0"/>
            <a:t>Will the measure be the same if different people measure it?</a:t>
          </a:r>
        </a:p>
      </dgm:t>
    </dgm:pt>
    <dgm:pt modelId="{889BC0E5-1860-4658-8AC2-8B5C4C4C9BF0}" type="parTrans" cxnId="{7146497E-54D3-4F80-8DB6-2BC056744CC6}">
      <dgm:prSet/>
      <dgm:spPr/>
    </dgm:pt>
    <dgm:pt modelId="{C2721F17-E918-4426-8B65-EAB88AD6876F}" type="sibTrans" cxnId="{7146497E-54D3-4F80-8DB6-2BC056744CC6}">
      <dgm:prSet/>
      <dgm:spPr/>
    </dgm:pt>
    <dgm:pt modelId="{9A472A44-3BCA-4361-B7AC-5EE349526ADA}" type="pres">
      <dgm:prSet presAssocID="{86F150AF-26EB-4BA2-B13C-1EF1ECF63DF1}" presName="Name0" presStyleCnt="0">
        <dgm:presLayoutVars>
          <dgm:dir/>
          <dgm:animLvl val="lvl"/>
          <dgm:resizeHandles val="exact"/>
        </dgm:presLayoutVars>
      </dgm:prSet>
      <dgm:spPr/>
    </dgm:pt>
    <dgm:pt modelId="{4074BA2B-E475-4A6E-ABDB-EDD066B53728}" type="pres">
      <dgm:prSet presAssocID="{D0CC5381-1FEF-4DF4-98E6-92F9C81E6749}" presName="composite" presStyleCnt="0"/>
      <dgm:spPr/>
    </dgm:pt>
    <dgm:pt modelId="{FE116C0D-23AB-43AA-8986-F4FD569E4B9E}" type="pres">
      <dgm:prSet presAssocID="{D0CC5381-1FEF-4DF4-98E6-92F9C81E674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96F2CC7B-9B95-4C9B-99B3-A12941828A60}" type="pres">
      <dgm:prSet presAssocID="{D0CC5381-1FEF-4DF4-98E6-92F9C81E6749}" presName="desTx" presStyleLbl="alignAccFollowNode1" presStyleIdx="0" presStyleCnt="2">
        <dgm:presLayoutVars>
          <dgm:bulletEnabled val="1"/>
        </dgm:presLayoutVars>
      </dgm:prSet>
      <dgm:spPr/>
    </dgm:pt>
    <dgm:pt modelId="{3378E9F6-85B0-4106-A2C4-E6498A4C4A43}" type="pres">
      <dgm:prSet presAssocID="{8FFBBBE5-E2A7-410B-ABB2-44DF1A18E643}" presName="space" presStyleCnt="0"/>
      <dgm:spPr/>
    </dgm:pt>
    <dgm:pt modelId="{C3F44C92-A55E-4E11-9FF2-BD955DB32C88}" type="pres">
      <dgm:prSet presAssocID="{B8556727-68CC-40B6-ABA8-90F7AF595858}" presName="composite" presStyleCnt="0"/>
      <dgm:spPr/>
    </dgm:pt>
    <dgm:pt modelId="{B1AF4F7C-C61A-4B04-9FE5-1333B2B9DBB7}" type="pres">
      <dgm:prSet presAssocID="{B8556727-68CC-40B6-ABA8-90F7AF595858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7281D9B9-EBCB-4D9A-AAE4-671930398178}" type="pres">
      <dgm:prSet presAssocID="{B8556727-68CC-40B6-ABA8-90F7AF595858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580A021A-E6FF-4864-937F-7173CA30D4F7}" srcId="{B8556727-68CC-40B6-ABA8-90F7AF595858}" destId="{212E3C25-BB54-4553-B1E5-3808FE01DA01}" srcOrd="0" destOrd="0" parTransId="{6E930F72-0F7F-4763-B329-B1B92AE62C65}" sibTransId="{0DCC507F-204B-46F3-B4FC-4878EE047C57}"/>
    <dgm:cxn modelId="{EB1A132C-F784-4176-BC7B-E4273977F3BD}" srcId="{D0CC5381-1FEF-4DF4-98E6-92F9C81E6749}" destId="{DAB4BC3F-1F00-4586-BC02-8EEB69ABBAC4}" srcOrd="2" destOrd="0" parTransId="{81931BAE-9D15-4B18-B52A-B6C6B4595E39}" sibTransId="{EE1F9D62-DC22-49BA-A5A1-ADCD6BFD6883}"/>
    <dgm:cxn modelId="{19C05F39-925B-4144-8AF5-06BA4C81DC7B}" type="presOf" srcId="{DAB4BC3F-1F00-4586-BC02-8EEB69ABBAC4}" destId="{96F2CC7B-9B95-4C9B-99B3-A12941828A60}" srcOrd="0" destOrd="2" presId="urn:microsoft.com/office/officeart/2005/8/layout/hList1"/>
    <dgm:cxn modelId="{91FF1D5D-C8AA-4617-937F-F1B0ED5CD635}" srcId="{D0CC5381-1FEF-4DF4-98E6-92F9C81E6749}" destId="{C6ED4F3C-9BBE-446E-9AC1-41319FA58D37}" srcOrd="0" destOrd="0" parTransId="{0E82A16C-FC8F-4843-848D-4A1F3BEC8EB9}" sibTransId="{4ABC7AAD-8660-4198-8F4C-5E6E6C5D32E7}"/>
    <dgm:cxn modelId="{55B29166-F940-4A6B-8EB8-9B1A37000E19}" type="presOf" srcId="{B8556727-68CC-40B6-ABA8-90F7AF595858}" destId="{B1AF4F7C-C61A-4B04-9FE5-1333B2B9DBB7}" srcOrd="0" destOrd="0" presId="urn:microsoft.com/office/officeart/2005/8/layout/hList1"/>
    <dgm:cxn modelId="{518C996A-58BF-41E0-85B7-B8E692DB2B84}" type="presOf" srcId="{D0CC5381-1FEF-4DF4-98E6-92F9C81E6749}" destId="{FE116C0D-23AB-43AA-8986-F4FD569E4B9E}" srcOrd="0" destOrd="0" presId="urn:microsoft.com/office/officeart/2005/8/layout/hList1"/>
    <dgm:cxn modelId="{4E8A054E-FE96-455E-B239-36857F6AC4DE}" srcId="{D0CC5381-1FEF-4DF4-98E6-92F9C81E6749}" destId="{25132282-A704-40A4-810D-6E5125552275}" srcOrd="1" destOrd="0" parTransId="{A119848A-93CF-4441-969F-EBAEB48862E8}" sibTransId="{9302E39F-EC02-4BA4-871A-1703FC76FC08}"/>
    <dgm:cxn modelId="{69A4B778-8421-4AC1-AB3C-BD6B15A8350B}" srcId="{86F150AF-26EB-4BA2-B13C-1EF1ECF63DF1}" destId="{D0CC5381-1FEF-4DF4-98E6-92F9C81E6749}" srcOrd="0" destOrd="0" parTransId="{C76E2A74-BA59-4DA9-9ACD-D08B4E44B2F4}" sibTransId="{8FFBBBE5-E2A7-410B-ABB2-44DF1A18E643}"/>
    <dgm:cxn modelId="{1AEA117B-45B7-47C4-A7EE-85AF36CEB595}" type="presOf" srcId="{C6ED4F3C-9BBE-446E-9AC1-41319FA58D37}" destId="{96F2CC7B-9B95-4C9B-99B3-A12941828A60}" srcOrd="0" destOrd="0" presId="urn:microsoft.com/office/officeart/2005/8/layout/hList1"/>
    <dgm:cxn modelId="{6132E07C-0967-44AA-9CFB-184730AA3E8D}" srcId="{86F150AF-26EB-4BA2-B13C-1EF1ECF63DF1}" destId="{B8556727-68CC-40B6-ABA8-90F7AF595858}" srcOrd="1" destOrd="0" parTransId="{2F7EA301-2F07-4E34-A79F-7715C3303885}" sibTransId="{9B74B13C-922A-47EB-A398-E4D61D69DCD7}"/>
    <dgm:cxn modelId="{7146497E-54D3-4F80-8DB6-2BC056744CC6}" srcId="{B8556727-68CC-40B6-ABA8-90F7AF595858}" destId="{DA18CBEC-CCB0-43BF-A575-6B5C22FBDDEF}" srcOrd="1" destOrd="0" parTransId="{889BC0E5-1860-4658-8AC2-8B5C4C4C9BF0}" sibTransId="{C2721F17-E918-4426-8B65-EAB88AD6876F}"/>
    <dgm:cxn modelId="{C7C19990-31DE-4EAF-8DA3-86A2B41CCBD7}" type="presOf" srcId="{DA18CBEC-CCB0-43BF-A575-6B5C22FBDDEF}" destId="{7281D9B9-EBCB-4D9A-AAE4-671930398178}" srcOrd="0" destOrd="1" presId="urn:microsoft.com/office/officeart/2005/8/layout/hList1"/>
    <dgm:cxn modelId="{E24F9AC4-391E-46AB-ABFA-86C812D3C612}" type="presOf" srcId="{86F150AF-26EB-4BA2-B13C-1EF1ECF63DF1}" destId="{9A472A44-3BCA-4361-B7AC-5EE349526ADA}" srcOrd="0" destOrd="0" presId="urn:microsoft.com/office/officeart/2005/8/layout/hList1"/>
    <dgm:cxn modelId="{ADE2D7E9-8EF5-4DDF-8A14-FB206D32B95E}" type="presOf" srcId="{25132282-A704-40A4-810D-6E5125552275}" destId="{96F2CC7B-9B95-4C9B-99B3-A12941828A60}" srcOrd="0" destOrd="1" presId="urn:microsoft.com/office/officeart/2005/8/layout/hList1"/>
    <dgm:cxn modelId="{FCF1A2EE-1E64-4984-801D-DDF795D2CF31}" type="presOf" srcId="{212E3C25-BB54-4553-B1E5-3808FE01DA01}" destId="{7281D9B9-EBCB-4D9A-AAE4-671930398178}" srcOrd="0" destOrd="0" presId="urn:microsoft.com/office/officeart/2005/8/layout/hList1"/>
    <dgm:cxn modelId="{59EECF3A-E0C6-4C48-9307-668A51C7C5AE}" type="presParOf" srcId="{9A472A44-3BCA-4361-B7AC-5EE349526ADA}" destId="{4074BA2B-E475-4A6E-ABDB-EDD066B53728}" srcOrd="0" destOrd="0" presId="urn:microsoft.com/office/officeart/2005/8/layout/hList1"/>
    <dgm:cxn modelId="{344E9C6E-8557-464C-B769-7798B58E239B}" type="presParOf" srcId="{4074BA2B-E475-4A6E-ABDB-EDD066B53728}" destId="{FE116C0D-23AB-43AA-8986-F4FD569E4B9E}" srcOrd="0" destOrd="0" presId="urn:microsoft.com/office/officeart/2005/8/layout/hList1"/>
    <dgm:cxn modelId="{2B26E3BF-78BE-49A7-B5C5-9982F12D32AE}" type="presParOf" srcId="{4074BA2B-E475-4A6E-ABDB-EDD066B53728}" destId="{96F2CC7B-9B95-4C9B-99B3-A12941828A60}" srcOrd="1" destOrd="0" presId="urn:microsoft.com/office/officeart/2005/8/layout/hList1"/>
    <dgm:cxn modelId="{540D6030-2BAB-4378-9CE0-4B83B249A933}" type="presParOf" srcId="{9A472A44-3BCA-4361-B7AC-5EE349526ADA}" destId="{3378E9F6-85B0-4106-A2C4-E6498A4C4A43}" srcOrd="1" destOrd="0" presId="urn:microsoft.com/office/officeart/2005/8/layout/hList1"/>
    <dgm:cxn modelId="{70930F2A-18FE-4D3B-9899-FD7E540037AD}" type="presParOf" srcId="{9A472A44-3BCA-4361-B7AC-5EE349526ADA}" destId="{C3F44C92-A55E-4E11-9FF2-BD955DB32C88}" srcOrd="2" destOrd="0" presId="urn:microsoft.com/office/officeart/2005/8/layout/hList1"/>
    <dgm:cxn modelId="{46B28A26-1F6D-4D07-B8B1-8DCA339AF159}" type="presParOf" srcId="{C3F44C92-A55E-4E11-9FF2-BD955DB32C88}" destId="{B1AF4F7C-C61A-4B04-9FE5-1333B2B9DBB7}" srcOrd="0" destOrd="0" presId="urn:microsoft.com/office/officeart/2005/8/layout/hList1"/>
    <dgm:cxn modelId="{00D16497-7928-4351-B454-FBE9644691E2}" type="presParOf" srcId="{C3F44C92-A55E-4E11-9FF2-BD955DB32C88}" destId="{7281D9B9-EBCB-4D9A-AAE4-67193039817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116C0D-23AB-43AA-8986-F4FD569E4B9E}">
      <dsp:nvSpPr>
        <dsp:cNvPr id="0" name=""/>
        <dsp:cNvSpPr/>
      </dsp:nvSpPr>
      <dsp:spPr>
        <a:xfrm>
          <a:off x="48" y="20561"/>
          <a:ext cx="4645430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Classification</a:t>
          </a:r>
        </a:p>
      </dsp:txBody>
      <dsp:txXfrm>
        <a:off x="48" y="20561"/>
        <a:ext cx="4645430" cy="604800"/>
      </dsp:txXfrm>
    </dsp:sp>
    <dsp:sp modelId="{96F2CC7B-9B95-4C9B-99B3-A12941828A60}">
      <dsp:nvSpPr>
        <dsp:cNvPr id="0" name=""/>
        <dsp:cNvSpPr/>
      </dsp:nvSpPr>
      <dsp:spPr>
        <a:xfrm>
          <a:off x="48" y="625361"/>
          <a:ext cx="4645430" cy="247873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Associated with qualitative research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Classifying empirical phenomena into categories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For example, classifying democratic transitions as ‘elite-led’ or based on ‘distributive conflict’ (Haggard and Kaufman)</a:t>
          </a:r>
        </a:p>
      </dsp:txBody>
      <dsp:txXfrm>
        <a:off x="48" y="625361"/>
        <a:ext cx="4645430" cy="2478734"/>
      </dsp:txXfrm>
    </dsp:sp>
    <dsp:sp modelId="{B1AF4F7C-C61A-4B04-9FE5-1333B2B9DBB7}">
      <dsp:nvSpPr>
        <dsp:cNvPr id="0" name=""/>
        <dsp:cNvSpPr/>
      </dsp:nvSpPr>
      <dsp:spPr>
        <a:xfrm>
          <a:off x="5295839" y="20561"/>
          <a:ext cx="4645430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Quantification</a:t>
          </a:r>
        </a:p>
      </dsp:txBody>
      <dsp:txXfrm>
        <a:off x="5295839" y="20561"/>
        <a:ext cx="4645430" cy="604800"/>
      </dsp:txXfrm>
    </dsp:sp>
    <dsp:sp modelId="{7281D9B9-EBCB-4D9A-AAE4-671930398178}">
      <dsp:nvSpPr>
        <dsp:cNvPr id="0" name=""/>
        <dsp:cNvSpPr/>
      </dsp:nvSpPr>
      <dsp:spPr>
        <a:xfrm>
          <a:off x="5295839" y="625361"/>
          <a:ext cx="4645430" cy="247873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Associated with quantitative research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Assigning numbers to empirical phenomena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For example, a survey measuring the percentage of people who support the death penalty</a:t>
          </a:r>
        </a:p>
      </dsp:txBody>
      <dsp:txXfrm>
        <a:off x="5295839" y="625361"/>
        <a:ext cx="4645430" cy="24787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116C0D-23AB-43AA-8986-F4FD569E4B9E}">
      <dsp:nvSpPr>
        <dsp:cNvPr id="0" name=""/>
        <dsp:cNvSpPr/>
      </dsp:nvSpPr>
      <dsp:spPr>
        <a:xfrm>
          <a:off x="48" y="121519"/>
          <a:ext cx="4645430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Validity</a:t>
          </a:r>
        </a:p>
      </dsp:txBody>
      <dsp:txXfrm>
        <a:off x="48" y="121519"/>
        <a:ext cx="4645430" cy="806400"/>
      </dsp:txXfrm>
    </dsp:sp>
    <dsp:sp modelId="{96F2CC7B-9B95-4C9B-99B3-A12941828A60}">
      <dsp:nvSpPr>
        <dsp:cNvPr id="0" name=""/>
        <dsp:cNvSpPr/>
      </dsp:nvSpPr>
      <dsp:spPr>
        <a:xfrm>
          <a:off x="48" y="927919"/>
          <a:ext cx="4645430" cy="20752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Accuracy of the measure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Does the measure capture the concept?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800" kern="1200" dirty="0"/>
        </a:p>
      </dsp:txBody>
      <dsp:txXfrm>
        <a:off x="48" y="927919"/>
        <a:ext cx="4645430" cy="2075219"/>
      </dsp:txXfrm>
    </dsp:sp>
    <dsp:sp modelId="{B1AF4F7C-C61A-4B04-9FE5-1333B2B9DBB7}">
      <dsp:nvSpPr>
        <dsp:cNvPr id="0" name=""/>
        <dsp:cNvSpPr/>
      </dsp:nvSpPr>
      <dsp:spPr>
        <a:xfrm>
          <a:off x="5295839" y="121519"/>
          <a:ext cx="4645430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dirty="0"/>
            <a:t>Reliability</a:t>
          </a:r>
          <a:endParaRPr lang="en-US" sz="2800" b="1" kern="1200" dirty="0"/>
        </a:p>
      </dsp:txBody>
      <dsp:txXfrm>
        <a:off x="5295839" y="121519"/>
        <a:ext cx="4645430" cy="806400"/>
      </dsp:txXfrm>
    </dsp:sp>
    <dsp:sp modelId="{7281D9B9-EBCB-4D9A-AAE4-671930398178}">
      <dsp:nvSpPr>
        <dsp:cNvPr id="0" name=""/>
        <dsp:cNvSpPr/>
      </dsp:nvSpPr>
      <dsp:spPr>
        <a:xfrm>
          <a:off x="5295839" y="927919"/>
          <a:ext cx="4645430" cy="20752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Consistency of the measure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Will the measure be the same if different people measure it?</a:t>
          </a:r>
        </a:p>
      </dsp:txBody>
      <dsp:txXfrm>
        <a:off x="5295839" y="927919"/>
        <a:ext cx="4645430" cy="20752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1109A-048C-46CD-9137-4499C4A5BC4B}" type="datetimeFigureOut">
              <a:rPr lang="en-GB" smtClean="0"/>
              <a:t>17/11/2023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04B7C-DCF4-4398-8D8C-E89D2D9F516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9228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30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5172A7-1226-42DA-94F3-85C42DC7AE8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20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129F4-6122-4813-BFFB-9A45DD435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5F4896-B338-4A86-B8F6-707BD7515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DC522-FCFD-4AA7-BE3E-EAAD6F3A2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17/11/2023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3927A-7F54-4F69-9D3E-567E46FA8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2904A-EA68-4643-B722-47188ADD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538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6926-CD73-4848-87DC-FCF905097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54F20A-F016-4E02-BA30-F1A807C65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84985-0A75-4B61-8FFE-777F45A26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17/11/2023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04625-8DCF-4927-AB6E-83F05A29A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ED06A-6EC3-4173-94EF-FECC98CC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764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DF633C-1402-4735-9998-A8DC1A7D70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CAAA2C-7723-4424-BCF9-EB2B53B70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9A04C-529A-4658-935E-968C204E8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17/11/2023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22F32-95B8-45F7-8C51-F72F4AF00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2434F-97E2-4FBD-BBBC-585886DD2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6224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CEE92177-088E-44E1-BE98-D7E08490ACC5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2055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B92AE-AA41-4B94-A380-FD506BEE5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3800A-7359-4CC8-947B-6547435B7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4F71F-57E2-4BA5-8FA7-399B8D87C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17/11/2023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F26E5-3965-476C-8C92-CB832CEEC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4895A-7CA2-4C8E-994A-DDF000A4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6291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F193F-1198-4B98-9228-F788B6063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A304C-63B4-4845-B10A-BAFFDC46C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BC7F6-232B-4F6D-A376-B197370F4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17/11/2023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523EA-F2FB-4D10-93E8-467C33EAB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9996F-3362-4B7B-9DAC-4D47DF77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685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82347-B5C6-4A60-91A9-0B9FF9B60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191C6-2578-4CDD-8A97-39FC67B346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8D647-54D0-4462-A475-F1503DA53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28012-E875-4A2F-98AB-BAF9E828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17/11/2023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D1FEB-60F5-4C19-89F1-251A8CB4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7789E-45BA-4AC8-9695-52433407C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4323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AC6F6-593F-43EC-995A-7CDA02086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F0D2E-FB83-4E80-9901-4D06DA686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05803-C3BE-428A-95CB-8550A4F53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88A6FC-444F-4515-80AB-0554A4EE6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DE8AA1-C9D5-4B06-A59D-5FC955060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F26C0F-B14E-4A65-BCC4-555A5BB77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17/11/2023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7BA5B9-B0AF-4EFF-A9F7-D913B1F35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F07041-5011-4BCD-80B9-FFAA5CB1B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975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79237-CC68-4AB4-972E-F951314C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FB3F00-9C85-415F-B853-D0D96526B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17/11/2023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3A5D07-1AA0-4482-AABA-8118154C0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ADB04-0BB3-4069-8928-313CEE72E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6255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4A19ED-6631-4CE8-B741-7B3BC4F0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17/11/2023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53304A-4A69-4D76-AE97-6C2FE0D25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3FA6A-CCD4-4D99-A6F4-51633AB2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52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1FAB8-B1CB-45A4-A675-17E139C0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DB830-9D94-4ACE-B0C3-253DD62BE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F32CF-333C-42DF-9613-CE2D45F9C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03320-9EAD-472F-8880-1A457732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17/11/2023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78975-3988-4DE9-B965-B227FD882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378B7-FF7B-4C44-8717-1D24E4E5E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454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32F99-E634-4975-8B8D-4B498B81C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1845ED-CA95-46A0-B844-BFCF62116E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63909-5898-4BC5-8BBD-04CEE2D41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AAAC8-E446-44B8-B5F3-1DF0F5DB4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17/11/2023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36E8F-A47C-4039-AEB9-A2B82724E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70420-2DE4-4E7A-9BE3-9F443072A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649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6678EC-B8B4-4540-9FAD-BFB9F08F3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C1EEA-965F-47D6-A697-A1E632B7F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149E2-7FC6-4B3A-A15F-6108E5212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D5832-1582-48AA-B8BE-4467814CE301}" type="datetimeFigureOut">
              <a:rPr lang="en-GB" smtClean="0"/>
              <a:t>17/11/2023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C27DE-345C-447B-A6B1-D0ACC80CCE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9DC47-F83D-4ADD-8219-82EB138F4E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709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bk logo.tif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03" y="1119116"/>
            <a:ext cx="7027412" cy="2213635"/>
          </a:xfrm>
          <a:prstGeom prst="rect">
            <a:avLst/>
          </a:prstGeom>
        </p:spPr>
      </p:pic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304" y="3429000"/>
            <a:ext cx="8921672" cy="1713305"/>
          </a:xfrm>
        </p:spPr>
        <p:txBody>
          <a:bodyPr anchor="b">
            <a:normAutofit/>
          </a:bodyPr>
          <a:lstStyle/>
          <a:p>
            <a:pPr algn="l"/>
            <a:r>
              <a:rPr lang="en-GB" sz="5600" dirty="0"/>
              <a:t>Measurement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9303" y="5142305"/>
            <a:ext cx="7321298" cy="753165"/>
          </a:xfrm>
        </p:spPr>
        <p:txBody>
          <a:bodyPr anchor="t">
            <a:normAutofit/>
          </a:bodyPr>
          <a:lstStyle/>
          <a:p>
            <a:pPr algn="l"/>
            <a:r>
              <a:rPr lang="en-GB" b="1" dirty="0"/>
              <a:t>Doing Political Research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A47415-CA32-CF9A-AD5F-F4BC20327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 dirty="0"/>
              <a:t>Introduction</a:t>
            </a:r>
          </a:p>
        </p:txBody>
      </p:sp>
      <p:grpSp>
        <p:nvGrpSpPr>
          <p:cNvPr id="2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B1CE5-E862-332B-FB46-1E81A3937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GB" dirty="0"/>
              <a:t>We have our theory, which is a set of relationships between concepts</a:t>
            </a:r>
          </a:p>
          <a:p>
            <a:r>
              <a:rPr lang="en-GB" dirty="0"/>
              <a:t>We have defined our concepts, ensuring that they are at the right level of abstraction</a:t>
            </a:r>
          </a:p>
          <a:p>
            <a:r>
              <a:rPr lang="en-GB" dirty="0"/>
              <a:t>Next, we need to </a:t>
            </a:r>
            <a:r>
              <a:rPr lang="en-GB" i="1" dirty="0"/>
              <a:t>operationalise</a:t>
            </a:r>
            <a:r>
              <a:rPr lang="en-GB" dirty="0"/>
              <a:t> our concepts, turning them into something we can measure</a:t>
            </a:r>
          </a:p>
        </p:txBody>
      </p:sp>
    </p:spTree>
    <p:extLst>
      <p:ext uri="{BB962C8B-B14F-4D97-AF65-F5344CB8AC3E}">
        <p14:creationId xmlns:p14="http://schemas.microsoft.com/office/powerpoint/2010/main" val="2356925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2F8965-1803-348D-0B98-4B124090F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GB" sz="4800" dirty="0"/>
              <a:t>Types of Measurement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1648BECA-1366-1F6F-F859-436DB58BAF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7043945"/>
              </p:ext>
            </p:extLst>
          </p:nvPr>
        </p:nvGraphicFramePr>
        <p:xfrm>
          <a:off x="1045028" y="3017522"/>
          <a:ext cx="9941319" cy="3124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014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5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799CE4-A365-F227-91C1-482279F6E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Conceptualisation</a:t>
            </a:r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(Adcock and Collier)</a:t>
            </a:r>
          </a:p>
        </p:txBody>
      </p:sp>
      <p:sp>
        <p:nvSpPr>
          <p:cNvPr id="35" name="Rectangle 27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29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1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6193AE-636D-0E84-4A0A-FEBFF123B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33" y="211941"/>
            <a:ext cx="6129105" cy="593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56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8C406F-4F4E-A5EE-D2BF-44418145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 dirty="0"/>
              <a:t>How Do We Measure?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CCBE5-4C8D-EEE5-8B39-FD90F7866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GB" dirty="0"/>
              <a:t>Political research uses many kinds of data and evidence, for example surveys, documents, interviews, experiments</a:t>
            </a:r>
          </a:p>
          <a:p>
            <a:r>
              <a:rPr lang="en-GB" dirty="0"/>
              <a:t>Type of data collection: Active vs Passive</a:t>
            </a:r>
          </a:p>
          <a:p>
            <a:r>
              <a:rPr lang="en-GB" dirty="0"/>
              <a:t>Level of measurement: Micro vs Macro</a:t>
            </a:r>
          </a:p>
        </p:txBody>
      </p:sp>
    </p:spTree>
    <p:extLst>
      <p:ext uri="{BB962C8B-B14F-4D97-AF65-F5344CB8AC3E}">
        <p14:creationId xmlns:p14="http://schemas.microsoft.com/office/powerpoint/2010/main" val="580884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2F8965-1803-348D-0B98-4B124090F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GB" sz="4800" dirty="0"/>
              <a:t>Key Issues in Measurement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1648BECA-1366-1F6F-F859-436DB58BAF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8422214"/>
              </p:ext>
            </p:extLst>
          </p:nvPr>
        </p:nvGraphicFramePr>
        <p:xfrm>
          <a:off x="1045028" y="3017522"/>
          <a:ext cx="9941319" cy="3124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685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8C406F-4F4E-A5EE-D2BF-44418145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/>
              <a:t>Conclusion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CCBE5-4C8D-EEE5-8B39-FD90F7866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GB" dirty="0"/>
              <a:t>Concepts can be operationalised in many different ways</a:t>
            </a:r>
          </a:p>
          <a:p>
            <a:r>
              <a:rPr lang="en-GB" dirty="0"/>
              <a:t>It is important to be clear how we do so, and so ensure our measurements are valid and reliable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20416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</TotalTime>
  <Words>218</Words>
  <Application>Microsoft Office PowerPoint</Application>
  <PresentationFormat>Widescreen</PresentationFormat>
  <Paragraphs>31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1_Office Theme</vt:lpstr>
      <vt:lpstr>Measurement</vt:lpstr>
      <vt:lpstr>Introduction</vt:lpstr>
      <vt:lpstr>Types of Measurement</vt:lpstr>
      <vt:lpstr>Conceptualisation (Adcock and Collier)</vt:lpstr>
      <vt:lpstr>How Do We Measure?</vt:lpstr>
      <vt:lpstr>Key Issues in Measurement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Module</dc:title>
  <dc:creator>Barry Maydom</dc:creator>
  <cp:lastModifiedBy>Barry Maydom</cp:lastModifiedBy>
  <cp:revision>35</cp:revision>
  <dcterms:created xsi:type="dcterms:W3CDTF">2022-09-22T17:54:13Z</dcterms:created>
  <dcterms:modified xsi:type="dcterms:W3CDTF">2023-11-17T21:52:39Z</dcterms:modified>
</cp:coreProperties>
</file>