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93" r:id="rId2"/>
    <p:sldId id="304" r:id="rId3"/>
    <p:sldId id="295" r:id="rId4"/>
    <p:sldId id="296" r:id="rId5"/>
    <p:sldId id="297" r:id="rId6"/>
    <p:sldId id="298" r:id="rId7"/>
    <p:sldId id="299" r:id="rId8"/>
    <p:sldId id="300" r:id="rId9"/>
    <p:sldId id="302" r:id="rId10"/>
    <p:sldId id="301" r:id="rId11"/>
    <p:sldId id="3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29/11/2022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Research Integrity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87D93-ED1B-BA4C-1918-2FB07CEB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600"/>
              <a:t>Null Results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58401-B526-17C8-A964-12D2BF51C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GB" sz="1800" dirty="0"/>
              <a:t>Combatting the file drawer problem by reporting null results</a:t>
            </a:r>
          </a:p>
          <a:p>
            <a:r>
              <a:rPr lang="en-GB" sz="1800" dirty="0"/>
              <a:t>Some journals have started publishing null results reports</a:t>
            </a:r>
          </a:p>
          <a:p>
            <a:r>
              <a:rPr lang="en-GB" sz="1800" dirty="0" err="1"/>
              <a:t>Alrababa’h</a:t>
            </a:r>
            <a:r>
              <a:rPr lang="en-GB" sz="1800" dirty="0"/>
              <a:t> et al suggest doing this informally</a:t>
            </a:r>
          </a:p>
          <a:p>
            <a:r>
              <a:rPr lang="en-GB" sz="1800" dirty="0"/>
              <a:t>Problems</a:t>
            </a:r>
          </a:p>
          <a:p>
            <a:pPr lvl="1"/>
            <a:r>
              <a:rPr lang="en-GB" sz="1400" dirty="0"/>
              <a:t>What is the incentive for researchers to write up null results?</a:t>
            </a:r>
          </a:p>
          <a:p>
            <a:pPr lvl="1"/>
            <a:r>
              <a:rPr lang="en-GB" sz="1400" dirty="0"/>
              <a:t>Is the null result due to problems with the research design?</a:t>
            </a:r>
          </a:p>
          <a:p>
            <a:pPr lvl="1"/>
            <a:r>
              <a:rPr lang="en-GB" sz="1400" dirty="0"/>
              <a:t>A null result is much more obvious in quantitative than qualitative research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1BD16E-AC04-E550-F774-8C4FE3FE8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758" y="901032"/>
            <a:ext cx="2994722" cy="511622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E17D5D-259E-9299-D3C1-93EDAA6CD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8782E-B767-2047-D60B-ACD85BA4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There are many threats to the integrity of political research</a:t>
            </a:r>
          </a:p>
          <a:p>
            <a:pPr lvl="1"/>
            <a:r>
              <a:rPr lang="en-GB" sz="1800" dirty="0"/>
              <a:t>Most are caused by the structures and institutions of research and publication, rather than malfeasance</a:t>
            </a:r>
          </a:p>
          <a:p>
            <a:r>
              <a:rPr lang="en-GB" sz="2400" dirty="0"/>
              <a:t>In recent years, new strategies have been developed to tackle some of the problems</a:t>
            </a:r>
          </a:p>
          <a:p>
            <a:pPr lvl="1"/>
            <a:r>
              <a:rPr lang="en-GB" sz="1800" dirty="0"/>
              <a:t>But these bring a new set of challenges</a:t>
            </a:r>
          </a:p>
          <a:p>
            <a:pPr lvl="1"/>
            <a:r>
              <a:rPr lang="en-GB" sz="1800" dirty="0"/>
              <a:t>Many strategies work better for quantitative and positivist research, but can be adapted for qualitative and non-positivist work</a:t>
            </a:r>
          </a:p>
          <a:p>
            <a:r>
              <a:rPr lang="en-GB" sz="2400" dirty="0"/>
              <a:t>Reflecting on research integrity is very important for both researchers and those who read and use research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1877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302A2-4A6C-E325-CAC6-2ECD0D4E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Problems and Solutions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719BD4B-4F77-5839-2E63-3116E0180B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506662"/>
            <a:ext cx="5181600" cy="2594148"/>
          </a:xfrm>
        </p:spPr>
        <p:txBody>
          <a:bodyPr/>
          <a:lstStyle/>
          <a:p>
            <a:r>
              <a:rPr lang="en-GB" dirty="0"/>
              <a:t>Fraud</a:t>
            </a:r>
          </a:p>
          <a:p>
            <a:r>
              <a:rPr lang="en-GB" dirty="0"/>
              <a:t>Replication crises</a:t>
            </a:r>
          </a:p>
          <a:p>
            <a:r>
              <a:rPr lang="en-GB" dirty="0"/>
              <a:t>Publication bias and the file drawer problem</a:t>
            </a:r>
          </a:p>
          <a:p>
            <a:r>
              <a:rPr lang="en-GB" dirty="0"/>
              <a:t>Cherry-picking and p-hacking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F1FD076-3FA4-95E1-5B80-3755E9A16F06}"/>
              </a:ext>
            </a:extLst>
          </p:cNvPr>
          <p:cNvSpPr txBox="1">
            <a:spLocks/>
          </p:cNvSpPr>
          <p:nvPr/>
        </p:nvSpPr>
        <p:spPr>
          <a:xfrm>
            <a:off x="6096000" y="2506662"/>
            <a:ext cx="5181600" cy="25941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Peer review</a:t>
            </a:r>
          </a:p>
          <a:p>
            <a:r>
              <a:rPr lang="en-GB"/>
              <a:t>Data transparency and replication</a:t>
            </a:r>
          </a:p>
          <a:p>
            <a:r>
              <a:rPr lang="en-GB"/>
              <a:t>Pre-registration</a:t>
            </a:r>
          </a:p>
          <a:p>
            <a:r>
              <a:rPr lang="en-GB"/>
              <a:t>Null results reporting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479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1AC6A30-4F22-4C0F-B278-19C5B8A80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BB4335AD-65B1-44E4-90AF-264024FE4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12191999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C79F92-6388-2C1D-E37F-A7240919E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366" y="609600"/>
            <a:ext cx="4267200" cy="1351472"/>
          </a:xfrm>
        </p:spPr>
        <p:txBody>
          <a:bodyPr>
            <a:normAutofit/>
          </a:bodyPr>
          <a:lstStyle/>
          <a:p>
            <a:pPr algn="ctr"/>
            <a:r>
              <a:rPr lang="en-GB">
                <a:solidFill>
                  <a:schemeClr val="tx1">
                    <a:lumMod val="85000"/>
                    <a:lumOff val="15000"/>
                  </a:schemeClr>
                </a:solidFill>
              </a:rPr>
              <a:t>Fraud</a:t>
            </a:r>
          </a:p>
        </p:txBody>
      </p:sp>
      <p:pic>
        <p:nvPicPr>
          <p:cNvPr id="2050" name="Picture 2" descr="The Trials of Alice Goffman - The New York Times">
            <a:extLst>
              <a:ext uri="{FF2B5EF4-FFF2-40B4-BE49-F238E27FC236}">
                <a16:creationId xmlns:a16="http://schemas.microsoft.com/office/drawing/2014/main" id="{7488DD22-B739-A2D4-1C86-387D1639FD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182"/>
          <a:stretch/>
        </p:blipFill>
        <p:spPr bwMode="auto">
          <a:xfrm>
            <a:off x="3" y="1"/>
            <a:ext cx="3695699" cy="6858001"/>
          </a:xfrm>
          <a:custGeom>
            <a:avLst/>
            <a:gdLst/>
            <a:ahLst/>
            <a:cxnLst/>
            <a:rect l="l" t="t" r="r" b="b"/>
            <a:pathLst>
              <a:path w="3695699" h="6858001">
                <a:moveTo>
                  <a:pt x="0" y="0"/>
                </a:moveTo>
                <a:lnTo>
                  <a:pt x="3435129" y="0"/>
                </a:lnTo>
                <a:lnTo>
                  <a:pt x="3430599" y="17349"/>
                </a:lnTo>
                <a:cubicBezTo>
                  <a:pt x="3437542" y="19835"/>
                  <a:pt x="3423757" y="30822"/>
                  <a:pt x="3427683" y="38871"/>
                </a:cubicBezTo>
                <a:cubicBezTo>
                  <a:pt x="3431230" y="44698"/>
                  <a:pt x="3427877" y="49388"/>
                  <a:pt x="3427096" y="55116"/>
                </a:cubicBezTo>
                <a:cubicBezTo>
                  <a:pt x="3429620" y="62945"/>
                  <a:pt x="3421946" y="87211"/>
                  <a:pt x="3417356" y="93331"/>
                </a:cubicBezTo>
                <a:cubicBezTo>
                  <a:pt x="3401974" y="107607"/>
                  <a:pt x="3409629" y="143436"/>
                  <a:pt x="3397765" y="155370"/>
                </a:cubicBezTo>
                <a:cubicBezTo>
                  <a:pt x="3395800" y="159886"/>
                  <a:pt x="3394789" y="164378"/>
                  <a:pt x="3394373" y="168831"/>
                </a:cubicBezTo>
                <a:lnTo>
                  <a:pt x="3394553" y="181402"/>
                </a:lnTo>
                <a:lnTo>
                  <a:pt x="3397293" y="185192"/>
                </a:lnTo>
                <a:lnTo>
                  <a:pt x="3395923" y="192756"/>
                </a:lnTo>
                <a:cubicBezTo>
                  <a:pt x="3396018" y="193497"/>
                  <a:pt x="3396112" y="194237"/>
                  <a:pt x="3396207" y="194978"/>
                </a:cubicBezTo>
                <a:cubicBezTo>
                  <a:pt x="3396531" y="199154"/>
                  <a:pt x="3396856" y="203330"/>
                  <a:pt x="3397180" y="207506"/>
                </a:cubicBezTo>
                <a:cubicBezTo>
                  <a:pt x="3382438" y="200939"/>
                  <a:pt x="3394549" y="241317"/>
                  <a:pt x="3383191" y="229051"/>
                </a:cubicBezTo>
                <a:cubicBezTo>
                  <a:pt x="3382519" y="234401"/>
                  <a:pt x="3381383" y="237332"/>
                  <a:pt x="3380194" y="239137"/>
                </a:cubicBezTo>
                <a:lnTo>
                  <a:pt x="3349267" y="310262"/>
                </a:lnTo>
                <a:lnTo>
                  <a:pt x="3344455" y="381704"/>
                </a:lnTo>
                <a:cubicBezTo>
                  <a:pt x="3343420" y="464598"/>
                  <a:pt x="3338482" y="511985"/>
                  <a:pt x="3327551" y="571873"/>
                </a:cubicBezTo>
                <a:cubicBezTo>
                  <a:pt x="3316620" y="631761"/>
                  <a:pt x="3309762" y="702429"/>
                  <a:pt x="3278869" y="741030"/>
                </a:cubicBezTo>
                <a:lnTo>
                  <a:pt x="3239259" y="957888"/>
                </a:lnTo>
                <a:cubicBezTo>
                  <a:pt x="3267597" y="1021376"/>
                  <a:pt x="3235647" y="1004478"/>
                  <a:pt x="3243890" y="1047869"/>
                </a:cubicBezTo>
                <a:cubicBezTo>
                  <a:pt x="3245988" y="1077107"/>
                  <a:pt x="3228006" y="1101189"/>
                  <a:pt x="3221700" y="1118244"/>
                </a:cubicBezTo>
                <a:cubicBezTo>
                  <a:pt x="3220198" y="1120922"/>
                  <a:pt x="3213346" y="1188569"/>
                  <a:pt x="3211078" y="1190394"/>
                </a:cubicBezTo>
                <a:cubicBezTo>
                  <a:pt x="3204899" y="1218939"/>
                  <a:pt x="3210276" y="1253036"/>
                  <a:pt x="3199704" y="1304585"/>
                </a:cubicBezTo>
                <a:cubicBezTo>
                  <a:pt x="3199438" y="1346246"/>
                  <a:pt x="3168623" y="1413431"/>
                  <a:pt x="3167741" y="1449444"/>
                </a:cubicBezTo>
                <a:cubicBezTo>
                  <a:pt x="3180911" y="1471132"/>
                  <a:pt x="3193362" y="1499173"/>
                  <a:pt x="3194410" y="1520667"/>
                </a:cubicBezTo>
                <a:cubicBezTo>
                  <a:pt x="3181228" y="1513763"/>
                  <a:pt x="3199978" y="1547097"/>
                  <a:pt x="3184473" y="1547038"/>
                </a:cubicBezTo>
                <a:cubicBezTo>
                  <a:pt x="3185153" y="1550949"/>
                  <a:pt x="3186303" y="1554741"/>
                  <a:pt x="3187573" y="1558550"/>
                </a:cubicBezTo>
                <a:lnTo>
                  <a:pt x="3188231" y="1560544"/>
                </a:lnTo>
                <a:lnTo>
                  <a:pt x="3188195" y="1568317"/>
                </a:lnTo>
                <a:lnTo>
                  <a:pt x="3191518" y="1570772"/>
                </a:lnTo>
                <a:lnTo>
                  <a:pt x="3193853" y="1582659"/>
                </a:lnTo>
                <a:cubicBezTo>
                  <a:pt x="3194213" y="1587070"/>
                  <a:pt x="3193997" y="1591769"/>
                  <a:pt x="3192857" y="1596890"/>
                </a:cubicBezTo>
                <a:cubicBezTo>
                  <a:pt x="3185716" y="1609144"/>
                  <a:pt x="3191593" y="1629575"/>
                  <a:pt x="3189686" y="1647479"/>
                </a:cubicBezTo>
                <a:lnTo>
                  <a:pt x="3187125" y="1655568"/>
                </a:lnTo>
                <a:cubicBezTo>
                  <a:pt x="3187259" y="1659315"/>
                  <a:pt x="3192418" y="1733399"/>
                  <a:pt x="3192552" y="1737146"/>
                </a:cubicBezTo>
                <a:cubicBezTo>
                  <a:pt x="3236684" y="1834597"/>
                  <a:pt x="3210475" y="1851660"/>
                  <a:pt x="3219437" y="1908917"/>
                </a:cubicBezTo>
                <a:lnTo>
                  <a:pt x="3220572" y="1915235"/>
                </a:lnTo>
                <a:cubicBezTo>
                  <a:pt x="3225642" y="1919319"/>
                  <a:pt x="3228448" y="1945519"/>
                  <a:pt x="3226946" y="1954447"/>
                </a:cubicBezTo>
                <a:cubicBezTo>
                  <a:pt x="3219553" y="1979351"/>
                  <a:pt x="3239504" y="2001442"/>
                  <a:pt x="3234148" y="2021397"/>
                </a:cubicBezTo>
                <a:cubicBezTo>
                  <a:pt x="3234224" y="2026740"/>
                  <a:pt x="3235084" y="2031233"/>
                  <a:pt x="3236424" y="2035173"/>
                </a:cubicBezTo>
                <a:lnTo>
                  <a:pt x="3241339" y="2045116"/>
                </a:lnTo>
                <a:lnTo>
                  <a:pt x="3233470" y="2098623"/>
                </a:lnTo>
                <a:cubicBezTo>
                  <a:pt x="3230495" y="2129687"/>
                  <a:pt x="3232618" y="2188321"/>
                  <a:pt x="3230016" y="2240964"/>
                </a:cubicBezTo>
                <a:cubicBezTo>
                  <a:pt x="3226602" y="2283982"/>
                  <a:pt x="3232644" y="2342030"/>
                  <a:pt x="3237809" y="2379644"/>
                </a:cubicBezTo>
                <a:cubicBezTo>
                  <a:pt x="3244462" y="2409884"/>
                  <a:pt x="3221747" y="2435219"/>
                  <a:pt x="3237054" y="2459103"/>
                </a:cubicBezTo>
                <a:cubicBezTo>
                  <a:pt x="3245536" y="2488997"/>
                  <a:pt x="3251426" y="2510390"/>
                  <a:pt x="3255285" y="2538679"/>
                </a:cubicBezTo>
                <a:cubicBezTo>
                  <a:pt x="3258296" y="2574322"/>
                  <a:pt x="3245460" y="2589819"/>
                  <a:pt x="3245073" y="2622720"/>
                </a:cubicBezTo>
                <a:lnTo>
                  <a:pt x="3252960" y="2736087"/>
                </a:lnTo>
                <a:cubicBezTo>
                  <a:pt x="3245577" y="2772183"/>
                  <a:pt x="3230063" y="2856752"/>
                  <a:pt x="3218681" y="2902964"/>
                </a:cubicBezTo>
                <a:cubicBezTo>
                  <a:pt x="3212624" y="2927969"/>
                  <a:pt x="3209733" y="2973979"/>
                  <a:pt x="3203641" y="3008786"/>
                </a:cubicBezTo>
                <a:cubicBezTo>
                  <a:pt x="3197547" y="3043595"/>
                  <a:pt x="3186644" y="3093251"/>
                  <a:pt x="3182123" y="3111815"/>
                </a:cubicBezTo>
                <a:lnTo>
                  <a:pt x="3176517" y="3120169"/>
                </a:lnTo>
                <a:lnTo>
                  <a:pt x="3177035" y="3121646"/>
                </a:lnTo>
                <a:cubicBezTo>
                  <a:pt x="3177423" y="3127588"/>
                  <a:pt x="3176129" y="3130763"/>
                  <a:pt x="3174093" y="3132705"/>
                </a:cubicBezTo>
                <a:lnTo>
                  <a:pt x="3171045" y="3134220"/>
                </a:lnTo>
                <a:lnTo>
                  <a:pt x="3168274" y="3141524"/>
                </a:lnTo>
                <a:lnTo>
                  <a:pt x="3160781" y="3155149"/>
                </a:lnTo>
                <a:cubicBezTo>
                  <a:pt x="3160949" y="3156237"/>
                  <a:pt x="3161116" y="3157326"/>
                  <a:pt x="3161284" y="3158414"/>
                </a:cubicBezTo>
                <a:lnTo>
                  <a:pt x="3152950" y="3180080"/>
                </a:lnTo>
                <a:lnTo>
                  <a:pt x="3153739" y="3180719"/>
                </a:lnTo>
                <a:cubicBezTo>
                  <a:pt x="3155321" y="3182647"/>
                  <a:pt x="3156128" y="3184999"/>
                  <a:pt x="3155342" y="3188313"/>
                </a:cubicBezTo>
                <a:cubicBezTo>
                  <a:pt x="3169797" y="3188216"/>
                  <a:pt x="3159934" y="3192271"/>
                  <a:pt x="3156340" y="3202049"/>
                </a:cubicBezTo>
                <a:cubicBezTo>
                  <a:pt x="3177988" y="3204083"/>
                  <a:pt x="3159779" y="3228842"/>
                  <a:pt x="3169832" y="3237938"/>
                </a:cubicBezTo>
                <a:cubicBezTo>
                  <a:pt x="3166705" y="3245075"/>
                  <a:pt x="3163793" y="3252659"/>
                  <a:pt x="3161244" y="3260564"/>
                </a:cubicBezTo>
                <a:lnTo>
                  <a:pt x="3160005" y="3265314"/>
                </a:lnTo>
                <a:cubicBezTo>
                  <a:pt x="3160063" y="3265371"/>
                  <a:pt x="3160124" y="3265428"/>
                  <a:pt x="3160184" y="3265486"/>
                </a:cubicBezTo>
                <a:cubicBezTo>
                  <a:pt x="3160345" y="3266694"/>
                  <a:pt x="3160101" y="3268319"/>
                  <a:pt x="3159279" y="3270659"/>
                </a:cubicBezTo>
                <a:lnTo>
                  <a:pt x="3157747" y="3273971"/>
                </a:lnTo>
                <a:lnTo>
                  <a:pt x="3155343" y="3283185"/>
                </a:lnTo>
                <a:cubicBezTo>
                  <a:pt x="3155517" y="3284422"/>
                  <a:pt x="3155689" y="3285657"/>
                  <a:pt x="3155860" y="3286893"/>
                </a:cubicBezTo>
                <a:lnTo>
                  <a:pt x="3158001" y="3289146"/>
                </a:lnTo>
                <a:lnTo>
                  <a:pt x="3157508" y="3289877"/>
                </a:lnTo>
                <a:cubicBezTo>
                  <a:pt x="3151604" y="3294411"/>
                  <a:pt x="3144966" y="3293561"/>
                  <a:pt x="3159853" y="3309833"/>
                </a:cubicBezTo>
                <a:cubicBezTo>
                  <a:pt x="3149181" y="3321561"/>
                  <a:pt x="3158789" y="3329345"/>
                  <a:pt x="3157392" y="3351579"/>
                </a:cubicBezTo>
                <a:cubicBezTo>
                  <a:pt x="3148710" y="3357083"/>
                  <a:pt x="3149361" y="3365079"/>
                  <a:pt x="3152871" y="3374240"/>
                </a:cubicBezTo>
                <a:cubicBezTo>
                  <a:pt x="3148885" y="3383513"/>
                  <a:pt x="3145239" y="3392740"/>
                  <a:pt x="3142119" y="3402557"/>
                </a:cubicBezTo>
                <a:lnTo>
                  <a:pt x="3138061" y="3419585"/>
                </a:lnTo>
                <a:lnTo>
                  <a:pt x="3139796" y="3424940"/>
                </a:lnTo>
                <a:cubicBezTo>
                  <a:pt x="3142520" y="3434326"/>
                  <a:pt x="3143300" y="3443700"/>
                  <a:pt x="3137669" y="3463264"/>
                </a:cubicBezTo>
                <a:cubicBezTo>
                  <a:pt x="3147380" y="3480689"/>
                  <a:pt x="3167781" y="3490510"/>
                  <a:pt x="3168140" y="3518969"/>
                </a:cubicBezTo>
                <a:cubicBezTo>
                  <a:pt x="3159473" y="3545761"/>
                  <a:pt x="3191152" y="3574399"/>
                  <a:pt x="3179206" y="3607864"/>
                </a:cubicBezTo>
                <a:cubicBezTo>
                  <a:pt x="3176757" y="3619813"/>
                  <a:pt x="3181069" y="3654600"/>
                  <a:pt x="3189125" y="3659839"/>
                </a:cubicBezTo>
                <a:cubicBezTo>
                  <a:pt x="3191518" y="3666815"/>
                  <a:pt x="3189857" y="3675779"/>
                  <a:pt x="3198077" y="3677681"/>
                </a:cubicBezTo>
                <a:cubicBezTo>
                  <a:pt x="3208136" y="3681475"/>
                  <a:pt x="3196345" y="3709561"/>
                  <a:pt x="3207094" y="3703876"/>
                </a:cubicBezTo>
                <a:cubicBezTo>
                  <a:pt x="3199084" y="3723751"/>
                  <a:pt x="3220453" y="3734396"/>
                  <a:pt x="3227016" y="3748633"/>
                </a:cubicBezTo>
                <a:cubicBezTo>
                  <a:pt x="3218663" y="3764666"/>
                  <a:pt x="3240667" y="3778725"/>
                  <a:pt x="3246806" y="3811324"/>
                </a:cubicBezTo>
                <a:cubicBezTo>
                  <a:pt x="3237058" y="3829063"/>
                  <a:pt x="3251097" y="3833247"/>
                  <a:pt x="3239091" y="3865102"/>
                </a:cubicBezTo>
                <a:cubicBezTo>
                  <a:pt x="3240755" y="3865725"/>
                  <a:pt x="3242340" y="3866659"/>
                  <a:pt x="3243800" y="3867874"/>
                </a:cubicBezTo>
                <a:cubicBezTo>
                  <a:pt x="3252276" y="3874935"/>
                  <a:pt x="3254724" y="3889782"/>
                  <a:pt x="3249268" y="3901031"/>
                </a:cubicBezTo>
                <a:cubicBezTo>
                  <a:pt x="3234180" y="3950514"/>
                  <a:pt x="3270886" y="3938724"/>
                  <a:pt x="3271850" y="3976535"/>
                </a:cubicBezTo>
                <a:cubicBezTo>
                  <a:pt x="3275333" y="4018513"/>
                  <a:pt x="3265836" y="4033210"/>
                  <a:pt x="3253128" y="4091308"/>
                </a:cubicBezTo>
                <a:cubicBezTo>
                  <a:pt x="3262530" y="4093945"/>
                  <a:pt x="3263925" y="4100312"/>
                  <a:pt x="3261491" y="4112665"/>
                </a:cubicBezTo>
                <a:cubicBezTo>
                  <a:pt x="3263824" y="4132845"/>
                  <a:pt x="3285122" y="4124005"/>
                  <a:pt x="3275235" y="4148543"/>
                </a:cubicBezTo>
                <a:cubicBezTo>
                  <a:pt x="3282222" y="4163609"/>
                  <a:pt x="3300717" y="4191930"/>
                  <a:pt x="3303406" y="4203059"/>
                </a:cubicBezTo>
                <a:cubicBezTo>
                  <a:pt x="3307769" y="4216879"/>
                  <a:pt x="3289765" y="4198911"/>
                  <a:pt x="3291377" y="4215304"/>
                </a:cubicBezTo>
                <a:cubicBezTo>
                  <a:pt x="3295421" y="4234470"/>
                  <a:pt x="3290844" y="4240556"/>
                  <a:pt x="3303627" y="4247412"/>
                </a:cubicBezTo>
                <a:cubicBezTo>
                  <a:pt x="3300302" y="4270043"/>
                  <a:pt x="3313094" y="4269840"/>
                  <a:pt x="3323715" y="4295574"/>
                </a:cubicBezTo>
                <a:cubicBezTo>
                  <a:pt x="3318854" y="4309546"/>
                  <a:pt x="3323708" y="4317748"/>
                  <a:pt x="3331757" y="4324626"/>
                </a:cubicBezTo>
                <a:cubicBezTo>
                  <a:pt x="3334500" y="4352298"/>
                  <a:pt x="3348521" y="4373553"/>
                  <a:pt x="3357571" y="4402594"/>
                </a:cubicBezTo>
                <a:cubicBezTo>
                  <a:pt x="3395421" y="4440113"/>
                  <a:pt x="3406716" y="4492429"/>
                  <a:pt x="3416883" y="4511276"/>
                </a:cubicBezTo>
                <a:lnTo>
                  <a:pt x="3418568" y="4515669"/>
                </a:lnTo>
                <a:cubicBezTo>
                  <a:pt x="3418685" y="4519956"/>
                  <a:pt x="3418801" y="4524244"/>
                  <a:pt x="3418918" y="4528531"/>
                </a:cubicBezTo>
                <a:cubicBezTo>
                  <a:pt x="3418727" y="4530191"/>
                  <a:pt x="3418537" y="4531850"/>
                  <a:pt x="3418346" y="4533510"/>
                </a:cubicBezTo>
                <a:cubicBezTo>
                  <a:pt x="3418215" y="4536889"/>
                  <a:pt x="3418462" y="4539065"/>
                  <a:pt x="3419005" y="4540494"/>
                </a:cubicBezTo>
                <a:lnTo>
                  <a:pt x="3424268" y="4595886"/>
                </a:lnTo>
                <a:cubicBezTo>
                  <a:pt x="3429156" y="4624362"/>
                  <a:pt x="3443934" y="4682306"/>
                  <a:pt x="3448330" y="4711348"/>
                </a:cubicBezTo>
                <a:lnTo>
                  <a:pt x="3445621" y="4714874"/>
                </a:lnTo>
                <a:cubicBezTo>
                  <a:pt x="3444103" y="4718397"/>
                  <a:pt x="3443735" y="4723077"/>
                  <a:pt x="3445980" y="4730345"/>
                </a:cubicBezTo>
                <a:lnTo>
                  <a:pt x="3446976" y="4731926"/>
                </a:lnTo>
                <a:lnTo>
                  <a:pt x="3443720" y="4745408"/>
                </a:lnTo>
                <a:cubicBezTo>
                  <a:pt x="3444756" y="4771155"/>
                  <a:pt x="3455466" y="4843107"/>
                  <a:pt x="3453194" y="4886406"/>
                </a:cubicBezTo>
                <a:cubicBezTo>
                  <a:pt x="3454856" y="4906631"/>
                  <a:pt x="3481235" y="5008239"/>
                  <a:pt x="3455210" y="5025296"/>
                </a:cubicBezTo>
                <a:cubicBezTo>
                  <a:pt x="3442202" y="5116320"/>
                  <a:pt x="3464654" y="5119078"/>
                  <a:pt x="3462841" y="5211091"/>
                </a:cubicBezTo>
                <a:cubicBezTo>
                  <a:pt x="3469390" y="5269669"/>
                  <a:pt x="3462794" y="5327391"/>
                  <a:pt x="3469385" y="5356669"/>
                </a:cubicBezTo>
                <a:cubicBezTo>
                  <a:pt x="3471479" y="5361935"/>
                  <a:pt x="3474277" y="5366825"/>
                  <a:pt x="3477268" y="5371683"/>
                </a:cubicBezTo>
                <a:lnTo>
                  <a:pt x="3478824" y="5374232"/>
                </a:lnTo>
                <a:lnTo>
                  <a:pt x="3486664" y="5427532"/>
                </a:lnTo>
                <a:lnTo>
                  <a:pt x="3499845" y="5523238"/>
                </a:lnTo>
                <a:cubicBezTo>
                  <a:pt x="3496480" y="5535759"/>
                  <a:pt x="3498126" y="5574631"/>
                  <a:pt x="3505782" y="5582050"/>
                </a:cubicBezTo>
                <a:cubicBezTo>
                  <a:pt x="3507640" y="5590169"/>
                  <a:pt x="3505294" y="5599602"/>
                  <a:pt x="3513368" y="5603412"/>
                </a:cubicBezTo>
                <a:cubicBezTo>
                  <a:pt x="3518549" y="5620896"/>
                  <a:pt x="3530454" y="5660930"/>
                  <a:pt x="3536869" y="5686953"/>
                </a:cubicBezTo>
                <a:cubicBezTo>
                  <a:pt x="3527290" y="5702684"/>
                  <a:pt x="3548216" y="5722678"/>
                  <a:pt x="3551859" y="5759548"/>
                </a:cubicBezTo>
                <a:cubicBezTo>
                  <a:pt x="3540751" y="5776843"/>
                  <a:pt x="3554471" y="5784377"/>
                  <a:pt x="3540024" y="5816599"/>
                </a:cubicBezTo>
                <a:cubicBezTo>
                  <a:pt x="3541640" y="5817630"/>
                  <a:pt x="3543154" y="5818984"/>
                  <a:pt x="3544521" y="5820619"/>
                </a:cubicBezTo>
                <a:cubicBezTo>
                  <a:pt x="3552455" y="5830118"/>
                  <a:pt x="3553767" y="5846834"/>
                  <a:pt x="3547449" y="5857956"/>
                </a:cubicBezTo>
                <a:cubicBezTo>
                  <a:pt x="3528571" y="5908761"/>
                  <a:pt x="3532186" y="5952107"/>
                  <a:pt x="3530253" y="5993572"/>
                </a:cubicBezTo>
                <a:cubicBezTo>
                  <a:pt x="3530522" y="6040113"/>
                  <a:pt x="3553891" y="6005695"/>
                  <a:pt x="3536734" y="6066404"/>
                </a:cubicBezTo>
                <a:cubicBezTo>
                  <a:pt x="3545935" y="6071268"/>
                  <a:pt x="3546842" y="6078512"/>
                  <a:pt x="3543461" y="6091477"/>
                </a:cubicBezTo>
                <a:cubicBezTo>
                  <a:pt x="3549602" y="6107585"/>
                  <a:pt x="3568275" y="6137061"/>
                  <a:pt x="3573577" y="6163051"/>
                </a:cubicBezTo>
                <a:cubicBezTo>
                  <a:pt x="3577046" y="6182032"/>
                  <a:pt x="3572259" y="6223892"/>
                  <a:pt x="3575275" y="6247420"/>
                </a:cubicBezTo>
                <a:cubicBezTo>
                  <a:pt x="3570217" y="6271412"/>
                  <a:pt x="3583023" y="6273898"/>
                  <a:pt x="3591673" y="6304222"/>
                </a:cubicBezTo>
                <a:cubicBezTo>
                  <a:pt x="3585743" y="6318440"/>
                  <a:pt x="3589967" y="6328418"/>
                  <a:pt x="3597489" y="6337624"/>
                </a:cubicBezTo>
                <a:cubicBezTo>
                  <a:pt x="3598113" y="6368401"/>
                  <a:pt x="3610504" y="6394558"/>
                  <a:pt x="3617330" y="6428161"/>
                </a:cubicBezTo>
                <a:cubicBezTo>
                  <a:pt x="3612404" y="6466489"/>
                  <a:pt x="3633001" y="6482393"/>
                  <a:pt x="3640218" y="6518318"/>
                </a:cubicBezTo>
                <a:cubicBezTo>
                  <a:pt x="3625420" y="6557419"/>
                  <a:pt x="3668862" y="6537820"/>
                  <a:pt x="3670788" y="6568733"/>
                </a:cubicBezTo>
                <a:cubicBezTo>
                  <a:pt x="3659124" y="6621466"/>
                  <a:pt x="3685482" y="6565072"/>
                  <a:pt x="3687763" y="6643164"/>
                </a:cubicBezTo>
                <a:cubicBezTo>
                  <a:pt x="3685396" y="6647995"/>
                  <a:pt x="3689317" y="6656838"/>
                  <a:pt x="3693097" y="6655183"/>
                </a:cubicBezTo>
                <a:cubicBezTo>
                  <a:pt x="3693444" y="6672318"/>
                  <a:pt x="3690193" y="6715787"/>
                  <a:pt x="3689847" y="6745974"/>
                </a:cubicBezTo>
                <a:cubicBezTo>
                  <a:pt x="3689583" y="6773144"/>
                  <a:pt x="3690048" y="6817635"/>
                  <a:pt x="3691023" y="6836306"/>
                </a:cubicBezTo>
                <a:lnTo>
                  <a:pt x="3695699" y="6858001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471B3-9E7A-BF92-4DE8-D2FEEA07E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966" y="2147357"/>
            <a:ext cx="3810000" cy="4101042"/>
          </a:xfrm>
        </p:spPr>
        <p:txBody>
          <a:bodyPr>
            <a:normAutofit/>
          </a:bodyPr>
          <a:lstStyle/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High-profile scandals get a lot of attention </a:t>
            </a:r>
            <a:r>
              <a:rPr lang="en-GB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eg</a:t>
            </a:r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Michael LaCour, Alice Goffman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Causes</a:t>
            </a:r>
          </a:p>
          <a:p>
            <a:pPr lvl="1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Competitive nature of academia</a:t>
            </a:r>
          </a:p>
          <a:p>
            <a:pPr lvl="1"/>
            <a:r>
              <a:rPr lang="en-GB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Weak safeguards?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But such cases are thankfully rare</a:t>
            </a:r>
          </a:p>
          <a:p>
            <a:r>
              <a:rPr lang="en-GB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More problematic are biases caused by structure of academic research involving researchers working in good faith</a:t>
            </a:r>
          </a:p>
        </p:txBody>
      </p:sp>
      <p:pic>
        <p:nvPicPr>
          <p:cNvPr id="1026" name="Picture 2" descr="The Unraveling of Michael LaCour">
            <a:extLst>
              <a:ext uri="{FF2B5EF4-FFF2-40B4-BE49-F238E27FC236}">
                <a16:creationId xmlns:a16="http://schemas.microsoft.com/office/drawing/2014/main" id="{4661E728-1D9D-3F4C-1789-485DA3D78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5" r="48115"/>
          <a:stretch/>
        </p:blipFill>
        <p:spPr bwMode="auto">
          <a:xfrm>
            <a:off x="8580467" y="10"/>
            <a:ext cx="3611533" cy="6857990"/>
          </a:xfrm>
          <a:custGeom>
            <a:avLst/>
            <a:gdLst/>
            <a:ahLst/>
            <a:cxnLst/>
            <a:rect l="l" t="t" r="r" b="b"/>
            <a:pathLst>
              <a:path w="3810000" h="6858000">
                <a:moveTo>
                  <a:pt x="95627" y="0"/>
                </a:moveTo>
                <a:lnTo>
                  <a:pt x="3810000" y="0"/>
                </a:lnTo>
                <a:lnTo>
                  <a:pt x="3810000" y="6858000"/>
                </a:lnTo>
                <a:lnTo>
                  <a:pt x="13132" y="6858000"/>
                </a:lnTo>
                <a:cubicBezTo>
                  <a:pt x="13183" y="6857363"/>
                  <a:pt x="13234" y="6856727"/>
                  <a:pt x="13284" y="6856090"/>
                </a:cubicBezTo>
                <a:lnTo>
                  <a:pt x="31566" y="6805847"/>
                </a:lnTo>
                <a:lnTo>
                  <a:pt x="30463" y="6715381"/>
                </a:lnTo>
                <a:cubicBezTo>
                  <a:pt x="29585" y="6714082"/>
                  <a:pt x="28597" y="6713038"/>
                  <a:pt x="27533" y="6712286"/>
                </a:cubicBezTo>
                <a:lnTo>
                  <a:pt x="31288" y="6698474"/>
                </a:lnTo>
                <a:lnTo>
                  <a:pt x="29901" y="6686264"/>
                </a:lnTo>
                <a:cubicBezTo>
                  <a:pt x="29591" y="6639749"/>
                  <a:pt x="29281" y="6593234"/>
                  <a:pt x="28971" y="6546719"/>
                </a:cubicBezTo>
                <a:cubicBezTo>
                  <a:pt x="23415" y="6502008"/>
                  <a:pt x="3087" y="6462057"/>
                  <a:pt x="310" y="6408337"/>
                </a:cubicBezTo>
                <a:cubicBezTo>
                  <a:pt x="-2468" y="6354617"/>
                  <a:pt x="14431" y="6312397"/>
                  <a:pt x="12307" y="6224401"/>
                </a:cubicBezTo>
                <a:lnTo>
                  <a:pt x="27152" y="6147415"/>
                </a:lnTo>
                <a:lnTo>
                  <a:pt x="39044" y="6093837"/>
                </a:lnTo>
                <a:cubicBezTo>
                  <a:pt x="47718" y="6039281"/>
                  <a:pt x="47985" y="5964495"/>
                  <a:pt x="46816" y="5915901"/>
                </a:cubicBezTo>
                <a:cubicBezTo>
                  <a:pt x="43189" y="5876557"/>
                  <a:pt x="47196" y="5863739"/>
                  <a:pt x="33533" y="5831562"/>
                </a:cubicBezTo>
                <a:cubicBezTo>
                  <a:pt x="27901" y="5792459"/>
                  <a:pt x="47408" y="5747455"/>
                  <a:pt x="46555" y="5710909"/>
                </a:cubicBezTo>
                <a:cubicBezTo>
                  <a:pt x="53188" y="5686865"/>
                  <a:pt x="49116" y="5615845"/>
                  <a:pt x="62461" y="5602222"/>
                </a:cubicBezTo>
                <a:cubicBezTo>
                  <a:pt x="64066" y="5572067"/>
                  <a:pt x="49594" y="5555548"/>
                  <a:pt x="56185" y="5529979"/>
                </a:cubicBezTo>
                <a:lnTo>
                  <a:pt x="67961" y="5458854"/>
                </a:lnTo>
                <a:lnTo>
                  <a:pt x="110939" y="5353584"/>
                </a:lnTo>
                <a:cubicBezTo>
                  <a:pt x="123070" y="5308303"/>
                  <a:pt x="110671" y="5307524"/>
                  <a:pt x="128276" y="5249764"/>
                </a:cubicBezTo>
                <a:cubicBezTo>
                  <a:pt x="137692" y="5218499"/>
                  <a:pt x="146153" y="5160067"/>
                  <a:pt x="156749" y="5116288"/>
                </a:cubicBezTo>
                <a:cubicBezTo>
                  <a:pt x="167347" y="5072508"/>
                  <a:pt x="184838" y="5010298"/>
                  <a:pt x="191855" y="4987089"/>
                </a:cubicBezTo>
                <a:lnTo>
                  <a:pt x="219824" y="4934095"/>
                </a:lnTo>
                <a:cubicBezTo>
                  <a:pt x="223315" y="4926170"/>
                  <a:pt x="231151" y="4920904"/>
                  <a:pt x="231137" y="4903120"/>
                </a:cubicBezTo>
                <a:lnTo>
                  <a:pt x="219738" y="4827391"/>
                </a:lnTo>
                <a:cubicBezTo>
                  <a:pt x="223928" y="4818620"/>
                  <a:pt x="227939" y="4809255"/>
                  <a:pt x="231597" y="4799440"/>
                </a:cubicBezTo>
                <a:lnTo>
                  <a:pt x="233480" y="4793512"/>
                </a:lnTo>
                <a:cubicBezTo>
                  <a:pt x="233423" y="4793432"/>
                  <a:pt x="233367" y="4793351"/>
                  <a:pt x="233310" y="4793271"/>
                </a:cubicBezTo>
                <a:cubicBezTo>
                  <a:pt x="233275" y="4791711"/>
                  <a:pt x="233728" y="4789662"/>
                  <a:pt x="234882" y="4786765"/>
                </a:cubicBezTo>
                <a:lnTo>
                  <a:pt x="236914" y="4782703"/>
                </a:lnTo>
                <a:lnTo>
                  <a:pt x="246329" y="4683644"/>
                </a:lnTo>
                <a:cubicBezTo>
                  <a:pt x="256294" y="4677568"/>
                  <a:pt x="256527" y="4667288"/>
                  <a:pt x="253823" y="4655204"/>
                </a:cubicBezTo>
                <a:cubicBezTo>
                  <a:pt x="259521" y="4631796"/>
                  <a:pt x="280440" y="4574275"/>
                  <a:pt x="280514" y="4543195"/>
                </a:cubicBezTo>
                <a:cubicBezTo>
                  <a:pt x="272112" y="4519880"/>
                  <a:pt x="251340" y="4505102"/>
                  <a:pt x="254268" y="4468722"/>
                </a:cubicBezTo>
                <a:cubicBezTo>
                  <a:pt x="266696" y="4435462"/>
                  <a:pt x="236001" y="4395418"/>
                  <a:pt x="252728" y="4353998"/>
                </a:cubicBezTo>
                <a:cubicBezTo>
                  <a:pt x="256750" y="4339008"/>
                  <a:pt x="256168" y="4294115"/>
                  <a:pt x="248123" y="4286542"/>
                </a:cubicBezTo>
                <a:cubicBezTo>
                  <a:pt x="246365" y="4277371"/>
                  <a:pt x="249194" y="4266107"/>
                  <a:pt x="240584" y="4262777"/>
                </a:cubicBezTo>
                <a:cubicBezTo>
                  <a:pt x="230221" y="4256829"/>
                  <a:pt x="246153" y="4222259"/>
                  <a:pt x="233949" y="4228340"/>
                </a:cubicBezTo>
                <a:cubicBezTo>
                  <a:pt x="244865" y="4203839"/>
                  <a:pt x="223150" y="4187902"/>
                  <a:pt x="217758" y="4169004"/>
                </a:cubicBezTo>
                <a:cubicBezTo>
                  <a:pt x="228596" y="4149446"/>
                  <a:pt x="206597" y="4129080"/>
                  <a:pt x="203797" y="4086781"/>
                </a:cubicBezTo>
                <a:cubicBezTo>
                  <a:pt x="216334" y="4065199"/>
                  <a:pt x="201740" y="4058317"/>
                  <a:pt x="218344" y="4018957"/>
                </a:cubicBezTo>
                <a:cubicBezTo>
                  <a:pt x="216630" y="4017979"/>
                  <a:pt x="215034" y="4016614"/>
                  <a:pt x="213609" y="4014902"/>
                </a:cubicBezTo>
                <a:cubicBezTo>
                  <a:pt x="205325" y="4004955"/>
                  <a:pt x="204424" y="3985729"/>
                  <a:pt x="211594" y="3971964"/>
                </a:cubicBezTo>
                <a:cubicBezTo>
                  <a:pt x="233561" y="3910433"/>
                  <a:pt x="230991" y="3860613"/>
                  <a:pt x="234357" y="3812226"/>
                </a:cubicBezTo>
                <a:cubicBezTo>
                  <a:pt x="235501" y="3758242"/>
                  <a:pt x="209185" y="3801364"/>
                  <a:pt x="229596" y="3728573"/>
                </a:cubicBezTo>
                <a:cubicBezTo>
                  <a:pt x="219804" y="3724174"/>
                  <a:pt x="219047" y="3715890"/>
                  <a:pt x="223099" y="3700384"/>
                </a:cubicBezTo>
                <a:cubicBezTo>
                  <a:pt x="222942" y="3674360"/>
                  <a:pt x="199034" y="3683312"/>
                  <a:pt x="212511" y="3653063"/>
                </a:cubicBezTo>
                <a:cubicBezTo>
                  <a:pt x="207582" y="3623616"/>
                  <a:pt x="199349" y="3555881"/>
                  <a:pt x="193522" y="3523704"/>
                </a:cubicBezTo>
                <a:cubicBezTo>
                  <a:pt x="199728" y="3495169"/>
                  <a:pt x="185963" y="3494025"/>
                  <a:pt x="177551" y="3460001"/>
                </a:cubicBezTo>
                <a:cubicBezTo>
                  <a:pt x="184399" y="3442692"/>
                  <a:pt x="180138" y="3431687"/>
                  <a:pt x="172293" y="3422022"/>
                </a:cubicBezTo>
                <a:cubicBezTo>
                  <a:pt x="172567" y="3386386"/>
                  <a:pt x="159982" y="3357707"/>
                  <a:pt x="153640" y="3319632"/>
                </a:cubicBezTo>
                <a:cubicBezTo>
                  <a:pt x="117352" y="3267571"/>
                  <a:pt x="111308" y="3199530"/>
                  <a:pt x="102580" y="3174350"/>
                </a:cubicBezTo>
                <a:lnTo>
                  <a:pt x="101281" y="3168555"/>
                </a:lnTo>
                <a:cubicBezTo>
                  <a:pt x="101655" y="3163067"/>
                  <a:pt x="102030" y="3157580"/>
                  <a:pt x="102403" y="3152092"/>
                </a:cubicBezTo>
                <a:lnTo>
                  <a:pt x="103597" y="3145797"/>
                </a:lnTo>
                <a:cubicBezTo>
                  <a:pt x="104132" y="3141497"/>
                  <a:pt x="104119" y="3138691"/>
                  <a:pt x="103701" y="3136806"/>
                </a:cubicBezTo>
                <a:lnTo>
                  <a:pt x="108221" y="3088993"/>
                </a:lnTo>
                <a:cubicBezTo>
                  <a:pt x="109464" y="3064872"/>
                  <a:pt x="113188" y="3030250"/>
                  <a:pt x="111158" y="2992081"/>
                </a:cubicBezTo>
                <a:cubicBezTo>
                  <a:pt x="109031" y="2944441"/>
                  <a:pt x="104226" y="2942439"/>
                  <a:pt x="105565" y="2902844"/>
                </a:cubicBezTo>
                <a:cubicBezTo>
                  <a:pt x="107874" y="2897323"/>
                  <a:pt x="101362" y="2801618"/>
                  <a:pt x="105102" y="2797375"/>
                </a:cubicBezTo>
                <a:cubicBezTo>
                  <a:pt x="86174" y="2744941"/>
                  <a:pt x="109804" y="2750735"/>
                  <a:pt x="107241" y="2691357"/>
                </a:cubicBezTo>
                <a:cubicBezTo>
                  <a:pt x="107811" y="2665349"/>
                  <a:pt x="115946" y="2561129"/>
                  <a:pt x="145888" y="2542201"/>
                </a:cubicBezTo>
                <a:cubicBezTo>
                  <a:pt x="170455" y="2427400"/>
                  <a:pt x="123634" y="2367849"/>
                  <a:pt x="136292" y="2250554"/>
                </a:cubicBezTo>
                <a:cubicBezTo>
                  <a:pt x="110877" y="2215639"/>
                  <a:pt x="134601" y="2180816"/>
                  <a:pt x="130310" y="2141581"/>
                </a:cubicBezTo>
                <a:cubicBezTo>
                  <a:pt x="154051" y="2149219"/>
                  <a:pt x="117587" y="2094975"/>
                  <a:pt x="144587" y="2089095"/>
                </a:cubicBezTo>
                <a:cubicBezTo>
                  <a:pt x="142952" y="2082142"/>
                  <a:pt x="140513" y="2075590"/>
                  <a:pt x="137867" y="2069059"/>
                </a:cubicBezTo>
                <a:lnTo>
                  <a:pt x="136492" y="2065634"/>
                </a:lnTo>
                <a:cubicBezTo>
                  <a:pt x="136216" y="2060851"/>
                  <a:pt x="135939" y="2056067"/>
                  <a:pt x="135663" y="2051284"/>
                </a:cubicBezTo>
                <a:lnTo>
                  <a:pt x="124268" y="1960184"/>
                </a:lnTo>
                <a:cubicBezTo>
                  <a:pt x="138968" y="1926370"/>
                  <a:pt x="111716" y="1914873"/>
                  <a:pt x="131257" y="1873060"/>
                </a:cubicBezTo>
                <a:cubicBezTo>
                  <a:pt x="136329" y="1857442"/>
                  <a:pt x="139083" y="1807624"/>
                  <a:pt x="131724" y="1797311"/>
                </a:cubicBezTo>
                <a:cubicBezTo>
                  <a:pt x="130673" y="1786740"/>
                  <a:pt x="134293" y="1774954"/>
                  <a:pt x="126063" y="1769201"/>
                </a:cubicBezTo>
                <a:cubicBezTo>
                  <a:pt x="116300" y="1760126"/>
                  <a:pt x="134551" y="1725705"/>
                  <a:pt x="122085" y="1729500"/>
                </a:cubicBezTo>
                <a:cubicBezTo>
                  <a:pt x="134648" y="1705012"/>
                  <a:pt x="114449" y="1682158"/>
                  <a:pt x="110543" y="1659949"/>
                </a:cubicBezTo>
                <a:cubicBezTo>
                  <a:pt x="122664" y="1640913"/>
                  <a:pt x="102513" y="1613087"/>
                  <a:pt x="102892" y="1565607"/>
                </a:cubicBezTo>
                <a:cubicBezTo>
                  <a:pt x="116835" y="1544742"/>
                  <a:pt x="102976" y="1533616"/>
                  <a:pt x="122245" y="1494057"/>
                </a:cubicBezTo>
                <a:cubicBezTo>
                  <a:pt x="120629" y="1492563"/>
                  <a:pt x="119160" y="1490668"/>
                  <a:pt x="117883" y="1488429"/>
                </a:cubicBezTo>
                <a:cubicBezTo>
                  <a:pt x="110465" y="1475431"/>
                  <a:pt x="111002" y="1453942"/>
                  <a:pt x="119083" y="1440433"/>
                </a:cubicBezTo>
                <a:cubicBezTo>
                  <a:pt x="145274" y="1377630"/>
                  <a:pt x="146438" y="1321884"/>
                  <a:pt x="153340" y="1269148"/>
                </a:cubicBezTo>
                <a:cubicBezTo>
                  <a:pt x="158467" y="1209690"/>
                  <a:pt x="129360" y="1251077"/>
                  <a:pt x="154855" y="1175439"/>
                </a:cubicBezTo>
                <a:cubicBezTo>
                  <a:pt x="145538" y="1168218"/>
                  <a:pt x="145408" y="1158868"/>
                  <a:pt x="150548" y="1142685"/>
                </a:cubicBezTo>
                <a:cubicBezTo>
                  <a:pt x="152321" y="1113850"/>
                  <a:pt x="128121" y="1118007"/>
                  <a:pt x="143630" y="1087778"/>
                </a:cubicBezTo>
                <a:cubicBezTo>
                  <a:pt x="139451" y="1064261"/>
                  <a:pt x="125971" y="1018012"/>
                  <a:pt x="125476" y="1001580"/>
                </a:cubicBezTo>
                <a:cubicBezTo>
                  <a:pt x="123958" y="976962"/>
                  <a:pt x="134851" y="962709"/>
                  <a:pt x="134526" y="940069"/>
                </a:cubicBezTo>
                <a:cubicBezTo>
                  <a:pt x="142751" y="909988"/>
                  <a:pt x="129284" y="905409"/>
                  <a:pt x="123523" y="865739"/>
                </a:cubicBezTo>
                <a:cubicBezTo>
                  <a:pt x="131549" y="848234"/>
                  <a:pt x="128173" y="835030"/>
                  <a:pt x="121164" y="822450"/>
                </a:cubicBezTo>
                <a:cubicBezTo>
                  <a:pt x="124077" y="783082"/>
                  <a:pt x="113811" y="748321"/>
                  <a:pt x="110389" y="704665"/>
                </a:cubicBezTo>
                <a:cubicBezTo>
                  <a:pt x="120144" y="656264"/>
                  <a:pt x="99869" y="633697"/>
                  <a:pt x="96299" y="587032"/>
                </a:cubicBezTo>
                <a:cubicBezTo>
                  <a:pt x="87861" y="539988"/>
                  <a:pt x="66571" y="452493"/>
                  <a:pt x="59759" y="422399"/>
                </a:cubicBezTo>
                <a:cubicBezTo>
                  <a:pt x="62865" y="416491"/>
                  <a:pt x="59682" y="404768"/>
                  <a:pt x="55429" y="406467"/>
                </a:cubicBezTo>
                <a:cubicBezTo>
                  <a:pt x="56742" y="400038"/>
                  <a:pt x="64884" y="384166"/>
                  <a:pt x="58062" y="383409"/>
                </a:cubicBezTo>
                <a:cubicBezTo>
                  <a:pt x="57210" y="351894"/>
                  <a:pt x="61145" y="320031"/>
                  <a:pt x="69487" y="290892"/>
                </a:cubicBezTo>
                <a:cubicBezTo>
                  <a:pt x="57686" y="231306"/>
                  <a:pt x="89539" y="260845"/>
                  <a:pt x="86198" y="217175"/>
                </a:cubicBezTo>
                <a:cubicBezTo>
                  <a:pt x="72715" y="183379"/>
                  <a:pt x="83646" y="168958"/>
                  <a:pt x="74643" y="129155"/>
                </a:cubicBezTo>
                <a:cubicBezTo>
                  <a:pt x="96697" y="112411"/>
                  <a:pt x="72236" y="90977"/>
                  <a:pt x="78417" y="74202"/>
                </a:cubicBezTo>
                <a:cubicBezTo>
                  <a:pt x="59029" y="57686"/>
                  <a:pt x="81827" y="29115"/>
                  <a:pt x="94183" y="468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4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016CB47-C4D4-4332-9ED0-DBB916252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050026-11D0-7CAF-B055-A000E7F2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015" y="3930305"/>
            <a:ext cx="3861960" cy="2437244"/>
          </a:xfrm>
        </p:spPr>
        <p:txBody>
          <a:bodyPr anchor="ctr">
            <a:normAutofit/>
          </a:bodyPr>
          <a:lstStyle/>
          <a:p>
            <a:r>
              <a:rPr lang="en-GB" sz="3600"/>
              <a:t>Replication Crises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355784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B64CCF-E9D0-04DD-D657-F49C7AFE8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33" t="16256" r="36413" b="8349"/>
          <a:stretch/>
        </p:blipFill>
        <p:spPr>
          <a:xfrm>
            <a:off x="1513276" y="384463"/>
            <a:ext cx="1985637" cy="28113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C8CC27-9293-9B2E-78E5-C3835BD307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418" t="19578" r="34969" b="3966"/>
          <a:stretch/>
        </p:blipFill>
        <p:spPr>
          <a:xfrm>
            <a:off x="5101606" y="384462"/>
            <a:ext cx="2066532" cy="2811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16D222-20B5-1A2D-E685-124AE5D906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247" t="24653" r="27564" b="8017"/>
          <a:stretch/>
        </p:blipFill>
        <p:spPr>
          <a:xfrm>
            <a:off x="8643769" y="384462"/>
            <a:ext cx="2240927" cy="281132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635346" y="5126067"/>
            <a:ext cx="21945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7B76-3AE7-255B-01D8-D49944584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3930305"/>
            <a:ext cx="6586915" cy="2437244"/>
          </a:xfrm>
        </p:spPr>
        <p:txBody>
          <a:bodyPr anchor="ctr">
            <a:normAutofit/>
          </a:bodyPr>
          <a:lstStyle/>
          <a:p>
            <a:r>
              <a:rPr lang="en-GB" sz="2000" dirty="0"/>
              <a:t>Psychology: only 39% of findings in top journals could be replicated (Open Science Collaboration 2015)</a:t>
            </a:r>
          </a:p>
          <a:p>
            <a:r>
              <a:rPr lang="en-GB" sz="2000" dirty="0"/>
              <a:t>Economics: 61% of experiments could be replicated (Camerer et al 2016)</a:t>
            </a:r>
          </a:p>
          <a:p>
            <a:r>
              <a:rPr lang="en-GB" sz="2000" dirty="0"/>
              <a:t>Medicine: 46% of preclinical cancer experiments could be replicated (Errington et al 2021) </a:t>
            </a:r>
          </a:p>
          <a:p>
            <a:r>
              <a:rPr lang="en-GB" sz="2000" dirty="0"/>
              <a:t>Politics?</a:t>
            </a:r>
          </a:p>
        </p:txBody>
      </p:sp>
    </p:spTree>
    <p:extLst>
      <p:ext uri="{BB962C8B-B14F-4D97-AF65-F5344CB8AC3E}">
        <p14:creationId xmlns:p14="http://schemas.microsoft.com/office/powerpoint/2010/main" val="42423962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2FFF9A-D5C0-4F1D-C493-CF02FFD1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400"/>
              <a:t>Publication Bias and the File Drawer Problem</a:t>
            </a:r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FE58-C9D0-C110-CE84-2463E7CCF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1900" dirty="0"/>
              <a:t>10 researchers investigate the effect of religious diversity on conflict</a:t>
            </a:r>
          </a:p>
          <a:p>
            <a:pPr lvl="1"/>
            <a:r>
              <a:rPr lang="en-GB" sz="1600" dirty="0"/>
              <a:t>2 find that religious diversity drives conflict. These are published.</a:t>
            </a:r>
          </a:p>
          <a:p>
            <a:pPr lvl="1"/>
            <a:r>
              <a:rPr lang="en-GB" sz="1600" dirty="0"/>
              <a:t>8 find no relationship. These are not published.</a:t>
            </a:r>
          </a:p>
          <a:p>
            <a:pPr lvl="1"/>
            <a:r>
              <a:rPr lang="en-GB" sz="1600" dirty="0"/>
              <a:t>Our knowledge is therefore skewed.</a:t>
            </a:r>
          </a:p>
          <a:p>
            <a:r>
              <a:rPr lang="en-GB" sz="1900" dirty="0"/>
              <a:t>What causes publication bias?</a:t>
            </a:r>
          </a:p>
          <a:p>
            <a:pPr lvl="1"/>
            <a:r>
              <a:rPr lang="en-GB" sz="1600" dirty="0"/>
              <a:t>Journal editors, book publishers and reviewers are interested in new, exciting findings</a:t>
            </a:r>
          </a:p>
          <a:p>
            <a:pPr lvl="1"/>
            <a:r>
              <a:rPr lang="en-GB" sz="1600" dirty="0"/>
              <a:t>Researchers lose interest if they don’t find interesting results</a:t>
            </a:r>
          </a:p>
          <a:p>
            <a:pPr lvl="1"/>
            <a:endParaRPr lang="en-GB" sz="1900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LEX Drawer unit with drop-file storage, white, 36x70 cm - IKEA">
            <a:extLst>
              <a:ext uri="{FF2B5EF4-FFF2-40B4-BE49-F238E27FC236}">
                <a16:creationId xmlns:a16="http://schemas.microsoft.com/office/drawing/2014/main" id="{D2495994-0836-A7A4-B387-A5EC844925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3065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251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77075-44A2-C90C-B8E6-A0BDDD4C5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Cherry-picking and p-hacking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04A67-052D-AD39-52C6-551CD36EC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600" dirty="0"/>
              <a:t>We investigate the effect of religious diversity on conflict and hypothesise a positive relationship between the two</a:t>
            </a:r>
          </a:p>
          <a:p>
            <a:pPr lvl="1"/>
            <a:r>
              <a:rPr lang="en-GB" sz="1400" dirty="0"/>
              <a:t>We find no evidence that religious diversity affects most kinds of conflict, but it does increase riots</a:t>
            </a:r>
          </a:p>
          <a:p>
            <a:pPr lvl="1"/>
            <a:r>
              <a:rPr lang="en-GB" sz="1400" dirty="0"/>
              <a:t>We publish just the finding on riots and claim that religious diversity increases conflict</a:t>
            </a:r>
          </a:p>
          <a:p>
            <a:r>
              <a:rPr lang="en-GB" sz="1600" dirty="0"/>
              <a:t>p-hacking refers to p-values, which tell us whether a finding is statistically significant</a:t>
            </a:r>
          </a:p>
          <a:p>
            <a:pPr lvl="1"/>
            <a:r>
              <a:rPr lang="en-GB" sz="1400" dirty="0"/>
              <a:t>The traditional cut-off if 0.05, and more findings than expected fall just under 0.05</a:t>
            </a:r>
          </a:p>
          <a:p>
            <a:pPr lvl="1"/>
            <a:r>
              <a:rPr lang="en-GB" sz="1400" dirty="0"/>
              <a:t>This implies either/both publication bias or deliberate manipulation of statistical models to achieve publishable findings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46DE62-4740-AE30-F70E-5D16CE21B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792287"/>
            <a:ext cx="5628018" cy="504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030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56EBE-F1E8-DF30-0B5D-F82F273B3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Peer Review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FD28-072A-46E7-73BF-C99815B1E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500" dirty="0"/>
              <a:t>Articles and books are reviewed by experts before being published</a:t>
            </a:r>
          </a:p>
          <a:p>
            <a:r>
              <a:rPr lang="en-GB" sz="1500" dirty="0"/>
              <a:t>Origins in the 18</a:t>
            </a:r>
            <a:r>
              <a:rPr lang="en-GB" sz="1500" baseline="30000" dirty="0"/>
              <a:t>th</a:t>
            </a:r>
            <a:r>
              <a:rPr lang="en-GB" sz="1500" dirty="0"/>
              <a:t> century but became commonplace from mid-20</a:t>
            </a:r>
            <a:r>
              <a:rPr lang="en-GB" sz="1500" baseline="30000" dirty="0"/>
              <a:t>th</a:t>
            </a:r>
            <a:r>
              <a:rPr lang="en-GB" sz="1500" dirty="0"/>
              <a:t> century</a:t>
            </a:r>
          </a:p>
          <a:p>
            <a:r>
              <a:rPr lang="en-GB" sz="1500" dirty="0"/>
              <a:t>Usually double blind</a:t>
            </a:r>
          </a:p>
          <a:p>
            <a:r>
              <a:rPr lang="en-GB" sz="1500" dirty="0"/>
              <a:t>Possible outcomes of peer review: publish, reject, revise and resubmit</a:t>
            </a:r>
          </a:p>
          <a:p>
            <a:r>
              <a:rPr lang="en-GB" sz="1500" dirty="0"/>
              <a:t>Problems</a:t>
            </a:r>
          </a:p>
          <a:p>
            <a:pPr lvl="1"/>
            <a:r>
              <a:rPr lang="en-GB" sz="1200" dirty="0"/>
              <a:t>Bad or slow reviewers</a:t>
            </a:r>
          </a:p>
          <a:p>
            <a:pPr lvl="1"/>
            <a:r>
              <a:rPr lang="en-GB" sz="1200" dirty="0"/>
              <a:t>Reviewers are not neutral</a:t>
            </a:r>
          </a:p>
          <a:p>
            <a:pPr lvl="1"/>
            <a:r>
              <a:rPr lang="en-GB" sz="1200" dirty="0"/>
              <a:t>Reviewers do not see underlying data</a:t>
            </a:r>
          </a:p>
          <a:p>
            <a:pPr lvl="1"/>
            <a:r>
              <a:rPr lang="en-GB" sz="1200" dirty="0"/>
              <a:t>Double blind reviewing is difficult in the Internet era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B5D0A-2ABF-E741-64B2-B3810E1478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215" t="30042" r="39431" b="11224"/>
          <a:stretch/>
        </p:blipFill>
        <p:spPr>
          <a:xfrm>
            <a:off x="6919967" y="650494"/>
            <a:ext cx="3763560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302A2-4A6C-E325-CAC6-2ECD0D4E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Pre-registration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2036-93C2-6752-922A-C4B4D2DA1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200" dirty="0"/>
              <a:t>Publishing your theory and research design before conducting the research so that you cannot cherry-pick your findings</a:t>
            </a:r>
          </a:p>
          <a:p>
            <a:r>
              <a:rPr lang="en-GB" sz="2200" dirty="0"/>
              <a:t>‘Registered reports’: journals commit to publishing an article without seeing the results</a:t>
            </a:r>
          </a:p>
          <a:p>
            <a:r>
              <a:rPr lang="en-GB" sz="2200" dirty="0"/>
              <a:t>Problems:</a:t>
            </a:r>
          </a:p>
          <a:p>
            <a:pPr lvl="1"/>
            <a:r>
              <a:rPr lang="en-GB" sz="1800" dirty="0"/>
              <a:t>No common standard for pre-analysis plans (yet)</a:t>
            </a:r>
          </a:p>
          <a:p>
            <a:pPr lvl="1"/>
            <a:r>
              <a:rPr lang="en-GB" sz="1800" dirty="0"/>
              <a:t>What about exploratory, theory-generating research?</a:t>
            </a:r>
          </a:p>
          <a:p>
            <a:pPr lvl="1"/>
            <a:r>
              <a:rPr lang="en-GB" sz="1800" dirty="0"/>
              <a:t>Works more easily for quantitative than qualitative research</a:t>
            </a:r>
          </a:p>
          <a:p>
            <a:pPr lvl="1"/>
            <a:r>
              <a:rPr lang="en-GB" sz="1800" dirty="0"/>
              <a:t>Genuinely interesting findings that were not initially considered might get ignored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42857E-FF2A-9799-EACE-D1C18BE6D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539" t="18228" r="8861" b="43629"/>
          <a:stretch/>
        </p:blipFill>
        <p:spPr>
          <a:xfrm>
            <a:off x="5953786" y="318639"/>
            <a:ext cx="5500807" cy="1464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8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C47EBB-2607-FE5B-487F-73DEFD38B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Data Transparency and Replication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8DCAE-98FA-B3F9-927B-33E9AC2F1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400" dirty="0"/>
              <a:t>APSA embraced a policy on ‘Data Access and Research Transparency’ in 2015</a:t>
            </a:r>
          </a:p>
          <a:p>
            <a:r>
              <a:rPr lang="en-GB" sz="1400" dirty="0"/>
              <a:t>The principle is that all data used in research should be made accessible so that it can be examined and replicated</a:t>
            </a:r>
          </a:p>
          <a:p>
            <a:r>
              <a:rPr lang="en-GB" sz="1400" dirty="0"/>
              <a:t>Many journals now require this, and some independently replicate analyses before publication</a:t>
            </a:r>
          </a:p>
          <a:p>
            <a:r>
              <a:rPr lang="en-GB" sz="1400" dirty="0"/>
              <a:t>Problems</a:t>
            </a:r>
          </a:p>
          <a:p>
            <a:pPr lvl="1"/>
            <a:r>
              <a:rPr lang="en-GB" sz="1400" dirty="0"/>
              <a:t>Some data is proprietary or has been obtained at great cost to the researcher</a:t>
            </a:r>
          </a:p>
          <a:p>
            <a:pPr lvl="1"/>
            <a:r>
              <a:rPr lang="en-GB" sz="1400" dirty="0"/>
              <a:t>Clashes with ethical principles about anonymity of research participants</a:t>
            </a:r>
          </a:p>
          <a:p>
            <a:pPr lvl="1"/>
            <a:r>
              <a:rPr lang="en-GB" sz="1400" dirty="0"/>
              <a:t>Quantitative datasets can easily be shared, but what about qualitative field/archive notes?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B20C4-2301-A83A-F3E0-D4E48167E8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0" t="11814" r="9715" b="28607"/>
          <a:stretch/>
        </p:blipFill>
        <p:spPr>
          <a:xfrm>
            <a:off x="5987738" y="2160169"/>
            <a:ext cx="5628018" cy="230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8632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676</Words>
  <Application>Microsoft Office PowerPoint</Application>
  <PresentationFormat>Widescreen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1_Office Theme</vt:lpstr>
      <vt:lpstr>Research Integrity</vt:lpstr>
      <vt:lpstr>Problems and Solutions</vt:lpstr>
      <vt:lpstr>Fraud</vt:lpstr>
      <vt:lpstr>Replication Crises</vt:lpstr>
      <vt:lpstr>Publication Bias and the File Drawer Problem</vt:lpstr>
      <vt:lpstr>Cherry-picking and p-hacking</vt:lpstr>
      <vt:lpstr>Peer Review</vt:lpstr>
      <vt:lpstr>Pre-registration</vt:lpstr>
      <vt:lpstr>Data Transparency and Replication</vt:lpstr>
      <vt:lpstr>Null Results Reporting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39</cp:revision>
  <dcterms:created xsi:type="dcterms:W3CDTF">2022-09-22T17:54:13Z</dcterms:created>
  <dcterms:modified xsi:type="dcterms:W3CDTF">2022-11-29T22:31:57Z</dcterms:modified>
</cp:coreProperties>
</file>