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3" r:id="rId2"/>
    <p:sldId id="294" r:id="rId3"/>
    <p:sldId id="335" r:id="rId4"/>
    <p:sldId id="333" r:id="rId5"/>
    <p:sldId id="297" r:id="rId6"/>
    <p:sldId id="334" r:id="rId7"/>
    <p:sldId id="295" r:id="rId8"/>
    <p:sldId id="345" r:id="rId9"/>
    <p:sldId id="337" r:id="rId10"/>
    <p:sldId id="344" r:id="rId11"/>
    <p:sldId id="340" r:id="rId12"/>
    <p:sldId id="341" r:id="rId13"/>
    <p:sldId id="339" r:id="rId14"/>
    <p:sldId id="342" r:id="rId15"/>
    <p:sldId id="301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A01FF-1164-4B3B-B76E-786F7BB635F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CBB5D7-FDF4-407D-844B-DA55926C16BB}">
      <dgm:prSet/>
      <dgm:spPr/>
      <dgm:t>
        <a:bodyPr/>
        <a:lstStyle/>
        <a:p>
          <a:r>
            <a:rPr lang="en-GB"/>
            <a:t>Observational studies</a:t>
          </a:r>
          <a:endParaRPr lang="en-US"/>
        </a:p>
      </dgm:t>
    </dgm:pt>
    <dgm:pt modelId="{84615B29-D787-4F7D-9E03-D30CFCAAEAD1}" type="parTrans" cxnId="{EEF76283-5E72-4E0F-9958-31A2903C416C}">
      <dgm:prSet/>
      <dgm:spPr/>
      <dgm:t>
        <a:bodyPr/>
        <a:lstStyle/>
        <a:p>
          <a:endParaRPr lang="en-US"/>
        </a:p>
      </dgm:t>
    </dgm:pt>
    <dgm:pt modelId="{2B063CC8-CA70-4B2F-AB4B-F39212E57923}" type="sibTrans" cxnId="{EEF76283-5E72-4E0F-9958-31A2903C416C}">
      <dgm:prSet/>
      <dgm:spPr/>
      <dgm:t>
        <a:bodyPr/>
        <a:lstStyle/>
        <a:p>
          <a:endParaRPr lang="en-US"/>
        </a:p>
      </dgm:t>
    </dgm:pt>
    <dgm:pt modelId="{C4F5568E-4439-4252-B5A1-354CF7F54FC2}">
      <dgm:prSet/>
      <dgm:spPr/>
      <dgm:t>
        <a:bodyPr/>
        <a:lstStyle/>
        <a:p>
          <a:r>
            <a:rPr lang="en-GB"/>
            <a:t>We observe subjects (people, institutions, regions etc) without controlling the independent variable, which is not randomly assigned</a:t>
          </a:r>
          <a:endParaRPr lang="en-US"/>
        </a:p>
      </dgm:t>
    </dgm:pt>
    <dgm:pt modelId="{DD83367B-CF83-4D9B-AFF4-D750BACA1D59}" type="parTrans" cxnId="{BDC8FC4E-DD8F-48DA-801E-0B22DD5C607B}">
      <dgm:prSet/>
      <dgm:spPr/>
      <dgm:t>
        <a:bodyPr/>
        <a:lstStyle/>
        <a:p>
          <a:endParaRPr lang="en-US"/>
        </a:p>
      </dgm:t>
    </dgm:pt>
    <dgm:pt modelId="{002590AC-8D5D-4EC3-A120-D8911B0AF1CE}" type="sibTrans" cxnId="{BDC8FC4E-DD8F-48DA-801E-0B22DD5C607B}">
      <dgm:prSet/>
      <dgm:spPr/>
      <dgm:t>
        <a:bodyPr/>
        <a:lstStyle/>
        <a:p>
          <a:endParaRPr lang="en-US"/>
        </a:p>
      </dgm:t>
    </dgm:pt>
    <dgm:pt modelId="{20C03E07-BD49-4B98-BF30-A825D383C1C8}">
      <dgm:prSet/>
      <dgm:spPr/>
      <dgm:t>
        <a:bodyPr/>
        <a:lstStyle/>
        <a:p>
          <a:r>
            <a:rPr lang="en-GB" dirty="0"/>
            <a:t>Experimental studies</a:t>
          </a:r>
          <a:endParaRPr lang="en-US" dirty="0"/>
        </a:p>
      </dgm:t>
    </dgm:pt>
    <dgm:pt modelId="{931ECB61-9244-4017-A385-1227DCFCCB35}" type="parTrans" cxnId="{FB925D25-07F0-47AC-9F53-8C34259FDE30}">
      <dgm:prSet/>
      <dgm:spPr/>
      <dgm:t>
        <a:bodyPr/>
        <a:lstStyle/>
        <a:p>
          <a:endParaRPr lang="en-US"/>
        </a:p>
      </dgm:t>
    </dgm:pt>
    <dgm:pt modelId="{2A0DC688-579A-4A88-B6CB-E5A190967524}" type="sibTrans" cxnId="{FB925D25-07F0-47AC-9F53-8C34259FDE30}">
      <dgm:prSet/>
      <dgm:spPr/>
      <dgm:t>
        <a:bodyPr/>
        <a:lstStyle/>
        <a:p>
          <a:endParaRPr lang="en-US"/>
        </a:p>
      </dgm:t>
    </dgm:pt>
    <dgm:pt modelId="{9B364BB2-06D9-40A3-BE01-7D3C4CDE17AE}">
      <dgm:prSet/>
      <dgm:spPr/>
      <dgm:t>
        <a:bodyPr/>
        <a:lstStyle/>
        <a:p>
          <a:r>
            <a:rPr lang="en-GB"/>
            <a:t>We control and randomly assign values of the independent variable to the subjects</a:t>
          </a:r>
          <a:endParaRPr lang="en-US"/>
        </a:p>
      </dgm:t>
    </dgm:pt>
    <dgm:pt modelId="{A1F3704A-8F4A-4A9B-8FD4-EEB5B160D347}" type="parTrans" cxnId="{0800D2C6-1B9B-4552-BA16-42A847C05A61}">
      <dgm:prSet/>
      <dgm:spPr/>
      <dgm:t>
        <a:bodyPr/>
        <a:lstStyle/>
        <a:p>
          <a:endParaRPr lang="en-US"/>
        </a:p>
      </dgm:t>
    </dgm:pt>
    <dgm:pt modelId="{3B79BB15-B0B2-4372-A321-94EBC2B2A892}" type="sibTrans" cxnId="{0800D2C6-1B9B-4552-BA16-42A847C05A61}">
      <dgm:prSet/>
      <dgm:spPr/>
      <dgm:t>
        <a:bodyPr/>
        <a:lstStyle/>
        <a:p>
          <a:endParaRPr lang="en-US"/>
        </a:p>
      </dgm:t>
    </dgm:pt>
    <dgm:pt modelId="{DC9BAD75-E565-4739-AC94-9FAD2DB13982}">
      <dgm:prSet/>
      <dgm:spPr/>
      <dgm:t>
        <a:bodyPr/>
        <a:lstStyle/>
        <a:p>
          <a:r>
            <a:rPr lang="en-GB"/>
            <a:t>Natural experiments</a:t>
          </a:r>
          <a:endParaRPr lang="en-US"/>
        </a:p>
      </dgm:t>
    </dgm:pt>
    <dgm:pt modelId="{8E2BC8BB-F082-4BEF-9AF9-EF65FD4D636E}" type="parTrans" cxnId="{EF4B0EA2-FB60-41CD-8378-F465D82FA61C}">
      <dgm:prSet/>
      <dgm:spPr/>
      <dgm:t>
        <a:bodyPr/>
        <a:lstStyle/>
        <a:p>
          <a:endParaRPr lang="en-US"/>
        </a:p>
      </dgm:t>
    </dgm:pt>
    <dgm:pt modelId="{67F37918-9E69-435A-B282-523731BE6C93}" type="sibTrans" cxnId="{EF4B0EA2-FB60-41CD-8378-F465D82FA61C}">
      <dgm:prSet/>
      <dgm:spPr/>
      <dgm:t>
        <a:bodyPr/>
        <a:lstStyle/>
        <a:p>
          <a:endParaRPr lang="en-US"/>
        </a:p>
      </dgm:t>
    </dgm:pt>
    <dgm:pt modelId="{D3783284-1CB8-44A5-8F61-712B014A090E}">
      <dgm:prSet/>
      <dgm:spPr/>
      <dgm:t>
        <a:bodyPr/>
        <a:lstStyle/>
        <a:p>
          <a:r>
            <a:rPr lang="en-GB" dirty="0"/>
            <a:t>The independent variable is randomly assigned by some form of ‘natural’ process</a:t>
          </a:r>
          <a:endParaRPr lang="en-US" dirty="0"/>
        </a:p>
      </dgm:t>
    </dgm:pt>
    <dgm:pt modelId="{1B63C3A0-BCEE-40C3-893D-02BA31F4733F}" type="parTrans" cxnId="{0A07F5DE-6677-4846-B56A-20CA0C6E76E4}">
      <dgm:prSet/>
      <dgm:spPr/>
      <dgm:t>
        <a:bodyPr/>
        <a:lstStyle/>
        <a:p>
          <a:endParaRPr lang="en-US"/>
        </a:p>
      </dgm:t>
    </dgm:pt>
    <dgm:pt modelId="{8A83A915-4FE2-4214-81C0-CF1AD1896097}" type="sibTrans" cxnId="{0A07F5DE-6677-4846-B56A-20CA0C6E76E4}">
      <dgm:prSet/>
      <dgm:spPr/>
      <dgm:t>
        <a:bodyPr/>
        <a:lstStyle/>
        <a:p>
          <a:endParaRPr lang="en-US"/>
        </a:p>
      </dgm:t>
    </dgm:pt>
    <dgm:pt modelId="{FBFAC11D-36E6-4DA4-A61B-57BEE2D5B7F0}" type="pres">
      <dgm:prSet presAssocID="{3B0A01FF-1164-4B3B-B76E-786F7BB635F8}" presName="Name0" presStyleCnt="0">
        <dgm:presLayoutVars>
          <dgm:dir/>
          <dgm:animLvl val="lvl"/>
          <dgm:resizeHandles val="exact"/>
        </dgm:presLayoutVars>
      </dgm:prSet>
      <dgm:spPr/>
    </dgm:pt>
    <dgm:pt modelId="{EE454DA1-87DF-4138-B4B6-603E7D04D9BA}" type="pres">
      <dgm:prSet presAssocID="{D6CBB5D7-FDF4-407D-844B-DA55926C16BB}" presName="composite" presStyleCnt="0"/>
      <dgm:spPr/>
    </dgm:pt>
    <dgm:pt modelId="{7333CD9F-26BA-4535-85F1-17B9023A207B}" type="pres">
      <dgm:prSet presAssocID="{D6CBB5D7-FDF4-407D-844B-DA55926C16B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CF48B6D-6D26-476D-8B39-2CA72D50754D}" type="pres">
      <dgm:prSet presAssocID="{D6CBB5D7-FDF4-407D-844B-DA55926C16BB}" presName="desTx" presStyleLbl="alignAccFollowNode1" presStyleIdx="0" presStyleCnt="3">
        <dgm:presLayoutVars>
          <dgm:bulletEnabled val="1"/>
        </dgm:presLayoutVars>
      </dgm:prSet>
      <dgm:spPr/>
    </dgm:pt>
    <dgm:pt modelId="{FFACB55E-FD51-4409-93B2-D0DD728F8020}" type="pres">
      <dgm:prSet presAssocID="{2B063CC8-CA70-4B2F-AB4B-F39212E57923}" presName="space" presStyleCnt="0"/>
      <dgm:spPr/>
    </dgm:pt>
    <dgm:pt modelId="{7B5EEEC0-EA92-46B1-A588-DB091A00B854}" type="pres">
      <dgm:prSet presAssocID="{20C03E07-BD49-4B98-BF30-A825D383C1C8}" presName="composite" presStyleCnt="0"/>
      <dgm:spPr/>
    </dgm:pt>
    <dgm:pt modelId="{A3A15791-031C-444E-B79E-0151FD701C1B}" type="pres">
      <dgm:prSet presAssocID="{20C03E07-BD49-4B98-BF30-A825D383C1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B08BBE0-2661-4A9B-8DC6-83CF2D6C606F}" type="pres">
      <dgm:prSet presAssocID="{20C03E07-BD49-4B98-BF30-A825D383C1C8}" presName="desTx" presStyleLbl="alignAccFollowNode1" presStyleIdx="1" presStyleCnt="3">
        <dgm:presLayoutVars>
          <dgm:bulletEnabled val="1"/>
        </dgm:presLayoutVars>
      </dgm:prSet>
      <dgm:spPr/>
    </dgm:pt>
    <dgm:pt modelId="{E0328B68-8592-4485-BD74-75D07103A5E9}" type="pres">
      <dgm:prSet presAssocID="{2A0DC688-579A-4A88-B6CB-E5A190967524}" presName="space" presStyleCnt="0"/>
      <dgm:spPr/>
    </dgm:pt>
    <dgm:pt modelId="{49D5ADA4-4E0B-426A-95ED-45754FF9D6D3}" type="pres">
      <dgm:prSet presAssocID="{DC9BAD75-E565-4739-AC94-9FAD2DB13982}" presName="composite" presStyleCnt="0"/>
      <dgm:spPr/>
    </dgm:pt>
    <dgm:pt modelId="{129CF3DE-CAFC-45E8-AA2E-32145C63C265}" type="pres">
      <dgm:prSet presAssocID="{DC9BAD75-E565-4739-AC94-9FAD2DB13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0FC8CAD-657B-40A5-8323-DD1620A76A51}" type="pres">
      <dgm:prSet presAssocID="{DC9BAD75-E565-4739-AC94-9FAD2DB13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6C63E09-4A1B-4EE6-88B7-A41647BDA4FA}" type="presOf" srcId="{9B364BB2-06D9-40A3-BE01-7D3C4CDE17AE}" destId="{DB08BBE0-2661-4A9B-8DC6-83CF2D6C606F}" srcOrd="0" destOrd="0" presId="urn:microsoft.com/office/officeart/2005/8/layout/hList1"/>
    <dgm:cxn modelId="{FB925D25-07F0-47AC-9F53-8C34259FDE30}" srcId="{3B0A01FF-1164-4B3B-B76E-786F7BB635F8}" destId="{20C03E07-BD49-4B98-BF30-A825D383C1C8}" srcOrd="1" destOrd="0" parTransId="{931ECB61-9244-4017-A385-1227DCFCCB35}" sibTransId="{2A0DC688-579A-4A88-B6CB-E5A190967524}"/>
    <dgm:cxn modelId="{2EB18126-9F25-4C4D-9269-128B9622004D}" type="presOf" srcId="{C4F5568E-4439-4252-B5A1-354CF7F54FC2}" destId="{9CF48B6D-6D26-476D-8B39-2CA72D50754D}" srcOrd="0" destOrd="0" presId="urn:microsoft.com/office/officeart/2005/8/layout/hList1"/>
    <dgm:cxn modelId="{33733F36-8FB7-476F-9291-78FB9D860361}" type="presOf" srcId="{D3783284-1CB8-44A5-8F61-712B014A090E}" destId="{F0FC8CAD-657B-40A5-8323-DD1620A76A51}" srcOrd="0" destOrd="0" presId="urn:microsoft.com/office/officeart/2005/8/layout/hList1"/>
    <dgm:cxn modelId="{EF4A726C-E439-4547-ACA7-B417C45E63E5}" type="presOf" srcId="{20C03E07-BD49-4B98-BF30-A825D383C1C8}" destId="{A3A15791-031C-444E-B79E-0151FD701C1B}" srcOrd="0" destOrd="0" presId="urn:microsoft.com/office/officeart/2005/8/layout/hList1"/>
    <dgm:cxn modelId="{BDC8FC4E-DD8F-48DA-801E-0B22DD5C607B}" srcId="{D6CBB5D7-FDF4-407D-844B-DA55926C16BB}" destId="{C4F5568E-4439-4252-B5A1-354CF7F54FC2}" srcOrd="0" destOrd="0" parTransId="{DD83367B-CF83-4D9B-AFF4-D750BACA1D59}" sibTransId="{002590AC-8D5D-4EC3-A120-D8911B0AF1CE}"/>
    <dgm:cxn modelId="{D7337774-7C8C-473B-BB09-3E334C4384CA}" type="presOf" srcId="{3B0A01FF-1164-4B3B-B76E-786F7BB635F8}" destId="{FBFAC11D-36E6-4DA4-A61B-57BEE2D5B7F0}" srcOrd="0" destOrd="0" presId="urn:microsoft.com/office/officeart/2005/8/layout/hList1"/>
    <dgm:cxn modelId="{EEF76283-5E72-4E0F-9958-31A2903C416C}" srcId="{3B0A01FF-1164-4B3B-B76E-786F7BB635F8}" destId="{D6CBB5D7-FDF4-407D-844B-DA55926C16BB}" srcOrd="0" destOrd="0" parTransId="{84615B29-D787-4F7D-9E03-D30CFCAAEAD1}" sibTransId="{2B063CC8-CA70-4B2F-AB4B-F39212E57923}"/>
    <dgm:cxn modelId="{EF4B0EA2-FB60-41CD-8378-F465D82FA61C}" srcId="{3B0A01FF-1164-4B3B-B76E-786F7BB635F8}" destId="{DC9BAD75-E565-4739-AC94-9FAD2DB13982}" srcOrd="2" destOrd="0" parTransId="{8E2BC8BB-F082-4BEF-9AF9-EF65FD4D636E}" sibTransId="{67F37918-9E69-435A-B282-523731BE6C93}"/>
    <dgm:cxn modelId="{5215A9B0-C27B-488A-AD86-2E5313943B0C}" type="presOf" srcId="{D6CBB5D7-FDF4-407D-844B-DA55926C16BB}" destId="{7333CD9F-26BA-4535-85F1-17B9023A207B}" srcOrd="0" destOrd="0" presId="urn:microsoft.com/office/officeart/2005/8/layout/hList1"/>
    <dgm:cxn modelId="{C3E744C0-2887-4C2E-8690-FD3101D3A4D4}" type="presOf" srcId="{DC9BAD75-E565-4739-AC94-9FAD2DB13982}" destId="{129CF3DE-CAFC-45E8-AA2E-32145C63C265}" srcOrd="0" destOrd="0" presId="urn:microsoft.com/office/officeart/2005/8/layout/hList1"/>
    <dgm:cxn modelId="{0800D2C6-1B9B-4552-BA16-42A847C05A61}" srcId="{20C03E07-BD49-4B98-BF30-A825D383C1C8}" destId="{9B364BB2-06D9-40A3-BE01-7D3C4CDE17AE}" srcOrd="0" destOrd="0" parTransId="{A1F3704A-8F4A-4A9B-8FD4-EEB5B160D347}" sibTransId="{3B79BB15-B0B2-4372-A321-94EBC2B2A892}"/>
    <dgm:cxn modelId="{0A07F5DE-6677-4846-B56A-20CA0C6E76E4}" srcId="{DC9BAD75-E565-4739-AC94-9FAD2DB13982}" destId="{D3783284-1CB8-44A5-8F61-712B014A090E}" srcOrd="0" destOrd="0" parTransId="{1B63C3A0-BCEE-40C3-893D-02BA31F4733F}" sibTransId="{8A83A915-4FE2-4214-81C0-CF1AD1896097}"/>
    <dgm:cxn modelId="{0FBFC881-1323-4011-9FF3-B26F5D71D0A4}" type="presParOf" srcId="{FBFAC11D-36E6-4DA4-A61B-57BEE2D5B7F0}" destId="{EE454DA1-87DF-4138-B4B6-603E7D04D9BA}" srcOrd="0" destOrd="0" presId="urn:microsoft.com/office/officeart/2005/8/layout/hList1"/>
    <dgm:cxn modelId="{0DAA6B28-8739-40EE-937E-CF5E8902EFC6}" type="presParOf" srcId="{EE454DA1-87DF-4138-B4B6-603E7D04D9BA}" destId="{7333CD9F-26BA-4535-85F1-17B9023A207B}" srcOrd="0" destOrd="0" presId="urn:microsoft.com/office/officeart/2005/8/layout/hList1"/>
    <dgm:cxn modelId="{4E7DD212-54F5-4974-9B56-7D9E95FA7AA9}" type="presParOf" srcId="{EE454DA1-87DF-4138-B4B6-603E7D04D9BA}" destId="{9CF48B6D-6D26-476D-8B39-2CA72D50754D}" srcOrd="1" destOrd="0" presId="urn:microsoft.com/office/officeart/2005/8/layout/hList1"/>
    <dgm:cxn modelId="{B9FA2EEF-304A-4D2D-BD68-F1F647497418}" type="presParOf" srcId="{FBFAC11D-36E6-4DA4-A61B-57BEE2D5B7F0}" destId="{FFACB55E-FD51-4409-93B2-D0DD728F8020}" srcOrd="1" destOrd="0" presId="urn:microsoft.com/office/officeart/2005/8/layout/hList1"/>
    <dgm:cxn modelId="{05DDC260-9567-407E-AAA5-EEA5DFFB3E95}" type="presParOf" srcId="{FBFAC11D-36E6-4DA4-A61B-57BEE2D5B7F0}" destId="{7B5EEEC0-EA92-46B1-A588-DB091A00B854}" srcOrd="2" destOrd="0" presId="urn:microsoft.com/office/officeart/2005/8/layout/hList1"/>
    <dgm:cxn modelId="{E7C565AB-BF8F-465F-9629-0A1EB6A2C5CB}" type="presParOf" srcId="{7B5EEEC0-EA92-46B1-A588-DB091A00B854}" destId="{A3A15791-031C-444E-B79E-0151FD701C1B}" srcOrd="0" destOrd="0" presId="urn:microsoft.com/office/officeart/2005/8/layout/hList1"/>
    <dgm:cxn modelId="{77442105-B862-4A39-874B-C3D9AC49572D}" type="presParOf" srcId="{7B5EEEC0-EA92-46B1-A588-DB091A00B854}" destId="{DB08BBE0-2661-4A9B-8DC6-83CF2D6C606F}" srcOrd="1" destOrd="0" presId="urn:microsoft.com/office/officeart/2005/8/layout/hList1"/>
    <dgm:cxn modelId="{126F9DE6-9C84-467C-8D3C-FCD1D5D7370E}" type="presParOf" srcId="{FBFAC11D-36E6-4DA4-A61B-57BEE2D5B7F0}" destId="{E0328B68-8592-4485-BD74-75D07103A5E9}" srcOrd="3" destOrd="0" presId="urn:microsoft.com/office/officeart/2005/8/layout/hList1"/>
    <dgm:cxn modelId="{70F01C03-96AF-4206-931A-AA01F4F9BF2C}" type="presParOf" srcId="{FBFAC11D-36E6-4DA4-A61B-57BEE2D5B7F0}" destId="{49D5ADA4-4E0B-426A-95ED-45754FF9D6D3}" srcOrd="4" destOrd="0" presId="urn:microsoft.com/office/officeart/2005/8/layout/hList1"/>
    <dgm:cxn modelId="{26CF0B2B-8E9D-441F-89D3-967F2219B994}" type="presParOf" srcId="{49D5ADA4-4E0B-426A-95ED-45754FF9D6D3}" destId="{129CF3DE-CAFC-45E8-AA2E-32145C63C265}" srcOrd="0" destOrd="0" presId="urn:microsoft.com/office/officeart/2005/8/layout/hList1"/>
    <dgm:cxn modelId="{F3FB9BB6-3B8E-4EDD-BF66-F15BDE8ADF60}" type="presParOf" srcId="{49D5ADA4-4E0B-426A-95ED-45754FF9D6D3}" destId="{F0FC8CAD-657B-40A5-8323-DD1620A76A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CA8B9-B2F7-46EC-B295-471BF8622AE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6B63036-D4FB-4D59-90DC-191CF181A8BA}">
      <dgm:prSet/>
      <dgm:spPr/>
      <dgm:t>
        <a:bodyPr/>
        <a:lstStyle/>
        <a:p>
          <a:r>
            <a:rPr lang="en-GB" dirty="0"/>
            <a:t>In 1940, Hadley </a:t>
          </a:r>
          <a:r>
            <a:rPr lang="en-GB" dirty="0" err="1"/>
            <a:t>Cantril</a:t>
          </a:r>
          <a:r>
            <a:rPr lang="en-GB" dirty="0"/>
            <a:t> asked c3000 Americans either:</a:t>
          </a:r>
          <a:endParaRPr lang="en-US" dirty="0"/>
        </a:p>
      </dgm:t>
    </dgm:pt>
    <dgm:pt modelId="{2127D127-F96D-408C-93F8-FED06C81964F}" type="parTrans" cxnId="{6BEA8D79-309E-419F-A3A6-A3360A56D1B6}">
      <dgm:prSet/>
      <dgm:spPr/>
      <dgm:t>
        <a:bodyPr/>
        <a:lstStyle/>
        <a:p>
          <a:endParaRPr lang="en-US"/>
        </a:p>
      </dgm:t>
    </dgm:pt>
    <dgm:pt modelId="{2C6EAADD-BB2E-4418-9705-90E48730731B}" type="sibTrans" cxnId="{6BEA8D79-309E-419F-A3A6-A3360A56D1B6}">
      <dgm:prSet/>
      <dgm:spPr/>
      <dgm:t>
        <a:bodyPr/>
        <a:lstStyle/>
        <a:p>
          <a:endParaRPr lang="en-US"/>
        </a:p>
      </dgm:t>
    </dgm:pt>
    <dgm:pt modelId="{FAA60B84-025A-4C41-96DA-528B09E362BA}">
      <dgm:prSet/>
      <dgm:spPr/>
      <dgm:t>
        <a:bodyPr/>
        <a:lstStyle/>
        <a:p>
          <a:pPr>
            <a:buNone/>
          </a:pPr>
          <a:r>
            <a:rPr lang="en-GB"/>
            <a:t>Do you think the U.S. should do more than it is now doing to help England and France </a:t>
          </a:r>
          <a:r>
            <a:rPr lang="en-GB" i="1"/>
            <a:t>in the fight against Hitler</a:t>
          </a:r>
          <a:r>
            <a:rPr lang="en-GB"/>
            <a:t>?</a:t>
          </a:r>
          <a:endParaRPr lang="en-US"/>
        </a:p>
      </dgm:t>
    </dgm:pt>
    <dgm:pt modelId="{3D41F9CA-93B9-4A86-88EF-9F59A88C581A}" type="parTrans" cxnId="{B1CE36F3-A9C3-43A9-85C5-5FC37BC3F3A5}">
      <dgm:prSet/>
      <dgm:spPr/>
      <dgm:t>
        <a:bodyPr/>
        <a:lstStyle/>
        <a:p>
          <a:endParaRPr lang="en-US"/>
        </a:p>
      </dgm:t>
    </dgm:pt>
    <dgm:pt modelId="{FC6BA870-BB5B-4BA3-92A9-E05A2A26CE12}" type="sibTrans" cxnId="{B1CE36F3-A9C3-43A9-85C5-5FC37BC3F3A5}">
      <dgm:prSet/>
      <dgm:spPr/>
      <dgm:t>
        <a:bodyPr/>
        <a:lstStyle/>
        <a:p>
          <a:endParaRPr lang="en-US"/>
        </a:p>
      </dgm:t>
    </dgm:pt>
    <dgm:pt modelId="{3B31158F-021C-471D-B2C6-0AC1A9349CF3}">
      <dgm:prSet/>
      <dgm:spPr/>
      <dgm:t>
        <a:bodyPr/>
        <a:lstStyle/>
        <a:p>
          <a:r>
            <a:rPr lang="en-GB" dirty="0"/>
            <a:t>The ‘Hitler effect’ was 22% - 13% = 9% points</a:t>
          </a:r>
          <a:endParaRPr lang="en-US" dirty="0"/>
        </a:p>
      </dgm:t>
    </dgm:pt>
    <dgm:pt modelId="{D2912B5D-9551-404A-B9D6-EADDD9985F21}" type="parTrans" cxnId="{04796E0B-5C4D-466C-A92E-86A9F03FBEFE}">
      <dgm:prSet/>
      <dgm:spPr/>
      <dgm:t>
        <a:bodyPr/>
        <a:lstStyle/>
        <a:p>
          <a:endParaRPr lang="en-US"/>
        </a:p>
      </dgm:t>
    </dgm:pt>
    <dgm:pt modelId="{7599BA5A-7E0B-4D1A-8944-9846855BDB53}" type="sibTrans" cxnId="{04796E0B-5C4D-466C-A92E-86A9F03FBEFE}">
      <dgm:prSet/>
      <dgm:spPr/>
      <dgm:t>
        <a:bodyPr/>
        <a:lstStyle/>
        <a:p>
          <a:endParaRPr lang="en-US"/>
        </a:p>
      </dgm:t>
    </dgm:pt>
    <dgm:pt modelId="{A0C10559-5A91-4FA2-A15E-28DA151BC495}">
      <dgm:prSet/>
      <dgm:spPr/>
      <dgm:t>
        <a:bodyPr/>
        <a:lstStyle/>
        <a:p>
          <a:pPr>
            <a:buNone/>
          </a:pPr>
          <a:r>
            <a:rPr lang="en-GB"/>
            <a:t>Do you think the U.S. should do more than it is now doing to help England and France?</a:t>
          </a:r>
          <a:endParaRPr lang="en-US"/>
        </a:p>
      </dgm:t>
    </dgm:pt>
    <dgm:pt modelId="{A9428568-401A-4B3C-BD52-EE9671D28EAE}" type="parTrans" cxnId="{DAFBEA1B-BDC8-4FBC-A99A-776523235470}">
      <dgm:prSet/>
      <dgm:spPr/>
      <dgm:t>
        <a:bodyPr/>
        <a:lstStyle/>
        <a:p>
          <a:endParaRPr lang="en-GB"/>
        </a:p>
      </dgm:t>
    </dgm:pt>
    <dgm:pt modelId="{7EFCC525-8912-4887-8907-08EF59486985}" type="sibTrans" cxnId="{DAFBEA1B-BDC8-4FBC-A99A-776523235470}">
      <dgm:prSet/>
      <dgm:spPr/>
      <dgm:t>
        <a:bodyPr/>
        <a:lstStyle/>
        <a:p>
          <a:endParaRPr lang="en-GB"/>
        </a:p>
      </dgm:t>
    </dgm:pt>
    <dgm:pt modelId="{5D31788D-E4D2-4531-A700-3132F4A07D8F}">
      <dgm:prSet/>
      <dgm:spPr/>
      <dgm:t>
        <a:bodyPr/>
        <a:lstStyle/>
        <a:p>
          <a:pPr>
            <a:buNone/>
          </a:pPr>
          <a:r>
            <a:rPr lang="en-GB"/>
            <a:t>22% said Yes</a:t>
          </a:r>
          <a:endParaRPr lang="en-US"/>
        </a:p>
      </dgm:t>
    </dgm:pt>
    <dgm:pt modelId="{E54FC382-80D9-465A-B8B7-8FA3908B1B6F}" type="parTrans" cxnId="{E89FC7E2-C509-4FC5-B370-522C47FF0910}">
      <dgm:prSet/>
      <dgm:spPr/>
      <dgm:t>
        <a:bodyPr/>
        <a:lstStyle/>
        <a:p>
          <a:endParaRPr lang="en-GB"/>
        </a:p>
      </dgm:t>
    </dgm:pt>
    <dgm:pt modelId="{3DD4AB63-C3B5-449D-9528-4CA39164E258}" type="sibTrans" cxnId="{E89FC7E2-C509-4FC5-B370-522C47FF0910}">
      <dgm:prSet/>
      <dgm:spPr/>
      <dgm:t>
        <a:bodyPr/>
        <a:lstStyle/>
        <a:p>
          <a:endParaRPr lang="en-GB"/>
        </a:p>
      </dgm:t>
    </dgm:pt>
    <dgm:pt modelId="{9B1BF598-BECC-4A1B-BC14-74E23FE35561}">
      <dgm:prSet/>
      <dgm:spPr/>
      <dgm:t>
        <a:bodyPr/>
        <a:lstStyle/>
        <a:p>
          <a:pPr>
            <a:buNone/>
          </a:pPr>
          <a:r>
            <a:rPr lang="en-GB"/>
            <a:t>13% said Yes</a:t>
          </a:r>
          <a:endParaRPr lang="en-US"/>
        </a:p>
      </dgm:t>
    </dgm:pt>
    <dgm:pt modelId="{4ECC88E0-A097-4368-90AA-5CD211D8832B}" type="sibTrans" cxnId="{1BCF5577-C7DF-4193-8D44-6E5441666636}">
      <dgm:prSet/>
      <dgm:spPr/>
      <dgm:t>
        <a:bodyPr/>
        <a:lstStyle/>
        <a:p>
          <a:endParaRPr lang="en-GB"/>
        </a:p>
      </dgm:t>
    </dgm:pt>
    <dgm:pt modelId="{475F124F-B011-4A4D-B7CE-01906A5FD105}" type="parTrans" cxnId="{1BCF5577-C7DF-4193-8D44-6E5441666636}">
      <dgm:prSet/>
      <dgm:spPr/>
      <dgm:t>
        <a:bodyPr/>
        <a:lstStyle/>
        <a:p>
          <a:endParaRPr lang="en-GB"/>
        </a:p>
      </dgm:t>
    </dgm:pt>
    <dgm:pt modelId="{97BA9D49-20C7-43BA-9D6C-94384FDFCB54}" type="pres">
      <dgm:prSet presAssocID="{1B6CA8B9-B2F7-46EC-B295-471BF8622AE7}" presName="linear" presStyleCnt="0">
        <dgm:presLayoutVars>
          <dgm:animLvl val="lvl"/>
          <dgm:resizeHandles val="exact"/>
        </dgm:presLayoutVars>
      </dgm:prSet>
      <dgm:spPr/>
    </dgm:pt>
    <dgm:pt modelId="{5A2CCBF9-5AD0-492B-8636-91CA9AA312B5}" type="pres">
      <dgm:prSet presAssocID="{C6B63036-D4FB-4D59-90DC-191CF181A8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6A8418-D350-4C49-B6E9-8D923EF461FC}" type="pres">
      <dgm:prSet presAssocID="{C6B63036-D4FB-4D59-90DC-191CF181A8BA}" presName="childText" presStyleLbl="revTx" presStyleIdx="0" presStyleCnt="1">
        <dgm:presLayoutVars>
          <dgm:bulletEnabled val="1"/>
        </dgm:presLayoutVars>
      </dgm:prSet>
      <dgm:spPr/>
    </dgm:pt>
    <dgm:pt modelId="{A1D3B4A5-24D8-446B-990E-A2C5B3A7B9AA}" type="pres">
      <dgm:prSet presAssocID="{3B31158F-021C-471D-B2C6-0AC1A9349C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4796E0B-5C4D-466C-A92E-86A9F03FBEFE}" srcId="{1B6CA8B9-B2F7-46EC-B295-471BF8622AE7}" destId="{3B31158F-021C-471D-B2C6-0AC1A9349CF3}" srcOrd="1" destOrd="0" parTransId="{D2912B5D-9551-404A-B9D6-EADDD9985F21}" sibTransId="{7599BA5A-7E0B-4D1A-8944-9846855BDB53}"/>
    <dgm:cxn modelId="{DAFBEA1B-BDC8-4FBC-A99A-776523235470}" srcId="{C6B63036-D4FB-4D59-90DC-191CF181A8BA}" destId="{A0C10559-5A91-4FA2-A15E-28DA151BC495}" srcOrd="0" destOrd="0" parTransId="{A9428568-401A-4B3C-BD52-EE9671D28EAE}" sibTransId="{7EFCC525-8912-4887-8907-08EF59486985}"/>
    <dgm:cxn modelId="{8C49C240-22E9-4D6E-86A4-2D453AFFFAA3}" type="presOf" srcId="{C6B63036-D4FB-4D59-90DC-191CF181A8BA}" destId="{5A2CCBF9-5AD0-492B-8636-91CA9AA312B5}" srcOrd="0" destOrd="0" presId="urn:microsoft.com/office/officeart/2005/8/layout/vList2"/>
    <dgm:cxn modelId="{1C9A9744-B3CD-471A-8294-DAF603BBAA88}" type="presOf" srcId="{9B1BF598-BECC-4A1B-BC14-74E23FE35561}" destId="{2B6A8418-D350-4C49-B6E9-8D923EF461FC}" srcOrd="0" destOrd="1" presId="urn:microsoft.com/office/officeart/2005/8/layout/vList2"/>
    <dgm:cxn modelId="{1BCF5577-C7DF-4193-8D44-6E5441666636}" srcId="{A0C10559-5A91-4FA2-A15E-28DA151BC495}" destId="{9B1BF598-BECC-4A1B-BC14-74E23FE35561}" srcOrd="0" destOrd="0" parTransId="{475F124F-B011-4A4D-B7CE-01906A5FD105}" sibTransId="{4ECC88E0-A097-4368-90AA-5CD211D8832B}"/>
    <dgm:cxn modelId="{6BEA8D79-309E-419F-A3A6-A3360A56D1B6}" srcId="{1B6CA8B9-B2F7-46EC-B295-471BF8622AE7}" destId="{C6B63036-D4FB-4D59-90DC-191CF181A8BA}" srcOrd="0" destOrd="0" parTransId="{2127D127-F96D-408C-93F8-FED06C81964F}" sibTransId="{2C6EAADD-BB2E-4418-9705-90E48730731B}"/>
    <dgm:cxn modelId="{1F057C80-E031-4AF4-BA2F-5E41EC0D28C8}" type="presOf" srcId="{A0C10559-5A91-4FA2-A15E-28DA151BC495}" destId="{2B6A8418-D350-4C49-B6E9-8D923EF461FC}" srcOrd="0" destOrd="0" presId="urn:microsoft.com/office/officeart/2005/8/layout/vList2"/>
    <dgm:cxn modelId="{D494BFB7-AD88-4767-82B1-592F78D8516F}" type="presOf" srcId="{3B31158F-021C-471D-B2C6-0AC1A9349CF3}" destId="{A1D3B4A5-24D8-446B-990E-A2C5B3A7B9AA}" srcOrd="0" destOrd="0" presId="urn:microsoft.com/office/officeart/2005/8/layout/vList2"/>
    <dgm:cxn modelId="{74DA7DBB-E9AC-4DCD-90D1-FB85F83711E9}" type="presOf" srcId="{FAA60B84-025A-4C41-96DA-528B09E362BA}" destId="{2B6A8418-D350-4C49-B6E9-8D923EF461FC}" srcOrd="0" destOrd="2" presId="urn:microsoft.com/office/officeart/2005/8/layout/vList2"/>
    <dgm:cxn modelId="{4A3357DF-4D46-4736-B49F-F9CEBACE8579}" type="presOf" srcId="{1B6CA8B9-B2F7-46EC-B295-471BF8622AE7}" destId="{97BA9D49-20C7-43BA-9D6C-94384FDFCB54}" srcOrd="0" destOrd="0" presId="urn:microsoft.com/office/officeart/2005/8/layout/vList2"/>
    <dgm:cxn modelId="{E89FC7E2-C509-4FC5-B370-522C47FF0910}" srcId="{FAA60B84-025A-4C41-96DA-528B09E362BA}" destId="{5D31788D-E4D2-4531-A700-3132F4A07D8F}" srcOrd="0" destOrd="0" parTransId="{E54FC382-80D9-465A-B8B7-8FA3908B1B6F}" sibTransId="{3DD4AB63-C3B5-449D-9528-4CA39164E258}"/>
    <dgm:cxn modelId="{A7523BE4-13FD-4177-9F05-5C75A0CF349F}" type="presOf" srcId="{5D31788D-E4D2-4531-A700-3132F4A07D8F}" destId="{2B6A8418-D350-4C49-B6E9-8D923EF461FC}" srcOrd="0" destOrd="3" presId="urn:microsoft.com/office/officeart/2005/8/layout/vList2"/>
    <dgm:cxn modelId="{B1CE36F3-A9C3-43A9-85C5-5FC37BC3F3A5}" srcId="{C6B63036-D4FB-4D59-90DC-191CF181A8BA}" destId="{FAA60B84-025A-4C41-96DA-528B09E362BA}" srcOrd="1" destOrd="0" parTransId="{3D41F9CA-93B9-4A86-88EF-9F59A88C581A}" sibTransId="{FC6BA870-BB5B-4BA3-92A9-E05A2A26CE12}"/>
    <dgm:cxn modelId="{D83E35D3-28F2-419E-B72B-0E6F5BBA1518}" type="presParOf" srcId="{97BA9D49-20C7-43BA-9D6C-94384FDFCB54}" destId="{5A2CCBF9-5AD0-492B-8636-91CA9AA312B5}" srcOrd="0" destOrd="0" presId="urn:microsoft.com/office/officeart/2005/8/layout/vList2"/>
    <dgm:cxn modelId="{676AFB0C-DE95-478C-9638-272F2BE4B0F9}" type="presParOf" srcId="{97BA9D49-20C7-43BA-9D6C-94384FDFCB54}" destId="{2B6A8418-D350-4C49-B6E9-8D923EF461FC}" srcOrd="1" destOrd="0" presId="urn:microsoft.com/office/officeart/2005/8/layout/vList2"/>
    <dgm:cxn modelId="{E02B2304-E614-44BF-A75C-1496BAB128E0}" type="presParOf" srcId="{97BA9D49-20C7-43BA-9D6C-94384FDFCB54}" destId="{A1D3B4A5-24D8-446B-990E-A2C5B3A7B9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8ECE1B-1433-4E97-BAC2-110B1AB42A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7FF78-9C92-4C18-8325-F1129D7F5260}">
      <dgm:prSet/>
      <dgm:spPr/>
      <dgm:t>
        <a:bodyPr/>
        <a:lstStyle/>
        <a:p>
          <a:r>
            <a:rPr lang="en-GB"/>
            <a:t>Lab</a:t>
          </a:r>
          <a:endParaRPr lang="en-US"/>
        </a:p>
      </dgm:t>
    </dgm:pt>
    <dgm:pt modelId="{B510D2A6-2266-4ABF-80E1-EFF1C72C2D5F}" type="parTrans" cxnId="{F6D0D75B-22E3-40EB-9C0F-E4ED4FAB8CE8}">
      <dgm:prSet/>
      <dgm:spPr/>
      <dgm:t>
        <a:bodyPr/>
        <a:lstStyle/>
        <a:p>
          <a:endParaRPr lang="en-US"/>
        </a:p>
      </dgm:t>
    </dgm:pt>
    <dgm:pt modelId="{F4D10945-E731-4FA6-B700-A30C99993A10}" type="sibTrans" cxnId="{F6D0D75B-22E3-40EB-9C0F-E4ED4FAB8CE8}">
      <dgm:prSet/>
      <dgm:spPr/>
      <dgm:t>
        <a:bodyPr/>
        <a:lstStyle/>
        <a:p>
          <a:endParaRPr lang="en-US"/>
        </a:p>
      </dgm:t>
    </dgm:pt>
    <dgm:pt modelId="{D3127CF5-6804-4BF5-82CC-FD770AEC48AF}">
      <dgm:prSet/>
      <dgm:spPr/>
      <dgm:t>
        <a:bodyPr/>
        <a:lstStyle/>
        <a:p>
          <a:r>
            <a:rPr lang="en-GB"/>
            <a:t>Survey</a:t>
          </a:r>
          <a:endParaRPr lang="en-US"/>
        </a:p>
      </dgm:t>
    </dgm:pt>
    <dgm:pt modelId="{62E7998D-26B7-4A91-8BC6-0897AD71D630}" type="parTrans" cxnId="{30482DC4-5EA5-41DA-ACA7-1AC65D83ECB7}">
      <dgm:prSet/>
      <dgm:spPr/>
      <dgm:t>
        <a:bodyPr/>
        <a:lstStyle/>
        <a:p>
          <a:endParaRPr lang="en-US"/>
        </a:p>
      </dgm:t>
    </dgm:pt>
    <dgm:pt modelId="{9E3C7BA5-2C83-41DC-9853-8FB4463269E8}" type="sibTrans" cxnId="{30482DC4-5EA5-41DA-ACA7-1AC65D83ECB7}">
      <dgm:prSet/>
      <dgm:spPr/>
      <dgm:t>
        <a:bodyPr/>
        <a:lstStyle/>
        <a:p>
          <a:endParaRPr lang="en-US"/>
        </a:p>
      </dgm:t>
    </dgm:pt>
    <dgm:pt modelId="{C0E02736-A767-416F-AE61-804E00A7CBAC}">
      <dgm:prSet/>
      <dgm:spPr/>
      <dgm:t>
        <a:bodyPr/>
        <a:lstStyle/>
        <a:p>
          <a:r>
            <a:rPr lang="en-GB"/>
            <a:t>Field</a:t>
          </a:r>
          <a:endParaRPr lang="en-US"/>
        </a:p>
      </dgm:t>
    </dgm:pt>
    <dgm:pt modelId="{5548B032-1392-40ED-B9B9-5D8185B29F5E}" type="parTrans" cxnId="{C66D6C20-9BBB-4595-AC5A-C3261C1A4BF3}">
      <dgm:prSet/>
      <dgm:spPr/>
      <dgm:t>
        <a:bodyPr/>
        <a:lstStyle/>
        <a:p>
          <a:endParaRPr lang="en-US"/>
        </a:p>
      </dgm:t>
    </dgm:pt>
    <dgm:pt modelId="{F8CDB401-F667-4424-87BE-FF4A01768821}" type="sibTrans" cxnId="{C66D6C20-9BBB-4595-AC5A-C3261C1A4BF3}">
      <dgm:prSet/>
      <dgm:spPr/>
      <dgm:t>
        <a:bodyPr/>
        <a:lstStyle/>
        <a:p>
          <a:endParaRPr lang="en-US"/>
        </a:p>
      </dgm:t>
    </dgm:pt>
    <dgm:pt modelId="{C28668F7-6B2B-40C1-A7D1-2D8C7F61FE51}">
      <dgm:prSet/>
      <dgm:spPr/>
      <dgm:t>
        <a:bodyPr/>
        <a:lstStyle/>
        <a:p>
          <a:r>
            <a:rPr lang="en-GB"/>
            <a:t>Natural</a:t>
          </a:r>
          <a:endParaRPr lang="en-US"/>
        </a:p>
      </dgm:t>
    </dgm:pt>
    <dgm:pt modelId="{71E3D4A6-3798-4FBA-A74A-3BAB41D014FD}" type="parTrans" cxnId="{810F7C2C-82DD-4E60-B74D-2E72AD7532B0}">
      <dgm:prSet/>
      <dgm:spPr/>
      <dgm:t>
        <a:bodyPr/>
        <a:lstStyle/>
        <a:p>
          <a:endParaRPr lang="en-US"/>
        </a:p>
      </dgm:t>
    </dgm:pt>
    <dgm:pt modelId="{ADC8747A-3F14-46CB-8D9A-6087CB2E9046}" type="sibTrans" cxnId="{810F7C2C-82DD-4E60-B74D-2E72AD7532B0}">
      <dgm:prSet/>
      <dgm:spPr/>
      <dgm:t>
        <a:bodyPr/>
        <a:lstStyle/>
        <a:p>
          <a:endParaRPr lang="en-US"/>
        </a:p>
      </dgm:t>
    </dgm:pt>
    <dgm:pt modelId="{31DE6832-96F1-4918-972D-3AB372F7BA6C}" type="pres">
      <dgm:prSet presAssocID="{D28ECE1B-1433-4E97-BAC2-110B1AB42A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DC2047-BC29-4FAF-A411-C9A5DF213C75}" type="pres">
      <dgm:prSet presAssocID="{1DB7FF78-9C92-4C18-8325-F1129D7F5260}" presName="hierRoot1" presStyleCnt="0"/>
      <dgm:spPr/>
    </dgm:pt>
    <dgm:pt modelId="{C28BCF79-0146-4293-8C78-FCFF61477BD3}" type="pres">
      <dgm:prSet presAssocID="{1DB7FF78-9C92-4C18-8325-F1129D7F5260}" presName="composite" presStyleCnt="0"/>
      <dgm:spPr/>
    </dgm:pt>
    <dgm:pt modelId="{EFEFAE20-4915-46F9-B1EA-88A56F5EAE3C}" type="pres">
      <dgm:prSet presAssocID="{1DB7FF78-9C92-4C18-8325-F1129D7F5260}" presName="background" presStyleLbl="node0" presStyleIdx="0" presStyleCnt="4"/>
      <dgm:spPr/>
    </dgm:pt>
    <dgm:pt modelId="{31C19849-AE6D-4F56-9517-55560EB4AE89}" type="pres">
      <dgm:prSet presAssocID="{1DB7FF78-9C92-4C18-8325-F1129D7F5260}" presName="text" presStyleLbl="fgAcc0" presStyleIdx="0" presStyleCnt="4">
        <dgm:presLayoutVars>
          <dgm:chPref val="3"/>
        </dgm:presLayoutVars>
      </dgm:prSet>
      <dgm:spPr/>
    </dgm:pt>
    <dgm:pt modelId="{683CB9B6-5FBD-4B56-93B3-CF7450A339BD}" type="pres">
      <dgm:prSet presAssocID="{1DB7FF78-9C92-4C18-8325-F1129D7F5260}" presName="hierChild2" presStyleCnt="0"/>
      <dgm:spPr/>
    </dgm:pt>
    <dgm:pt modelId="{B3B54EF1-6797-496C-A0D4-20A0F37F0B84}" type="pres">
      <dgm:prSet presAssocID="{D3127CF5-6804-4BF5-82CC-FD770AEC48AF}" presName="hierRoot1" presStyleCnt="0"/>
      <dgm:spPr/>
    </dgm:pt>
    <dgm:pt modelId="{F16C58C9-F509-41BB-A0CA-F85F7206721A}" type="pres">
      <dgm:prSet presAssocID="{D3127CF5-6804-4BF5-82CC-FD770AEC48AF}" presName="composite" presStyleCnt="0"/>
      <dgm:spPr/>
    </dgm:pt>
    <dgm:pt modelId="{39A576C3-E39F-438F-816C-0BD02ACBC025}" type="pres">
      <dgm:prSet presAssocID="{D3127CF5-6804-4BF5-82CC-FD770AEC48AF}" presName="background" presStyleLbl="node0" presStyleIdx="1" presStyleCnt="4"/>
      <dgm:spPr/>
    </dgm:pt>
    <dgm:pt modelId="{01AD1C34-681E-4974-8DE5-2E5AB4AC4AFE}" type="pres">
      <dgm:prSet presAssocID="{D3127CF5-6804-4BF5-82CC-FD770AEC48AF}" presName="text" presStyleLbl="fgAcc0" presStyleIdx="1" presStyleCnt="4">
        <dgm:presLayoutVars>
          <dgm:chPref val="3"/>
        </dgm:presLayoutVars>
      </dgm:prSet>
      <dgm:spPr/>
    </dgm:pt>
    <dgm:pt modelId="{A9BE28E5-1AE5-45EB-B196-90490E0D8430}" type="pres">
      <dgm:prSet presAssocID="{D3127CF5-6804-4BF5-82CC-FD770AEC48AF}" presName="hierChild2" presStyleCnt="0"/>
      <dgm:spPr/>
    </dgm:pt>
    <dgm:pt modelId="{B5E5A76D-E0F1-4CCB-9CD0-8B87148BDE65}" type="pres">
      <dgm:prSet presAssocID="{C0E02736-A767-416F-AE61-804E00A7CBAC}" presName="hierRoot1" presStyleCnt="0"/>
      <dgm:spPr/>
    </dgm:pt>
    <dgm:pt modelId="{15234408-F145-47C0-8968-C140062DBEFD}" type="pres">
      <dgm:prSet presAssocID="{C0E02736-A767-416F-AE61-804E00A7CBAC}" presName="composite" presStyleCnt="0"/>
      <dgm:spPr/>
    </dgm:pt>
    <dgm:pt modelId="{B65EE0E5-EB83-4D44-9452-6EE0590DBDA6}" type="pres">
      <dgm:prSet presAssocID="{C0E02736-A767-416F-AE61-804E00A7CBAC}" presName="background" presStyleLbl="node0" presStyleIdx="2" presStyleCnt="4"/>
      <dgm:spPr/>
    </dgm:pt>
    <dgm:pt modelId="{13F0C7D4-412C-42A1-8817-1D815C412548}" type="pres">
      <dgm:prSet presAssocID="{C0E02736-A767-416F-AE61-804E00A7CBAC}" presName="text" presStyleLbl="fgAcc0" presStyleIdx="2" presStyleCnt="4">
        <dgm:presLayoutVars>
          <dgm:chPref val="3"/>
        </dgm:presLayoutVars>
      </dgm:prSet>
      <dgm:spPr/>
    </dgm:pt>
    <dgm:pt modelId="{4F57AE1B-805E-40C7-B8DC-81F17E6C6566}" type="pres">
      <dgm:prSet presAssocID="{C0E02736-A767-416F-AE61-804E00A7CBAC}" presName="hierChild2" presStyleCnt="0"/>
      <dgm:spPr/>
    </dgm:pt>
    <dgm:pt modelId="{E0D25D31-709F-49FA-B9CF-836033B1A33D}" type="pres">
      <dgm:prSet presAssocID="{C28668F7-6B2B-40C1-A7D1-2D8C7F61FE51}" presName="hierRoot1" presStyleCnt="0"/>
      <dgm:spPr/>
    </dgm:pt>
    <dgm:pt modelId="{631DD2D2-D45C-48FA-A27A-0BBBD955BA77}" type="pres">
      <dgm:prSet presAssocID="{C28668F7-6B2B-40C1-A7D1-2D8C7F61FE51}" presName="composite" presStyleCnt="0"/>
      <dgm:spPr/>
    </dgm:pt>
    <dgm:pt modelId="{AAB3C588-441B-449A-8D0B-82E03FFFCFD1}" type="pres">
      <dgm:prSet presAssocID="{C28668F7-6B2B-40C1-A7D1-2D8C7F61FE51}" presName="background" presStyleLbl="node0" presStyleIdx="3" presStyleCnt="4"/>
      <dgm:spPr/>
    </dgm:pt>
    <dgm:pt modelId="{3EFF8A74-96B9-443D-95F8-19FA355CC64B}" type="pres">
      <dgm:prSet presAssocID="{C28668F7-6B2B-40C1-A7D1-2D8C7F61FE51}" presName="text" presStyleLbl="fgAcc0" presStyleIdx="3" presStyleCnt="4">
        <dgm:presLayoutVars>
          <dgm:chPref val="3"/>
        </dgm:presLayoutVars>
      </dgm:prSet>
      <dgm:spPr/>
    </dgm:pt>
    <dgm:pt modelId="{00EDCD57-F762-4970-AC26-FE6393BE7C33}" type="pres">
      <dgm:prSet presAssocID="{C28668F7-6B2B-40C1-A7D1-2D8C7F61FE51}" presName="hierChild2" presStyleCnt="0"/>
      <dgm:spPr/>
    </dgm:pt>
  </dgm:ptLst>
  <dgm:cxnLst>
    <dgm:cxn modelId="{C80EA80B-C345-479A-AC73-94DAE8C3D182}" type="presOf" srcId="{D28ECE1B-1433-4E97-BAC2-110B1AB42AA1}" destId="{31DE6832-96F1-4918-972D-3AB372F7BA6C}" srcOrd="0" destOrd="0" presId="urn:microsoft.com/office/officeart/2005/8/layout/hierarchy1"/>
    <dgm:cxn modelId="{C66D6C20-9BBB-4595-AC5A-C3261C1A4BF3}" srcId="{D28ECE1B-1433-4E97-BAC2-110B1AB42AA1}" destId="{C0E02736-A767-416F-AE61-804E00A7CBAC}" srcOrd="2" destOrd="0" parTransId="{5548B032-1392-40ED-B9B9-5D8185B29F5E}" sibTransId="{F8CDB401-F667-4424-87BE-FF4A01768821}"/>
    <dgm:cxn modelId="{810F7C2C-82DD-4E60-B74D-2E72AD7532B0}" srcId="{D28ECE1B-1433-4E97-BAC2-110B1AB42AA1}" destId="{C28668F7-6B2B-40C1-A7D1-2D8C7F61FE51}" srcOrd="3" destOrd="0" parTransId="{71E3D4A6-3798-4FBA-A74A-3BAB41D014FD}" sibTransId="{ADC8747A-3F14-46CB-8D9A-6087CB2E9046}"/>
    <dgm:cxn modelId="{F6D0D75B-22E3-40EB-9C0F-E4ED4FAB8CE8}" srcId="{D28ECE1B-1433-4E97-BAC2-110B1AB42AA1}" destId="{1DB7FF78-9C92-4C18-8325-F1129D7F5260}" srcOrd="0" destOrd="0" parTransId="{B510D2A6-2266-4ABF-80E1-EFF1C72C2D5F}" sibTransId="{F4D10945-E731-4FA6-B700-A30C99993A10}"/>
    <dgm:cxn modelId="{4284136C-606F-4598-B0B8-A7453A42E732}" type="presOf" srcId="{1DB7FF78-9C92-4C18-8325-F1129D7F5260}" destId="{31C19849-AE6D-4F56-9517-55560EB4AE89}" srcOrd="0" destOrd="0" presId="urn:microsoft.com/office/officeart/2005/8/layout/hierarchy1"/>
    <dgm:cxn modelId="{84641E4C-1162-481A-86A5-A3F4F6805C3B}" type="presOf" srcId="{D3127CF5-6804-4BF5-82CC-FD770AEC48AF}" destId="{01AD1C34-681E-4974-8DE5-2E5AB4AC4AFE}" srcOrd="0" destOrd="0" presId="urn:microsoft.com/office/officeart/2005/8/layout/hierarchy1"/>
    <dgm:cxn modelId="{D0F62C75-3362-41BE-8384-934EFB67C4DF}" type="presOf" srcId="{C28668F7-6B2B-40C1-A7D1-2D8C7F61FE51}" destId="{3EFF8A74-96B9-443D-95F8-19FA355CC64B}" srcOrd="0" destOrd="0" presId="urn:microsoft.com/office/officeart/2005/8/layout/hierarchy1"/>
    <dgm:cxn modelId="{30482DC4-5EA5-41DA-ACA7-1AC65D83ECB7}" srcId="{D28ECE1B-1433-4E97-BAC2-110B1AB42AA1}" destId="{D3127CF5-6804-4BF5-82CC-FD770AEC48AF}" srcOrd="1" destOrd="0" parTransId="{62E7998D-26B7-4A91-8BC6-0897AD71D630}" sibTransId="{9E3C7BA5-2C83-41DC-9853-8FB4463269E8}"/>
    <dgm:cxn modelId="{1870F9F3-DF21-4948-8FF6-45CDAF78B2F0}" type="presOf" srcId="{C0E02736-A767-416F-AE61-804E00A7CBAC}" destId="{13F0C7D4-412C-42A1-8817-1D815C412548}" srcOrd="0" destOrd="0" presId="urn:microsoft.com/office/officeart/2005/8/layout/hierarchy1"/>
    <dgm:cxn modelId="{A181337B-C80D-4979-A12C-25AC4A22177B}" type="presParOf" srcId="{31DE6832-96F1-4918-972D-3AB372F7BA6C}" destId="{BADC2047-BC29-4FAF-A411-C9A5DF213C75}" srcOrd="0" destOrd="0" presId="urn:microsoft.com/office/officeart/2005/8/layout/hierarchy1"/>
    <dgm:cxn modelId="{51B32DE5-014C-43A0-A6CA-62E3C991744E}" type="presParOf" srcId="{BADC2047-BC29-4FAF-A411-C9A5DF213C75}" destId="{C28BCF79-0146-4293-8C78-FCFF61477BD3}" srcOrd="0" destOrd="0" presId="urn:microsoft.com/office/officeart/2005/8/layout/hierarchy1"/>
    <dgm:cxn modelId="{7091DAC6-7A88-4618-BBA4-6923186FDF78}" type="presParOf" srcId="{C28BCF79-0146-4293-8C78-FCFF61477BD3}" destId="{EFEFAE20-4915-46F9-B1EA-88A56F5EAE3C}" srcOrd="0" destOrd="0" presId="urn:microsoft.com/office/officeart/2005/8/layout/hierarchy1"/>
    <dgm:cxn modelId="{1CBC8750-FAD0-4D06-B954-A80A6607CB69}" type="presParOf" srcId="{C28BCF79-0146-4293-8C78-FCFF61477BD3}" destId="{31C19849-AE6D-4F56-9517-55560EB4AE89}" srcOrd="1" destOrd="0" presId="urn:microsoft.com/office/officeart/2005/8/layout/hierarchy1"/>
    <dgm:cxn modelId="{37B2E0EA-30C2-4A31-8E6A-B1ED8188E4DC}" type="presParOf" srcId="{BADC2047-BC29-4FAF-A411-C9A5DF213C75}" destId="{683CB9B6-5FBD-4B56-93B3-CF7450A339BD}" srcOrd="1" destOrd="0" presId="urn:microsoft.com/office/officeart/2005/8/layout/hierarchy1"/>
    <dgm:cxn modelId="{9A653C30-1E42-4D1E-8A14-07FB756372D0}" type="presParOf" srcId="{31DE6832-96F1-4918-972D-3AB372F7BA6C}" destId="{B3B54EF1-6797-496C-A0D4-20A0F37F0B84}" srcOrd="1" destOrd="0" presId="urn:microsoft.com/office/officeart/2005/8/layout/hierarchy1"/>
    <dgm:cxn modelId="{3E2B9A5D-E70C-417C-A035-D5890C215BB4}" type="presParOf" srcId="{B3B54EF1-6797-496C-A0D4-20A0F37F0B84}" destId="{F16C58C9-F509-41BB-A0CA-F85F7206721A}" srcOrd="0" destOrd="0" presId="urn:microsoft.com/office/officeart/2005/8/layout/hierarchy1"/>
    <dgm:cxn modelId="{5F69FC31-14E2-46CE-B3E2-C0FDC566A1E8}" type="presParOf" srcId="{F16C58C9-F509-41BB-A0CA-F85F7206721A}" destId="{39A576C3-E39F-438F-816C-0BD02ACBC025}" srcOrd="0" destOrd="0" presId="urn:microsoft.com/office/officeart/2005/8/layout/hierarchy1"/>
    <dgm:cxn modelId="{12A9D921-C4F7-4EE8-A065-96A8056DD604}" type="presParOf" srcId="{F16C58C9-F509-41BB-A0CA-F85F7206721A}" destId="{01AD1C34-681E-4974-8DE5-2E5AB4AC4AFE}" srcOrd="1" destOrd="0" presId="urn:microsoft.com/office/officeart/2005/8/layout/hierarchy1"/>
    <dgm:cxn modelId="{C59E2B7E-0D47-4761-A19F-BEB729BD24EA}" type="presParOf" srcId="{B3B54EF1-6797-496C-A0D4-20A0F37F0B84}" destId="{A9BE28E5-1AE5-45EB-B196-90490E0D8430}" srcOrd="1" destOrd="0" presId="urn:microsoft.com/office/officeart/2005/8/layout/hierarchy1"/>
    <dgm:cxn modelId="{7496633D-32AD-46CC-91A4-A24138E516D9}" type="presParOf" srcId="{31DE6832-96F1-4918-972D-3AB372F7BA6C}" destId="{B5E5A76D-E0F1-4CCB-9CD0-8B87148BDE65}" srcOrd="2" destOrd="0" presId="urn:microsoft.com/office/officeart/2005/8/layout/hierarchy1"/>
    <dgm:cxn modelId="{3E0FAB7A-9A1C-48EC-BC04-910BC33F0849}" type="presParOf" srcId="{B5E5A76D-E0F1-4CCB-9CD0-8B87148BDE65}" destId="{15234408-F145-47C0-8968-C140062DBEFD}" srcOrd="0" destOrd="0" presId="urn:microsoft.com/office/officeart/2005/8/layout/hierarchy1"/>
    <dgm:cxn modelId="{E69D7DEF-A3BB-432E-A41D-D7D191DE1D75}" type="presParOf" srcId="{15234408-F145-47C0-8968-C140062DBEFD}" destId="{B65EE0E5-EB83-4D44-9452-6EE0590DBDA6}" srcOrd="0" destOrd="0" presId="urn:microsoft.com/office/officeart/2005/8/layout/hierarchy1"/>
    <dgm:cxn modelId="{5D8104B3-B4BB-45C7-9ABB-D95E4F418AB7}" type="presParOf" srcId="{15234408-F145-47C0-8968-C140062DBEFD}" destId="{13F0C7D4-412C-42A1-8817-1D815C412548}" srcOrd="1" destOrd="0" presId="urn:microsoft.com/office/officeart/2005/8/layout/hierarchy1"/>
    <dgm:cxn modelId="{F4827122-2E89-411C-B91B-4D93DBCDA10F}" type="presParOf" srcId="{B5E5A76D-E0F1-4CCB-9CD0-8B87148BDE65}" destId="{4F57AE1B-805E-40C7-B8DC-81F17E6C6566}" srcOrd="1" destOrd="0" presId="urn:microsoft.com/office/officeart/2005/8/layout/hierarchy1"/>
    <dgm:cxn modelId="{A521DF31-5E22-4A2C-9C97-5B2569A227B2}" type="presParOf" srcId="{31DE6832-96F1-4918-972D-3AB372F7BA6C}" destId="{E0D25D31-709F-49FA-B9CF-836033B1A33D}" srcOrd="3" destOrd="0" presId="urn:microsoft.com/office/officeart/2005/8/layout/hierarchy1"/>
    <dgm:cxn modelId="{D10259C0-9CED-4F98-911F-302DF907A82F}" type="presParOf" srcId="{E0D25D31-709F-49FA-B9CF-836033B1A33D}" destId="{631DD2D2-D45C-48FA-A27A-0BBBD955BA77}" srcOrd="0" destOrd="0" presId="urn:microsoft.com/office/officeart/2005/8/layout/hierarchy1"/>
    <dgm:cxn modelId="{789A65C7-47B0-4109-B8B9-D3FD6765F3E1}" type="presParOf" srcId="{631DD2D2-D45C-48FA-A27A-0BBBD955BA77}" destId="{AAB3C588-441B-449A-8D0B-82E03FFFCFD1}" srcOrd="0" destOrd="0" presId="urn:microsoft.com/office/officeart/2005/8/layout/hierarchy1"/>
    <dgm:cxn modelId="{6F8EE7C1-965F-4A16-9758-F92AF1D69ABD}" type="presParOf" srcId="{631DD2D2-D45C-48FA-A27A-0BBBD955BA77}" destId="{3EFF8A74-96B9-443D-95F8-19FA355CC64B}" srcOrd="1" destOrd="0" presId="urn:microsoft.com/office/officeart/2005/8/layout/hierarchy1"/>
    <dgm:cxn modelId="{48CC74EC-2FF2-425E-980B-91C4AB562DB7}" type="presParOf" srcId="{E0D25D31-709F-49FA-B9CF-836033B1A33D}" destId="{00EDCD57-F762-4970-AC26-FE6393BE7C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C56A7-1142-4D2F-B6D4-075BA225F77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73F7A0-4EF2-4718-A63E-3A8B056D32E5}">
      <dgm:prSet custT="1"/>
      <dgm:spPr/>
      <dgm:t>
        <a:bodyPr/>
        <a:lstStyle/>
        <a:p>
          <a:r>
            <a:rPr lang="en-GB" sz="2400"/>
            <a:t>Question wording experiments</a:t>
          </a:r>
          <a:endParaRPr lang="en-US" sz="2400" dirty="0"/>
        </a:p>
      </dgm:t>
    </dgm:pt>
    <dgm:pt modelId="{F93B63B4-E416-4F2B-BD95-D7EB3F5BFC6B}" type="parTrans" cxnId="{6DC43443-76AF-42CA-964E-3CF2B0A84CEE}">
      <dgm:prSet/>
      <dgm:spPr/>
      <dgm:t>
        <a:bodyPr/>
        <a:lstStyle/>
        <a:p>
          <a:endParaRPr lang="en-US" sz="2000"/>
        </a:p>
      </dgm:t>
    </dgm:pt>
    <dgm:pt modelId="{F51882CD-20C4-4B95-B833-006E84F318C4}" type="sibTrans" cxnId="{6DC43443-76AF-42CA-964E-3CF2B0A84CEE}">
      <dgm:prSet/>
      <dgm:spPr/>
      <dgm:t>
        <a:bodyPr/>
        <a:lstStyle/>
        <a:p>
          <a:endParaRPr lang="en-US" sz="2000"/>
        </a:p>
      </dgm:t>
    </dgm:pt>
    <dgm:pt modelId="{0EF2ABFE-E28F-4807-8961-14BAD1E02924}">
      <dgm:prSet custT="1"/>
      <dgm:spPr/>
      <dgm:t>
        <a:bodyPr/>
        <a:lstStyle/>
        <a:p>
          <a:r>
            <a:rPr lang="en-GB" sz="1800"/>
            <a:t>Randomly change the question wording</a:t>
          </a:r>
          <a:endParaRPr lang="en-US" sz="1800"/>
        </a:p>
      </dgm:t>
    </dgm:pt>
    <dgm:pt modelId="{0FC85E3B-4EB1-48F4-BC45-26F527FB9885}" type="parTrans" cxnId="{C4F1C082-178A-492D-9384-12BDDDA54070}">
      <dgm:prSet/>
      <dgm:spPr/>
      <dgm:t>
        <a:bodyPr/>
        <a:lstStyle/>
        <a:p>
          <a:endParaRPr lang="en-US" sz="2000"/>
        </a:p>
      </dgm:t>
    </dgm:pt>
    <dgm:pt modelId="{54806B6A-9A53-4B7C-9760-3681112F5D78}" type="sibTrans" cxnId="{C4F1C082-178A-492D-9384-12BDDDA54070}">
      <dgm:prSet/>
      <dgm:spPr/>
      <dgm:t>
        <a:bodyPr/>
        <a:lstStyle/>
        <a:p>
          <a:endParaRPr lang="en-US" sz="2000"/>
        </a:p>
      </dgm:t>
    </dgm:pt>
    <dgm:pt modelId="{33483F9F-E70C-439D-B1FA-C679F555291A}">
      <dgm:prSet custT="1"/>
      <dgm:spPr/>
      <dgm:t>
        <a:bodyPr/>
        <a:lstStyle/>
        <a:p>
          <a:r>
            <a:rPr lang="en-GB" sz="1800" dirty="0"/>
            <a:t>For example, there is more support for ‘Assistance to the poor’ than ‘Welfare’</a:t>
          </a:r>
          <a:endParaRPr lang="en-US" sz="1800" dirty="0"/>
        </a:p>
      </dgm:t>
    </dgm:pt>
    <dgm:pt modelId="{03BF9AB7-B4DF-4F0D-A6FC-AB7F6685A997}" type="parTrans" cxnId="{DB7E8BC5-194A-460F-84E0-B35666B03206}">
      <dgm:prSet/>
      <dgm:spPr/>
      <dgm:t>
        <a:bodyPr/>
        <a:lstStyle/>
        <a:p>
          <a:endParaRPr lang="en-US" sz="2000"/>
        </a:p>
      </dgm:t>
    </dgm:pt>
    <dgm:pt modelId="{DD0985CC-6CD6-4265-8353-49E2D6A9B711}" type="sibTrans" cxnId="{DB7E8BC5-194A-460F-84E0-B35666B03206}">
      <dgm:prSet/>
      <dgm:spPr/>
      <dgm:t>
        <a:bodyPr/>
        <a:lstStyle/>
        <a:p>
          <a:endParaRPr lang="en-US" sz="2000"/>
        </a:p>
      </dgm:t>
    </dgm:pt>
    <dgm:pt modelId="{54CE59EC-9564-4522-A70C-1A119939329C}">
      <dgm:prSet custT="1"/>
      <dgm:spPr/>
      <dgm:t>
        <a:bodyPr/>
        <a:lstStyle/>
        <a:p>
          <a:r>
            <a:rPr lang="en-GB" sz="2400"/>
            <a:t>Vignette experiments</a:t>
          </a:r>
          <a:endParaRPr lang="en-US" sz="2400"/>
        </a:p>
      </dgm:t>
    </dgm:pt>
    <dgm:pt modelId="{C5454EC8-5A9C-438A-B1AF-B9DFFD3A2057}" type="parTrans" cxnId="{ED7905B0-A258-40AC-974C-4A4B993C3724}">
      <dgm:prSet/>
      <dgm:spPr/>
      <dgm:t>
        <a:bodyPr/>
        <a:lstStyle/>
        <a:p>
          <a:endParaRPr lang="en-US" sz="2000"/>
        </a:p>
      </dgm:t>
    </dgm:pt>
    <dgm:pt modelId="{438D0751-0827-486B-9F8F-804ED09B2C87}" type="sibTrans" cxnId="{ED7905B0-A258-40AC-974C-4A4B993C3724}">
      <dgm:prSet/>
      <dgm:spPr/>
      <dgm:t>
        <a:bodyPr/>
        <a:lstStyle/>
        <a:p>
          <a:endParaRPr lang="en-US" sz="2000"/>
        </a:p>
      </dgm:t>
    </dgm:pt>
    <dgm:pt modelId="{4A7E5BFA-3CE7-4363-A8F8-CE9DCEE3A26D}">
      <dgm:prSet custT="1"/>
      <dgm:spPr/>
      <dgm:t>
        <a:bodyPr/>
        <a:lstStyle/>
        <a:p>
          <a:r>
            <a:rPr lang="en-GB" sz="1800"/>
            <a:t>Ask respondents to read a randomly-varying passage or watch a randomly-varying video before answering the questions</a:t>
          </a:r>
          <a:endParaRPr lang="en-US" sz="1800"/>
        </a:p>
      </dgm:t>
    </dgm:pt>
    <dgm:pt modelId="{0C4EFAA5-F4C2-4386-84DC-4E8647EE885A}" type="parTrans" cxnId="{C5ED4008-26BF-4C7A-8A34-275812E7A46B}">
      <dgm:prSet/>
      <dgm:spPr/>
      <dgm:t>
        <a:bodyPr/>
        <a:lstStyle/>
        <a:p>
          <a:endParaRPr lang="en-US" sz="2000"/>
        </a:p>
      </dgm:t>
    </dgm:pt>
    <dgm:pt modelId="{77871E31-F106-4B14-88AF-B72852D1A005}" type="sibTrans" cxnId="{C5ED4008-26BF-4C7A-8A34-275812E7A46B}">
      <dgm:prSet/>
      <dgm:spPr/>
      <dgm:t>
        <a:bodyPr/>
        <a:lstStyle/>
        <a:p>
          <a:endParaRPr lang="en-US" sz="2000"/>
        </a:p>
      </dgm:t>
    </dgm:pt>
    <dgm:pt modelId="{1421E41D-376B-4364-B98D-805BABD6A138}">
      <dgm:prSet custT="1"/>
      <dgm:spPr/>
      <dgm:t>
        <a:bodyPr/>
        <a:lstStyle/>
        <a:p>
          <a:r>
            <a:rPr lang="en-GB" sz="2400"/>
            <a:t>List experiments</a:t>
          </a:r>
          <a:endParaRPr lang="en-US" sz="2400"/>
        </a:p>
      </dgm:t>
    </dgm:pt>
    <dgm:pt modelId="{948CFAF8-D2FF-4363-BC11-2A1D05D2E550}" type="parTrans" cxnId="{F9461FD1-9C1C-483A-A207-D00BDD69BB19}">
      <dgm:prSet/>
      <dgm:spPr/>
      <dgm:t>
        <a:bodyPr/>
        <a:lstStyle/>
        <a:p>
          <a:endParaRPr lang="en-US" sz="2000"/>
        </a:p>
      </dgm:t>
    </dgm:pt>
    <dgm:pt modelId="{AB6AF23A-268F-4D4F-B1E6-0B44B248098A}" type="sibTrans" cxnId="{F9461FD1-9C1C-483A-A207-D00BDD69BB19}">
      <dgm:prSet/>
      <dgm:spPr/>
      <dgm:t>
        <a:bodyPr/>
        <a:lstStyle/>
        <a:p>
          <a:endParaRPr lang="en-US" sz="2000"/>
        </a:p>
      </dgm:t>
    </dgm:pt>
    <dgm:pt modelId="{3B3F1AD7-06AF-492D-8CBC-56B6EFA19AF5}">
      <dgm:prSet custT="1"/>
      <dgm:spPr/>
      <dgm:t>
        <a:bodyPr/>
        <a:lstStyle/>
        <a:p>
          <a:r>
            <a:rPr lang="en-GB" sz="1800" dirty="0"/>
            <a:t>Give half the respondents a list of innocuous attitudes/behaviours and ask how many they hold/do</a:t>
          </a:r>
          <a:endParaRPr lang="en-US" sz="1800" dirty="0"/>
        </a:p>
      </dgm:t>
    </dgm:pt>
    <dgm:pt modelId="{8E81FFEB-9C93-49AE-A615-7775389899D7}" type="parTrans" cxnId="{B91D3B4E-15F7-4424-BE71-C446A99FE42B}">
      <dgm:prSet/>
      <dgm:spPr/>
      <dgm:t>
        <a:bodyPr/>
        <a:lstStyle/>
        <a:p>
          <a:endParaRPr lang="en-US" sz="2000"/>
        </a:p>
      </dgm:t>
    </dgm:pt>
    <dgm:pt modelId="{236331D0-B6D8-4FDD-998D-8CFD0092C59F}" type="sibTrans" cxnId="{B91D3B4E-15F7-4424-BE71-C446A99FE42B}">
      <dgm:prSet/>
      <dgm:spPr/>
      <dgm:t>
        <a:bodyPr/>
        <a:lstStyle/>
        <a:p>
          <a:endParaRPr lang="en-US" sz="2000"/>
        </a:p>
      </dgm:t>
    </dgm:pt>
    <dgm:pt modelId="{EC1D7609-D7E3-48D9-8269-80D5E00B444F}">
      <dgm:prSet custT="1"/>
      <dgm:spPr/>
      <dgm:t>
        <a:bodyPr/>
        <a:lstStyle/>
        <a:p>
          <a:r>
            <a:rPr lang="en-GB" sz="1800"/>
            <a:t>Give the other half the same list with one extra sensitive item</a:t>
          </a:r>
          <a:endParaRPr lang="en-US" sz="1800"/>
        </a:p>
      </dgm:t>
    </dgm:pt>
    <dgm:pt modelId="{640FC742-7F25-4171-AFD5-9A96EDC53D18}" type="parTrans" cxnId="{DF63B40A-6A60-4948-A8ED-4B74A6A25032}">
      <dgm:prSet/>
      <dgm:spPr/>
      <dgm:t>
        <a:bodyPr/>
        <a:lstStyle/>
        <a:p>
          <a:endParaRPr lang="en-US" sz="2000"/>
        </a:p>
      </dgm:t>
    </dgm:pt>
    <dgm:pt modelId="{AF9C855E-5842-4A11-8F73-C9DC021D936B}" type="sibTrans" cxnId="{DF63B40A-6A60-4948-A8ED-4B74A6A25032}">
      <dgm:prSet/>
      <dgm:spPr/>
      <dgm:t>
        <a:bodyPr/>
        <a:lstStyle/>
        <a:p>
          <a:endParaRPr lang="en-US" sz="2000"/>
        </a:p>
      </dgm:t>
    </dgm:pt>
    <dgm:pt modelId="{A2F56458-0CFA-4714-9FB1-D235D0EC4FC6}">
      <dgm:prSet custT="1"/>
      <dgm:spPr/>
      <dgm:t>
        <a:bodyPr/>
        <a:lstStyle/>
        <a:p>
          <a:r>
            <a:rPr lang="en-GB" sz="1800" dirty="0"/>
            <a:t>Looking at the difference in the mean average between the two halves gives us the percentage of respondents who had/did the sensitive attitude/behaviour</a:t>
          </a:r>
          <a:endParaRPr lang="en-US" sz="1800" dirty="0"/>
        </a:p>
      </dgm:t>
    </dgm:pt>
    <dgm:pt modelId="{D07B5D42-61E0-42F8-8A2D-5CFDB6369DE5}" type="parTrans" cxnId="{24D74C5B-42FC-458A-B9C5-FFB3C094E47D}">
      <dgm:prSet/>
      <dgm:spPr/>
      <dgm:t>
        <a:bodyPr/>
        <a:lstStyle/>
        <a:p>
          <a:endParaRPr lang="en-US" sz="2000"/>
        </a:p>
      </dgm:t>
    </dgm:pt>
    <dgm:pt modelId="{8ED118A4-36AD-48D7-BEC1-93257C494E89}" type="sibTrans" cxnId="{24D74C5B-42FC-458A-B9C5-FFB3C094E47D}">
      <dgm:prSet/>
      <dgm:spPr/>
      <dgm:t>
        <a:bodyPr/>
        <a:lstStyle/>
        <a:p>
          <a:endParaRPr lang="en-US" sz="2000"/>
        </a:p>
      </dgm:t>
    </dgm:pt>
    <dgm:pt modelId="{6BBEE70F-F4A8-4277-831B-C0539A420390}" type="pres">
      <dgm:prSet presAssocID="{0B7C56A7-1142-4D2F-B6D4-075BA225F77B}" presName="linear" presStyleCnt="0">
        <dgm:presLayoutVars>
          <dgm:dir/>
          <dgm:animLvl val="lvl"/>
          <dgm:resizeHandles val="exact"/>
        </dgm:presLayoutVars>
      </dgm:prSet>
      <dgm:spPr/>
    </dgm:pt>
    <dgm:pt modelId="{8C1F95DC-B463-4A38-94BD-4DA357032C5B}" type="pres">
      <dgm:prSet presAssocID="{D773F7A0-4EF2-4718-A63E-3A8B056D32E5}" presName="parentLin" presStyleCnt="0"/>
      <dgm:spPr/>
    </dgm:pt>
    <dgm:pt modelId="{AB345A8D-BDC0-47C9-A117-34D0962CDC5C}" type="pres">
      <dgm:prSet presAssocID="{D773F7A0-4EF2-4718-A63E-3A8B056D32E5}" presName="parentLeftMargin" presStyleLbl="node1" presStyleIdx="0" presStyleCnt="3"/>
      <dgm:spPr/>
    </dgm:pt>
    <dgm:pt modelId="{46DF4654-E714-4F9E-AF50-AEB415A4D30C}" type="pres">
      <dgm:prSet presAssocID="{D773F7A0-4EF2-4718-A63E-3A8B056D32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63FB09-0D21-48C7-ABF2-753132226FC9}" type="pres">
      <dgm:prSet presAssocID="{D773F7A0-4EF2-4718-A63E-3A8B056D32E5}" presName="negativeSpace" presStyleCnt="0"/>
      <dgm:spPr/>
    </dgm:pt>
    <dgm:pt modelId="{D9325DA0-3D4B-47EF-818C-319EF4739CA6}" type="pres">
      <dgm:prSet presAssocID="{D773F7A0-4EF2-4718-A63E-3A8B056D32E5}" presName="childText" presStyleLbl="conFgAcc1" presStyleIdx="0" presStyleCnt="3">
        <dgm:presLayoutVars>
          <dgm:bulletEnabled val="1"/>
        </dgm:presLayoutVars>
      </dgm:prSet>
      <dgm:spPr/>
    </dgm:pt>
    <dgm:pt modelId="{0EE6D19F-A5BC-446A-8D5D-D72C36A59D62}" type="pres">
      <dgm:prSet presAssocID="{F51882CD-20C4-4B95-B833-006E84F318C4}" presName="spaceBetweenRectangles" presStyleCnt="0"/>
      <dgm:spPr/>
    </dgm:pt>
    <dgm:pt modelId="{F6A7FA91-861A-40CB-94C1-0A6B3B22ED38}" type="pres">
      <dgm:prSet presAssocID="{54CE59EC-9564-4522-A70C-1A119939329C}" presName="parentLin" presStyleCnt="0"/>
      <dgm:spPr/>
    </dgm:pt>
    <dgm:pt modelId="{0C807776-10B6-47CA-BC24-F579095CD317}" type="pres">
      <dgm:prSet presAssocID="{54CE59EC-9564-4522-A70C-1A119939329C}" presName="parentLeftMargin" presStyleLbl="node1" presStyleIdx="0" presStyleCnt="3"/>
      <dgm:spPr/>
    </dgm:pt>
    <dgm:pt modelId="{2C3CCB3B-5511-4A26-AFB6-387ED32F777B}" type="pres">
      <dgm:prSet presAssocID="{54CE59EC-9564-4522-A70C-1A11993932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223459-6CBF-4583-8FE9-99F3BFCE611B}" type="pres">
      <dgm:prSet presAssocID="{54CE59EC-9564-4522-A70C-1A119939329C}" presName="negativeSpace" presStyleCnt="0"/>
      <dgm:spPr/>
    </dgm:pt>
    <dgm:pt modelId="{57059092-363F-45E7-AD6D-21F2658F7E24}" type="pres">
      <dgm:prSet presAssocID="{54CE59EC-9564-4522-A70C-1A119939329C}" presName="childText" presStyleLbl="conFgAcc1" presStyleIdx="1" presStyleCnt="3">
        <dgm:presLayoutVars>
          <dgm:bulletEnabled val="1"/>
        </dgm:presLayoutVars>
      </dgm:prSet>
      <dgm:spPr/>
    </dgm:pt>
    <dgm:pt modelId="{79A9FD9B-EB35-4869-B0C0-0C7D8A042BBE}" type="pres">
      <dgm:prSet presAssocID="{438D0751-0827-486B-9F8F-804ED09B2C87}" presName="spaceBetweenRectangles" presStyleCnt="0"/>
      <dgm:spPr/>
    </dgm:pt>
    <dgm:pt modelId="{AEF6AF2A-269D-4BD2-8003-1496EE89BF5F}" type="pres">
      <dgm:prSet presAssocID="{1421E41D-376B-4364-B98D-805BABD6A138}" presName="parentLin" presStyleCnt="0"/>
      <dgm:spPr/>
    </dgm:pt>
    <dgm:pt modelId="{B6B06C8F-561E-422E-9290-B264FB4C1887}" type="pres">
      <dgm:prSet presAssocID="{1421E41D-376B-4364-B98D-805BABD6A138}" presName="parentLeftMargin" presStyleLbl="node1" presStyleIdx="1" presStyleCnt="3"/>
      <dgm:spPr/>
    </dgm:pt>
    <dgm:pt modelId="{5607C986-9BDE-4368-A5E8-B7A17134C854}" type="pres">
      <dgm:prSet presAssocID="{1421E41D-376B-4364-B98D-805BABD6A1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1E11997-C3FD-4D6E-AA7B-EF2D79C5F018}" type="pres">
      <dgm:prSet presAssocID="{1421E41D-376B-4364-B98D-805BABD6A138}" presName="negativeSpace" presStyleCnt="0"/>
      <dgm:spPr/>
    </dgm:pt>
    <dgm:pt modelId="{1725E848-5AD1-4A1C-8C4C-918835A93F66}" type="pres">
      <dgm:prSet presAssocID="{1421E41D-376B-4364-B98D-805BABD6A13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89A603-0EB8-41F7-BF09-9DFCB2D55714}" type="presOf" srcId="{A2F56458-0CFA-4714-9FB1-D235D0EC4FC6}" destId="{1725E848-5AD1-4A1C-8C4C-918835A93F66}" srcOrd="0" destOrd="2" presId="urn:microsoft.com/office/officeart/2005/8/layout/list1"/>
    <dgm:cxn modelId="{C5ED4008-26BF-4C7A-8A34-275812E7A46B}" srcId="{54CE59EC-9564-4522-A70C-1A119939329C}" destId="{4A7E5BFA-3CE7-4363-A8F8-CE9DCEE3A26D}" srcOrd="0" destOrd="0" parTransId="{0C4EFAA5-F4C2-4386-84DC-4E8647EE885A}" sibTransId="{77871E31-F106-4B14-88AF-B72852D1A005}"/>
    <dgm:cxn modelId="{DF63B40A-6A60-4948-A8ED-4B74A6A25032}" srcId="{1421E41D-376B-4364-B98D-805BABD6A138}" destId="{EC1D7609-D7E3-48D9-8269-80D5E00B444F}" srcOrd="1" destOrd="0" parTransId="{640FC742-7F25-4171-AFD5-9A96EDC53D18}" sibTransId="{AF9C855E-5842-4A11-8F73-C9DC021D936B}"/>
    <dgm:cxn modelId="{4427BD36-2651-4DF6-97EB-E85D4415032F}" type="presOf" srcId="{33483F9F-E70C-439D-B1FA-C679F555291A}" destId="{D9325DA0-3D4B-47EF-818C-319EF4739CA6}" srcOrd="0" destOrd="1" presId="urn:microsoft.com/office/officeart/2005/8/layout/list1"/>
    <dgm:cxn modelId="{24D74C5B-42FC-458A-B9C5-FFB3C094E47D}" srcId="{1421E41D-376B-4364-B98D-805BABD6A138}" destId="{A2F56458-0CFA-4714-9FB1-D235D0EC4FC6}" srcOrd="2" destOrd="0" parTransId="{D07B5D42-61E0-42F8-8A2D-5CFDB6369DE5}" sibTransId="{8ED118A4-36AD-48D7-BEC1-93257C494E89}"/>
    <dgm:cxn modelId="{6DC43443-76AF-42CA-964E-3CF2B0A84CEE}" srcId="{0B7C56A7-1142-4D2F-B6D4-075BA225F77B}" destId="{D773F7A0-4EF2-4718-A63E-3A8B056D32E5}" srcOrd="0" destOrd="0" parTransId="{F93B63B4-E416-4F2B-BD95-D7EB3F5BFC6B}" sibTransId="{F51882CD-20C4-4B95-B833-006E84F318C4}"/>
    <dgm:cxn modelId="{B91D3B4E-15F7-4424-BE71-C446A99FE42B}" srcId="{1421E41D-376B-4364-B98D-805BABD6A138}" destId="{3B3F1AD7-06AF-492D-8CBC-56B6EFA19AF5}" srcOrd="0" destOrd="0" parTransId="{8E81FFEB-9C93-49AE-A615-7775389899D7}" sibTransId="{236331D0-B6D8-4FDD-998D-8CFD0092C59F}"/>
    <dgm:cxn modelId="{C4F1C082-178A-492D-9384-12BDDDA54070}" srcId="{D773F7A0-4EF2-4718-A63E-3A8B056D32E5}" destId="{0EF2ABFE-E28F-4807-8961-14BAD1E02924}" srcOrd="0" destOrd="0" parTransId="{0FC85E3B-4EB1-48F4-BC45-26F527FB9885}" sibTransId="{54806B6A-9A53-4B7C-9760-3681112F5D78}"/>
    <dgm:cxn modelId="{E3C8A196-94A1-4217-81E0-365940CA75A8}" type="presOf" srcId="{54CE59EC-9564-4522-A70C-1A119939329C}" destId="{0C807776-10B6-47CA-BC24-F579095CD317}" srcOrd="0" destOrd="0" presId="urn:microsoft.com/office/officeart/2005/8/layout/list1"/>
    <dgm:cxn modelId="{0A8F0F9E-F485-4B6C-889A-91F1FA512D53}" type="presOf" srcId="{EC1D7609-D7E3-48D9-8269-80D5E00B444F}" destId="{1725E848-5AD1-4A1C-8C4C-918835A93F66}" srcOrd="0" destOrd="1" presId="urn:microsoft.com/office/officeart/2005/8/layout/list1"/>
    <dgm:cxn modelId="{A2238CA1-6EEA-4860-BDB4-46396AF0E58A}" type="presOf" srcId="{1421E41D-376B-4364-B98D-805BABD6A138}" destId="{5607C986-9BDE-4368-A5E8-B7A17134C854}" srcOrd="1" destOrd="0" presId="urn:microsoft.com/office/officeart/2005/8/layout/list1"/>
    <dgm:cxn modelId="{ED7905B0-A258-40AC-974C-4A4B993C3724}" srcId="{0B7C56A7-1142-4D2F-B6D4-075BA225F77B}" destId="{54CE59EC-9564-4522-A70C-1A119939329C}" srcOrd="1" destOrd="0" parTransId="{C5454EC8-5A9C-438A-B1AF-B9DFFD3A2057}" sibTransId="{438D0751-0827-486B-9F8F-804ED09B2C87}"/>
    <dgm:cxn modelId="{8398D0B2-0690-4185-A01E-303EA7AAF56B}" type="presOf" srcId="{54CE59EC-9564-4522-A70C-1A119939329C}" destId="{2C3CCB3B-5511-4A26-AFB6-387ED32F777B}" srcOrd="1" destOrd="0" presId="urn:microsoft.com/office/officeart/2005/8/layout/list1"/>
    <dgm:cxn modelId="{D669FBBE-4962-4A7C-9E8D-0FA0A34DFB26}" type="presOf" srcId="{3B3F1AD7-06AF-492D-8CBC-56B6EFA19AF5}" destId="{1725E848-5AD1-4A1C-8C4C-918835A93F66}" srcOrd="0" destOrd="0" presId="urn:microsoft.com/office/officeart/2005/8/layout/list1"/>
    <dgm:cxn modelId="{DB7E8BC5-194A-460F-84E0-B35666B03206}" srcId="{D773F7A0-4EF2-4718-A63E-3A8B056D32E5}" destId="{33483F9F-E70C-439D-B1FA-C679F555291A}" srcOrd="1" destOrd="0" parTransId="{03BF9AB7-B4DF-4F0D-A6FC-AB7F6685A997}" sibTransId="{DD0985CC-6CD6-4265-8353-49E2D6A9B711}"/>
    <dgm:cxn modelId="{718397C5-1194-436D-A142-411A1428BAC4}" type="presOf" srcId="{0B7C56A7-1142-4D2F-B6D4-075BA225F77B}" destId="{6BBEE70F-F4A8-4277-831B-C0539A420390}" srcOrd="0" destOrd="0" presId="urn:microsoft.com/office/officeart/2005/8/layout/list1"/>
    <dgm:cxn modelId="{C9D4E3CD-A069-4CF3-8CDC-242343F6DAF1}" type="presOf" srcId="{D773F7A0-4EF2-4718-A63E-3A8B056D32E5}" destId="{AB345A8D-BDC0-47C9-A117-34D0962CDC5C}" srcOrd="0" destOrd="0" presId="urn:microsoft.com/office/officeart/2005/8/layout/list1"/>
    <dgm:cxn modelId="{F9461FD1-9C1C-483A-A207-D00BDD69BB19}" srcId="{0B7C56A7-1142-4D2F-B6D4-075BA225F77B}" destId="{1421E41D-376B-4364-B98D-805BABD6A138}" srcOrd="2" destOrd="0" parTransId="{948CFAF8-D2FF-4363-BC11-2A1D05D2E550}" sibTransId="{AB6AF23A-268F-4D4F-B1E6-0B44B248098A}"/>
    <dgm:cxn modelId="{6CE2C5F7-1238-4E4E-8F44-787DDF12DC16}" type="presOf" srcId="{1421E41D-376B-4364-B98D-805BABD6A138}" destId="{B6B06C8F-561E-422E-9290-B264FB4C1887}" srcOrd="0" destOrd="0" presId="urn:microsoft.com/office/officeart/2005/8/layout/list1"/>
    <dgm:cxn modelId="{0614CDFC-6698-4E7A-8FA6-06ED9711B096}" type="presOf" srcId="{D773F7A0-4EF2-4718-A63E-3A8B056D32E5}" destId="{46DF4654-E714-4F9E-AF50-AEB415A4D30C}" srcOrd="1" destOrd="0" presId="urn:microsoft.com/office/officeart/2005/8/layout/list1"/>
    <dgm:cxn modelId="{DE971AFD-2CA5-4204-B426-E64B9203AE41}" type="presOf" srcId="{4A7E5BFA-3CE7-4363-A8F8-CE9DCEE3A26D}" destId="{57059092-363F-45E7-AD6D-21F2658F7E24}" srcOrd="0" destOrd="0" presId="urn:microsoft.com/office/officeart/2005/8/layout/list1"/>
    <dgm:cxn modelId="{774AF9FD-D1B7-4689-B132-3E92C699D819}" type="presOf" srcId="{0EF2ABFE-E28F-4807-8961-14BAD1E02924}" destId="{D9325DA0-3D4B-47EF-818C-319EF4739CA6}" srcOrd="0" destOrd="0" presId="urn:microsoft.com/office/officeart/2005/8/layout/list1"/>
    <dgm:cxn modelId="{059A5C98-8240-4E0A-B50D-965165918343}" type="presParOf" srcId="{6BBEE70F-F4A8-4277-831B-C0539A420390}" destId="{8C1F95DC-B463-4A38-94BD-4DA357032C5B}" srcOrd="0" destOrd="0" presId="urn:microsoft.com/office/officeart/2005/8/layout/list1"/>
    <dgm:cxn modelId="{6EC2D94C-0D35-4EBB-8ACF-BC12A85BBD73}" type="presParOf" srcId="{8C1F95DC-B463-4A38-94BD-4DA357032C5B}" destId="{AB345A8D-BDC0-47C9-A117-34D0962CDC5C}" srcOrd="0" destOrd="0" presId="urn:microsoft.com/office/officeart/2005/8/layout/list1"/>
    <dgm:cxn modelId="{A0F6647B-5FE4-48C6-A1BE-9122CD9387EE}" type="presParOf" srcId="{8C1F95DC-B463-4A38-94BD-4DA357032C5B}" destId="{46DF4654-E714-4F9E-AF50-AEB415A4D30C}" srcOrd="1" destOrd="0" presId="urn:microsoft.com/office/officeart/2005/8/layout/list1"/>
    <dgm:cxn modelId="{9B851A42-2A02-495C-B7E6-21BB4DF2B42B}" type="presParOf" srcId="{6BBEE70F-F4A8-4277-831B-C0539A420390}" destId="{DD63FB09-0D21-48C7-ABF2-753132226FC9}" srcOrd="1" destOrd="0" presId="urn:microsoft.com/office/officeart/2005/8/layout/list1"/>
    <dgm:cxn modelId="{7018D0C5-4BFE-4114-B6AE-3595305FF8B7}" type="presParOf" srcId="{6BBEE70F-F4A8-4277-831B-C0539A420390}" destId="{D9325DA0-3D4B-47EF-818C-319EF4739CA6}" srcOrd="2" destOrd="0" presId="urn:microsoft.com/office/officeart/2005/8/layout/list1"/>
    <dgm:cxn modelId="{5B7F3216-2C14-4A7B-AF92-2F22490C0E37}" type="presParOf" srcId="{6BBEE70F-F4A8-4277-831B-C0539A420390}" destId="{0EE6D19F-A5BC-446A-8D5D-D72C36A59D62}" srcOrd="3" destOrd="0" presId="urn:microsoft.com/office/officeart/2005/8/layout/list1"/>
    <dgm:cxn modelId="{263CD004-E518-469C-8513-BF0D68E313C0}" type="presParOf" srcId="{6BBEE70F-F4A8-4277-831B-C0539A420390}" destId="{F6A7FA91-861A-40CB-94C1-0A6B3B22ED38}" srcOrd="4" destOrd="0" presId="urn:microsoft.com/office/officeart/2005/8/layout/list1"/>
    <dgm:cxn modelId="{16C5828A-6414-4D76-A9A2-335CD92F2FE0}" type="presParOf" srcId="{F6A7FA91-861A-40CB-94C1-0A6B3B22ED38}" destId="{0C807776-10B6-47CA-BC24-F579095CD317}" srcOrd="0" destOrd="0" presId="urn:microsoft.com/office/officeart/2005/8/layout/list1"/>
    <dgm:cxn modelId="{1188FF85-1825-489C-BDA9-8A40EB332BBB}" type="presParOf" srcId="{F6A7FA91-861A-40CB-94C1-0A6B3B22ED38}" destId="{2C3CCB3B-5511-4A26-AFB6-387ED32F777B}" srcOrd="1" destOrd="0" presId="urn:microsoft.com/office/officeart/2005/8/layout/list1"/>
    <dgm:cxn modelId="{E00F38B8-6F72-4628-8C34-026FB5C34A90}" type="presParOf" srcId="{6BBEE70F-F4A8-4277-831B-C0539A420390}" destId="{04223459-6CBF-4583-8FE9-99F3BFCE611B}" srcOrd="5" destOrd="0" presId="urn:microsoft.com/office/officeart/2005/8/layout/list1"/>
    <dgm:cxn modelId="{FBAAB38D-D51C-45E3-BBA1-4356AE631177}" type="presParOf" srcId="{6BBEE70F-F4A8-4277-831B-C0539A420390}" destId="{57059092-363F-45E7-AD6D-21F2658F7E24}" srcOrd="6" destOrd="0" presId="urn:microsoft.com/office/officeart/2005/8/layout/list1"/>
    <dgm:cxn modelId="{500ECEEC-BDA7-4AEB-8D15-AA30ED3274C8}" type="presParOf" srcId="{6BBEE70F-F4A8-4277-831B-C0539A420390}" destId="{79A9FD9B-EB35-4869-B0C0-0C7D8A042BBE}" srcOrd="7" destOrd="0" presId="urn:microsoft.com/office/officeart/2005/8/layout/list1"/>
    <dgm:cxn modelId="{1F731583-0A9F-45D5-947E-E20C3CA36DAC}" type="presParOf" srcId="{6BBEE70F-F4A8-4277-831B-C0539A420390}" destId="{AEF6AF2A-269D-4BD2-8003-1496EE89BF5F}" srcOrd="8" destOrd="0" presId="urn:microsoft.com/office/officeart/2005/8/layout/list1"/>
    <dgm:cxn modelId="{CD22BA99-9D27-4914-B67E-394797B9DE55}" type="presParOf" srcId="{AEF6AF2A-269D-4BD2-8003-1496EE89BF5F}" destId="{B6B06C8F-561E-422E-9290-B264FB4C1887}" srcOrd="0" destOrd="0" presId="urn:microsoft.com/office/officeart/2005/8/layout/list1"/>
    <dgm:cxn modelId="{2CDE3B02-FB10-42C3-94CC-B72ABC738EB4}" type="presParOf" srcId="{AEF6AF2A-269D-4BD2-8003-1496EE89BF5F}" destId="{5607C986-9BDE-4368-A5E8-B7A17134C854}" srcOrd="1" destOrd="0" presId="urn:microsoft.com/office/officeart/2005/8/layout/list1"/>
    <dgm:cxn modelId="{368A581A-5755-4349-B138-265DC0D1EC0B}" type="presParOf" srcId="{6BBEE70F-F4A8-4277-831B-C0539A420390}" destId="{E1E11997-C3FD-4D6E-AA7B-EF2D79C5F018}" srcOrd="9" destOrd="0" presId="urn:microsoft.com/office/officeart/2005/8/layout/list1"/>
    <dgm:cxn modelId="{3E8C7474-04D4-47C9-A924-722E41D269DD}" type="presParOf" srcId="{6BBEE70F-F4A8-4277-831B-C0539A420390}" destId="{1725E848-5AD1-4A1C-8C4C-918835A93F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3CD9F-26BA-4535-85F1-17B9023A207B}">
      <dsp:nvSpPr>
        <dsp:cNvPr id="0" name=""/>
        <dsp:cNvSpPr/>
      </dsp:nvSpPr>
      <dsp:spPr>
        <a:xfrm>
          <a:off x="3286" y="99956"/>
          <a:ext cx="3203971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Observational studies</a:t>
          </a:r>
          <a:endParaRPr lang="en-US" sz="2400" kern="1200"/>
        </a:p>
      </dsp:txBody>
      <dsp:txXfrm>
        <a:off x="3286" y="99956"/>
        <a:ext cx="3203971" cy="691200"/>
      </dsp:txXfrm>
    </dsp:sp>
    <dsp:sp modelId="{9CF48B6D-6D26-476D-8B39-2CA72D50754D}">
      <dsp:nvSpPr>
        <dsp:cNvPr id="0" name=""/>
        <dsp:cNvSpPr/>
      </dsp:nvSpPr>
      <dsp:spPr>
        <a:xfrm>
          <a:off x="3286" y="791156"/>
          <a:ext cx="3203971" cy="27010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We observe subjects (people, institutions, regions etc) without controlling the independent variable, which is not randomly assigned</a:t>
          </a:r>
          <a:endParaRPr lang="en-US" sz="2400" kern="1200"/>
        </a:p>
      </dsp:txBody>
      <dsp:txXfrm>
        <a:off x="3286" y="791156"/>
        <a:ext cx="3203971" cy="2701080"/>
      </dsp:txXfrm>
    </dsp:sp>
    <dsp:sp modelId="{A3A15791-031C-444E-B79E-0151FD701C1B}">
      <dsp:nvSpPr>
        <dsp:cNvPr id="0" name=""/>
        <dsp:cNvSpPr/>
      </dsp:nvSpPr>
      <dsp:spPr>
        <a:xfrm>
          <a:off x="3655814" y="99956"/>
          <a:ext cx="3203971" cy="6912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Experimental studies</a:t>
          </a:r>
          <a:endParaRPr lang="en-US" sz="2400" kern="1200" dirty="0"/>
        </a:p>
      </dsp:txBody>
      <dsp:txXfrm>
        <a:off x="3655814" y="99956"/>
        <a:ext cx="3203971" cy="691200"/>
      </dsp:txXfrm>
    </dsp:sp>
    <dsp:sp modelId="{DB08BBE0-2661-4A9B-8DC6-83CF2D6C606F}">
      <dsp:nvSpPr>
        <dsp:cNvPr id="0" name=""/>
        <dsp:cNvSpPr/>
      </dsp:nvSpPr>
      <dsp:spPr>
        <a:xfrm>
          <a:off x="3655814" y="791156"/>
          <a:ext cx="3203971" cy="270108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We control and randomly assign values of the independent variable to the subjects</a:t>
          </a:r>
          <a:endParaRPr lang="en-US" sz="2400" kern="1200"/>
        </a:p>
      </dsp:txBody>
      <dsp:txXfrm>
        <a:off x="3655814" y="791156"/>
        <a:ext cx="3203971" cy="2701080"/>
      </dsp:txXfrm>
    </dsp:sp>
    <dsp:sp modelId="{129CF3DE-CAFC-45E8-AA2E-32145C63C265}">
      <dsp:nvSpPr>
        <dsp:cNvPr id="0" name=""/>
        <dsp:cNvSpPr/>
      </dsp:nvSpPr>
      <dsp:spPr>
        <a:xfrm>
          <a:off x="7308342" y="99956"/>
          <a:ext cx="3203971" cy="6912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Natural experiments</a:t>
          </a:r>
          <a:endParaRPr lang="en-US" sz="2400" kern="1200"/>
        </a:p>
      </dsp:txBody>
      <dsp:txXfrm>
        <a:off x="7308342" y="99956"/>
        <a:ext cx="3203971" cy="691200"/>
      </dsp:txXfrm>
    </dsp:sp>
    <dsp:sp modelId="{F0FC8CAD-657B-40A5-8323-DD1620A76A51}">
      <dsp:nvSpPr>
        <dsp:cNvPr id="0" name=""/>
        <dsp:cNvSpPr/>
      </dsp:nvSpPr>
      <dsp:spPr>
        <a:xfrm>
          <a:off x="7308342" y="791156"/>
          <a:ext cx="3203971" cy="270108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The independent variable is randomly assigned by some form of ‘natural’ process</a:t>
          </a:r>
          <a:endParaRPr lang="en-US" sz="2400" kern="1200" dirty="0"/>
        </a:p>
      </dsp:txBody>
      <dsp:txXfrm>
        <a:off x="7308342" y="791156"/>
        <a:ext cx="3203971" cy="270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CCBF9-5AD0-492B-8636-91CA9AA312B5}">
      <dsp:nvSpPr>
        <dsp:cNvPr id="0" name=""/>
        <dsp:cNvSpPr/>
      </dsp:nvSpPr>
      <dsp:spPr>
        <a:xfrm>
          <a:off x="0" y="75042"/>
          <a:ext cx="4559425" cy="9149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 1940, Hadley </a:t>
          </a:r>
          <a:r>
            <a:rPr lang="en-GB" sz="2300" kern="1200" dirty="0" err="1"/>
            <a:t>Cantril</a:t>
          </a:r>
          <a:r>
            <a:rPr lang="en-GB" sz="2300" kern="1200" dirty="0"/>
            <a:t> asked c3000 Americans either:</a:t>
          </a:r>
          <a:endParaRPr lang="en-US" sz="2300" kern="1200" dirty="0"/>
        </a:p>
      </dsp:txBody>
      <dsp:txXfrm>
        <a:off x="44664" y="119706"/>
        <a:ext cx="4470097" cy="825612"/>
      </dsp:txXfrm>
    </dsp:sp>
    <dsp:sp modelId="{2B6A8418-D350-4C49-B6E9-8D923EF461FC}">
      <dsp:nvSpPr>
        <dsp:cNvPr id="0" name=""/>
        <dsp:cNvSpPr/>
      </dsp:nvSpPr>
      <dsp:spPr>
        <a:xfrm>
          <a:off x="0" y="989982"/>
          <a:ext cx="4559425" cy="1999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6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Do you think the U.S. should do more than it is now doing to help England and France?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13% said Yes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Do you think the U.S. should do more than it is now doing to help England and France </a:t>
          </a:r>
          <a:r>
            <a:rPr lang="en-GB" sz="1800" i="1" kern="1200"/>
            <a:t>in the fight against Hitler</a:t>
          </a:r>
          <a:r>
            <a:rPr lang="en-GB" sz="1800" kern="1200"/>
            <a:t>?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1800" kern="1200"/>
            <a:t>22% said Yes</a:t>
          </a:r>
          <a:endParaRPr lang="en-US" sz="1800" kern="1200"/>
        </a:p>
      </dsp:txBody>
      <dsp:txXfrm>
        <a:off x="0" y="989982"/>
        <a:ext cx="4559425" cy="1999620"/>
      </dsp:txXfrm>
    </dsp:sp>
    <dsp:sp modelId="{A1D3B4A5-24D8-446B-990E-A2C5B3A7B9AA}">
      <dsp:nvSpPr>
        <dsp:cNvPr id="0" name=""/>
        <dsp:cNvSpPr/>
      </dsp:nvSpPr>
      <dsp:spPr>
        <a:xfrm>
          <a:off x="0" y="2989602"/>
          <a:ext cx="4559425" cy="9149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The ‘Hitler effect’ was 22% - 13% = 9% points</a:t>
          </a:r>
          <a:endParaRPr lang="en-US" sz="2300" kern="1200" dirty="0"/>
        </a:p>
      </dsp:txBody>
      <dsp:txXfrm>
        <a:off x="44664" y="3034266"/>
        <a:ext cx="4470097" cy="825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AE20-4915-46F9-B1EA-88A56F5EAE3C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19849-AE6D-4F56-9517-55560EB4AE89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Lab</a:t>
          </a:r>
          <a:endParaRPr lang="en-US" sz="4500" kern="1200"/>
        </a:p>
      </dsp:txBody>
      <dsp:txXfrm>
        <a:off x="284635" y="1070626"/>
        <a:ext cx="2090204" cy="1297804"/>
      </dsp:txXfrm>
    </dsp:sp>
    <dsp:sp modelId="{39A576C3-E39F-438F-816C-0BD02ACBC025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D1C34-681E-4974-8DE5-2E5AB4AC4AFE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Survey</a:t>
          </a:r>
          <a:endParaRPr lang="en-US" sz="4500" kern="1200"/>
        </a:p>
      </dsp:txBody>
      <dsp:txXfrm>
        <a:off x="2938029" y="1070626"/>
        <a:ext cx="2090204" cy="1297804"/>
      </dsp:txXfrm>
    </dsp:sp>
    <dsp:sp modelId="{B65EE0E5-EB83-4D44-9452-6EE0590DBDA6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C7D4-412C-42A1-8817-1D815C412548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Field</a:t>
          </a:r>
          <a:endParaRPr lang="en-US" sz="4500" kern="1200"/>
        </a:p>
      </dsp:txBody>
      <dsp:txXfrm>
        <a:off x="5591423" y="1070626"/>
        <a:ext cx="2090204" cy="1297804"/>
      </dsp:txXfrm>
    </dsp:sp>
    <dsp:sp modelId="{AAB3C588-441B-449A-8D0B-82E03FFFCFD1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F8A74-96B9-443D-95F8-19FA355CC64B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/>
            <a:t>Natural</a:t>
          </a:r>
          <a:endParaRPr lang="en-US" sz="4500" kern="1200"/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25DA0-3D4B-47EF-818C-319EF4739CA6}">
      <dsp:nvSpPr>
        <dsp:cNvPr id="0" name=""/>
        <dsp:cNvSpPr/>
      </dsp:nvSpPr>
      <dsp:spPr>
        <a:xfrm>
          <a:off x="0" y="111010"/>
          <a:ext cx="10599246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19" tIns="145796" rIns="822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Randomly change the question wording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For example, there is more support for ‘Assistance to the poor’ than ‘Welfare’</a:t>
          </a:r>
          <a:endParaRPr lang="en-US" sz="1800" kern="1200" dirty="0"/>
        </a:p>
      </dsp:txBody>
      <dsp:txXfrm>
        <a:off x="0" y="111010"/>
        <a:ext cx="10599246" cy="837900"/>
      </dsp:txXfrm>
    </dsp:sp>
    <dsp:sp modelId="{46DF4654-E714-4F9E-AF50-AEB415A4D30C}">
      <dsp:nvSpPr>
        <dsp:cNvPr id="0" name=""/>
        <dsp:cNvSpPr/>
      </dsp:nvSpPr>
      <dsp:spPr>
        <a:xfrm>
          <a:off x="529962" y="7690"/>
          <a:ext cx="7419472" cy="206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438" tIns="0" rIns="2804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Question wording experiments</a:t>
          </a:r>
          <a:endParaRPr lang="en-US" sz="2400" kern="1200" dirty="0"/>
        </a:p>
      </dsp:txBody>
      <dsp:txXfrm>
        <a:off x="540049" y="17777"/>
        <a:ext cx="7399298" cy="186466"/>
      </dsp:txXfrm>
    </dsp:sp>
    <dsp:sp modelId="{57059092-363F-45E7-AD6D-21F2658F7E24}">
      <dsp:nvSpPr>
        <dsp:cNvPr id="0" name=""/>
        <dsp:cNvSpPr/>
      </dsp:nvSpPr>
      <dsp:spPr>
        <a:xfrm>
          <a:off x="0" y="1090030"/>
          <a:ext cx="10599246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19" tIns="145796" rIns="822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Ask respondents to read a randomly-varying passage or watch a randomly-varying video before answering the questions</a:t>
          </a:r>
          <a:endParaRPr lang="en-US" sz="1800" kern="1200"/>
        </a:p>
      </dsp:txBody>
      <dsp:txXfrm>
        <a:off x="0" y="1090030"/>
        <a:ext cx="10599246" cy="793800"/>
      </dsp:txXfrm>
    </dsp:sp>
    <dsp:sp modelId="{2C3CCB3B-5511-4A26-AFB6-387ED32F777B}">
      <dsp:nvSpPr>
        <dsp:cNvPr id="0" name=""/>
        <dsp:cNvSpPr/>
      </dsp:nvSpPr>
      <dsp:spPr>
        <a:xfrm>
          <a:off x="529962" y="986710"/>
          <a:ext cx="7419472" cy="2066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438" tIns="0" rIns="2804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Vignette experiments</a:t>
          </a:r>
          <a:endParaRPr lang="en-US" sz="2400" kern="1200"/>
        </a:p>
      </dsp:txBody>
      <dsp:txXfrm>
        <a:off x="540049" y="996797"/>
        <a:ext cx="7399298" cy="186466"/>
      </dsp:txXfrm>
    </dsp:sp>
    <dsp:sp modelId="{1725E848-5AD1-4A1C-8C4C-918835A93F66}">
      <dsp:nvSpPr>
        <dsp:cNvPr id="0" name=""/>
        <dsp:cNvSpPr/>
      </dsp:nvSpPr>
      <dsp:spPr>
        <a:xfrm>
          <a:off x="0" y="2024950"/>
          <a:ext cx="10599246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619" tIns="145796" rIns="82261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Give half the respondents a list of innocuous attitudes/behaviours and ask how many they hold/do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Give the other half the same list with one extra sensitive item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Looking at the difference in the mean average between the two halves gives us the percentage of respondents who had/did the sensitive attitude/behaviour</a:t>
          </a:r>
          <a:endParaRPr lang="en-US" sz="1800" kern="1200" dirty="0"/>
        </a:p>
      </dsp:txBody>
      <dsp:txXfrm>
        <a:off x="0" y="2024950"/>
        <a:ext cx="10599246" cy="1631700"/>
      </dsp:txXfrm>
    </dsp:sp>
    <dsp:sp modelId="{5607C986-9BDE-4368-A5E8-B7A17134C854}">
      <dsp:nvSpPr>
        <dsp:cNvPr id="0" name=""/>
        <dsp:cNvSpPr/>
      </dsp:nvSpPr>
      <dsp:spPr>
        <a:xfrm>
          <a:off x="529962" y="1921630"/>
          <a:ext cx="7419472" cy="206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438" tIns="0" rIns="28043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List experiments</a:t>
          </a:r>
          <a:endParaRPr lang="en-US" sz="2400" kern="1200"/>
        </a:p>
      </dsp:txBody>
      <dsp:txXfrm>
        <a:off x="540049" y="1931717"/>
        <a:ext cx="7399298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/>
              <a:t>Experiments</a:t>
            </a:r>
            <a:endParaRPr lang="en-GB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Survey Experiments</a:t>
            </a:r>
            <a:endParaRPr lang="en-GB" sz="5400" dirty="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B3046EE-4327-3CA4-FC19-3B9737BB1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527111"/>
              </p:ext>
            </p:extLst>
          </p:nvPr>
        </p:nvGraphicFramePr>
        <p:xfrm>
          <a:off x="446535" y="2435517"/>
          <a:ext cx="10599246" cy="3664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31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72B06-14B6-F8A5-253E-11B404E6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Autofit/>
          </a:bodyPr>
          <a:lstStyle/>
          <a:p>
            <a:r>
              <a:rPr lang="en-GB" sz="3200" dirty="0"/>
              <a:t>Vignette Experiment Example: Corruption and Emigration in Kenya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2D76-464C-36C8-F2AB-D361F986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111171"/>
            <a:ext cx="5542387" cy="4652316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2400" dirty="0"/>
              <a:t>Do corruption experiences drive emigration?</a:t>
            </a:r>
          </a:p>
          <a:p>
            <a:r>
              <a:rPr lang="en-GB" sz="2400" dirty="0"/>
              <a:t>Mobile phone app survey completed by 1200 Kenyans</a:t>
            </a:r>
          </a:p>
          <a:p>
            <a:r>
              <a:rPr lang="en-GB" sz="2400" dirty="0"/>
              <a:t>Randomised vignette:</a:t>
            </a:r>
          </a:p>
          <a:p>
            <a:pPr lvl="1"/>
            <a:r>
              <a:rPr lang="en-GB" sz="2000" dirty="0"/>
              <a:t>"Peter is a 30-year-old resident of Nairobi. He is married and has a 9-year-old son who attends primary school. Peter has a [primary school/university] education and is currently [unemployed and looking for work/a self-employed agricultural worker/employed as a bank manager]. [Blank/He has been told that he needs to pay bribes for his son to attend a better-performing secondary school./ He sometimes pays bribes to the police to avoid a problem even though he has committed no crime./He has been told that he needs to pay bribes to obtain better employment opportunities.]" </a:t>
            </a:r>
          </a:p>
          <a:p>
            <a:r>
              <a:rPr lang="en-GB" sz="2400" dirty="0"/>
              <a:t>Question: "To what extent do you agree that Peter would benefit from emigrating to another country?" </a:t>
            </a:r>
          </a:p>
        </p:txBody>
      </p:sp>
    </p:spTree>
    <p:extLst>
      <p:ext uri="{BB962C8B-B14F-4D97-AF65-F5344CB8AC3E}">
        <p14:creationId xmlns:p14="http://schemas.microsoft.com/office/powerpoint/2010/main" val="19761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DA9E8-2AFC-4DFA-3DCD-E5939775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600" dirty="0"/>
              <a:t>Vignette Experiment Example: Corruption and Emigration in Kenya</a:t>
            </a:r>
            <a:endParaRPr lang="en-U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6EEA07B3-C7DC-1D4D-4695-02C80B82E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B91B0-607D-6CB3-7341-FEDF3205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/>
              <a:t>Natural Experiments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8616-402A-BFCE-3CAF-23144DAB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GB" sz="2200" dirty="0"/>
              <a:t>Find a ‘natural’ process which randomises who receives a treatment</a:t>
            </a:r>
          </a:p>
          <a:p>
            <a:r>
              <a:rPr lang="en-GB" sz="2200" dirty="0"/>
              <a:t>Compare the ‘treated’ units with the ‘control’ units</a:t>
            </a:r>
          </a:p>
          <a:p>
            <a:r>
              <a:rPr lang="en-GB" sz="2200" dirty="0"/>
              <a:t>For example </a:t>
            </a:r>
            <a:r>
              <a:rPr lang="en-GB" sz="2200" dirty="0" err="1"/>
              <a:t>Yanagizawa</a:t>
            </a:r>
            <a:r>
              <a:rPr lang="en-GB" sz="2200" dirty="0"/>
              <a:t>-Drott (2014) studied the effect on subsequent violence of an anti-Tutsi radio station in Rwanda before the 1994 genocide</a:t>
            </a:r>
          </a:p>
          <a:p>
            <a:r>
              <a:rPr lang="en-GB" sz="2200" dirty="0"/>
              <a:t>Radio reception was randomly distributed according to topography</a:t>
            </a:r>
          </a:p>
        </p:txBody>
      </p:sp>
    </p:spTree>
    <p:extLst>
      <p:ext uri="{BB962C8B-B14F-4D97-AF65-F5344CB8AC3E}">
        <p14:creationId xmlns:p14="http://schemas.microsoft.com/office/powerpoint/2010/main" val="176139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D411-E4B5-8EEF-D13B-AFAAC3BF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3200"/>
              <a:t>Natural Experiments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3A462-41A3-BD26-46BA-0A96149D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51" y="364143"/>
            <a:ext cx="4707692" cy="342646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D605B-9166-556E-64C7-B3B06402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52430" y="-373944"/>
            <a:ext cx="3426462" cy="49026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9B0CFEF-CEF0-EEB4-E59C-04200DA4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</a:t>
            </a:r>
            <a:r>
              <a:rPr lang="fr-FR" sz="1800" dirty="0"/>
              <a:t>Radio Télévision Libre des Mille Collines was responsible for 10% of the violence in the Rwandan genocide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352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3A2EC-77CA-F6E4-A7E3-706A346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Problems with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8F38-6D5E-4D0B-7ED1-886FD44A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Generalisability from convenience samples</a:t>
            </a:r>
          </a:p>
          <a:p>
            <a:r>
              <a:rPr lang="en-GB" sz="2400" dirty="0"/>
              <a:t>Realism of experimental treatments</a:t>
            </a:r>
          </a:p>
          <a:p>
            <a:r>
              <a:rPr lang="en-GB" sz="2400" dirty="0"/>
              <a:t>Narrow range of questions that can be answered</a:t>
            </a:r>
          </a:p>
          <a:p>
            <a:pPr lvl="1"/>
            <a:r>
              <a:rPr lang="en-GB" sz="1800" dirty="0"/>
              <a:t>Too many micro-studies</a:t>
            </a:r>
          </a:p>
          <a:p>
            <a:pPr lvl="1"/>
            <a:r>
              <a:rPr lang="en-GB" sz="1800" dirty="0"/>
              <a:t>Very few true natural experiments</a:t>
            </a:r>
          </a:p>
          <a:p>
            <a:r>
              <a:rPr lang="en-GB" sz="2400" dirty="0"/>
              <a:t>Focus on theory-testing rather than theory-building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1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Conclusion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Experiments are a powerful method for uncovering causal explanations in political research</a:t>
            </a:r>
          </a:p>
          <a:p>
            <a:r>
              <a:rPr lang="en-GB" sz="2400" dirty="0"/>
              <a:t>They come in many flavours: lab, field, survey and natural</a:t>
            </a:r>
          </a:p>
          <a:p>
            <a:r>
              <a:rPr lang="en-GB" sz="2400" dirty="0"/>
              <a:t>Randomisation is key to a good experiment</a:t>
            </a:r>
          </a:p>
          <a:p>
            <a:r>
              <a:rPr lang="en-GB" sz="2400" dirty="0"/>
              <a:t>Experiments are difficult to design and only suitable for certain research topics/contexts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F074B-8E76-26E4-84A3-514CCCD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200"/>
              <a:t>Observational and Experimental 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79A3FD-A987-E386-AB38-BA6F62E89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96910"/>
              </p:ext>
            </p:extLst>
          </p:nvPr>
        </p:nvGraphicFramePr>
        <p:xfrm>
          <a:off x="469495" y="2480904"/>
          <a:ext cx="10515600" cy="359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4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1F2B17-4F19-3DDA-1408-796A9EB4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7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Why Experiment?</a:t>
            </a:r>
            <a:endParaRPr lang="en-GB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B6C543-6FE9-5133-68CA-310B3A95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8005"/>
            <a:ext cx="10515600" cy="3618958"/>
          </a:xfrm>
        </p:spPr>
        <p:txBody>
          <a:bodyPr>
            <a:normAutofit/>
          </a:bodyPr>
          <a:lstStyle/>
          <a:p>
            <a:r>
              <a:rPr lang="en-GB" dirty="0"/>
              <a:t>Observational studies have problems with endogeneity</a:t>
            </a:r>
          </a:p>
          <a:p>
            <a:pPr lvl="1"/>
            <a:r>
              <a:rPr lang="en-GB" dirty="0"/>
              <a:t>Does X cause Y, Y cause X or Z cause X and Y?</a:t>
            </a:r>
          </a:p>
          <a:p>
            <a:pPr lvl="1"/>
            <a:r>
              <a:rPr lang="en-GB" dirty="0"/>
              <a:t>For example, how does the newspaper you read affect your vote choice? </a:t>
            </a:r>
          </a:p>
          <a:p>
            <a:r>
              <a:rPr lang="en-GB" dirty="0"/>
              <a:t>Experimental studies help us to make causal inferences by randomising who gets the ‘treatment’ (the independent variable)</a:t>
            </a:r>
          </a:p>
          <a:p>
            <a:r>
              <a:rPr lang="en-GB" dirty="0"/>
              <a:t>But experiments are only suitable for certain types of projects and must be designed very carefully</a:t>
            </a:r>
          </a:p>
        </p:txBody>
      </p:sp>
    </p:spTree>
    <p:extLst>
      <p:ext uri="{BB962C8B-B14F-4D97-AF65-F5344CB8AC3E}">
        <p14:creationId xmlns:p14="http://schemas.microsoft.com/office/powerpoint/2010/main" val="415029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A7AD-47A8-FECB-6A53-99017267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An Early Political Research Experiment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9D9E36-E8F8-0D01-3FF0-924459AA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2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7CDFE4-8499-E1E4-F7D8-E94CA79B61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19449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43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47818-3F90-F903-7619-146DA0E6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Rise of Experiments in Political Research (Druckman 2022)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BD048-3B66-68FB-7552-4961661A8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669863"/>
            <a:ext cx="7608304" cy="358923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A7AD-47A8-FECB-6A53-99017267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GB" sz="4000" dirty="0"/>
              <a:t>Why the Rise in Experiments?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228008-D982-3F69-8415-5894C2D4F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475"/>
            <a:ext cx="3999971" cy="372182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Increased computing power</a:t>
            </a:r>
          </a:p>
          <a:p>
            <a:r>
              <a:rPr lang="en-GB" sz="2400" dirty="0"/>
              <a:t>Easier to find participants through mobile phones, the  internet etc</a:t>
            </a:r>
          </a:p>
          <a:p>
            <a:r>
              <a:rPr lang="en-GB" sz="2400" dirty="0"/>
              <a:t>Methodological developments and shared standards for experimental research</a:t>
            </a:r>
            <a:endParaRPr lang="en-GB" sz="2000" dirty="0"/>
          </a:p>
          <a:p>
            <a:r>
              <a:rPr lang="en-GB" sz="2400" dirty="0"/>
              <a:t>Improved research infrastructure</a:t>
            </a:r>
          </a:p>
        </p:txBody>
      </p:sp>
      <p:pic>
        <p:nvPicPr>
          <p:cNvPr id="8" name="Picture 6" descr="Advances in Experimental Political Science">
            <a:extLst>
              <a:ext uri="{FF2B5EF4-FFF2-40B4-BE49-F238E27FC236}">
                <a16:creationId xmlns:a16="http://schemas.microsoft.com/office/drawing/2014/main" id="{A1FE9B8A-38DB-0F6D-92E2-5BB004AA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173" y="798261"/>
            <a:ext cx="1616279" cy="230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Natural Experiments in the Social Sciences">
            <a:extLst>
              <a:ext uri="{FF2B5EF4-FFF2-40B4-BE49-F238E27FC236}">
                <a16:creationId xmlns:a16="http://schemas.microsoft.com/office/drawing/2014/main" id="{92081021-2D43-B6AA-CE77-0AA65D27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556" y="807241"/>
            <a:ext cx="1616279" cy="229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xperimental Thinking">
            <a:extLst>
              <a:ext uri="{FF2B5EF4-FFF2-40B4-BE49-F238E27FC236}">
                <a16:creationId xmlns:a16="http://schemas.microsoft.com/office/drawing/2014/main" id="{6FAB166E-3B68-2659-44B3-0F584FE0E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512" y="3865054"/>
            <a:ext cx="1478936" cy="225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xperimental Political Science and the Study of Causality">
            <a:extLst>
              <a:ext uri="{FF2B5EF4-FFF2-40B4-BE49-F238E27FC236}">
                <a16:creationId xmlns:a16="http://schemas.microsoft.com/office/drawing/2014/main" id="{A89CC0C0-AC92-4C39-DB23-3A675FD3B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0882" y="3877823"/>
            <a:ext cx="1478936" cy="2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mbridge Handbook of Experimental Political Science">
            <a:extLst>
              <a:ext uri="{FF2B5EF4-FFF2-40B4-BE49-F238E27FC236}">
                <a16:creationId xmlns:a16="http://schemas.microsoft.com/office/drawing/2014/main" id="{B0D3A46A-22AC-280D-237C-73E9B654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4312" y="3877823"/>
            <a:ext cx="1570523" cy="224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ournal of Experimental Political Science | Cambridge Core">
            <a:extLst>
              <a:ext uri="{FF2B5EF4-FFF2-40B4-BE49-F238E27FC236}">
                <a16:creationId xmlns:a16="http://schemas.microsoft.com/office/drawing/2014/main" id="{00C2DF92-181F-3E0C-43C1-34CFF94B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19" y="856180"/>
            <a:ext cx="1533004" cy="229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98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5DF84-3265-3589-433C-472116C7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Types of Experiment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FA2EFE-F554-F531-C29B-348DB9B72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21599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5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Lab Experiments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000" dirty="0"/>
              <a:t>You invite a group of people to play a game or simulation</a:t>
            </a:r>
          </a:p>
          <a:p>
            <a:r>
              <a:rPr lang="en-GB" sz="2000" dirty="0"/>
              <a:t>The rules, set-up or types of players are varied randomly to see how they effect the outcomes of the game</a:t>
            </a:r>
          </a:p>
          <a:p>
            <a:r>
              <a:rPr lang="en-GB" sz="2000" dirty="0"/>
              <a:t>For example, the Dictator Game</a:t>
            </a:r>
          </a:p>
          <a:p>
            <a:pPr lvl="1"/>
            <a:r>
              <a:rPr lang="en-GB" sz="1600" dirty="0"/>
              <a:t>one player is given a sum of money and can choose to divide it between themselves and another player in any way they want</a:t>
            </a:r>
          </a:p>
          <a:p>
            <a:pPr lvl="1"/>
            <a:r>
              <a:rPr lang="en-GB" sz="1600" dirty="0"/>
              <a:t>the other player can either accept the division and keep the money allocated or reject the division, in which case neither player keeps the money</a:t>
            </a:r>
          </a:p>
          <a:p>
            <a:pPr lvl="1"/>
            <a:r>
              <a:rPr lang="en-GB" sz="1600" dirty="0"/>
              <a:t>can be varied in terms of who the players are, how much money is given, whether the players are observed, how many rounds are played</a:t>
            </a:r>
          </a:p>
          <a:p>
            <a:r>
              <a:rPr lang="en-GB" sz="2000" dirty="0"/>
              <a:t>Lab-in-the-field experiments: conduct the game in the community in a more realistic setting</a:t>
            </a:r>
          </a:p>
        </p:txBody>
      </p:sp>
    </p:spTree>
    <p:extLst>
      <p:ext uri="{BB962C8B-B14F-4D97-AF65-F5344CB8AC3E}">
        <p14:creationId xmlns:p14="http://schemas.microsoft.com/office/powerpoint/2010/main" val="363856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BB7B-4D85-F389-3CD2-00C72602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Field Experiment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0656-7D8C-8F86-BAC0-233E1655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800" dirty="0"/>
              <a:t>Experiment run in a natural setting, benefitting from greater realism</a:t>
            </a:r>
          </a:p>
          <a:p>
            <a:r>
              <a:rPr lang="en-GB" sz="1800" dirty="0"/>
              <a:t>For example, Gerber and Green (2000) contacted 30,000 voters in New Haven with non-partisan get-out-the-vote message by a) personal canvassing b) post and c) </a:t>
            </a:r>
            <a:r>
              <a:rPr lang="en-GB" sz="1800" dirty="0" err="1"/>
              <a:t>phonecalls</a:t>
            </a:r>
            <a:r>
              <a:rPr lang="en-GB" sz="1800" dirty="0"/>
              <a:t> before the 1998 US election</a:t>
            </a:r>
          </a:p>
          <a:p>
            <a:r>
              <a:rPr lang="en-GB" sz="1800" dirty="0"/>
              <a:t>Personal canvassing had a strong effect, post a small effect and </a:t>
            </a:r>
            <a:r>
              <a:rPr lang="en-GB" sz="1800" dirty="0" err="1"/>
              <a:t>phonecalls</a:t>
            </a:r>
            <a:r>
              <a:rPr lang="en-GB" sz="1800" dirty="0"/>
              <a:t> no effect</a:t>
            </a:r>
          </a:p>
          <a:p>
            <a:r>
              <a:rPr lang="en-GB" sz="1800" dirty="0"/>
              <a:t>Audit experiments are a type of field experiment which send a variety of messages to a certain set of organisations and see how many respond and in what 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CF577-9E96-13AC-ACB7-8232C320D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8" t="18734" r="35728" b="5324"/>
          <a:stretch/>
        </p:blipFill>
        <p:spPr>
          <a:xfrm>
            <a:off x="6878979" y="650494"/>
            <a:ext cx="3845535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61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930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Experiments</vt:lpstr>
      <vt:lpstr>Observational and Experimental Research</vt:lpstr>
      <vt:lpstr>Why Experiment?</vt:lpstr>
      <vt:lpstr>An Early Political Research Experiment</vt:lpstr>
      <vt:lpstr>The Rise of Experiments in Political Research (Druckman 2022)</vt:lpstr>
      <vt:lpstr>Why the Rise in Experiments?</vt:lpstr>
      <vt:lpstr>Types of Experiment</vt:lpstr>
      <vt:lpstr>Lab Experiments</vt:lpstr>
      <vt:lpstr>Field Experiment</vt:lpstr>
      <vt:lpstr>Survey Experiments</vt:lpstr>
      <vt:lpstr>Vignette Experiment Example: Corruption and Emigration in Kenya</vt:lpstr>
      <vt:lpstr>Vignette Experiment Example: Corruption and Emigration in Kenya</vt:lpstr>
      <vt:lpstr>Natural Experiments</vt:lpstr>
      <vt:lpstr>Natural Experiments</vt:lpstr>
      <vt:lpstr>Problems with 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40</cp:revision>
  <dcterms:created xsi:type="dcterms:W3CDTF">2022-09-22T17:54:13Z</dcterms:created>
  <dcterms:modified xsi:type="dcterms:W3CDTF">2022-12-08T02:33:10Z</dcterms:modified>
</cp:coreProperties>
</file>