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92" r:id="rId3"/>
    <p:sldId id="386" r:id="rId4"/>
    <p:sldId id="322" r:id="rId5"/>
    <p:sldId id="383" r:id="rId6"/>
    <p:sldId id="385" r:id="rId7"/>
    <p:sldId id="384" r:id="rId8"/>
    <p:sldId id="264" r:id="rId9"/>
    <p:sldId id="325" r:id="rId10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0A85B6-0F95-4A5C-9082-843F2549D80A}">
          <p14:sldIdLst>
            <p14:sldId id="257"/>
            <p14:sldId id="292"/>
            <p14:sldId id="386"/>
            <p14:sldId id="322"/>
            <p14:sldId id="383"/>
            <p14:sldId id="385"/>
            <p14:sldId id="384"/>
            <p14:sldId id="264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AD8"/>
    <a:srgbClr val="B2B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8" autoAdjust="0"/>
    <p:restoredTop sz="95645" autoAdjust="0"/>
  </p:normalViewPr>
  <p:slideViewPr>
    <p:cSldViewPr snapToGrid="0" snapToObjects="1">
      <p:cViewPr varScale="1">
        <p:scale>
          <a:sx n="88" d="100"/>
          <a:sy n="88" d="100"/>
        </p:scale>
        <p:origin x="192" y="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D2C0789F-0476-44FF-98C1-6531C767C158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88668625-E137-47E7-8F68-0212C4AE8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737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8C05752C-86E9-4E4F-A3E3-6F5A14327A81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91" tIns="47745" rIns="95491" bIns="4774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9"/>
            <a:ext cx="5683250" cy="4029879"/>
          </a:xfrm>
          <a:prstGeom prst="rect">
            <a:avLst/>
          </a:prstGeom>
        </p:spPr>
        <p:txBody>
          <a:bodyPr vert="horz" lIns="95491" tIns="47745" rIns="95491" bIns="4774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90F0A145-783D-2A42-9E40-1B45FA14CA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00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0A145-783D-2A42-9E40-1B45FA14CA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53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0A145-783D-2A42-9E40-1B45FA14CA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802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0A145-783D-2A42-9E40-1B45FA14CA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634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0A145-783D-2A42-9E40-1B45FA14CA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8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B35B2-1C6A-BB43-A249-3F0939EAC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Franklin Gothic Book" panose="020B0503020102020204" pitchFamily="34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BA026-48A1-4044-9B72-9E4B47159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Franklin Gothic Book" panose="020B0503020102020204" pitchFamily="34" charset="0"/>
                <a:ea typeface="Helvetica Neue Light" panose="020004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DA2D0-61AA-FF43-95DC-608DB525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2000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04F22A-94EF-8C47-9A1C-BFF41EE219DE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51658-BBA5-4B46-8B6E-D8923928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2D99C-1B90-4B4E-8548-90B2CB17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D234-3F83-7D48-B625-51E96F238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66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EDE2-D95E-0C48-988C-47EB43BC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B46C3-5285-AF40-A2A7-F66B5CEAC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FD8C8-7D9E-EC45-804C-7EA1AFA3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2000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04F22A-94EF-8C47-9A1C-BFF41EE219DE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C822-D75D-AF49-A368-B7576FBB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0D908-281E-2845-8D9A-9F18BD42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D234-3F83-7D48-B625-51E96F238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60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CD017-2CE7-2442-9E32-547C2DFD7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B5763-3CD0-3F4D-B32F-E2DBA8DD1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88E23-5DF1-8D4E-9607-124E660F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2000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04F22A-94EF-8C47-9A1C-BFF41EE219DE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1AB02-5D81-3647-AD4A-13633EE7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97EA6-41E7-A549-8953-7D03D893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D234-3F83-7D48-B625-51E96F238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736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Frutiger LT Pro"/>
                <a:ea typeface="Frutiger LT Pro"/>
                <a:cs typeface="Frutiger LT Pro"/>
                <a:sym typeface="Frutiger LT Pro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Frutiger LT 45 Light"/>
                <a:ea typeface="Frutiger LT 45 Light"/>
                <a:cs typeface="Frutiger LT 45 Light"/>
                <a:sym typeface="Frutiger LT 45 Light"/>
              </a:defRPr>
            </a:lvl1pPr>
            <a:lvl2pPr>
              <a:defRPr>
                <a:latin typeface="Frutiger LT 45 Light"/>
                <a:ea typeface="Frutiger LT 45 Light"/>
                <a:cs typeface="Frutiger LT 45 Light"/>
                <a:sym typeface="Frutiger LT 45 Light"/>
              </a:defRPr>
            </a:lvl2pPr>
            <a:lvl3pPr>
              <a:defRPr>
                <a:latin typeface="Frutiger LT 45 Light"/>
                <a:ea typeface="Frutiger LT 45 Light"/>
                <a:cs typeface="Frutiger LT 45 Light"/>
                <a:sym typeface="Frutiger LT 45 Light"/>
              </a:defRPr>
            </a:lvl3pPr>
            <a:lvl4pPr>
              <a:defRPr>
                <a:latin typeface="Frutiger LT 45 Light"/>
                <a:ea typeface="Frutiger LT 45 Light"/>
                <a:cs typeface="Frutiger LT 45 Light"/>
                <a:sym typeface="Frutiger LT 45 Light"/>
              </a:defRPr>
            </a:lvl4pPr>
            <a:lvl5pPr>
              <a:defRPr>
                <a:latin typeface="Frutiger LT 45 Light"/>
                <a:ea typeface="Frutiger LT 45 Light"/>
                <a:cs typeface="Frutiger LT 45 Light"/>
                <a:sym typeface="Frutiger LT 45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Frutiger LT Pro"/>
                <a:ea typeface="Frutiger LT Pro"/>
                <a:cs typeface="Frutiger LT Pro"/>
                <a:sym typeface="Frutiger LT Pr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3250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E273-11D7-5E4D-9915-36D18CDD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A5CFC-6366-6B45-A3DF-D23AF38D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53B0F-9763-7D48-BA96-29E0A907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2000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04F22A-94EF-8C47-9A1C-BFF41EE219DE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4996C-A25A-E343-9941-65D9A8D2A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68494-ADC0-104D-A71D-26B90AB5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D234-3F83-7D48-B625-51E96F238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55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DFC4-8C31-F141-A559-6D2F36F9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431D1-CF91-EC47-AE3A-772F45F50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8C172-F6E7-A740-B0F4-21994F9E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2000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04F22A-94EF-8C47-9A1C-BFF41EE219DE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09AA9-9922-D846-B89C-D7BE2789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3B6A2-8E33-244B-85BE-978CF283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D234-3F83-7D48-B625-51E96F238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75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6842-ABEC-CB49-8709-A4D23ED2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A184-4321-E641-89D4-ECA1C3711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84960"/>
            <a:ext cx="5181600" cy="4592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7C13A-E943-1543-B917-08345742B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84960"/>
            <a:ext cx="5181600" cy="4592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AF21A-300F-CB4D-A3E8-61CF7370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2000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04F22A-94EF-8C47-9A1C-BFF41EE219DE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9D692-E095-7345-B929-25DDEEA8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F1C1B-D5E9-C344-BCEB-E9C004C9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D234-3F83-7D48-B625-51E96F238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89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19F5-6C18-2942-BDFF-6C47ED5C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75120-7203-BA47-92AD-D24EC7789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BC42B-D124-704F-8748-3025CE8B3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AADEB-9FBF-E94D-9AEF-21F6745B1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C7F5D-2C0D-6B46-A6EB-0293CD0A2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5EED09-2FB6-994F-9E48-7FA320AB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2000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04F22A-94EF-8C47-9A1C-BFF41EE219DE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816AF-5F31-C948-9E7C-B616BC3E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16778-99C0-F44B-A221-7C9DE808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D234-3F83-7D48-B625-51E96F238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12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1A8E2-C78B-3A4F-854B-1D278587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049CF-F4B2-4340-937F-5B4E5C61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2000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04F22A-94EF-8C47-9A1C-BFF41EE219DE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1065-1940-5B43-AE41-29BBDE81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AF947-2AAB-4C4C-9880-F3D48F9E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D234-3F83-7D48-B625-51E96F238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44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22A7D3-D881-0C4C-8D79-337373EB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2000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04F22A-94EF-8C47-9A1C-BFF41EE219DE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DA16E-C8D2-2E4E-B093-4A66925F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6DB20-151D-6247-840E-6546A174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D234-3F83-7D48-B625-51E96F238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36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B014-F405-BD40-99C2-9BF9D9B8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FD72E-3EF8-7E48-ADF9-FB8165C3A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A8D0D-2121-744A-AA89-E2A7725B6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B1C9F-9A99-2145-B9B2-25A9F610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2000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04F22A-94EF-8C47-9A1C-BFF41EE219DE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4325A-94AC-FE47-A679-2690E0AE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37A9A-20EC-8344-9526-974ECCD7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D234-3F83-7D48-B625-51E96F238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3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0C01-B48F-EB42-9A58-669ED675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FCB75-3AAD-4740-B16A-6D1566CDA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92A32-DECC-7C45-B637-2746BAD39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3769F-38DB-9E49-95A9-0C7D759D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2000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04F22A-94EF-8C47-9A1C-BFF41EE219DE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9F62-B1C0-704E-B35A-1F056A53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D6D50-020B-9F41-B989-0A1C865F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D234-3F83-7D48-B625-51E96F238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91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D0B7A-6A50-8A44-9DAD-543078F0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96EE8-A51C-1D47-838B-2752C1211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EE7F-3682-B647-AF99-0972A090B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15817" y="6356350"/>
            <a:ext cx="2179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Helvetica Neue Light" panose="02000403000000020004" pitchFamily="2" charset="0"/>
              </a:defRPr>
            </a:lvl1pPr>
          </a:lstStyle>
          <a:p>
            <a:fld id="{D904F22A-94EF-8C47-9A1C-BFF41EE219DE}" type="datetimeFigureOut">
              <a:rPr lang="en-GB" smtClean="0"/>
              <a:pPr/>
              <a:t>07/12/2020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09304-5334-4E49-B4ED-FE51AE65C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Helvetica Neue Light" panose="02000403000000020004" pitchFamily="2" charset="0"/>
              </a:defRPr>
            </a:lvl1pPr>
          </a:lstStyle>
          <a:p>
            <a:fld id="{6653D234-3F83-7D48-B625-51E96F238E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26" name="Picture 2" descr="Image result for lse methodology">
            <a:extLst>
              <a:ext uri="{FF2B5EF4-FFF2-40B4-BE49-F238E27FC236}">
                <a16:creationId xmlns:a16="http://schemas.microsoft.com/office/drawing/2014/main" id="{212D1889-E18F-C74A-BAB2-848C80EDB6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7033"/>
            <a:ext cx="2315817" cy="68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05330FE-4EDF-2C4F-B1B2-ACC677903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958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Helvetica Neue Light" panose="02000403000000020004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76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Franklin Gothic Book" panose="020B0503020102020204" pitchFamily="34" charset="0"/>
          <a:ea typeface="Helvetica Neue Light" panose="02000403000000020004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ranklin Gothic Book" panose="020B0503020102020204" pitchFamily="34" charset="0"/>
          <a:ea typeface="Helvetica Neue Light" panose="020004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ranklin Gothic Book" panose="020B0503020102020204" pitchFamily="34" charset="0"/>
          <a:ea typeface="Helvetica Neue Light" panose="02000403000000020004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ranklin Gothic Book" panose="020B0503020102020204" pitchFamily="34" charset="0"/>
          <a:ea typeface="Helvetica Neue Light" panose="02000403000000020004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ranklin Gothic Book" panose="020B0503020102020204" pitchFamily="34" charset="0"/>
          <a:ea typeface="Helvetica Neue Light" panose="02000403000000020004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ranklin Gothic Book" panose="020B0503020102020204" pitchFamily="34" charset="0"/>
          <a:ea typeface="Helvetica Neue Light" panose="020004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nfo.lse.ac.uk/staff/divisions/dts/help/guides-faqs/softwa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BF76-562A-404E-995F-3DCC17293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3973"/>
            <a:ext cx="9144000" cy="2387600"/>
          </a:xfrm>
        </p:spPr>
        <p:txBody>
          <a:bodyPr/>
          <a:lstStyle/>
          <a:p>
            <a:r>
              <a:rPr lang="en-GB" dirty="0"/>
              <a:t>MY410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00CC6-9C96-9F4A-8CAE-2D2E04F56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8396"/>
            <a:ext cx="9144000" cy="1655762"/>
          </a:xfrm>
        </p:spPr>
        <p:txBody>
          <a:bodyPr/>
          <a:lstStyle/>
          <a:p>
            <a:r>
              <a:rPr lang="en-GB" dirty="0"/>
              <a:t>Week 10: Research Proposals</a:t>
            </a:r>
          </a:p>
        </p:txBody>
      </p:sp>
    </p:spTree>
    <p:extLst>
      <p:ext uri="{BB962C8B-B14F-4D97-AF65-F5344CB8AC3E}">
        <p14:creationId xmlns:p14="http://schemas.microsoft.com/office/powerpoint/2010/main" val="233262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9431-6B0D-EE44-A058-2C9D2468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Lecture take-aways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7C94-824F-5549-AEDB-1718BEDE7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Qualitative data analysis is: </a:t>
            </a:r>
          </a:p>
          <a:p>
            <a:pPr lvl="1"/>
            <a:r>
              <a:rPr lang="en-GB" dirty="0"/>
              <a:t>Systematic </a:t>
            </a:r>
          </a:p>
          <a:p>
            <a:pPr lvl="1"/>
            <a:r>
              <a:rPr lang="en-GB" dirty="0"/>
              <a:t>Interpretive </a:t>
            </a:r>
          </a:p>
          <a:p>
            <a:pPr lvl="1"/>
            <a:r>
              <a:rPr lang="en-GB" dirty="0"/>
              <a:t>Organised to answer a research question </a:t>
            </a:r>
          </a:p>
          <a:p>
            <a:pPr lvl="1"/>
            <a:endParaRPr lang="en-GB" dirty="0"/>
          </a:p>
          <a:p>
            <a:r>
              <a:rPr lang="en-GB" dirty="0"/>
              <a:t>Thematic analysis is a technique of organising and interpreting data to synthesise the meanings contained in the data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Discourse analysis is a theoretically-informed approach to uncovering the effects of linguistic choices.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16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9431-6B0D-EE44-A058-2C9D2468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7C94-824F-5549-AEDB-1718BEDE7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Resources on the reading list (see syllabus PDF)</a:t>
            </a:r>
          </a:p>
          <a:p>
            <a:r>
              <a:rPr lang="en-GB" dirty="0"/>
              <a:t>MY421: two lectures on thematic analysis, 1 on discourse analysis</a:t>
            </a:r>
          </a:p>
          <a:p>
            <a:r>
              <a:rPr lang="en-GB" dirty="0"/>
              <a:t>MY428: Qualitative Text and Discourse Analysis</a:t>
            </a:r>
          </a:p>
          <a:p>
            <a:r>
              <a:rPr lang="en-GB" dirty="0"/>
              <a:t>LSE Data &amp; Technology Services: Using NVIVO (</a:t>
            </a:r>
            <a:r>
              <a:rPr lang="en-GB" dirty="0">
                <a:hlinkClick r:id="rId2"/>
              </a:rPr>
              <a:t>https://info.lse.ac.uk/staff/divisions/dts/help/guides-faqs/software</a:t>
            </a:r>
            <a:r>
              <a:rPr lang="en-GB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16845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BF26-64B4-4105-9329-5C8FE418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Summative assignment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C197-6580-41B8-B0F2-1E6F10857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4"/>
            <a:ext cx="10515600" cy="47145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/>
              <a:t>67% of MY410 grade </a:t>
            </a:r>
          </a:p>
          <a:p>
            <a:pPr>
              <a:lnSpc>
                <a:spcPct val="110000"/>
              </a:lnSpc>
            </a:pPr>
            <a:r>
              <a:rPr lang="en-GB" dirty="0"/>
              <a:t>DV410 = MY410 (30%) + dissertation (70%)</a:t>
            </a:r>
          </a:p>
          <a:p>
            <a:pPr>
              <a:lnSpc>
                <a:spcPct val="110000"/>
              </a:lnSpc>
            </a:pPr>
            <a:r>
              <a:rPr lang="en-GB" dirty="0"/>
              <a:t>Due LT week 7, 4pm Thursday 4 March 2021</a:t>
            </a:r>
          </a:p>
          <a:p>
            <a:pPr>
              <a:lnSpc>
                <a:spcPct val="110000"/>
              </a:lnSpc>
            </a:pPr>
            <a:r>
              <a:rPr lang="en-GB" dirty="0"/>
              <a:t>Written feedback: 4pm Thursday 1st April 2021</a:t>
            </a:r>
          </a:p>
          <a:p>
            <a:pPr>
              <a:lnSpc>
                <a:spcPct val="110000"/>
              </a:lnSpc>
            </a:pPr>
            <a:r>
              <a:rPr lang="en-GB" dirty="0"/>
              <a:t>Word count: </a:t>
            </a:r>
            <a:r>
              <a:rPr lang="en-GB" b="1" dirty="0"/>
              <a:t>1500 words</a:t>
            </a:r>
            <a:r>
              <a:rPr lang="en-GB" dirty="0"/>
              <a:t>, excluding title, contents page and bibliography, but </a:t>
            </a:r>
            <a:r>
              <a:rPr lang="en-GB" b="1" dirty="0"/>
              <a:t>including text in tables and footnotes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91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515E-9EEB-4CC4-9224-AAFC1C6E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Summative assignment 2: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83182-FD89-4E78-AFF2-BD04AA369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4"/>
            <a:ext cx="10515600" cy="45611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b="1" dirty="0"/>
              <a:t>Research question(s): </a:t>
            </a:r>
            <a:r>
              <a:rPr lang="en-GB" dirty="0"/>
              <a:t>that you could convincingly answer within the constraints of a Masters dissertation</a:t>
            </a:r>
            <a:endParaRPr lang="en-GB" b="1" dirty="0"/>
          </a:p>
          <a:p>
            <a:pPr>
              <a:lnSpc>
                <a:spcPct val="110000"/>
              </a:lnSpc>
            </a:pPr>
            <a:r>
              <a:rPr lang="en-GB" b="1" dirty="0"/>
              <a:t>Background literature: </a:t>
            </a:r>
            <a:r>
              <a:rPr lang="en-GB" dirty="0"/>
              <a:t>what is the body of literature that your RQ emerges from; and that you plan to speak to? </a:t>
            </a:r>
            <a:endParaRPr lang="en-GB" b="1" dirty="0"/>
          </a:p>
          <a:p>
            <a:pPr>
              <a:lnSpc>
                <a:spcPct val="110000"/>
              </a:lnSpc>
            </a:pPr>
            <a:r>
              <a:rPr lang="en-GB" b="1" dirty="0"/>
              <a:t>Research design: </a:t>
            </a:r>
            <a:r>
              <a:rPr lang="en-GB" dirty="0"/>
              <a:t>including data collection and analysis </a:t>
            </a:r>
            <a:endParaRPr lang="en-GB" b="1" dirty="0"/>
          </a:p>
          <a:p>
            <a:pPr>
              <a:lnSpc>
                <a:spcPct val="110000"/>
              </a:lnSpc>
            </a:pPr>
            <a:r>
              <a:rPr lang="en-GB" b="1" dirty="0"/>
              <a:t>Limitations and critical considerations:</a:t>
            </a:r>
            <a:r>
              <a:rPr lang="en-GB" dirty="0"/>
              <a:t> specific to your research design</a:t>
            </a:r>
            <a:endParaRPr lang="en-GB" b="1" dirty="0"/>
          </a:p>
          <a:p>
            <a:pPr>
              <a:lnSpc>
                <a:spcPct val="110000"/>
              </a:lnSpc>
            </a:pPr>
            <a:r>
              <a:rPr lang="en-GB" b="1" dirty="0"/>
              <a:t>References: </a:t>
            </a:r>
            <a:r>
              <a:rPr lang="en-GB" dirty="0"/>
              <a:t>in-text citations, e.g. (Author, date)</a:t>
            </a:r>
            <a:r>
              <a:rPr lang="en-GB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095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515E-9EEB-4CC4-9224-AAFC1C6E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we looking for in the proposals?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83182-FD89-4E78-AFF2-BD04AA369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7024"/>
            <a:ext cx="10680865" cy="47443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The literature review sets the relevant context and motivates the research question.</a:t>
            </a:r>
          </a:p>
          <a:p>
            <a:pPr>
              <a:lnSpc>
                <a:spcPct val="110000"/>
              </a:lnSpc>
            </a:pPr>
            <a:r>
              <a:rPr lang="en-GB" dirty="0"/>
              <a:t>The research question is sufficiently focused and tractable for a feasible MSc Dissertation.</a:t>
            </a:r>
          </a:p>
          <a:p>
            <a:pPr>
              <a:lnSpc>
                <a:spcPct val="110000"/>
              </a:lnSpc>
            </a:pPr>
            <a:r>
              <a:rPr lang="en-GB" dirty="0"/>
              <a:t>The proposal describes the type(s) of evidence which will be marshalled to address the research question.  </a:t>
            </a:r>
          </a:p>
          <a:p>
            <a:pPr>
              <a:lnSpc>
                <a:spcPct val="110000"/>
              </a:lnSpc>
            </a:pPr>
            <a:r>
              <a:rPr lang="en-GB" dirty="0"/>
              <a:t>The proposal shows that the proposed evidence can feasibly be collected in the timeframe available.</a:t>
            </a:r>
          </a:p>
          <a:p>
            <a:pPr>
              <a:lnSpc>
                <a:spcPct val="110000"/>
              </a:lnSpc>
            </a:pPr>
            <a:r>
              <a:rPr lang="en-GB" dirty="0"/>
              <a:t>The proposal outlines the method(s) that will be used to analyse the evidence.</a:t>
            </a:r>
          </a:p>
          <a:p>
            <a:pPr>
              <a:lnSpc>
                <a:spcPct val="110000"/>
              </a:lnSpc>
            </a:pPr>
            <a:r>
              <a:rPr lang="en-GB" dirty="0"/>
              <a:t>The proposed method(s) are feasible within the timeframe available.</a:t>
            </a:r>
          </a:p>
          <a:p>
            <a:pPr>
              <a:lnSpc>
                <a:spcPct val="110000"/>
              </a:lnSpc>
            </a:pPr>
            <a:r>
              <a:rPr lang="en-GB" dirty="0"/>
              <a:t>The proposal discusses the predicted relative strengths and limitations of the combination of evidence and analytical method chosen for the dissertation.</a:t>
            </a:r>
          </a:p>
          <a:p>
            <a:pPr>
              <a:lnSpc>
                <a:spcPct val="110000"/>
              </a:lnSpc>
            </a:pPr>
            <a:r>
              <a:rPr lang="en-GB" dirty="0"/>
              <a:t>The proposal is written with a clear, coherent structure and appropriate referencing.</a:t>
            </a:r>
          </a:p>
        </p:txBody>
      </p:sp>
    </p:spTree>
    <p:extLst>
      <p:ext uri="{BB962C8B-B14F-4D97-AF65-F5344CB8AC3E}">
        <p14:creationId xmlns:p14="http://schemas.microsoft.com/office/powerpoint/2010/main" val="278960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758-118D-49B5-9B2C-909FC863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of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F9F4C-2E39-42EA-A7BD-F134260B5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3 x examples on Moodle - we will pick two</a:t>
            </a:r>
          </a:p>
          <a:p>
            <a:pPr lvl="1"/>
            <a:r>
              <a:rPr lang="en-GB" b="1" dirty="0"/>
              <a:t>Comparative case study ('Why election results in new democracies are accepted in some cases but not others’)</a:t>
            </a:r>
          </a:p>
          <a:p>
            <a:pPr lvl="1"/>
            <a:r>
              <a:rPr lang="en-GB" dirty="0"/>
              <a:t>Qualitative ('Refugee crisis or refugees in crisis?’)</a:t>
            </a:r>
          </a:p>
          <a:p>
            <a:pPr lvl="1"/>
            <a:r>
              <a:rPr lang="en-GB" dirty="0"/>
              <a:t>Quantitative ('The Impact of Kinship Systems on Female Child Marriage in Sub-Saharan Africa')</a:t>
            </a:r>
          </a:p>
          <a:p>
            <a:r>
              <a:rPr lang="en-GB" dirty="0"/>
              <a:t>Grade them using the ‘sample feedback form’ on Moodle </a:t>
            </a:r>
          </a:p>
          <a:p>
            <a:r>
              <a:rPr lang="en-GB" dirty="0"/>
              <a:t>5 minutes individually; 20 minutes in groups</a:t>
            </a:r>
          </a:p>
        </p:txBody>
      </p:sp>
    </p:spTree>
    <p:extLst>
      <p:ext uri="{BB962C8B-B14F-4D97-AF65-F5344CB8AC3E}">
        <p14:creationId xmlns:p14="http://schemas.microsoft.com/office/powerpoint/2010/main" val="34318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515E-9EEB-4CC4-9224-AAFC1C6E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Submission guidelines (</a:t>
            </a:r>
            <a:r>
              <a:rPr lang="en-GB" dirty="0" err="1"/>
              <a:t>summatives</a:t>
            </a:r>
            <a:r>
              <a:rPr lang="en-GB" dirty="0"/>
              <a:t> 1 &amp;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83182-FD89-4E78-AFF2-BD04AA369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4"/>
            <a:ext cx="10515600" cy="456117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Submit through Moodle; </a:t>
            </a:r>
            <a:r>
              <a:rPr lang="en-GB" b="1" u="sng" dirty="0"/>
              <a:t>do not </a:t>
            </a:r>
            <a:r>
              <a:rPr lang="en-GB" b="1" dirty="0"/>
              <a:t>put your name or LSE ID anywhere on the submission</a:t>
            </a:r>
          </a:p>
          <a:p>
            <a:pPr>
              <a:lnSpc>
                <a:spcPct val="110000"/>
              </a:lnSpc>
            </a:pPr>
            <a:r>
              <a:rPr lang="en-GB" dirty="0"/>
              <a:t>Submit as a Word doc or PDF (PDF preferred), with numbered pages </a:t>
            </a:r>
          </a:p>
          <a:p>
            <a:pPr>
              <a:lnSpc>
                <a:spcPct val="110000"/>
              </a:lnSpc>
            </a:pPr>
            <a:r>
              <a:rPr lang="en-GB" dirty="0"/>
              <a:t>Check references before you submit </a:t>
            </a:r>
          </a:p>
          <a:p>
            <a:pPr>
              <a:lnSpc>
                <a:spcPct val="110000"/>
              </a:lnSpc>
            </a:pPr>
            <a:r>
              <a:rPr lang="en-GB" dirty="0"/>
              <a:t>Include a front page, with the title of your project, your candidate number, your seminar group number, the word count of your submission, and the Letter of Notification if you have one. </a:t>
            </a:r>
          </a:p>
          <a:p>
            <a:pPr>
              <a:lnSpc>
                <a:spcPct val="110000"/>
              </a:lnSpc>
            </a:pPr>
            <a:r>
              <a:rPr lang="en-GB" dirty="0"/>
              <a:t>Name the file using the format MY410-GROUPY-CANDIDATE#. (e.g.  MY410-GROUP4-98765)</a:t>
            </a:r>
          </a:p>
          <a:p>
            <a:pPr>
              <a:lnSpc>
                <a:spcPct val="110000"/>
              </a:lnSpc>
            </a:pPr>
            <a:r>
              <a:rPr lang="en-GB" dirty="0"/>
              <a:t>Aim to submit three hours before the deadline </a:t>
            </a:r>
          </a:p>
        </p:txBody>
      </p:sp>
    </p:spTree>
    <p:extLst>
      <p:ext uri="{BB962C8B-B14F-4D97-AF65-F5344CB8AC3E}">
        <p14:creationId xmlns:p14="http://schemas.microsoft.com/office/powerpoint/2010/main" val="1431262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758-118D-49B5-9B2C-909FC863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F9F4C-2E39-42EA-A7BD-F134260B5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There is no requirement to stick to the same topic between assignments </a:t>
            </a:r>
          </a:p>
          <a:p>
            <a:r>
              <a:rPr lang="en-GB" dirty="0"/>
              <a:t>Your dissertation topic should be approved by your academic advisor </a:t>
            </a:r>
          </a:p>
          <a:p>
            <a:r>
              <a:rPr lang="en-GB" dirty="0"/>
              <a:t>You do NOT need to worry about self-plagiarism between the different assignments / proposals of MY410 and DV410</a:t>
            </a:r>
          </a:p>
          <a:p>
            <a:pPr lvl="1"/>
            <a:r>
              <a:rPr lang="en-GB" dirty="0"/>
              <a:t>You may use ideas and elements of your MY410 proposal for your dissertation </a:t>
            </a:r>
          </a:p>
          <a:p>
            <a:pPr lvl="1"/>
            <a:r>
              <a:rPr lang="en-GB" dirty="0"/>
              <a:t>If you do so, you should rewrite for flow and coherence, not copy and paste.</a:t>
            </a:r>
          </a:p>
          <a:p>
            <a:r>
              <a:rPr lang="en-GB" dirty="0"/>
              <a:t>Any questions?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49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3601</TotalTime>
  <Words>648</Words>
  <Application>Microsoft Macintosh PowerPoint</Application>
  <PresentationFormat>Widescreen</PresentationFormat>
  <Paragraphs>62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Franklin Gothic Book</vt:lpstr>
      <vt:lpstr>Frutiger LT 45 Light</vt:lpstr>
      <vt:lpstr>Frutiger LT Pro</vt:lpstr>
      <vt:lpstr>Helvetica Neue Light</vt:lpstr>
      <vt:lpstr>Office Theme</vt:lpstr>
      <vt:lpstr>MY410</vt:lpstr>
      <vt:lpstr>Lecture take-aways</vt:lpstr>
      <vt:lpstr>For more:</vt:lpstr>
      <vt:lpstr>Summative assignment 2 </vt:lpstr>
      <vt:lpstr>Summative assignment 2: outline</vt:lpstr>
      <vt:lpstr>What are we looking for in the proposals?</vt:lpstr>
      <vt:lpstr>Discussion of examples</vt:lpstr>
      <vt:lpstr>Submission guidelines (summatives 1 &amp; 2)</vt:lpstr>
      <vt:lpstr>Final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MY401</dc:title>
  <dc:creator>Power,EA</dc:creator>
  <cp:lastModifiedBy>Robinson,AM (pgr)</cp:lastModifiedBy>
  <cp:revision>448</cp:revision>
  <cp:lastPrinted>2020-10-17T18:51:51Z</cp:lastPrinted>
  <dcterms:created xsi:type="dcterms:W3CDTF">2019-01-06T15:06:15Z</dcterms:created>
  <dcterms:modified xsi:type="dcterms:W3CDTF">2020-12-07T17:07:31Z</dcterms:modified>
</cp:coreProperties>
</file>