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349" r:id="rId3"/>
    <p:sldId id="354" r:id="rId4"/>
    <p:sldId id="318" r:id="rId5"/>
    <p:sldId id="352" r:id="rId6"/>
    <p:sldId id="265" r:id="rId7"/>
    <p:sldId id="355" r:id="rId8"/>
    <p:sldId id="350" r:id="rId9"/>
    <p:sldId id="353" r:id="rId10"/>
    <p:sldId id="356" r:id="rId11"/>
    <p:sldId id="305" r:id="rId12"/>
    <p:sldId id="351" r:id="rId13"/>
    <p:sldId id="357" r:id="rId14"/>
    <p:sldId id="275" r:id="rId15"/>
    <p:sldId id="257" r:id="rId16"/>
    <p:sldId id="285" r:id="rId17"/>
    <p:sldId id="282" r:id="rId18"/>
    <p:sldId id="259" r:id="rId19"/>
    <p:sldId id="359" r:id="rId20"/>
    <p:sldId id="335" r:id="rId21"/>
    <p:sldId id="304" r:id="rId22"/>
    <p:sldId id="358" r:id="rId23"/>
    <p:sldId id="339" r:id="rId24"/>
    <p:sldId id="34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6C74D5-CF10-4C08-9C7B-E0A6B0515370}" v="19" dt="2024-11-11T19:22:03.1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8" autoAdjust="0"/>
    <p:restoredTop sz="76190" autoAdjust="0"/>
  </p:normalViewPr>
  <p:slideViewPr>
    <p:cSldViewPr>
      <p:cViewPr varScale="1">
        <p:scale>
          <a:sx n="97" d="100"/>
          <a:sy n="97" d="100"/>
        </p:scale>
        <p:origin x="203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Richards-Gray (Staff)" userId="9a5d3671-1ff5-4515-853a-06eafc3c1809" providerId="ADAL" clId="{146C74D5-CF10-4C08-9C7B-E0A6B0515370}"/>
    <pc:docChg chg="undo custSel delSld modSld">
      <pc:chgData name="Laura Richards-Gray (Staff)" userId="9a5d3671-1ff5-4515-853a-06eafc3c1809" providerId="ADAL" clId="{146C74D5-CF10-4C08-9C7B-E0A6B0515370}" dt="2024-11-12T09:09:20.809" v="147" actId="47"/>
      <pc:docMkLst>
        <pc:docMk/>
      </pc:docMkLst>
      <pc:sldChg chg="modSp mod">
        <pc:chgData name="Laura Richards-Gray (Staff)" userId="9a5d3671-1ff5-4515-853a-06eafc3c1809" providerId="ADAL" clId="{146C74D5-CF10-4C08-9C7B-E0A6B0515370}" dt="2024-11-11T19:23:36.810" v="143" actId="1076"/>
        <pc:sldMkLst>
          <pc:docMk/>
          <pc:sldMk cId="0" sldId="265"/>
        </pc:sldMkLst>
        <pc:spChg chg="mod">
          <ac:chgData name="Laura Richards-Gray (Staff)" userId="9a5d3671-1ff5-4515-853a-06eafc3c1809" providerId="ADAL" clId="{146C74D5-CF10-4C08-9C7B-E0A6B0515370}" dt="2024-11-11T19:23:36.810" v="143" actId="1076"/>
          <ac:spMkLst>
            <pc:docMk/>
            <pc:sldMk cId="0" sldId="265"/>
            <ac:spMk id="4" creationId="{05C6A19F-3530-C4A4-CABD-F4C87C8B9F79}"/>
          </ac:spMkLst>
        </pc:spChg>
      </pc:sldChg>
      <pc:sldChg chg="del">
        <pc:chgData name="Laura Richards-Gray (Staff)" userId="9a5d3671-1ff5-4515-853a-06eafc3c1809" providerId="ADAL" clId="{146C74D5-CF10-4C08-9C7B-E0A6B0515370}" dt="2024-11-12T09:09:20.809" v="147" actId="47"/>
        <pc:sldMkLst>
          <pc:docMk/>
          <pc:sldMk cId="2458653661" sldId="273"/>
        </pc:sldMkLst>
      </pc:sldChg>
      <pc:sldChg chg="del">
        <pc:chgData name="Laura Richards-Gray (Staff)" userId="9a5d3671-1ff5-4515-853a-06eafc3c1809" providerId="ADAL" clId="{146C74D5-CF10-4C08-9C7B-E0A6B0515370}" dt="2024-11-12T09:09:19.653" v="146" actId="47"/>
        <pc:sldMkLst>
          <pc:docMk/>
          <pc:sldMk cId="2702001224" sldId="287"/>
        </pc:sldMkLst>
      </pc:sldChg>
      <pc:sldChg chg="modSp mod">
        <pc:chgData name="Laura Richards-Gray (Staff)" userId="9a5d3671-1ff5-4515-853a-06eafc3c1809" providerId="ADAL" clId="{146C74D5-CF10-4C08-9C7B-E0A6B0515370}" dt="2024-11-11T19:01:00.707" v="86" actId="255"/>
        <pc:sldMkLst>
          <pc:docMk/>
          <pc:sldMk cId="863103993" sldId="305"/>
        </pc:sldMkLst>
        <pc:spChg chg="mod">
          <ac:chgData name="Laura Richards-Gray (Staff)" userId="9a5d3671-1ff5-4515-853a-06eafc3c1809" providerId="ADAL" clId="{146C74D5-CF10-4C08-9C7B-E0A6B0515370}" dt="2024-11-11T19:01:00.707" v="86" actId="255"/>
          <ac:spMkLst>
            <pc:docMk/>
            <pc:sldMk cId="863103993" sldId="305"/>
            <ac:spMk id="2" creationId="{B9D9AE8F-2C7B-F752-BD34-C53FD985330F}"/>
          </ac:spMkLst>
        </pc:spChg>
      </pc:sldChg>
      <pc:sldChg chg="modSp mod">
        <pc:chgData name="Laura Richards-Gray (Staff)" userId="9a5d3671-1ff5-4515-853a-06eafc3c1809" providerId="ADAL" clId="{146C74D5-CF10-4C08-9C7B-E0A6B0515370}" dt="2024-11-11T19:22:07.809" v="101" actId="1076"/>
        <pc:sldMkLst>
          <pc:docMk/>
          <pc:sldMk cId="0" sldId="318"/>
        </pc:sldMkLst>
        <pc:graphicFrameChg chg="mod">
          <ac:chgData name="Laura Richards-Gray (Staff)" userId="9a5d3671-1ff5-4515-853a-06eafc3c1809" providerId="ADAL" clId="{146C74D5-CF10-4C08-9C7B-E0A6B0515370}" dt="2024-11-11T19:22:03.104" v="100" actId="207"/>
          <ac:graphicFrameMkLst>
            <pc:docMk/>
            <pc:sldMk cId="0" sldId="318"/>
            <ac:graphicFrameMk id="5" creationId="{B8EBBB52-D2BC-EDFF-5B93-51F84D023A0A}"/>
          </ac:graphicFrameMkLst>
        </pc:graphicFrameChg>
        <pc:cxnChg chg="mod">
          <ac:chgData name="Laura Richards-Gray (Staff)" userId="9a5d3671-1ff5-4515-853a-06eafc3c1809" providerId="ADAL" clId="{146C74D5-CF10-4C08-9C7B-E0A6B0515370}" dt="2024-11-11T19:22:07.809" v="101" actId="1076"/>
          <ac:cxnSpMkLst>
            <pc:docMk/>
            <pc:sldMk cId="0" sldId="318"/>
            <ac:cxnSpMk id="13" creationId="{06AA357E-4B58-46CC-1D7A-9027A6D6F657}"/>
          </ac:cxnSpMkLst>
        </pc:cxnChg>
      </pc:sldChg>
      <pc:sldChg chg="modSp mod">
        <pc:chgData name="Laura Richards-Gray (Staff)" userId="9a5d3671-1ff5-4515-853a-06eafc3c1809" providerId="ADAL" clId="{146C74D5-CF10-4C08-9C7B-E0A6B0515370}" dt="2024-11-11T19:21:22.563" v="97" actId="20577"/>
        <pc:sldMkLst>
          <pc:docMk/>
          <pc:sldMk cId="3077782108" sldId="349"/>
        </pc:sldMkLst>
        <pc:spChg chg="mod">
          <ac:chgData name="Laura Richards-Gray (Staff)" userId="9a5d3671-1ff5-4515-853a-06eafc3c1809" providerId="ADAL" clId="{146C74D5-CF10-4C08-9C7B-E0A6B0515370}" dt="2024-11-11T19:21:22.563" v="97" actId="20577"/>
          <ac:spMkLst>
            <pc:docMk/>
            <pc:sldMk cId="3077782108" sldId="349"/>
            <ac:spMk id="15364" creationId="{311490A6-C8F1-4444-A8B2-F21BEA1A849F}"/>
          </ac:spMkLst>
        </pc:spChg>
      </pc:sldChg>
      <pc:sldChg chg="modSp mod">
        <pc:chgData name="Laura Richards-Gray (Staff)" userId="9a5d3671-1ff5-4515-853a-06eafc3c1809" providerId="ADAL" clId="{146C74D5-CF10-4C08-9C7B-E0A6B0515370}" dt="2024-11-11T13:21:54.321" v="44" actId="20577"/>
        <pc:sldMkLst>
          <pc:docMk/>
          <pc:sldMk cId="356061204" sldId="350"/>
        </pc:sldMkLst>
        <pc:spChg chg="mod">
          <ac:chgData name="Laura Richards-Gray (Staff)" userId="9a5d3671-1ff5-4515-853a-06eafc3c1809" providerId="ADAL" clId="{146C74D5-CF10-4C08-9C7B-E0A6B0515370}" dt="2024-11-11T13:21:54.321" v="44" actId="20577"/>
          <ac:spMkLst>
            <pc:docMk/>
            <pc:sldMk cId="356061204" sldId="350"/>
            <ac:spMk id="13315" creationId="{4CABAC02-4A28-4180-B111-4AFCDE420E12}"/>
          </ac:spMkLst>
        </pc:spChg>
      </pc:sldChg>
      <pc:sldChg chg="modSp mod">
        <pc:chgData name="Laura Richards-Gray (Staff)" userId="9a5d3671-1ff5-4515-853a-06eafc3c1809" providerId="ADAL" clId="{146C74D5-CF10-4C08-9C7B-E0A6B0515370}" dt="2024-11-11T19:23:21.452" v="129" actId="255"/>
        <pc:sldMkLst>
          <pc:docMk/>
          <pc:sldMk cId="3408507334" sldId="352"/>
        </pc:sldMkLst>
        <pc:spChg chg="mod">
          <ac:chgData name="Laura Richards-Gray (Staff)" userId="9a5d3671-1ff5-4515-853a-06eafc3c1809" providerId="ADAL" clId="{146C74D5-CF10-4C08-9C7B-E0A6B0515370}" dt="2024-11-11T19:23:21.452" v="129" actId="255"/>
          <ac:spMkLst>
            <pc:docMk/>
            <pc:sldMk cId="3408507334" sldId="352"/>
            <ac:spMk id="3" creationId="{78B45B76-204B-354C-A18B-E5C3D325E37E}"/>
          </ac:spMkLst>
        </pc:spChg>
      </pc:sldChg>
      <pc:sldChg chg="modSp mod">
        <pc:chgData name="Laura Richards-Gray (Staff)" userId="9a5d3671-1ff5-4515-853a-06eafc3c1809" providerId="ADAL" clId="{146C74D5-CF10-4C08-9C7B-E0A6B0515370}" dt="2024-11-11T19:23:51.678" v="145" actId="1076"/>
        <pc:sldMkLst>
          <pc:docMk/>
          <pc:sldMk cId="1919419787" sldId="353"/>
        </pc:sldMkLst>
        <pc:spChg chg="mod">
          <ac:chgData name="Laura Richards-Gray (Staff)" userId="9a5d3671-1ff5-4515-853a-06eafc3c1809" providerId="ADAL" clId="{146C74D5-CF10-4C08-9C7B-E0A6B0515370}" dt="2024-11-11T19:23:51.678" v="145" actId="1076"/>
          <ac:spMkLst>
            <pc:docMk/>
            <pc:sldMk cId="1919419787" sldId="353"/>
            <ac:spMk id="13315" creationId="{5A9E60E9-0E44-6836-54AA-EACB2915ABA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9979B0-BCFE-4C4B-A0BA-7E866F964A91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</dgm:pt>
    <dgm:pt modelId="{48461A11-1530-4882-905B-A3A89CA8FCAF}">
      <dgm:prSet phldrT="[Text]"/>
      <dgm:spPr/>
      <dgm:t>
        <a:bodyPr/>
        <a:lstStyle/>
        <a:p>
          <a:r>
            <a:rPr lang="en-US" dirty="0"/>
            <a:t>Access dissertation Moodle pages</a:t>
          </a:r>
          <a:endParaRPr lang="en-GB" dirty="0"/>
        </a:p>
      </dgm:t>
    </dgm:pt>
    <dgm:pt modelId="{325BF49C-2E64-44B0-9D3C-4034221E2548}" type="parTrans" cxnId="{444CD0C5-8107-4FAC-9946-F16D8D7D7CAD}">
      <dgm:prSet/>
      <dgm:spPr/>
      <dgm:t>
        <a:bodyPr/>
        <a:lstStyle/>
        <a:p>
          <a:endParaRPr lang="en-GB"/>
        </a:p>
      </dgm:t>
    </dgm:pt>
    <dgm:pt modelId="{70540899-FE40-40A5-96DF-664B5A84B51B}" type="sibTrans" cxnId="{444CD0C5-8107-4FAC-9946-F16D8D7D7CAD}">
      <dgm:prSet/>
      <dgm:spPr/>
      <dgm:t>
        <a:bodyPr/>
        <a:lstStyle/>
        <a:p>
          <a:endParaRPr lang="en-GB"/>
        </a:p>
      </dgm:t>
    </dgm:pt>
    <dgm:pt modelId="{71ACA4D2-33B3-4AA5-B63C-E12CE4E524AA}">
      <dgm:prSet phldrT="[Text]" custT="1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dirty="0"/>
            <a:t>Read guidelines/ sample dissertations &amp; think about your topic</a:t>
          </a:r>
          <a:endParaRPr lang="en-GB" sz="2000" dirty="0"/>
        </a:p>
      </dgm:t>
    </dgm:pt>
    <dgm:pt modelId="{03618FDB-0FE4-4526-BA9E-5CD54F223CB3}" type="parTrans" cxnId="{0C937BBC-E3F2-489A-ABDB-D832A2AD9156}">
      <dgm:prSet/>
      <dgm:spPr/>
      <dgm:t>
        <a:bodyPr/>
        <a:lstStyle/>
        <a:p>
          <a:endParaRPr lang="en-GB"/>
        </a:p>
      </dgm:t>
    </dgm:pt>
    <dgm:pt modelId="{90E5060A-4B58-400F-B2F1-6572098A15A9}" type="sibTrans" cxnId="{0C937BBC-E3F2-489A-ABDB-D832A2AD9156}">
      <dgm:prSet/>
      <dgm:spPr/>
      <dgm:t>
        <a:bodyPr/>
        <a:lstStyle/>
        <a:p>
          <a:endParaRPr lang="en-GB"/>
        </a:p>
      </dgm:t>
    </dgm:pt>
    <dgm:pt modelId="{38A5F21F-5193-4733-B575-D4B7C90E9AEE}">
      <dgm:prSet phldrT="[Text]"/>
      <dgm:spPr/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dirty="0"/>
            <a:t>Identify potential supervisor</a:t>
          </a:r>
          <a:endParaRPr lang="en-GB" dirty="0"/>
        </a:p>
      </dgm:t>
    </dgm:pt>
    <dgm:pt modelId="{11C4DA81-BA08-4A8F-AECD-5398941DD05D}" type="parTrans" cxnId="{CC337F4B-C7ED-442B-B61D-EBBB9684EAE0}">
      <dgm:prSet/>
      <dgm:spPr/>
      <dgm:t>
        <a:bodyPr/>
        <a:lstStyle/>
        <a:p>
          <a:endParaRPr lang="en-GB"/>
        </a:p>
      </dgm:t>
    </dgm:pt>
    <dgm:pt modelId="{DAAC344F-006B-4AB5-917B-0A566D417FD6}" type="sibTrans" cxnId="{CC337F4B-C7ED-442B-B61D-EBBB9684EAE0}">
      <dgm:prSet/>
      <dgm:spPr/>
      <dgm:t>
        <a:bodyPr/>
        <a:lstStyle/>
        <a:p>
          <a:endParaRPr lang="en-GB"/>
        </a:p>
      </dgm:t>
    </dgm:pt>
    <dgm:pt modelId="{A326CAFD-C336-4C6A-AB61-23C06811560F}" type="pres">
      <dgm:prSet presAssocID="{6C9979B0-BCFE-4C4B-A0BA-7E866F964A91}" presName="Name0" presStyleCnt="0">
        <dgm:presLayoutVars>
          <dgm:dir/>
          <dgm:resizeHandles val="exact"/>
        </dgm:presLayoutVars>
      </dgm:prSet>
      <dgm:spPr/>
    </dgm:pt>
    <dgm:pt modelId="{5565E8A7-4D9D-40E9-B110-9044300A31A0}" type="pres">
      <dgm:prSet presAssocID="{48461A11-1530-4882-905B-A3A89CA8FCAF}" presName="node" presStyleLbl="node1" presStyleIdx="0" presStyleCnt="3">
        <dgm:presLayoutVars>
          <dgm:bulletEnabled val="1"/>
        </dgm:presLayoutVars>
      </dgm:prSet>
      <dgm:spPr/>
    </dgm:pt>
    <dgm:pt modelId="{9D427BE0-99BA-47CD-A68A-F422F9DD952B}" type="pres">
      <dgm:prSet presAssocID="{70540899-FE40-40A5-96DF-664B5A84B51B}" presName="sibTrans" presStyleLbl="sibTrans2D1" presStyleIdx="0" presStyleCnt="2"/>
      <dgm:spPr/>
    </dgm:pt>
    <dgm:pt modelId="{5A72C106-B465-4518-8284-3B2576CF7F90}" type="pres">
      <dgm:prSet presAssocID="{70540899-FE40-40A5-96DF-664B5A84B51B}" presName="connectorText" presStyleLbl="sibTrans2D1" presStyleIdx="0" presStyleCnt="2"/>
      <dgm:spPr/>
    </dgm:pt>
    <dgm:pt modelId="{5702D082-1AA5-42FF-AF71-729AD88B1680}" type="pres">
      <dgm:prSet presAssocID="{71ACA4D2-33B3-4AA5-B63C-E12CE4E524AA}" presName="node" presStyleLbl="node1" presStyleIdx="1" presStyleCnt="3">
        <dgm:presLayoutVars>
          <dgm:bulletEnabled val="1"/>
        </dgm:presLayoutVars>
      </dgm:prSet>
      <dgm:spPr/>
    </dgm:pt>
    <dgm:pt modelId="{C78F7112-3827-4C3C-8312-E12899E92ACB}" type="pres">
      <dgm:prSet presAssocID="{90E5060A-4B58-400F-B2F1-6572098A15A9}" presName="sibTrans" presStyleLbl="sibTrans2D1" presStyleIdx="1" presStyleCnt="2"/>
      <dgm:spPr/>
    </dgm:pt>
    <dgm:pt modelId="{34C9653F-009E-436B-B8A9-94AE1F144B9D}" type="pres">
      <dgm:prSet presAssocID="{90E5060A-4B58-400F-B2F1-6572098A15A9}" presName="connectorText" presStyleLbl="sibTrans2D1" presStyleIdx="1" presStyleCnt="2"/>
      <dgm:spPr/>
    </dgm:pt>
    <dgm:pt modelId="{4F8941EA-7827-4BEC-B16D-560D047B17A1}" type="pres">
      <dgm:prSet presAssocID="{38A5F21F-5193-4733-B575-D4B7C90E9AEE}" presName="node" presStyleLbl="node1" presStyleIdx="2" presStyleCnt="3">
        <dgm:presLayoutVars>
          <dgm:bulletEnabled val="1"/>
        </dgm:presLayoutVars>
      </dgm:prSet>
      <dgm:spPr/>
    </dgm:pt>
  </dgm:ptLst>
  <dgm:cxnLst>
    <dgm:cxn modelId="{9DDE2216-629E-44D2-B60E-BA8D52F2AAB5}" type="presOf" srcId="{70540899-FE40-40A5-96DF-664B5A84B51B}" destId="{9D427BE0-99BA-47CD-A68A-F422F9DD952B}" srcOrd="0" destOrd="0" presId="urn:microsoft.com/office/officeart/2005/8/layout/process1"/>
    <dgm:cxn modelId="{15E04C19-BA0A-467F-8C3B-FC0CE48FFEED}" type="presOf" srcId="{90E5060A-4B58-400F-B2F1-6572098A15A9}" destId="{C78F7112-3827-4C3C-8312-E12899E92ACB}" srcOrd="0" destOrd="0" presId="urn:microsoft.com/office/officeart/2005/8/layout/process1"/>
    <dgm:cxn modelId="{2A484028-4900-4544-ACD0-BBB523E61D95}" type="presOf" srcId="{6C9979B0-BCFE-4C4B-A0BA-7E866F964A91}" destId="{A326CAFD-C336-4C6A-AB61-23C06811560F}" srcOrd="0" destOrd="0" presId="urn:microsoft.com/office/officeart/2005/8/layout/process1"/>
    <dgm:cxn modelId="{901F5E5F-B105-47D8-8541-796F8F5A9D75}" type="presOf" srcId="{48461A11-1530-4882-905B-A3A89CA8FCAF}" destId="{5565E8A7-4D9D-40E9-B110-9044300A31A0}" srcOrd="0" destOrd="0" presId="urn:microsoft.com/office/officeart/2005/8/layout/process1"/>
    <dgm:cxn modelId="{92F25A61-0ABE-489C-A7B1-6E8C1B79BE62}" type="presOf" srcId="{71ACA4D2-33B3-4AA5-B63C-E12CE4E524AA}" destId="{5702D082-1AA5-42FF-AF71-729AD88B1680}" srcOrd="0" destOrd="0" presId="urn:microsoft.com/office/officeart/2005/8/layout/process1"/>
    <dgm:cxn modelId="{CC337F4B-C7ED-442B-B61D-EBBB9684EAE0}" srcId="{6C9979B0-BCFE-4C4B-A0BA-7E866F964A91}" destId="{38A5F21F-5193-4733-B575-D4B7C90E9AEE}" srcOrd="2" destOrd="0" parTransId="{11C4DA81-BA08-4A8F-AECD-5398941DD05D}" sibTransId="{DAAC344F-006B-4AB5-917B-0A566D417FD6}"/>
    <dgm:cxn modelId="{1DEC0FA3-0DE8-46F3-95C9-5E184B665BBC}" type="presOf" srcId="{38A5F21F-5193-4733-B575-D4B7C90E9AEE}" destId="{4F8941EA-7827-4BEC-B16D-560D047B17A1}" srcOrd="0" destOrd="0" presId="urn:microsoft.com/office/officeart/2005/8/layout/process1"/>
    <dgm:cxn modelId="{6E8155BC-9E39-4429-B52D-BA3EFCA38A1B}" type="presOf" srcId="{90E5060A-4B58-400F-B2F1-6572098A15A9}" destId="{34C9653F-009E-436B-B8A9-94AE1F144B9D}" srcOrd="1" destOrd="0" presId="urn:microsoft.com/office/officeart/2005/8/layout/process1"/>
    <dgm:cxn modelId="{0C937BBC-E3F2-489A-ABDB-D832A2AD9156}" srcId="{6C9979B0-BCFE-4C4B-A0BA-7E866F964A91}" destId="{71ACA4D2-33B3-4AA5-B63C-E12CE4E524AA}" srcOrd="1" destOrd="0" parTransId="{03618FDB-0FE4-4526-BA9E-5CD54F223CB3}" sibTransId="{90E5060A-4B58-400F-B2F1-6572098A15A9}"/>
    <dgm:cxn modelId="{444CD0C5-8107-4FAC-9946-F16D8D7D7CAD}" srcId="{6C9979B0-BCFE-4C4B-A0BA-7E866F964A91}" destId="{48461A11-1530-4882-905B-A3A89CA8FCAF}" srcOrd="0" destOrd="0" parTransId="{325BF49C-2E64-44B0-9D3C-4034221E2548}" sibTransId="{70540899-FE40-40A5-96DF-664B5A84B51B}"/>
    <dgm:cxn modelId="{85DABBF3-5598-4143-80D0-1A12058E415A}" type="presOf" srcId="{70540899-FE40-40A5-96DF-664B5A84B51B}" destId="{5A72C106-B465-4518-8284-3B2576CF7F90}" srcOrd="1" destOrd="0" presId="urn:microsoft.com/office/officeart/2005/8/layout/process1"/>
    <dgm:cxn modelId="{55EAE80C-47FC-4D07-80CE-15651A2AC6F0}" type="presParOf" srcId="{A326CAFD-C336-4C6A-AB61-23C06811560F}" destId="{5565E8A7-4D9D-40E9-B110-9044300A31A0}" srcOrd="0" destOrd="0" presId="urn:microsoft.com/office/officeart/2005/8/layout/process1"/>
    <dgm:cxn modelId="{2399FA14-CDE1-4E00-A33C-9D618218C16E}" type="presParOf" srcId="{A326CAFD-C336-4C6A-AB61-23C06811560F}" destId="{9D427BE0-99BA-47CD-A68A-F422F9DD952B}" srcOrd="1" destOrd="0" presId="urn:microsoft.com/office/officeart/2005/8/layout/process1"/>
    <dgm:cxn modelId="{A9045C14-F194-4E1E-B230-A383F34DE669}" type="presParOf" srcId="{9D427BE0-99BA-47CD-A68A-F422F9DD952B}" destId="{5A72C106-B465-4518-8284-3B2576CF7F90}" srcOrd="0" destOrd="0" presId="urn:microsoft.com/office/officeart/2005/8/layout/process1"/>
    <dgm:cxn modelId="{1CE7F78E-3E99-42D9-9144-4ECA088B1023}" type="presParOf" srcId="{A326CAFD-C336-4C6A-AB61-23C06811560F}" destId="{5702D082-1AA5-42FF-AF71-729AD88B1680}" srcOrd="2" destOrd="0" presId="urn:microsoft.com/office/officeart/2005/8/layout/process1"/>
    <dgm:cxn modelId="{794E19C6-EBBF-40F5-8227-EC9116C33505}" type="presParOf" srcId="{A326CAFD-C336-4C6A-AB61-23C06811560F}" destId="{C78F7112-3827-4C3C-8312-E12899E92ACB}" srcOrd="3" destOrd="0" presId="urn:microsoft.com/office/officeart/2005/8/layout/process1"/>
    <dgm:cxn modelId="{0089A3D8-AC96-4354-83C2-F344D207053B}" type="presParOf" srcId="{C78F7112-3827-4C3C-8312-E12899E92ACB}" destId="{34C9653F-009E-436B-B8A9-94AE1F144B9D}" srcOrd="0" destOrd="0" presId="urn:microsoft.com/office/officeart/2005/8/layout/process1"/>
    <dgm:cxn modelId="{471666B1-D49C-4AC0-8A9D-3B9E29A4232A}" type="presParOf" srcId="{A326CAFD-C336-4C6A-AB61-23C06811560F}" destId="{4F8941EA-7827-4BEC-B16D-560D047B17A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153D1C-F30A-4848-AFC9-7696E3FA8638}" type="doc">
      <dgm:prSet loTypeId="urn:microsoft.com/office/officeart/2005/8/layout/process1" loCatId="process" qsTypeId="urn:microsoft.com/office/officeart/2005/8/quickstyle/simple1" qsCatId="simple" csTypeId="urn:microsoft.com/office/officeart/2005/8/colors/accent1_3" csCatId="accent1" phldr="1"/>
      <dgm:spPr/>
    </dgm:pt>
    <dgm:pt modelId="{7CE0EEB7-FE7A-486E-82F5-3EF1EEC57C28}">
      <dgm:prSet phldrT="[Text]" custT="1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100" dirty="0"/>
            <a:t>Complete &amp; submit proposal form</a:t>
          </a:r>
          <a:endParaRPr lang="en-GB" sz="2100" dirty="0"/>
        </a:p>
      </dgm:t>
    </dgm:pt>
    <dgm:pt modelId="{1BBADB91-CF33-4FE5-87CE-D68E90162495}" type="parTrans" cxnId="{2625E107-8A4C-410E-AC8F-013AAA022A95}">
      <dgm:prSet/>
      <dgm:spPr/>
      <dgm:t>
        <a:bodyPr/>
        <a:lstStyle/>
        <a:p>
          <a:endParaRPr lang="en-GB"/>
        </a:p>
      </dgm:t>
    </dgm:pt>
    <dgm:pt modelId="{B8749346-3FE1-47D3-9F52-D68DA4E89444}" type="sibTrans" cxnId="{2625E107-8A4C-410E-AC8F-013AAA022A95}">
      <dgm:prSet/>
      <dgm:spPr/>
      <dgm:t>
        <a:bodyPr/>
        <a:lstStyle/>
        <a:p>
          <a:endParaRPr lang="en-GB"/>
        </a:p>
      </dgm:t>
    </dgm:pt>
    <dgm:pt modelId="{0AC9AF0B-4851-4CF5-8E08-644F3F8D94CB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dirty="0"/>
            <a:t>Meet with supervisor (early 2</a:t>
          </a:r>
          <a:r>
            <a:rPr lang="en-US" sz="2000" baseline="30000" dirty="0"/>
            <a:t>nd</a:t>
          </a:r>
          <a:r>
            <a:rPr lang="en-US" sz="2000" dirty="0"/>
            <a:t> term)</a:t>
          </a:r>
          <a:endParaRPr lang="en-GB" sz="2000" dirty="0"/>
        </a:p>
      </dgm:t>
    </dgm:pt>
    <dgm:pt modelId="{8B9FE2CA-3792-42FF-85D1-44CC77269C9C}" type="parTrans" cxnId="{38445332-B0F8-4DB3-A3CD-5396A07C079F}">
      <dgm:prSet/>
      <dgm:spPr/>
      <dgm:t>
        <a:bodyPr/>
        <a:lstStyle/>
        <a:p>
          <a:endParaRPr lang="en-GB"/>
        </a:p>
      </dgm:t>
    </dgm:pt>
    <dgm:pt modelId="{F35545F2-595D-414F-A392-6B882DE10C29}" type="sibTrans" cxnId="{38445332-B0F8-4DB3-A3CD-5396A07C079F}">
      <dgm:prSet/>
      <dgm:spPr/>
      <dgm:t>
        <a:bodyPr/>
        <a:lstStyle/>
        <a:p>
          <a:endParaRPr lang="en-GB"/>
        </a:p>
      </dgm:t>
    </dgm:pt>
    <dgm:pt modelId="{39B7C43E-4AB0-4002-B44A-ABCAA795CB6F}">
      <dgm:prSet phldrT="[Text]" custT="1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pPr marL="0" marR="0" lvl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dirty="0"/>
            <a:t>Apply for ethics clearance if needed</a:t>
          </a:r>
          <a:endParaRPr lang="en-GB" sz="2000" dirty="0"/>
        </a:p>
      </dgm:t>
    </dgm:pt>
    <dgm:pt modelId="{3A8C755B-D855-44DC-99D7-3373756F8D8E}" type="parTrans" cxnId="{B3B677D8-A820-436D-BFA2-D3DB1D26CDA7}">
      <dgm:prSet/>
      <dgm:spPr/>
      <dgm:t>
        <a:bodyPr/>
        <a:lstStyle/>
        <a:p>
          <a:endParaRPr lang="en-GB"/>
        </a:p>
      </dgm:t>
    </dgm:pt>
    <dgm:pt modelId="{53780111-9888-48E3-921F-2625D7F1EDE2}" type="sibTrans" cxnId="{B3B677D8-A820-436D-BFA2-D3DB1D26CDA7}">
      <dgm:prSet/>
      <dgm:spPr/>
      <dgm:t>
        <a:bodyPr/>
        <a:lstStyle/>
        <a:p>
          <a:endParaRPr lang="en-GB"/>
        </a:p>
      </dgm:t>
    </dgm:pt>
    <dgm:pt modelId="{EE4C73FC-5B53-4183-9E80-CC665E93B0FD}" type="pres">
      <dgm:prSet presAssocID="{D0153D1C-F30A-4848-AFC9-7696E3FA8638}" presName="Name0" presStyleCnt="0">
        <dgm:presLayoutVars>
          <dgm:dir/>
          <dgm:resizeHandles val="exact"/>
        </dgm:presLayoutVars>
      </dgm:prSet>
      <dgm:spPr/>
    </dgm:pt>
    <dgm:pt modelId="{D2BFDB46-9BD6-4A55-BE01-4263387481D5}" type="pres">
      <dgm:prSet presAssocID="{7CE0EEB7-FE7A-486E-82F5-3EF1EEC57C28}" presName="node" presStyleLbl="node1" presStyleIdx="0" presStyleCnt="3">
        <dgm:presLayoutVars>
          <dgm:bulletEnabled val="1"/>
        </dgm:presLayoutVars>
      </dgm:prSet>
      <dgm:spPr/>
    </dgm:pt>
    <dgm:pt modelId="{E8CCCF0C-8242-4B01-A823-14D8EA150349}" type="pres">
      <dgm:prSet presAssocID="{B8749346-3FE1-47D3-9F52-D68DA4E89444}" presName="sibTrans" presStyleLbl="sibTrans2D1" presStyleIdx="0" presStyleCnt="2"/>
      <dgm:spPr/>
    </dgm:pt>
    <dgm:pt modelId="{04C83FDB-2833-4DA6-BED7-4E3BF9EB3AA4}" type="pres">
      <dgm:prSet presAssocID="{B8749346-3FE1-47D3-9F52-D68DA4E89444}" presName="connectorText" presStyleLbl="sibTrans2D1" presStyleIdx="0" presStyleCnt="2"/>
      <dgm:spPr/>
    </dgm:pt>
    <dgm:pt modelId="{703AAE09-775D-4DFE-851B-E0B1E54B3A7F}" type="pres">
      <dgm:prSet presAssocID="{0AC9AF0B-4851-4CF5-8E08-644F3F8D94CB}" presName="node" presStyleLbl="node1" presStyleIdx="1" presStyleCnt="3">
        <dgm:presLayoutVars>
          <dgm:bulletEnabled val="1"/>
        </dgm:presLayoutVars>
      </dgm:prSet>
      <dgm:spPr/>
    </dgm:pt>
    <dgm:pt modelId="{6F712750-6980-410F-927E-C67BD1026AAE}" type="pres">
      <dgm:prSet presAssocID="{F35545F2-595D-414F-A392-6B882DE10C29}" presName="sibTrans" presStyleLbl="sibTrans2D1" presStyleIdx="1" presStyleCnt="2"/>
      <dgm:spPr/>
    </dgm:pt>
    <dgm:pt modelId="{37F5DD3D-EC93-4D1E-AB96-5C55066D2103}" type="pres">
      <dgm:prSet presAssocID="{F35545F2-595D-414F-A392-6B882DE10C29}" presName="connectorText" presStyleLbl="sibTrans2D1" presStyleIdx="1" presStyleCnt="2"/>
      <dgm:spPr/>
    </dgm:pt>
    <dgm:pt modelId="{FCEA67C5-5F0F-47CB-B76D-2D5CDCA6E9BC}" type="pres">
      <dgm:prSet presAssocID="{39B7C43E-4AB0-4002-B44A-ABCAA795CB6F}" presName="node" presStyleLbl="node1" presStyleIdx="2" presStyleCnt="3">
        <dgm:presLayoutVars>
          <dgm:bulletEnabled val="1"/>
        </dgm:presLayoutVars>
      </dgm:prSet>
      <dgm:spPr/>
    </dgm:pt>
  </dgm:ptLst>
  <dgm:cxnLst>
    <dgm:cxn modelId="{2625E107-8A4C-410E-AC8F-013AAA022A95}" srcId="{D0153D1C-F30A-4848-AFC9-7696E3FA8638}" destId="{7CE0EEB7-FE7A-486E-82F5-3EF1EEC57C28}" srcOrd="0" destOrd="0" parTransId="{1BBADB91-CF33-4FE5-87CE-D68E90162495}" sibTransId="{B8749346-3FE1-47D3-9F52-D68DA4E89444}"/>
    <dgm:cxn modelId="{38445332-B0F8-4DB3-A3CD-5396A07C079F}" srcId="{D0153D1C-F30A-4848-AFC9-7696E3FA8638}" destId="{0AC9AF0B-4851-4CF5-8E08-644F3F8D94CB}" srcOrd="1" destOrd="0" parTransId="{8B9FE2CA-3792-42FF-85D1-44CC77269C9C}" sibTransId="{F35545F2-595D-414F-A392-6B882DE10C29}"/>
    <dgm:cxn modelId="{DE4C5264-06A9-4323-88A6-3C44737BCDC7}" type="presOf" srcId="{B8749346-3FE1-47D3-9F52-D68DA4E89444}" destId="{E8CCCF0C-8242-4B01-A823-14D8EA150349}" srcOrd="0" destOrd="0" presId="urn:microsoft.com/office/officeart/2005/8/layout/process1"/>
    <dgm:cxn modelId="{808A3B58-FB22-42A4-9D45-56656BA96761}" type="presOf" srcId="{D0153D1C-F30A-4848-AFC9-7696E3FA8638}" destId="{EE4C73FC-5B53-4183-9E80-CC665E93B0FD}" srcOrd="0" destOrd="0" presId="urn:microsoft.com/office/officeart/2005/8/layout/process1"/>
    <dgm:cxn modelId="{98EA6B80-E249-41CB-9D95-66B67D6548BB}" type="presOf" srcId="{39B7C43E-4AB0-4002-B44A-ABCAA795CB6F}" destId="{FCEA67C5-5F0F-47CB-B76D-2D5CDCA6E9BC}" srcOrd="0" destOrd="0" presId="urn:microsoft.com/office/officeart/2005/8/layout/process1"/>
    <dgm:cxn modelId="{2FBA5BB4-8083-4867-B1F5-645A5123A7B8}" type="presOf" srcId="{0AC9AF0B-4851-4CF5-8E08-644F3F8D94CB}" destId="{703AAE09-775D-4DFE-851B-E0B1E54B3A7F}" srcOrd="0" destOrd="0" presId="urn:microsoft.com/office/officeart/2005/8/layout/process1"/>
    <dgm:cxn modelId="{FF6027D5-F9A7-4063-B279-460C7CB7FDC4}" type="presOf" srcId="{F35545F2-595D-414F-A392-6B882DE10C29}" destId="{6F712750-6980-410F-927E-C67BD1026AAE}" srcOrd="0" destOrd="0" presId="urn:microsoft.com/office/officeart/2005/8/layout/process1"/>
    <dgm:cxn modelId="{B6EB57D6-2B5A-4749-AAB6-36F19DA2D295}" type="presOf" srcId="{B8749346-3FE1-47D3-9F52-D68DA4E89444}" destId="{04C83FDB-2833-4DA6-BED7-4E3BF9EB3AA4}" srcOrd="1" destOrd="0" presId="urn:microsoft.com/office/officeart/2005/8/layout/process1"/>
    <dgm:cxn modelId="{B3B677D8-A820-436D-BFA2-D3DB1D26CDA7}" srcId="{D0153D1C-F30A-4848-AFC9-7696E3FA8638}" destId="{39B7C43E-4AB0-4002-B44A-ABCAA795CB6F}" srcOrd="2" destOrd="0" parTransId="{3A8C755B-D855-44DC-99D7-3373756F8D8E}" sibTransId="{53780111-9888-48E3-921F-2625D7F1EDE2}"/>
    <dgm:cxn modelId="{546E36DB-1A87-4C4F-9B47-D2DDAA7F7EE3}" type="presOf" srcId="{F35545F2-595D-414F-A392-6B882DE10C29}" destId="{37F5DD3D-EC93-4D1E-AB96-5C55066D2103}" srcOrd="1" destOrd="0" presId="urn:microsoft.com/office/officeart/2005/8/layout/process1"/>
    <dgm:cxn modelId="{8FF95BEF-AFA3-4F62-8637-074C1752020E}" type="presOf" srcId="{7CE0EEB7-FE7A-486E-82F5-3EF1EEC57C28}" destId="{D2BFDB46-9BD6-4A55-BE01-4263387481D5}" srcOrd="0" destOrd="0" presId="urn:microsoft.com/office/officeart/2005/8/layout/process1"/>
    <dgm:cxn modelId="{202A1953-321E-4933-B9A8-673DB37989F4}" type="presParOf" srcId="{EE4C73FC-5B53-4183-9E80-CC665E93B0FD}" destId="{D2BFDB46-9BD6-4A55-BE01-4263387481D5}" srcOrd="0" destOrd="0" presId="urn:microsoft.com/office/officeart/2005/8/layout/process1"/>
    <dgm:cxn modelId="{8EE75168-8253-4AA1-90F3-2F164AFE1509}" type="presParOf" srcId="{EE4C73FC-5B53-4183-9E80-CC665E93B0FD}" destId="{E8CCCF0C-8242-4B01-A823-14D8EA150349}" srcOrd="1" destOrd="0" presId="urn:microsoft.com/office/officeart/2005/8/layout/process1"/>
    <dgm:cxn modelId="{2DAA180D-826C-43F1-9928-F4A67CA2D990}" type="presParOf" srcId="{E8CCCF0C-8242-4B01-A823-14D8EA150349}" destId="{04C83FDB-2833-4DA6-BED7-4E3BF9EB3AA4}" srcOrd="0" destOrd="0" presId="urn:microsoft.com/office/officeart/2005/8/layout/process1"/>
    <dgm:cxn modelId="{AE47C2D4-B31E-41AC-892C-E0A229D917BB}" type="presParOf" srcId="{EE4C73FC-5B53-4183-9E80-CC665E93B0FD}" destId="{703AAE09-775D-4DFE-851B-E0B1E54B3A7F}" srcOrd="2" destOrd="0" presId="urn:microsoft.com/office/officeart/2005/8/layout/process1"/>
    <dgm:cxn modelId="{7AAB5D22-A7CC-4A66-8344-6E73F1279755}" type="presParOf" srcId="{EE4C73FC-5B53-4183-9E80-CC665E93B0FD}" destId="{6F712750-6980-410F-927E-C67BD1026AAE}" srcOrd="3" destOrd="0" presId="urn:microsoft.com/office/officeart/2005/8/layout/process1"/>
    <dgm:cxn modelId="{F2860D94-19D5-4D3E-813C-9EF5C030A67F}" type="presParOf" srcId="{6F712750-6980-410F-927E-C67BD1026AAE}" destId="{37F5DD3D-EC93-4D1E-AB96-5C55066D2103}" srcOrd="0" destOrd="0" presId="urn:microsoft.com/office/officeart/2005/8/layout/process1"/>
    <dgm:cxn modelId="{408E6C22-6676-420C-A657-8D5E62C5AE28}" type="presParOf" srcId="{EE4C73FC-5B53-4183-9E80-CC665E93B0FD}" destId="{FCEA67C5-5F0F-47CB-B76D-2D5CDCA6E9B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85C329-C2C2-419D-9344-5FD5E606C54B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7D81A6F0-81B2-42E0-A753-B852BBDEAE21}">
      <dgm:prSet phldrT="[Text]" custT="1"/>
      <dgm:spPr/>
      <dgm:t>
        <a:bodyPr/>
        <a:lstStyle/>
        <a:p>
          <a:r>
            <a:rPr lang="en-GB" sz="3200" b="1" dirty="0"/>
            <a:t>Topic: What am I interested in?</a:t>
          </a:r>
        </a:p>
      </dgm:t>
    </dgm:pt>
    <dgm:pt modelId="{36A08CC8-4988-4A5A-9D1C-7E2E75553702}" type="parTrans" cxnId="{73F81B94-3C7F-407F-9A27-58B3F649081C}">
      <dgm:prSet/>
      <dgm:spPr/>
      <dgm:t>
        <a:bodyPr/>
        <a:lstStyle/>
        <a:p>
          <a:endParaRPr lang="en-GB"/>
        </a:p>
      </dgm:t>
    </dgm:pt>
    <dgm:pt modelId="{081E5D06-4A22-48E3-B1A3-7490EE302B0E}" type="sibTrans" cxnId="{73F81B94-3C7F-407F-9A27-58B3F649081C}">
      <dgm:prSet/>
      <dgm:spPr/>
      <dgm:t>
        <a:bodyPr/>
        <a:lstStyle/>
        <a:p>
          <a:endParaRPr lang="en-GB"/>
        </a:p>
      </dgm:t>
    </dgm:pt>
    <dgm:pt modelId="{482ADD4B-F9D1-4664-9485-0DB99773CDF3}">
      <dgm:prSet phldrT="[Text]" custT="1"/>
      <dgm:spPr/>
      <dgm:t>
        <a:bodyPr/>
        <a:lstStyle/>
        <a:p>
          <a:r>
            <a:rPr lang="en-GB" sz="2600" b="1" dirty="0"/>
            <a:t>Research Question(s)</a:t>
          </a:r>
        </a:p>
      </dgm:t>
    </dgm:pt>
    <dgm:pt modelId="{45324BD0-D131-4774-BB1F-75BEC4E2430D}" type="parTrans" cxnId="{3E3F9DC7-603C-409D-8B55-250DE5EDA9D3}">
      <dgm:prSet/>
      <dgm:spPr/>
      <dgm:t>
        <a:bodyPr/>
        <a:lstStyle/>
        <a:p>
          <a:endParaRPr lang="en-GB"/>
        </a:p>
      </dgm:t>
    </dgm:pt>
    <dgm:pt modelId="{994C3E46-B96C-4560-9249-32F3C2DCFB7C}" type="sibTrans" cxnId="{3E3F9DC7-603C-409D-8B55-250DE5EDA9D3}">
      <dgm:prSet/>
      <dgm:spPr/>
      <dgm:t>
        <a:bodyPr/>
        <a:lstStyle/>
        <a:p>
          <a:endParaRPr lang="en-GB"/>
        </a:p>
      </dgm:t>
    </dgm:pt>
    <dgm:pt modelId="{F5F64942-9835-4DA7-B465-39A26670B74A}">
      <dgm:prSet phldrT="[Text]" custT="1"/>
      <dgm:spPr/>
      <dgm:t>
        <a:bodyPr/>
        <a:lstStyle/>
        <a:p>
          <a:r>
            <a:rPr lang="en-GB" sz="2400" b="1" dirty="0"/>
            <a:t>Sub-Questions?</a:t>
          </a:r>
        </a:p>
      </dgm:t>
    </dgm:pt>
    <dgm:pt modelId="{B4006D89-B9FD-4C88-9DDE-694DCBB598EF}" type="parTrans" cxnId="{D76A36B7-4AD3-4A20-B519-78AAD6264D84}">
      <dgm:prSet/>
      <dgm:spPr/>
      <dgm:t>
        <a:bodyPr/>
        <a:lstStyle/>
        <a:p>
          <a:endParaRPr lang="en-GB"/>
        </a:p>
      </dgm:t>
    </dgm:pt>
    <dgm:pt modelId="{3A96A325-7507-4003-949E-68755E79CF3D}" type="sibTrans" cxnId="{D76A36B7-4AD3-4A20-B519-78AAD6264D84}">
      <dgm:prSet/>
      <dgm:spPr/>
      <dgm:t>
        <a:bodyPr/>
        <a:lstStyle/>
        <a:p>
          <a:endParaRPr lang="en-GB"/>
        </a:p>
      </dgm:t>
    </dgm:pt>
    <dgm:pt modelId="{054028BD-7DB3-43DA-A475-60A8972C7572}">
      <dgm:prSet phldrT="[Text]" custT="1"/>
      <dgm:spPr/>
      <dgm:t>
        <a:bodyPr/>
        <a:lstStyle/>
        <a:p>
          <a:r>
            <a:rPr lang="en-GB" sz="2200" b="1" dirty="0"/>
            <a:t>What data?</a:t>
          </a:r>
        </a:p>
      </dgm:t>
    </dgm:pt>
    <dgm:pt modelId="{80DC1109-3390-46BD-B082-59F6DCB6A1D0}" type="parTrans" cxnId="{AEFA9F38-6A9E-4F6A-B382-170DD31EB1E7}">
      <dgm:prSet/>
      <dgm:spPr/>
      <dgm:t>
        <a:bodyPr/>
        <a:lstStyle/>
        <a:p>
          <a:endParaRPr lang="en-GB"/>
        </a:p>
      </dgm:t>
    </dgm:pt>
    <dgm:pt modelId="{2435DDDA-339D-4E03-9DDB-737E6744E8BF}" type="sibTrans" cxnId="{AEFA9F38-6A9E-4F6A-B382-170DD31EB1E7}">
      <dgm:prSet/>
      <dgm:spPr/>
      <dgm:t>
        <a:bodyPr/>
        <a:lstStyle/>
        <a:p>
          <a:endParaRPr lang="en-GB"/>
        </a:p>
      </dgm:t>
    </dgm:pt>
    <dgm:pt modelId="{783B5216-568C-4E5E-A5F0-3A838E3E1DA7}">
      <dgm:prSet phldrT="[Text]" custT="1"/>
      <dgm:spPr/>
      <dgm:t>
        <a:bodyPr/>
        <a:lstStyle/>
        <a:p>
          <a:r>
            <a:rPr lang="en-GB" sz="1800" b="1" dirty="0"/>
            <a:t>Method?</a:t>
          </a:r>
        </a:p>
      </dgm:t>
    </dgm:pt>
    <dgm:pt modelId="{AE3E6932-1430-4DBB-9824-DCA25759E639}" type="parTrans" cxnId="{254C01B7-67F9-41E1-A995-FDF0810E842B}">
      <dgm:prSet/>
      <dgm:spPr/>
      <dgm:t>
        <a:bodyPr/>
        <a:lstStyle/>
        <a:p>
          <a:endParaRPr lang="en-GB"/>
        </a:p>
      </dgm:t>
    </dgm:pt>
    <dgm:pt modelId="{C23302BC-C87B-457C-8CD2-2064DF5321EC}" type="sibTrans" cxnId="{254C01B7-67F9-41E1-A995-FDF0810E842B}">
      <dgm:prSet/>
      <dgm:spPr/>
      <dgm:t>
        <a:bodyPr/>
        <a:lstStyle/>
        <a:p>
          <a:endParaRPr lang="en-GB"/>
        </a:p>
      </dgm:t>
    </dgm:pt>
    <dgm:pt modelId="{A8C100A4-EF99-41A9-B4FF-A9E449E15742}">
      <dgm:prSet phldrT="[Text]" custT="1"/>
      <dgm:spPr/>
      <dgm:t>
        <a:bodyPr/>
        <a:lstStyle/>
        <a:p>
          <a:r>
            <a:rPr lang="en-GB" sz="2800" b="1" dirty="0"/>
            <a:t>Refine: Add time frame? Location?</a:t>
          </a:r>
        </a:p>
      </dgm:t>
    </dgm:pt>
    <dgm:pt modelId="{5BDFD877-D983-487A-937E-240FA4ADD27D}" type="parTrans" cxnId="{4B3BAB6A-6A8C-4C4B-B6CC-B4F8E492A836}">
      <dgm:prSet/>
      <dgm:spPr/>
      <dgm:t>
        <a:bodyPr/>
        <a:lstStyle/>
        <a:p>
          <a:endParaRPr lang="en-GB"/>
        </a:p>
      </dgm:t>
    </dgm:pt>
    <dgm:pt modelId="{596D2FD1-91E0-4D1D-892D-CC49F43FBD1E}" type="sibTrans" cxnId="{4B3BAB6A-6A8C-4C4B-B6CC-B4F8E492A836}">
      <dgm:prSet/>
      <dgm:spPr/>
      <dgm:t>
        <a:bodyPr/>
        <a:lstStyle/>
        <a:p>
          <a:endParaRPr lang="en-GB"/>
        </a:p>
      </dgm:t>
    </dgm:pt>
    <dgm:pt modelId="{CE6720C3-9E3E-45E4-AF58-20E323DF2F05}" type="pres">
      <dgm:prSet presAssocID="{D085C329-C2C2-419D-9344-5FD5E606C54B}" presName="Name0" presStyleCnt="0">
        <dgm:presLayoutVars>
          <dgm:dir/>
          <dgm:animLvl val="lvl"/>
          <dgm:resizeHandles val="exact"/>
        </dgm:presLayoutVars>
      </dgm:prSet>
      <dgm:spPr/>
    </dgm:pt>
    <dgm:pt modelId="{FF773DE2-BD74-41D3-B6A0-0AC4EC2EC8FB}" type="pres">
      <dgm:prSet presAssocID="{7D81A6F0-81B2-42E0-A753-B852BBDEAE21}" presName="Name8" presStyleCnt="0"/>
      <dgm:spPr/>
    </dgm:pt>
    <dgm:pt modelId="{877EF72E-6160-41F9-A3C3-9D2E866A905F}" type="pres">
      <dgm:prSet presAssocID="{7D81A6F0-81B2-42E0-A753-B852BBDEAE21}" presName="level" presStyleLbl="node1" presStyleIdx="0" presStyleCnt="6">
        <dgm:presLayoutVars>
          <dgm:chMax val="1"/>
          <dgm:bulletEnabled val="1"/>
        </dgm:presLayoutVars>
      </dgm:prSet>
      <dgm:spPr/>
    </dgm:pt>
    <dgm:pt modelId="{2A3D7634-7AD4-465B-B94C-09913B9FC468}" type="pres">
      <dgm:prSet presAssocID="{7D81A6F0-81B2-42E0-A753-B852BBDEAE2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FC39D8E-8F6B-40E1-8F1C-8CC8171E6326}" type="pres">
      <dgm:prSet presAssocID="{A8C100A4-EF99-41A9-B4FF-A9E449E15742}" presName="Name8" presStyleCnt="0"/>
      <dgm:spPr/>
    </dgm:pt>
    <dgm:pt modelId="{6F143C68-4E15-4B6D-93C0-8E59FA5B2023}" type="pres">
      <dgm:prSet presAssocID="{A8C100A4-EF99-41A9-B4FF-A9E449E15742}" presName="level" presStyleLbl="node1" presStyleIdx="1" presStyleCnt="6">
        <dgm:presLayoutVars>
          <dgm:chMax val="1"/>
          <dgm:bulletEnabled val="1"/>
        </dgm:presLayoutVars>
      </dgm:prSet>
      <dgm:spPr/>
    </dgm:pt>
    <dgm:pt modelId="{02C3EF45-E2B0-48AD-97B3-30E6BE8589F8}" type="pres">
      <dgm:prSet presAssocID="{A8C100A4-EF99-41A9-B4FF-A9E449E1574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07EE3DF-39D2-453D-90D9-AD957C3562CC}" type="pres">
      <dgm:prSet presAssocID="{482ADD4B-F9D1-4664-9485-0DB99773CDF3}" presName="Name8" presStyleCnt="0"/>
      <dgm:spPr/>
    </dgm:pt>
    <dgm:pt modelId="{B5A171C3-A40A-453D-B0A1-1BADF07C1A3D}" type="pres">
      <dgm:prSet presAssocID="{482ADD4B-F9D1-4664-9485-0DB99773CDF3}" presName="level" presStyleLbl="node1" presStyleIdx="2" presStyleCnt="6">
        <dgm:presLayoutVars>
          <dgm:chMax val="1"/>
          <dgm:bulletEnabled val="1"/>
        </dgm:presLayoutVars>
      </dgm:prSet>
      <dgm:spPr/>
    </dgm:pt>
    <dgm:pt modelId="{22F6A95B-9CEE-4656-B8D4-36F5B30CA2D5}" type="pres">
      <dgm:prSet presAssocID="{482ADD4B-F9D1-4664-9485-0DB99773CDF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C48E907-A7BF-4F38-9667-A80325BF3CB1}" type="pres">
      <dgm:prSet presAssocID="{F5F64942-9835-4DA7-B465-39A26670B74A}" presName="Name8" presStyleCnt="0"/>
      <dgm:spPr/>
    </dgm:pt>
    <dgm:pt modelId="{38CC0F25-B01B-4081-9BCA-C6A612FD5A7C}" type="pres">
      <dgm:prSet presAssocID="{F5F64942-9835-4DA7-B465-39A26670B74A}" presName="level" presStyleLbl="node1" presStyleIdx="3" presStyleCnt="6">
        <dgm:presLayoutVars>
          <dgm:chMax val="1"/>
          <dgm:bulletEnabled val="1"/>
        </dgm:presLayoutVars>
      </dgm:prSet>
      <dgm:spPr/>
    </dgm:pt>
    <dgm:pt modelId="{F1975455-AB21-4CE1-9B4B-74FD35B2B280}" type="pres">
      <dgm:prSet presAssocID="{F5F64942-9835-4DA7-B465-39A26670B74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E22D91F-7978-43F0-BE0F-B8DEE49FAD8E}" type="pres">
      <dgm:prSet presAssocID="{054028BD-7DB3-43DA-A475-60A8972C7572}" presName="Name8" presStyleCnt="0"/>
      <dgm:spPr/>
    </dgm:pt>
    <dgm:pt modelId="{0DBAC159-C976-4DF2-B6CB-61FAC5D3AA43}" type="pres">
      <dgm:prSet presAssocID="{054028BD-7DB3-43DA-A475-60A8972C7572}" presName="level" presStyleLbl="node1" presStyleIdx="4" presStyleCnt="6">
        <dgm:presLayoutVars>
          <dgm:chMax val="1"/>
          <dgm:bulletEnabled val="1"/>
        </dgm:presLayoutVars>
      </dgm:prSet>
      <dgm:spPr/>
    </dgm:pt>
    <dgm:pt modelId="{3ED77DF6-2D0B-469A-A10F-2029C0EE2145}" type="pres">
      <dgm:prSet presAssocID="{054028BD-7DB3-43DA-A475-60A8972C757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A730141-7D92-4D34-B92B-6298C62C3642}" type="pres">
      <dgm:prSet presAssocID="{783B5216-568C-4E5E-A5F0-3A838E3E1DA7}" presName="Name8" presStyleCnt="0"/>
      <dgm:spPr/>
    </dgm:pt>
    <dgm:pt modelId="{21B82051-0255-4D71-AA04-27E179F874C4}" type="pres">
      <dgm:prSet presAssocID="{783B5216-568C-4E5E-A5F0-3A838E3E1DA7}" presName="level" presStyleLbl="node1" presStyleIdx="5" presStyleCnt="6">
        <dgm:presLayoutVars>
          <dgm:chMax val="1"/>
          <dgm:bulletEnabled val="1"/>
        </dgm:presLayoutVars>
      </dgm:prSet>
      <dgm:spPr/>
    </dgm:pt>
    <dgm:pt modelId="{7C43B467-CB5D-4CE6-94C9-8943655D8F2F}" type="pres">
      <dgm:prSet presAssocID="{783B5216-568C-4E5E-A5F0-3A838E3E1DA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FBFC1405-0CA5-4453-8E59-D1CB268DDC6D}" type="presOf" srcId="{783B5216-568C-4E5E-A5F0-3A838E3E1DA7}" destId="{7C43B467-CB5D-4CE6-94C9-8943655D8F2F}" srcOrd="1" destOrd="0" presId="urn:microsoft.com/office/officeart/2005/8/layout/pyramid3"/>
    <dgm:cxn modelId="{CA347C0A-F49E-4356-A40E-D77801DDBCE3}" type="presOf" srcId="{F5F64942-9835-4DA7-B465-39A26670B74A}" destId="{38CC0F25-B01B-4081-9BCA-C6A612FD5A7C}" srcOrd="0" destOrd="0" presId="urn:microsoft.com/office/officeart/2005/8/layout/pyramid3"/>
    <dgm:cxn modelId="{80164210-8E37-4166-8E9D-6CDFCB2E1069}" type="presOf" srcId="{A8C100A4-EF99-41A9-B4FF-A9E449E15742}" destId="{02C3EF45-E2B0-48AD-97B3-30E6BE8589F8}" srcOrd="1" destOrd="0" presId="urn:microsoft.com/office/officeart/2005/8/layout/pyramid3"/>
    <dgm:cxn modelId="{17ACD01B-93E5-4916-8431-EF20A0150D35}" type="presOf" srcId="{783B5216-568C-4E5E-A5F0-3A838E3E1DA7}" destId="{21B82051-0255-4D71-AA04-27E179F874C4}" srcOrd="0" destOrd="0" presId="urn:microsoft.com/office/officeart/2005/8/layout/pyramid3"/>
    <dgm:cxn modelId="{AEFA9F38-6A9E-4F6A-B382-170DD31EB1E7}" srcId="{D085C329-C2C2-419D-9344-5FD5E606C54B}" destId="{054028BD-7DB3-43DA-A475-60A8972C7572}" srcOrd="4" destOrd="0" parTransId="{80DC1109-3390-46BD-B082-59F6DCB6A1D0}" sibTransId="{2435DDDA-339D-4E03-9DDB-737E6744E8BF}"/>
    <dgm:cxn modelId="{5E327262-EAD1-4B5C-A66C-29AC5C358620}" type="presOf" srcId="{D085C329-C2C2-419D-9344-5FD5E606C54B}" destId="{CE6720C3-9E3E-45E4-AF58-20E323DF2F05}" srcOrd="0" destOrd="0" presId="urn:microsoft.com/office/officeart/2005/8/layout/pyramid3"/>
    <dgm:cxn modelId="{F0B06766-16FF-4657-8002-36008BD063F1}" type="presOf" srcId="{F5F64942-9835-4DA7-B465-39A26670B74A}" destId="{F1975455-AB21-4CE1-9B4B-74FD35B2B280}" srcOrd="1" destOrd="0" presId="urn:microsoft.com/office/officeart/2005/8/layout/pyramid3"/>
    <dgm:cxn modelId="{F7EF8867-89D4-4CED-94BE-B14D02035D1E}" type="presOf" srcId="{7D81A6F0-81B2-42E0-A753-B852BBDEAE21}" destId="{2A3D7634-7AD4-465B-B94C-09913B9FC468}" srcOrd="1" destOrd="0" presId="urn:microsoft.com/office/officeart/2005/8/layout/pyramid3"/>
    <dgm:cxn modelId="{4B3BAB6A-6A8C-4C4B-B6CC-B4F8E492A836}" srcId="{D085C329-C2C2-419D-9344-5FD5E606C54B}" destId="{A8C100A4-EF99-41A9-B4FF-A9E449E15742}" srcOrd="1" destOrd="0" parTransId="{5BDFD877-D983-487A-937E-240FA4ADD27D}" sibTransId="{596D2FD1-91E0-4D1D-892D-CC49F43FBD1E}"/>
    <dgm:cxn modelId="{92736B6E-7926-4329-A7A1-D6A2FC8FFDE2}" type="presOf" srcId="{482ADD4B-F9D1-4664-9485-0DB99773CDF3}" destId="{B5A171C3-A40A-453D-B0A1-1BADF07C1A3D}" srcOrd="0" destOrd="0" presId="urn:microsoft.com/office/officeart/2005/8/layout/pyramid3"/>
    <dgm:cxn modelId="{73F81B94-3C7F-407F-9A27-58B3F649081C}" srcId="{D085C329-C2C2-419D-9344-5FD5E606C54B}" destId="{7D81A6F0-81B2-42E0-A753-B852BBDEAE21}" srcOrd="0" destOrd="0" parTransId="{36A08CC8-4988-4A5A-9D1C-7E2E75553702}" sibTransId="{081E5D06-4A22-48E3-B1A3-7490EE302B0E}"/>
    <dgm:cxn modelId="{53E44397-F14F-494A-A1AE-F78F0CC02744}" type="presOf" srcId="{054028BD-7DB3-43DA-A475-60A8972C7572}" destId="{3ED77DF6-2D0B-469A-A10F-2029C0EE2145}" srcOrd="1" destOrd="0" presId="urn:microsoft.com/office/officeart/2005/8/layout/pyramid3"/>
    <dgm:cxn modelId="{4A9D3D9D-EF65-45D0-B820-9A30DF7C852C}" type="presOf" srcId="{482ADD4B-F9D1-4664-9485-0DB99773CDF3}" destId="{22F6A95B-9CEE-4656-B8D4-36F5B30CA2D5}" srcOrd="1" destOrd="0" presId="urn:microsoft.com/office/officeart/2005/8/layout/pyramid3"/>
    <dgm:cxn modelId="{254C01B7-67F9-41E1-A995-FDF0810E842B}" srcId="{D085C329-C2C2-419D-9344-5FD5E606C54B}" destId="{783B5216-568C-4E5E-A5F0-3A838E3E1DA7}" srcOrd="5" destOrd="0" parTransId="{AE3E6932-1430-4DBB-9824-DCA25759E639}" sibTransId="{C23302BC-C87B-457C-8CD2-2064DF5321EC}"/>
    <dgm:cxn modelId="{D76A36B7-4AD3-4A20-B519-78AAD6264D84}" srcId="{D085C329-C2C2-419D-9344-5FD5E606C54B}" destId="{F5F64942-9835-4DA7-B465-39A26670B74A}" srcOrd="3" destOrd="0" parTransId="{B4006D89-B9FD-4C88-9DDE-694DCBB598EF}" sibTransId="{3A96A325-7507-4003-949E-68755E79CF3D}"/>
    <dgm:cxn modelId="{03A98EC0-089D-4AC3-8EB0-BCB09881D0F2}" type="presOf" srcId="{054028BD-7DB3-43DA-A475-60A8972C7572}" destId="{0DBAC159-C976-4DF2-B6CB-61FAC5D3AA43}" srcOrd="0" destOrd="0" presId="urn:microsoft.com/office/officeart/2005/8/layout/pyramid3"/>
    <dgm:cxn modelId="{0F0DD7C1-63D3-4CCE-B779-65A2239543C4}" type="presOf" srcId="{7D81A6F0-81B2-42E0-A753-B852BBDEAE21}" destId="{877EF72E-6160-41F9-A3C3-9D2E866A905F}" srcOrd="0" destOrd="0" presId="urn:microsoft.com/office/officeart/2005/8/layout/pyramid3"/>
    <dgm:cxn modelId="{3E3F9DC7-603C-409D-8B55-250DE5EDA9D3}" srcId="{D085C329-C2C2-419D-9344-5FD5E606C54B}" destId="{482ADD4B-F9D1-4664-9485-0DB99773CDF3}" srcOrd="2" destOrd="0" parTransId="{45324BD0-D131-4774-BB1F-75BEC4E2430D}" sibTransId="{994C3E46-B96C-4560-9249-32F3C2DCFB7C}"/>
    <dgm:cxn modelId="{42DB9FF7-ADF2-4501-BBAD-2A538C9ACCE3}" type="presOf" srcId="{A8C100A4-EF99-41A9-B4FF-A9E449E15742}" destId="{6F143C68-4E15-4B6D-93C0-8E59FA5B2023}" srcOrd="0" destOrd="0" presId="urn:microsoft.com/office/officeart/2005/8/layout/pyramid3"/>
    <dgm:cxn modelId="{AEDD7D64-AFA9-4C66-B36F-1BE53FE880AB}" type="presParOf" srcId="{CE6720C3-9E3E-45E4-AF58-20E323DF2F05}" destId="{FF773DE2-BD74-41D3-B6A0-0AC4EC2EC8FB}" srcOrd="0" destOrd="0" presId="urn:microsoft.com/office/officeart/2005/8/layout/pyramid3"/>
    <dgm:cxn modelId="{A8029074-B76E-4B67-90CD-FF511B9D00EA}" type="presParOf" srcId="{FF773DE2-BD74-41D3-B6A0-0AC4EC2EC8FB}" destId="{877EF72E-6160-41F9-A3C3-9D2E866A905F}" srcOrd="0" destOrd="0" presId="urn:microsoft.com/office/officeart/2005/8/layout/pyramid3"/>
    <dgm:cxn modelId="{7317D66C-92DA-4D79-AEDC-D6E6B0E8DF86}" type="presParOf" srcId="{FF773DE2-BD74-41D3-B6A0-0AC4EC2EC8FB}" destId="{2A3D7634-7AD4-465B-B94C-09913B9FC468}" srcOrd="1" destOrd="0" presId="urn:microsoft.com/office/officeart/2005/8/layout/pyramid3"/>
    <dgm:cxn modelId="{BF4AA80E-8A55-4B88-9356-7B5ADFE6C680}" type="presParOf" srcId="{CE6720C3-9E3E-45E4-AF58-20E323DF2F05}" destId="{9FC39D8E-8F6B-40E1-8F1C-8CC8171E6326}" srcOrd="1" destOrd="0" presId="urn:microsoft.com/office/officeart/2005/8/layout/pyramid3"/>
    <dgm:cxn modelId="{13BD42D1-6A0B-423D-B4CA-35AAA1932E1F}" type="presParOf" srcId="{9FC39D8E-8F6B-40E1-8F1C-8CC8171E6326}" destId="{6F143C68-4E15-4B6D-93C0-8E59FA5B2023}" srcOrd="0" destOrd="0" presId="urn:microsoft.com/office/officeart/2005/8/layout/pyramid3"/>
    <dgm:cxn modelId="{3B0F39E7-AFCD-4C94-A78F-EB9FCCF11CBE}" type="presParOf" srcId="{9FC39D8E-8F6B-40E1-8F1C-8CC8171E6326}" destId="{02C3EF45-E2B0-48AD-97B3-30E6BE8589F8}" srcOrd="1" destOrd="0" presId="urn:microsoft.com/office/officeart/2005/8/layout/pyramid3"/>
    <dgm:cxn modelId="{6C13C574-E1CD-4DD2-A33B-3BF44721FA93}" type="presParOf" srcId="{CE6720C3-9E3E-45E4-AF58-20E323DF2F05}" destId="{A07EE3DF-39D2-453D-90D9-AD957C3562CC}" srcOrd="2" destOrd="0" presId="urn:microsoft.com/office/officeart/2005/8/layout/pyramid3"/>
    <dgm:cxn modelId="{8595FD10-247A-4E43-8C3A-BE6D35670D18}" type="presParOf" srcId="{A07EE3DF-39D2-453D-90D9-AD957C3562CC}" destId="{B5A171C3-A40A-453D-B0A1-1BADF07C1A3D}" srcOrd="0" destOrd="0" presId="urn:microsoft.com/office/officeart/2005/8/layout/pyramid3"/>
    <dgm:cxn modelId="{60E39BAA-9B9B-414B-B5ED-697E320DA5C5}" type="presParOf" srcId="{A07EE3DF-39D2-453D-90D9-AD957C3562CC}" destId="{22F6A95B-9CEE-4656-B8D4-36F5B30CA2D5}" srcOrd="1" destOrd="0" presId="urn:microsoft.com/office/officeart/2005/8/layout/pyramid3"/>
    <dgm:cxn modelId="{8D75712E-1DAA-4A6E-9FE9-B5C32A93AA99}" type="presParOf" srcId="{CE6720C3-9E3E-45E4-AF58-20E323DF2F05}" destId="{9C48E907-A7BF-4F38-9667-A80325BF3CB1}" srcOrd="3" destOrd="0" presId="urn:microsoft.com/office/officeart/2005/8/layout/pyramid3"/>
    <dgm:cxn modelId="{999EF43F-1C4C-495B-98E3-9AA5F0F09EBA}" type="presParOf" srcId="{9C48E907-A7BF-4F38-9667-A80325BF3CB1}" destId="{38CC0F25-B01B-4081-9BCA-C6A612FD5A7C}" srcOrd="0" destOrd="0" presId="urn:microsoft.com/office/officeart/2005/8/layout/pyramid3"/>
    <dgm:cxn modelId="{8A30F686-089B-4D49-8049-923E11874A87}" type="presParOf" srcId="{9C48E907-A7BF-4F38-9667-A80325BF3CB1}" destId="{F1975455-AB21-4CE1-9B4B-74FD35B2B280}" srcOrd="1" destOrd="0" presId="urn:microsoft.com/office/officeart/2005/8/layout/pyramid3"/>
    <dgm:cxn modelId="{AF569FC4-5A07-4ADA-B7F9-59D662A87E3A}" type="presParOf" srcId="{CE6720C3-9E3E-45E4-AF58-20E323DF2F05}" destId="{2E22D91F-7978-43F0-BE0F-B8DEE49FAD8E}" srcOrd="4" destOrd="0" presId="urn:microsoft.com/office/officeart/2005/8/layout/pyramid3"/>
    <dgm:cxn modelId="{7650B1C8-05FA-4F7C-A459-20B662A86B27}" type="presParOf" srcId="{2E22D91F-7978-43F0-BE0F-B8DEE49FAD8E}" destId="{0DBAC159-C976-4DF2-B6CB-61FAC5D3AA43}" srcOrd="0" destOrd="0" presId="urn:microsoft.com/office/officeart/2005/8/layout/pyramid3"/>
    <dgm:cxn modelId="{3BA823D6-E51F-4EBD-B626-58726F7E9379}" type="presParOf" srcId="{2E22D91F-7978-43F0-BE0F-B8DEE49FAD8E}" destId="{3ED77DF6-2D0B-469A-A10F-2029C0EE2145}" srcOrd="1" destOrd="0" presId="urn:microsoft.com/office/officeart/2005/8/layout/pyramid3"/>
    <dgm:cxn modelId="{4C391124-ED61-4D97-8D59-123AE3637F9B}" type="presParOf" srcId="{CE6720C3-9E3E-45E4-AF58-20E323DF2F05}" destId="{9A730141-7D92-4D34-B92B-6298C62C3642}" srcOrd="5" destOrd="0" presId="urn:microsoft.com/office/officeart/2005/8/layout/pyramid3"/>
    <dgm:cxn modelId="{0646869D-5DD0-4BFD-AE4E-8E5EE549BBFC}" type="presParOf" srcId="{9A730141-7D92-4D34-B92B-6298C62C3642}" destId="{21B82051-0255-4D71-AA04-27E179F874C4}" srcOrd="0" destOrd="0" presId="urn:microsoft.com/office/officeart/2005/8/layout/pyramid3"/>
    <dgm:cxn modelId="{94820C8A-9D9A-471C-B900-287B6C0866F2}" type="presParOf" srcId="{9A730141-7D92-4D34-B92B-6298C62C3642}" destId="{7C43B467-CB5D-4CE6-94C9-8943655D8F2F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65E8A7-4D9D-40E9-B110-9044300A31A0}">
      <dsp:nvSpPr>
        <dsp:cNvPr id="0" name=""/>
        <dsp:cNvSpPr/>
      </dsp:nvSpPr>
      <dsp:spPr>
        <a:xfrm>
          <a:off x="6425" y="1202803"/>
          <a:ext cx="1920417" cy="21784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Access dissertation Moodle pages</a:t>
          </a:r>
          <a:endParaRPr lang="en-GB" sz="2100" kern="1200" dirty="0"/>
        </a:p>
      </dsp:txBody>
      <dsp:txXfrm>
        <a:off x="62672" y="1259050"/>
        <a:ext cx="1807923" cy="2065979"/>
      </dsp:txXfrm>
    </dsp:sp>
    <dsp:sp modelId="{9D427BE0-99BA-47CD-A68A-F422F9DD952B}">
      <dsp:nvSpPr>
        <dsp:cNvPr id="0" name=""/>
        <dsp:cNvSpPr/>
      </dsp:nvSpPr>
      <dsp:spPr>
        <a:xfrm>
          <a:off x="2118884" y="2053908"/>
          <a:ext cx="407128" cy="4762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2118884" y="2149161"/>
        <a:ext cx="284990" cy="285757"/>
      </dsp:txXfrm>
    </dsp:sp>
    <dsp:sp modelId="{5702D082-1AA5-42FF-AF71-729AD88B1680}">
      <dsp:nvSpPr>
        <dsp:cNvPr id="0" name=""/>
        <dsp:cNvSpPr/>
      </dsp:nvSpPr>
      <dsp:spPr>
        <a:xfrm>
          <a:off x="2695009" y="1202803"/>
          <a:ext cx="1920417" cy="2178473"/>
        </a:xfrm>
        <a:prstGeom prst="roundRect">
          <a:avLst>
            <a:gd name="adj" fmla="val 10000"/>
          </a:avLst>
        </a:prstGeom>
        <a:solidFill>
          <a:schemeClr val="accent3">
            <a:hueOff val="4784907"/>
            <a:satOff val="-6752"/>
            <a:lumOff val="-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kern="1200" dirty="0"/>
            <a:t>Read guidelines/ sample dissertations &amp; think about your topic</a:t>
          </a:r>
          <a:endParaRPr lang="en-GB" sz="2000" kern="1200" dirty="0"/>
        </a:p>
      </dsp:txBody>
      <dsp:txXfrm>
        <a:off x="2751256" y="1259050"/>
        <a:ext cx="1807923" cy="2065979"/>
      </dsp:txXfrm>
    </dsp:sp>
    <dsp:sp modelId="{C78F7112-3827-4C3C-8312-E12899E92ACB}">
      <dsp:nvSpPr>
        <dsp:cNvPr id="0" name=""/>
        <dsp:cNvSpPr/>
      </dsp:nvSpPr>
      <dsp:spPr>
        <a:xfrm>
          <a:off x="4807469" y="2053908"/>
          <a:ext cx="407128" cy="4762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9569813"/>
            <a:satOff val="-13505"/>
            <a:lumOff val="-58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700" kern="1200"/>
        </a:p>
      </dsp:txBody>
      <dsp:txXfrm>
        <a:off x="4807469" y="2149161"/>
        <a:ext cx="284990" cy="285757"/>
      </dsp:txXfrm>
    </dsp:sp>
    <dsp:sp modelId="{4F8941EA-7827-4BEC-B16D-560D047B17A1}">
      <dsp:nvSpPr>
        <dsp:cNvPr id="0" name=""/>
        <dsp:cNvSpPr/>
      </dsp:nvSpPr>
      <dsp:spPr>
        <a:xfrm>
          <a:off x="5383594" y="1202803"/>
          <a:ext cx="1920417" cy="2178473"/>
        </a:xfrm>
        <a:prstGeom prst="roundRect">
          <a:avLst>
            <a:gd name="adj" fmla="val 10000"/>
          </a:avLst>
        </a:prstGeom>
        <a:solidFill>
          <a:schemeClr val="accent3">
            <a:hueOff val="9569813"/>
            <a:satOff val="-13505"/>
            <a:lumOff val="-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100" kern="1200" dirty="0"/>
            <a:t>Identify potential supervisor</a:t>
          </a:r>
          <a:endParaRPr lang="en-GB" sz="2100" kern="1200" dirty="0"/>
        </a:p>
      </dsp:txBody>
      <dsp:txXfrm>
        <a:off x="5439841" y="1259050"/>
        <a:ext cx="1807923" cy="20659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BFDB46-9BD6-4A55-BE01-4263387481D5}">
      <dsp:nvSpPr>
        <dsp:cNvPr id="0" name=""/>
        <dsp:cNvSpPr/>
      </dsp:nvSpPr>
      <dsp:spPr>
        <a:xfrm>
          <a:off x="6097" y="1548095"/>
          <a:ext cx="1822404" cy="1247208"/>
        </a:xfrm>
        <a:prstGeom prst="roundRect">
          <a:avLst>
            <a:gd name="adj" fmla="val 10000"/>
          </a:avLst>
        </a:prstGeom>
        <a:solidFill>
          <a:schemeClr val="tx2">
            <a:lumMod val="75000"/>
            <a:lumOff val="2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100" kern="1200" dirty="0"/>
            <a:t>Complete &amp; submit proposal form</a:t>
          </a:r>
          <a:endParaRPr lang="en-GB" sz="2100" kern="1200" dirty="0"/>
        </a:p>
      </dsp:txBody>
      <dsp:txXfrm>
        <a:off x="42626" y="1584624"/>
        <a:ext cx="1749346" cy="1174150"/>
      </dsp:txXfrm>
    </dsp:sp>
    <dsp:sp modelId="{E8CCCF0C-8242-4B01-A823-14D8EA150349}">
      <dsp:nvSpPr>
        <dsp:cNvPr id="0" name=""/>
        <dsp:cNvSpPr/>
      </dsp:nvSpPr>
      <dsp:spPr>
        <a:xfrm>
          <a:off x="2010742" y="1945721"/>
          <a:ext cx="386349" cy="4519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>
        <a:off x="2010742" y="2036112"/>
        <a:ext cx="270444" cy="271174"/>
      </dsp:txXfrm>
    </dsp:sp>
    <dsp:sp modelId="{703AAE09-775D-4DFE-851B-E0B1E54B3A7F}">
      <dsp:nvSpPr>
        <dsp:cNvPr id="0" name=""/>
        <dsp:cNvSpPr/>
      </dsp:nvSpPr>
      <dsp:spPr>
        <a:xfrm>
          <a:off x="2557463" y="1548095"/>
          <a:ext cx="1822404" cy="1247208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kern="1200" dirty="0"/>
            <a:t>Meet with supervisor (early 2</a:t>
          </a:r>
          <a:r>
            <a:rPr lang="en-US" sz="2000" kern="1200" baseline="30000" dirty="0"/>
            <a:t>nd</a:t>
          </a:r>
          <a:r>
            <a:rPr lang="en-US" sz="2000" kern="1200" dirty="0"/>
            <a:t> term)</a:t>
          </a:r>
          <a:endParaRPr lang="en-GB" sz="2000" kern="1200" dirty="0"/>
        </a:p>
      </dsp:txBody>
      <dsp:txXfrm>
        <a:off x="2593992" y="1584624"/>
        <a:ext cx="1749346" cy="1174150"/>
      </dsp:txXfrm>
    </dsp:sp>
    <dsp:sp modelId="{6F712750-6980-410F-927E-C67BD1026AAE}">
      <dsp:nvSpPr>
        <dsp:cNvPr id="0" name=""/>
        <dsp:cNvSpPr/>
      </dsp:nvSpPr>
      <dsp:spPr>
        <a:xfrm>
          <a:off x="4562108" y="1945721"/>
          <a:ext cx="386349" cy="45195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157850"/>
            <a:satOff val="-3197"/>
            <a:lumOff val="2208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/>
        </a:p>
      </dsp:txBody>
      <dsp:txXfrm>
        <a:off x="4562108" y="2036112"/>
        <a:ext cx="270444" cy="271174"/>
      </dsp:txXfrm>
    </dsp:sp>
    <dsp:sp modelId="{FCEA67C5-5F0F-47CB-B76D-2D5CDCA6E9BC}">
      <dsp:nvSpPr>
        <dsp:cNvPr id="0" name=""/>
        <dsp:cNvSpPr/>
      </dsp:nvSpPr>
      <dsp:spPr>
        <a:xfrm>
          <a:off x="5108830" y="1548095"/>
          <a:ext cx="1822404" cy="1247208"/>
        </a:xfrm>
        <a:prstGeom prst="roundRect">
          <a:avLst>
            <a:gd name="adj" fmla="val 10000"/>
          </a:avLst>
        </a:prstGeom>
        <a:solidFill>
          <a:schemeClr val="tx2">
            <a:lumMod val="50000"/>
            <a:lumOff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ct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2000" kern="1200" dirty="0"/>
            <a:t>Apply for ethics clearance if needed</a:t>
          </a:r>
          <a:endParaRPr lang="en-GB" sz="2000" kern="1200" dirty="0"/>
        </a:p>
      </dsp:txBody>
      <dsp:txXfrm>
        <a:off x="5145359" y="1584624"/>
        <a:ext cx="1749346" cy="11741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EF72E-6160-41F9-A3C3-9D2E866A905F}">
      <dsp:nvSpPr>
        <dsp:cNvPr id="0" name=""/>
        <dsp:cNvSpPr/>
      </dsp:nvSpPr>
      <dsp:spPr>
        <a:xfrm rot="10800000">
          <a:off x="0" y="0"/>
          <a:ext cx="8686800" cy="863600"/>
        </a:xfrm>
        <a:prstGeom prst="trapezoid">
          <a:avLst>
            <a:gd name="adj" fmla="val 8382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dirty="0"/>
            <a:t>Topic: What am I interested in?</a:t>
          </a:r>
        </a:p>
      </dsp:txBody>
      <dsp:txXfrm rot="-10800000">
        <a:off x="1520189" y="0"/>
        <a:ext cx="5646420" cy="863600"/>
      </dsp:txXfrm>
    </dsp:sp>
    <dsp:sp modelId="{6F143C68-4E15-4B6D-93C0-8E59FA5B2023}">
      <dsp:nvSpPr>
        <dsp:cNvPr id="0" name=""/>
        <dsp:cNvSpPr/>
      </dsp:nvSpPr>
      <dsp:spPr>
        <a:xfrm rot="10800000">
          <a:off x="723899" y="863599"/>
          <a:ext cx="7239000" cy="863600"/>
        </a:xfrm>
        <a:prstGeom prst="trapezoid">
          <a:avLst>
            <a:gd name="adj" fmla="val 8382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 dirty="0"/>
            <a:t>Refine: Add time frame? Location?</a:t>
          </a:r>
        </a:p>
      </dsp:txBody>
      <dsp:txXfrm rot="-10800000">
        <a:off x="1990724" y="863599"/>
        <a:ext cx="4705350" cy="863600"/>
      </dsp:txXfrm>
    </dsp:sp>
    <dsp:sp modelId="{B5A171C3-A40A-453D-B0A1-1BADF07C1A3D}">
      <dsp:nvSpPr>
        <dsp:cNvPr id="0" name=""/>
        <dsp:cNvSpPr/>
      </dsp:nvSpPr>
      <dsp:spPr>
        <a:xfrm rot="10800000">
          <a:off x="1447800" y="1727199"/>
          <a:ext cx="5791200" cy="863600"/>
        </a:xfrm>
        <a:prstGeom prst="trapezoid">
          <a:avLst>
            <a:gd name="adj" fmla="val 8382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 dirty="0"/>
            <a:t>Research Question(s)</a:t>
          </a:r>
        </a:p>
      </dsp:txBody>
      <dsp:txXfrm rot="-10800000">
        <a:off x="2461259" y="1727199"/>
        <a:ext cx="3764280" cy="863600"/>
      </dsp:txXfrm>
    </dsp:sp>
    <dsp:sp modelId="{38CC0F25-B01B-4081-9BCA-C6A612FD5A7C}">
      <dsp:nvSpPr>
        <dsp:cNvPr id="0" name=""/>
        <dsp:cNvSpPr/>
      </dsp:nvSpPr>
      <dsp:spPr>
        <a:xfrm rot="10800000">
          <a:off x="2171700" y="2590800"/>
          <a:ext cx="4343400" cy="863600"/>
        </a:xfrm>
        <a:prstGeom prst="trapezoid">
          <a:avLst>
            <a:gd name="adj" fmla="val 8382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Sub-Questions?</a:t>
          </a:r>
        </a:p>
      </dsp:txBody>
      <dsp:txXfrm rot="-10800000">
        <a:off x="2931795" y="2590800"/>
        <a:ext cx="2823210" cy="863600"/>
      </dsp:txXfrm>
    </dsp:sp>
    <dsp:sp modelId="{0DBAC159-C976-4DF2-B6CB-61FAC5D3AA43}">
      <dsp:nvSpPr>
        <dsp:cNvPr id="0" name=""/>
        <dsp:cNvSpPr/>
      </dsp:nvSpPr>
      <dsp:spPr>
        <a:xfrm rot="10800000">
          <a:off x="2895600" y="3454400"/>
          <a:ext cx="2895600" cy="863600"/>
        </a:xfrm>
        <a:prstGeom prst="trapezoid">
          <a:avLst>
            <a:gd name="adj" fmla="val 8382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What data?</a:t>
          </a:r>
        </a:p>
      </dsp:txBody>
      <dsp:txXfrm rot="-10800000">
        <a:off x="3402330" y="3454400"/>
        <a:ext cx="1882140" cy="863600"/>
      </dsp:txXfrm>
    </dsp:sp>
    <dsp:sp modelId="{21B82051-0255-4D71-AA04-27E179F874C4}">
      <dsp:nvSpPr>
        <dsp:cNvPr id="0" name=""/>
        <dsp:cNvSpPr/>
      </dsp:nvSpPr>
      <dsp:spPr>
        <a:xfrm rot="10800000">
          <a:off x="3619500" y="4318000"/>
          <a:ext cx="1447800" cy="863600"/>
        </a:xfrm>
        <a:prstGeom prst="trapezoid">
          <a:avLst>
            <a:gd name="adj" fmla="val 8382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Method?</a:t>
          </a:r>
        </a:p>
      </dsp:txBody>
      <dsp:txXfrm rot="-10800000">
        <a:off x="3619500" y="4318000"/>
        <a:ext cx="1447800" cy="863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A4B845-4A50-44EC-9F4A-E4FAF9EDFE0E}" type="datetimeFigureOut">
              <a:rPr lang="en-GB" smtClean="0"/>
              <a:t>12/11/2024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B753C-B1FD-4890-9CF7-9C39484CE5B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1800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ECFDC617-76C9-4B31-91E6-2875F4470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AAA194C4-806B-46C4-94D7-814E57C67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0B715C5D-8E7C-4B56-898E-C59271DD45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101D48E-A697-428B-9978-BB983C7B1450}" type="slidenum">
              <a:rPr lang="en-GB" altLang="en-US" sz="1200"/>
              <a:pPr/>
              <a:t>2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3707238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C0B479D4-DAF4-4FD4-82BF-6F38ADD6C2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A1B7C9C6-3145-4FDE-A046-0303318ED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BF7D0309-EFFF-4FE8-9830-966D7D22E6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53F14CB-7A6B-4143-A84C-6003295E438E}" type="slidenum">
              <a:rPr lang="en-GB" altLang="en-US" sz="1200"/>
              <a:pPr/>
              <a:t>4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B753C-B1FD-4890-9CF7-9C39484CE5B9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108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0B753C-B1FD-4890-9CF7-9C39484CE5B9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7607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ECFDC617-76C9-4B31-91E6-2875F4470F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AAA194C4-806B-46C4-94D7-814E57C67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0B715C5D-8E7C-4B56-898E-C59271DD45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101D48E-A697-428B-9978-BB983C7B1450}" type="slidenum">
              <a:rPr lang="en-GB" altLang="en-US" sz="1200"/>
              <a:pPr/>
              <a:t>20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A6D8BBBB-3366-41DB-B037-A770B75661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DAADC27B-7673-4758-8F5C-069FBFDC3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26C44036-BC9B-402D-8D8A-790BC4DD5A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E15F4CB-0E24-4B36-B82F-6F312F748279}" type="slidenum">
              <a:rPr lang="en-GB" altLang="en-US" sz="1200"/>
              <a:pPr/>
              <a:t>23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418273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A6D8BBBB-3366-41DB-B037-A770B75661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DAADC27B-7673-4758-8F5C-069FBFDC3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26C44036-BC9B-402D-8D8A-790BC4DD5A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75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E15F4CB-0E24-4B36-B82F-6F312F748279}" type="slidenum">
              <a:rPr lang="en-GB" altLang="en-US" sz="1200"/>
              <a:pPr/>
              <a:t>24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2909060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B35636AB-8ACD-4F23-A7BD-C13CBE3CF9D7}" type="datetimeFigureOut">
              <a:rPr lang="en-GB" smtClean="0"/>
              <a:t>12/11/2024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BA8F348-B147-4A8B-901A-0C7DBD79808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660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36AB-8ACD-4F23-A7BD-C13CBE3CF9D7}" type="datetimeFigureOut">
              <a:rPr lang="en-GB" smtClean="0"/>
              <a:t>12/11/2024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F348-B147-4A8B-901A-0C7DBD79808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45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36AB-8ACD-4F23-A7BD-C13CBE3CF9D7}" type="datetimeFigureOut">
              <a:rPr lang="en-GB" smtClean="0"/>
              <a:t>12/11/2024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F348-B147-4A8B-901A-0C7DBD79808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6302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36AB-8ACD-4F23-A7BD-C13CBE3CF9D7}" type="datetimeFigureOut">
              <a:rPr lang="en-GB" smtClean="0"/>
              <a:t>12/11/2024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F348-B147-4A8B-901A-0C7DBD79808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277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36AB-8ACD-4F23-A7BD-C13CBE3CF9D7}" type="datetimeFigureOut">
              <a:rPr lang="en-GB" smtClean="0"/>
              <a:t>12/11/2024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F348-B147-4A8B-901A-0C7DBD79808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11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36AB-8ACD-4F23-A7BD-C13CBE3CF9D7}" type="datetimeFigureOut">
              <a:rPr lang="en-GB" smtClean="0"/>
              <a:t>12/11/2024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F348-B147-4A8B-901A-0C7DBD79808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062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36AB-8ACD-4F23-A7BD-C13CBE3CF9D7}" type="datetimeFigureOut">
              <a:rPr lang="en-GB" smtClean="0"/>
              <a:t>12/11/2024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F348-B147-4A8B-901A-0C7DBD79808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785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36AB-8ACD-4F23-A7BD-C13CBE3CF9D7}" type="datetimeFigureOut">
              <a:rPr lang="en-GB" smtClean="0"/>
              <a:t>12/11/2024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F348-B147-4A8B-901A-0C7DBD79808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58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36AB-8ACD-4F23-A7BD-C13CBE3CF9D7}" type="datetimeFigureOut">
              <a:rPr lang="en-GB" smtClean="0"/>
              <a:t>12/11/2024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8F348-B147-4A8B-901A-0C7DBD79808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369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636AB-8ACD-4F23-A7BD-C13CBE3CF9D7}" type="datetimeFigureOut">
              <a:rPr lang="en-GB" smtClean="0"/>
              <a:t>12/11/2024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BA8F348-B147-4A8B-901A-0C7DBD79808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00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B35636AB-8ACD-4F23-A7BD-C13CBE3CF9D7}" type="datetimeFigureOut">
              <a:rPr lang="en-GB" smtClean="0"/>
              <a:t>12/11/2024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0BA8F348-B147-4A8B-901A-0C7DBD79808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7642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B35636AB-8ACD-4F23-A7BD-C13CBE3CF9D7}" type="datetimeFigureOut">
              <a:rPr lang="en-GB" smtClean="0"/>
              <a:t>12/11/2024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0BA8F348-B147-4A8B-901A-0C7DBD79808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243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bk.ac.uk/school/social-sciences/our-staff" TargetMode="Externa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bk.ac.uk/downloads/registry/student-policies-2023-24/ai-and-academic-integrity-appendix.pdf" TargetMode="External"/><Relationship Id="rId5" Type="http://schemas.openxmlformats.org/officeDocument/2006/relationships/hyperlink" Target="https://www.bbk.ac.uk/downloads/registry/student-policies-2023-24/academic-integrity-policy.pdf" TargetMode="External"/><Relationship Id="rId4" Type="http://schemas.openxmlformats.org/officeDocument/2006/relationships/hyperlink" Target="https://birkbeck.cloud.panopto.eu/Panopto/Pages/Viewer.aspx?id=b58bae4d-d944-4261-9d66-b09000dfd696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Dissertation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28" y="4128183"/>
            <a:ext cx="6781800" cy="1752600"/>
          </a:xfrm>
        </p:spPr>
        <p:txBody>
          <a:bodyPr>
            <a:normAutofit/>
          </a:bodyPr>
          <a:lstStyle/>
          <a:p>
            <a:r>
              <a:rPr lang="en-US" dirty="0"/>
              <a:t>Laura Richards-Gray</a:t>
            </a:r>
          </a:p>
          <a:p>
            <a:r>
              <a:rPr lang="en-US" dirty="0"/>
              <a:t>PGT Education Lead School of Social Science</a:t>
            </a:r>
          </a:p>
          <a:p>
            <a:r>
              <a:rPr lang="en-US" dirty="0"/>
              <a:t>l.richards-gray@bbk.ac.uk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5664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AF98B-3D6C-0031-7A1E-184079E0A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48CDE24-C7BE-E8DD-C5F2-D13107F78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1100" y="2286000"/>
            <a:ext cx="6781800" cy="17526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Finding &amp; working with a supervisor</a:t>
            </a:r>
            <a:endParaRPr lang="en-GB" sz="4400" b="1" dirty="0"/>
          </a:p>
        </p:txBody>
      </p:sp>
    </p:spTree>
    <p:extLst>
      <p:ext uri="{BB962C8B-B14F-4D97-AF65-F5344CB8AC3E}">
        <p14:creationId xmlns:p14="http://schemas.microsoft.com/office/powerpoint/2010/main" val="2893056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924" y="2012359"/>
            <a:ext cx="7200900" cy="3777839"/>
          </a:xfrm>
        </p:spPr>
        <p:txBody>
          <a:bodyPr>
            <a:normAutofit/>
          </a:bodyPr>
          <a:lstStyle/>
          <a:p>
            <a:pPr marL="0" indent="0" fontAlgn="base">
              <a:buClr>
                <a:schemeClr val="tx2">
                  <a:lumMod val="50000"/>
                  <a:lumOff val="50000"/>
                </a:schemeClr>
              </a:buClr>
              <a:buNone/>
            </a:pPr>
            <a:endParaRPr lang="en-GB" sz="1500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940B6-7BD5-31C4-B19F-7C7A4BA13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25" y="1732562"/>
            <a:ext cx="4638328" cy="407341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8D5586-D4E3-AECC-C556-E48CABB9E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736" y="2035984"/>
            <a:ext cx="3427029" cy="305538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FB188E-4934-C2DD-C363-D1DD0F32D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973" y="4083973"/>
            <a:ext cx="3910224" cy="2621627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A7AF6A64-93C2-DA78-8E6E-7137742C5771}"/>
              </a:ext>
            </a:extLst>
          </p:cNvPr>
          <p:cNvSpPr/>
          <p:nvPr/>
        </p:nvSpPr>
        <p:spPr>
          <a:xfrm rot="20602027">
            <a:off x="3221901" y="2255421"/>
            <a:ext cx="975491" cy="2105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AE97B202-1922-EA20-D1D8-1CDF36EA8558}"/>
              </a:ext>
            </a:extLst>
          </p:cNvPr>
          <p:cNvSpPr/>
          <p:nvPr/>
        </p:nvSpPr>
        <p:spPr>
          <a:xfrm rot="2493443">
            <a:off x="6557221" y="3787469"/>
            <a:ext cx="975491" cy="2105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B9D9AE8F-2C7B-F752-BD34-C53FD98533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079581" cy="1658198"/>
          </a:xfrm>
        </p:spPr>
        <p:txBody>
          <a:bodyPr>
            <a:normAutofit fontScale="90000"/>
          </a:bodyPr>
          <a:lstStyle/>
          <a:p>
            <a:r>
              <a:rPr lang="en-GB" altLang="en-US" sz="5300" dirty="0"/>
              <a:t>Identifying a supervisor</a:t>
            </a:r>
            <a:br>
              <a:rPr lang="en-GB" altLang="en-US" dirty="0"/>
            </a:br>
            <a:br>
              <a:rPr lang="en-GB" altLang="en-US" dirty="0"/>
            </a:br>
            <a:r>
              <a:rPr lang="en-GB" altLang="en-US" sz="2700" dirty="0">
                <a:hlinkClick r:id="rId5"/>
              </a:rPr>
              <a:t>https://www.bbk.ac.uk/school/social-sciences/our-staff</a:t>
            </a:r>
            <a:r>
              <a:rPr lang="en-GB" altLang="en-US" sz="27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3103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C20DD24-968B-4A4A-B529-DE0F64C020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95947"/>
            <a:ext cx="8079581" cy="1658198"/>
          </a:xfrm>
        </p:spPr>
        <p:txBody>
          <a:bodyPr/>
          <a:lstStyle/>
          <a:p>
            <a:r>
              <a:rPr lang="en-GB" altLang="en-US" dirty="0"/>
              <a:t>Role of the supervisor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CABAC02-4A28-4180-B111-4AFCDE420E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606" y="1066800"/>
            <a:ext cx="8745794" cy="5410200"/>
          </a:xfrm>
        </p:spPr>
        <p:txBody>
          <a:bodyPr>
            <a:normAutofit lnSpcReduction="10000"/>
          </a:bodyPr>
          <a:lstStyle/>
          <a:p>
            <a:pPr lvl="1" algn="just">
              <a:spcAft>
                <a:spcPts val="1200"/>
              </a:spcAft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sz="2200" dirty="0">
                <a:latin typeface="Calibri" panose="020F0502020204030204" pitchFamily="34" charset="0"/>
              </a:rPr>
              <a:t>Guidance (on topic, question, methodology, organisation etc.)</a:t>
            </a:r>
          </a:p>
          <a:p>
            <a:pPr lvl="1" algn="just">
              <a:spcAft>
                <a:spcPts val="1200"/>
              </a:spcAft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altLang="en-US" sz="2200" dirty="0">
                <a:latin typeface="Calibri" panose="020F0502020204030204" pitchFamily="34" charset="0"/>
              </a:rPr>
              <a:t>Guidance on preliminary reading</a:t>
            </a:r>
          </a:p>
          <a:p>
            <a:pPr lvl="1" algn="just">
              <a:spcAft>
                <a:spcPts val="1200"/>
              </a:spcAft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altLang="en-US" sz="2200" dirty="0">
                <a:latin typeface="Calibri" panose="020F0502020204030204" pitchFamily="34" charset="0"/>
              </a:rPr>
              <a:t>Advice &amp; feedback on ethics approval if needed</a:t>
            </a:r>
          </a:p>
          <a:p>
            <a:pPr lvl="1" algn="just">
              <a:spcAft>
                <a:spcPts val="1200"/>
              </a:spcAft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altLang="en-US" sz="2200" dirty="0">
                <a:latin typeface="Calibri" panose="020F0502020204030204" pitchFamily="34" charset="0"/>
              </a:rPr>
              <a:t>General advice on problem solving, presentation etc.</a:t>
            </a:r>
          </a:p>
          <a:p>
            <a:pPr lvl="1" algn="just">
              <a:spcAft>
                <a:spcPts val="1200"/>
              </a:spcAft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altLang="en-US" sz="2200" dirty="0">
                <a:latin typeface="Calibri" panose="020F0502020204030204" pitchFamily="34" charset="0"/>
              </a:rPr>
              <a:t>Meet with you at least three times (excl. over the summer)</a:t>
            </a:r>
          </a:p>
          <a:p>
            <a:pPr lvl="1" algn="just">
              <a:spcAft>
                <a:spcPts val="1200"/>
              </a:spcAft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GB" altLang="en-US" sz="2200" dirty="0">
                <a:latin typeface="Calibri" panose="020F0502020204030204" pitchFamily="34" charset="0"/>
              </a:rPr>
              <a:t>Read and feedback on outline + 1</a:t>
            </a:r>
            <a:r>
              <a:rPr lang="en-US" sz="2200" dirty="0">
                <a:latin typeface="Calibri" panose="020F0502020204030204" pitchFamily="34" charset="0"/>
              </a:rPr>
              <a:t> draft </a:t>
            </a:r>
            <a:r>
              <a:rPr lang="en-US" sz="2200" dirty="0" err="1">
                <a:latin typeface="Calibri" panose="020F0502020204030204" pitchFamily="34" charset="0"/>
              </a:rPr>
              <a:t>ch.</a:t>
            </a:r>
            <a:r>
              <a:rPr lang="en-US" sz="2200" dirty="0">
                <a:latin typeface="Calibri" panose="020F0502020204030204" pitchFamily="34" charset="0"/>
              </a:rPr>
              <a:t> or equivalent, up to 20% </a:t>
            </a:r>
            <a:endParaRPr lang="en-GB" altLang="en-US" sz="2200" dirty="0">
              <a:latin typeface="Calibri" panose="020F0502020204030204" pitchFamily="34" charset="0"/>
            </a:endParaRPr>
          </a:p>
          <a:p>
            <a:pPr algn="just">
              <a:spcAft>
                <a:spcPts val="1200"/>
              </a:spcAft>
            </a:pPr>
            <a:endParaRPr lang="en-GB" altLang="en-US" sz="2200" dirty="0">
              <a:latin typeface="Calibri" panose="020F0502020204030204" pitchFamily="34" charset="0"/>
            </a:endParaRPr>
          </a:p>
          <a:p>
            <a:pPr algn="just">
              <a:spcAft>
                <a:spcPts val="1200"/>
              </a:spcAft>
            </a:pPr>
            <a:r>
              <a:rPr lang="en-GB" altLang="en-US" sz="2200" dirty="0">
                <a:latin typeface="Calibri" panose="020F0502020204030204" pitchFamily="34" charset="0"/>
              </a:rPr>
              <a:t>BUT…</a:t>
            </a:r>
          </a:p>
          <a:p>
            <a:pPr lvl="1" algn="just">
              <a:spcAft>
                <a:spcPts val="120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GB" altLang="en-US" sz="2200" dirty="0">
                <a:latin typeface="Calibri" panose="020F0502020204030204" pitchFamily="34" charset="0"/>
              </a:rPr>
              <a:t>Under no obligation to read full drafts</a:t>
            </a:r>
          </a:p>
          <a:p>
            <a:pPr lvl="1" algn="just">
              <a:spcAft>
                <a:spcPts val="1200"/>
              </a:spcAft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</a:rPr>
              <a:t>Not their role to direct the research or ensure that a dissertation is of sufficient quality to pass; this is the responsibility of the student</a:t>
            </a:r>
            <a:endParaRPr lang="en-GB" altLang="en-US" sz="2200" dirty="0"/>
          </a:p>
        </p:txBody>
      </p:sp>
      <p:pic>
        <p:nvPicPr>
          <p:cNvPr id="3" name="Graphic 2" descr="Thumbs up sign with solid fill">
            <a:extLst>
              <a:ext uri="{FF2B5EF4-FFF2-40B4-BE49-F238E27FC236}">
                <a16:creationId xmlns:a16="http://schemas.microsoft.com/office/drawing/2014/main" id="{D6A29247-6586-AF47-5DB3-54EF5CCC0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15200" y="1781599"/>
            <a:ext cx="914400" cy="914400"/>
          </a:xfrm>
          <a:prstGeom prst="rect">
            <a:avLst/>
          </a:prstGeom>
        </p:spPr>
      </p:pic>
      <p:pic>
        <p:nvPicPr>
          <p:cNvPr id="5" name="Graphic 4" descr="Thumbs Down with solid fill">
            <a:extLst>
              <a:ext uri="{FF2B5EF4-FFF2-40B4-BE49-F238E27FC236}">
                <a16:creationId xmlns:a16="http://schemas.microsoft.com/office/drawing/2014/main" id="{740B655D-07ED-73DD-E060-CD6B15A35D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15200" y="4495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53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D8DE5-B589-FD6B-BE95-71C187A42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CBA0631-7452-BBAF-3697-61F0C9B48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1100" y="2286000"/>
            <a:ext cx="6781800" cy="17526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Topics &amp; questions</a:t>
            </a:r>
            <a:endParaRPr lang="en-GB" sz="4400" b="1" dirty="0"/>
          </a:p>
        </p:txBody>
      </p:sp>
    </p:spTree>
    <p:extLst>
      <p:ext uri="{BB962C8B-B14F-4D97-AF65-F5344CB8AC3E}">
        <p14:creationId xmlns:p14="http://schemas.microsoft.com/office/powerpoint/2010/main" val="146367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13" y="146440"/>
            <a:ext cx="8079581" cy="1243649"/>
          </a:xfrm>
        </p:spPr>
        <p:txBody>
          <a:bodyPr/>
          <a:lstStyle/>
          <a:p>
            <a:r>
              <a:rPr lang="en-GB" dirty="0"/>
              <a:t>Developing research questions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45D5AEB-E2F6-4795-B8B8-848831EA55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8309495"/>
              </p:ext>
            </p:extLst>
          </p:nvPr>
        </p:nvGraphicFramePr>
        <p:xfrm>
          <a:off x="228600" y="1447800"/>
          <a:ext cx="86868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8634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079581" cy="1243649"/>
          </a:xfrm>
        </p:spPr>
        <p:txBody>
          <a:bodyPr/>
          <a:lstStyle/>
          <a:p>
            <a:r>
              <a:rPr lang="en-GB" dirty="0"/>
              <a:t>The research topic &gt; research 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588" y="1295400"/>
            <a:ext cx="8919412" cy="4953000"/>
          </a:xfrm>
        </p:spPr>
        <p:txBody>
          <a:bodyPr>
            <a:noAutofit/>
          </a:bodyPr>
          <a:lstStyle/>
          <a:p>
            <a:pPr marL="0" lvl="1" indent="0">
              <a:lnSpc>
                <a:spcPct val="100000"/>
              </a:lnSpc>
              <a:buClr>
                <a:schemeClr val="accent1"/>
              </a:buClr>
              <a:buNone/>
            </a:pPr>
            <a:r>
              <a:rPr lang="en-GB" dirty="0"/>
              <a:t>Topic = what you are studying </a:t>
            </a:r>
          </a:p>
          <a:p>
            <a:pPr marL="0" lvl="1" indent="0">
              <a:lnSpc>
                <a:spcPct val="100000"/>
              </a:lnSpc>
              <a:buClr>
                <a:schemeClr val="accent1"/>
              </a:buClr>
              <a:buNone/>
            </a:pPr>
            <a:r>
              <a:rPr lang="en-GB" dirty="0"/>
              <a:t>Question = what you are trying to find out </a:t>
            </a:r>
          </a:p>
          <a:p>
            <a:pPr marL="0" lvl="1" indent="0">
              <a:lnSpc>
                <a:spcPct val="100000"/>
              </a:lnSpc>
              <a:buClr>
                <a:schemeClr val="accent1"/>
              </a:buClr>
              <a:buNone/>
            </a:pPr>
            <a:endParaRPr lang="en-GB" dirty="0"/>
          </a:p>
          <a:p>
            <a:pPr marL="342900" lvl="1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dirty="0"/>
              <a:t>Start broad – what’s the puzzle/area are you interested in?</a:t>
            </a:r>
          </a:p>
          <a:p>
            <a:pPr marL="342900" lvl="1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dirty="0"/>
              <a:t>Then narrow down to something more specific</a:t>
            </a:r>
          </a:p>
          <a:p>
            <a:pPr marL="342900" lvl="1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dirty="0"/>
              <a:t>Then refine scope further to make it researchable (e.g. location, specific time-frame, case study and/or other area of interest)</a:t>
            </a:r>
          </a:p>
          <a:p>
            <a:pPr marL="342900" lvl="1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dirty="0"/>
              <a:t>Then, what is it you actually want to know? Posed as a Q!</a:t>
            </a:r>
          </a:p>
          <a:p>
            <a:pPr marL="0" lvl="1" indent="0">
              <a:lnSpc>
                <a:spcPct val="100000"/>
              </a:lnSpc>
              <a:buClr>
                <a:schemeClr val="accent1"/>
              </a:buClr>
              <a:buNone/>
            </a:pPr>
            <a:endParaRPr lang="en-GB" dirty="0"/>
          </a:p>
          <a:p>
            <a:pPr marL="0" lvl="1" indent="0">
              <a:lnSpc>
                <a:spcPct val="100000"/>
              </a:lnSpc>
              <a:buClr>
                <a:schemeClr val="accent1"/>
              </a:buClr>
              <a:buNone/>
            </a:pPr>
            <a:r>
              <a:rPr lang="en-GB" b="1" dirty="0"/>
              <a:t>Think about a research topic. Start broad and refine. Can you sum it up in a sentence? Write it down…</a:t>
            </a:r>
          </a:p>
        </p:txBody>
      </p:sp>
    </p:spTree>
    <p:extLst>
      <p:ext uri="{BB962C8B-B14F-4D97-AF65-F5344CB8AC3E}">
        <p14:creationId xmlns:p14="http://schemas.microsoft.com/office/powerpoint/2010/main" val="4259835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ACB280AE-87C6-4239-8F99-71D5B5CF6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81000"/>
            <a:ext cx="8170096" cy="502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925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24" y="152400"/>
            <a:ext cx="8079581" cy="1243649"/>
          </a:xfrm>
        </p:spPr>
        <p:txBody>
          <a:bodyPr/>
          <a:lstStyle/>
          <a:p>
            <a:r>
              <a:rPr lang="en-GB" dirty="0"/>
              <a:t>What makes a good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61" y="1566427"/>
            <a:ext cx="8829677" cy="5291573"/>
          </a:xfrm>
        </p:spPr>
        <p:txBody>
          <a:bodyPr>
            <a:normAutofit/>
          </a:bodyPr>
          <a:lstStyle/>
          <a:p>
            <a:pPr marL="342900" lvl="1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dirty="0"/>
              <a:t>Clear and easy to understand – should be understandable to someone with no prior knowledge</a:t>
            </a:r>
          </a:p>
          <a:p>
            <a:pPr marL="342900" lvl="1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dirty="0"/>
              <a:t>Makes a contribution to the literature. Has anyone else answered this? Have they answered it well?</a:t>
            </a:r>
          </a:p>
          <a:p>
            <a:pPr marL="342900" lvl="1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dirty="0"/>
              <a:t>Is answerable! (consider what methods you’d use)</a:t>
            </a:r>
          </a:p>
          <a:p>
            <a:pPr marL="342900" lvl="1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i="1" dirty="0"/>
              <a:t>Is it interesting?  Does it matter?</a:t>
            </a:r>
            <a:r>
              <a:rPr lang="en-GB" dirty="0"/>
              <a:t>  (“So what?”)</a:t>
            </a:r>
          </a:p>
          <a:p>
            <a:pPr marL="342900" lvl="1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GB" dirty="0"/>
              <a:t>In short: suitably focused to be researchable, but broad enough to make a reasonable contribution</a:t>
            </a:r>
          </a:p>
          <a:p>
            <a:pPr marL="0" indent="0">
              <a:buClr>
                <a:schemeClr val="accent1"/>
              </a:buClr>
              <a:buNone/>
            </a:pPr>
            <a:endParaRPr lang="en-GB" b="1" dirty="0"/>
          </a:p>
          <a:p>
            <a:pPr marL="0" indent="0">
              <a:buClr>
                <a:schemeClr val="accent1"/>
              </a:buClr>
              <a:buNone/>
            </a:pPr>
            <a:r>
              <a:rPr lang="en-GB" b="1" dirty="0"/>
              <a:t>Write down a couple of research questions related to your topic? What are you interested in finding out?</a:t>
            </a:r>
            <a:endParaRPr lang="en-GB" i="1" dirty="0"/>
          </a:p>
          <a:p>
            <a:pPr marL="0" indent="0">
              <a:buClr>
                <a:schemeClr val="accent1"/>
              </a:buClr>
              <a:buNone/>
            </a:pP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234273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681" y="52426"/>
            <a:ext cx="8079581" cy="1243649"/>
          </a:xfrm>
        </p:spPr>
        <p:txBody>
          <a:bodyPr>
            <a:normAutofit fontScale="90000"/>
          </a:bodyPr>
          <a:lstStyle/>
          <a:p>
            <a:r>
              <a:rPr lang="en-GB" dirty="0"/>
              <a:t>Where do research questions come from?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81" y="1673980"/>
            <a:ext cx="8602776" cy="4879219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Curiosity: </a:t>
            </a:r>
            <a:r>
              <a:rPr lang="en-GB" dirty="0"/>
              <a:t>Wanting to discover/ explain something</a:t>
            </a:r>
          </a:p>
          <a:p>
            <a:endParaRPr lang="en-GB" dirty="0">
              <a:solidFill>
                <a:schemeClr val="accent1"/>
              </a:solidFill>
            </a:endParaRPr>
          </a:p>
          <a:p>
            <a:r>
              <a:rPr lang="en-GB" dirty="0">
                <a:solidFill>
                  <a:schemeClr val="accent1"/>
                </a:solidFill>
              </a:rPr>
              <a:t>A hypothesis: </a:t>
            </a:r>
            <a:r>
              <a:rPr lang="en-GB" dirty="0">
                <a:solidFill>
                  <a:schemeClr val="tx1"/>
                </a:solidFill>
              </a:rPr>
              <a:t>M</a:t>
            </a:r>
            <a:r>
              <a:rPr lang="en-GB" dirty="0"/>
              <a:t>aybe you have an idea about the way something works and want to test it?</a:t>
            </a:r>
          </a:p>
          <a:p>
            <a:endParaRPr lang="en-GB" dirty="0">
              <a:solidFill>
                <a:schemeClr val="accent1"/>
              </a:solidFill>
            </a:endParaRPr>
          </a:p>
          <a:p>
            <a:r>
              <a:rPr lang="en-GB" dirty="0">
                <a:solidFill>
                  <a:schemeClr val="accent1"/>
                </a:solidFill>
              </a:rPr>
              <a:t>Reading:  </a:t>
            </a:r>
            <a:r>
              <a:rPr lang="en-GB" dirty="0"/>
              <a:t>Identify what is already known/ still to be discovered</a:t>
            </a:r>
          </a:p>
          <a:p>
            <a:pPr marL="0" indent="0">
              <a:buNone/>
            </a:pPr>
            <a:endParaRPr lang="en-GB" dirty="0">
              <a:solidFill>
                <a:schemeClr val="accent1"/>
              </a:solidFill>
            </a:endParaRPr>
          </a:p>
          <a:p>
            <a:r>
              <a:rPr lang="en-GB" dirty="0">
                <a:solidFill>
                  <a:schemeClr val="accent1"/>
                </a:solidFill>
              </a:rPr>
              <a:t>Feedback:  </a:t>
            </a:r>
            <a:r>
              <a:rPr lang="en-GB" dirty="0"/>
              <a:t>Discuss your ideas with others.  </a:t>
            </a:r>
          </a:p>
          <a:p>
            <a:endParaRPr lang="en-GB" dirty="0">
              <a:solidFill>
                <a:schemeClr val="accent1"/>
              </a:solidFill>
            </a:endParaRPr>
          </a:p>
          <a:p>
            <a:endParaRPr lang="en-GB" dirty="0"/>
          </a:p>
        </p:txBody>
      </p:sp>
      <p:pic>
        <p:nvPicPr>
          <p:cNvPr id="1026" name="Picture 2" descr="Image result for eurek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864" y="5257800"/>
            <a:ext cx="1793081" cy="1435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Image result for eureka"/>
          <p:cNvSpPr>
            <a:spLocks noChangeAspect="1" noChangeArrowheads="1"/>
          </p:cNvSpPr>
          <p:nvPr/>
        </p:nvSpPr>
        <p:spPr bwMode="auto">
          <a:xfrm>
            <a:off x="116681" y="7489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  <p:sp>
        <p:nvSpPr>
          <p:cNvPr id="6" name="AutoShape 8" descr="Image result for eureka"/>
          <p:cNvSpPr>
            <a:spLocks noChangeAspect="1" noChangeArrowheads="1"/>
          </p:cNvSpPr>
          <p:nvPr/>
        </p:nvSpPr>
        <p:spPr bwMode="auto">
          <a:xfrm>
            <a:off x="230981" y="86320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245470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88708-0ED8-C6BD-9F85-A85B8A4A7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15E02A8-5204-7883-3767-34E926093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1100" y="2286000"/>
            <a:ext cx="6781800" cy="17526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Ingredients for a good dissertation</a:t>
            </a:r>
            <a:endParaRPr lang="en-GB" sz="4400" b="1" dirty="0"/>
          </a:p>
        </p:txBody>
      </p:sp>
    </p:spTree>
    <p:extLst>
      <p:ext uri="{BB962C8B-B14F-4D97-AF65-F5344CB8AC3E}">
        <p14:creationId xmlns:p14="http://schemas.microsoft.com/office/powerpoint/2010/main" val="2968236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0">
            <a:extLst>
              <a:ext uri="{FF2B5EF4-FFF2-40B4-BE49-F238E27FC236}">
                <a16:creationId xmlns:a16="http://schemas.microsoft.com/office/drawing/2014/main" id="{E13AF8C4-2AC1-4A6F-93EC-12C52EC31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928813"/>
            <a:ext cx="4071937" cy="4457700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en-US" sz="2400"/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311490A6-C8F1-4444-A8B2-F21BEA1A84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752600"/>
            <a:ext cx="8915400" cy="4457700"/>
          </a:xfrm>
        </p:spPr>
        <p:txBody>
          <a:bodyPr>
            <a:noAutofit/>
          </a:bodyPr>
          <a:lstStyle/>
          <a:p>
            <a:pPr marL="731520" lvl="1" indent="-457200" eaLnBrk="1" hangingPunct="1">
              <a:spcAft>
                <a:spcPts val="1200"/>
              </a:spcAft>
              <a:buFont typeface="+mj-lt"/>
              <a:buAutoNum type="arabicPeriod"/>
            </a:pPr>
            <a:r>
              <a:rPr lang="en-US" altLang="en-US" sz="2600" dirty="0"/>
              <a:t>Overview of process, timings </a:t>
            </a:r>
          </a:p>
          <a:p>
            <a:pPr marL="731520" lvl="1" indent="-457200" eaLnBrk="1" hangingPunct="1">
              <a:spcAft>
                <a:spcPts val="1200"/>
              </a:spcAft>
              <a:buFont typeface="+mj-lt"/>
              <a:buAutoNum type="arabicPeriod"/>
            </a:pPr>
            <a:r>
              <a:rPr lang="en-US" altLang="en-US" sz="2600" dirty="0"/>
              <a:t>What's a dissertation? And different approaches</a:t>
            </a:r>
          </a:p>
          <a:p>
            <a:pPr marL="731520" lvl="1" indent="-457200">
              <a:spcAft>
                <a:spcPts val="1200"/>
              </a:spcAft>
              <a:buFont typeface="+mj-lt"/>
              <a:buAutoNum type="arabicPeriod"/>
            </a:pPr>
            <a:r>
              <a:rPr lang="en-US" altLang="en-US" sz="2600" dirty="0"/>
              <a:t>Identifying &amp; working with a supervisor</a:t>
            </a:r>
          </a:p>
          <a:p>
            <a:pPr marL="731520" lvl="1" indent="-457200" eaLnBrk="1" hangingPunct="1">
              <a:spcAft>
                <a:spcPts val="1200"/>
              </a:spcAft>
              <a:buFont typeface="+mj-lt"/>
              <a:buAutoNum type="arabicPeriod"/>
            </a:pPr>
            <a:r>
              <a:rPr lang="en-US" altLang="en-US" sz="2600" dirty="0"/>
              <a:t>What makes a good research Q?</a:t>
            </a:r>
          </a:p>
          <a:p>
            <a:pPr marL="731520" lvl="1" indent="-457200" eaLnBrk="1" hangingPunct="1">
              <a:spcAft>
                <a:spcPts val="1200"/>
              </a:spcAft>
              <a:buFont typeface="+mj-lt"/>
              <a:buAutoNum type="arabicPeriod"/>
            </a:pPr>
            <a:r>
              <a:rPr lang="en-US" altLang="en-US" sz="2600" dirty="0"/>
              <a:t>What makes a good dissertation? (and common issues) </a:t>
            </a:r>
          </a:p>
          <a:p>
            <a:pPr marL="731520" lvl="1" indent="-457200" eaLnBrk="1" hangingPunct="1">
              <a:spcAft>
                <a:spcPts val="1200"/>
              </a:spcAft>
              <a:buFont typeface="+mj-lt"/>
              <a:buAutoNum type="arabicPeriod"/>
            </a:pPr>
            <a:r>
              <a:rPr lang="en-US" altLang="en-US" sz="2600" dirty="0"/>
              <a:t>Q&amp;A</a:t>
            </a:r>
            <a:endParaRPr lang="en-GB" altLang="en-US" sz="26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30A1C13-729C-4788-8B80-4D11CC1388CF}"/>
              </a:ext>
            </a:extLst>
          </p:cNvPr>
          <p:cNvSpPr txBox="1">
            <a:spLocks/>
          </p:cNvSpPr>
          <p:nvPr/>
        </p:nvSpPr>
        <p:spPr>
          <a:xfrm>
            <a:off x="152400" y="452437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spc="-120" dirty="0">
                <a:solidFill>
                  <a:schemeClr val="accent1"/>
                </a:solidFill>
              </a:rPr>
              <a:t>What we’ll cover</a:t>
            </a:r>
          </a:p>
        </p:txBody>
      </p:sp>
    </p:spTree>
    <p:extLst>
      <p:ext uri="{BB962C8B-B14F-4D97-AF65-F5344CB8AC3E}">
        <p14:creationId xmlns:p14="http://schemas.microsoft.com/office/powerpoint/2010/main" val="3077782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>
            <a:extLst>
              <a:ext uri="{FF2B5EF4-FFF2-40B4-BE49-F238E27FC236}">
                <a16:creationId xmlns:a16="http://schemas.microsoft.com/office/drawing/2014/main" id="{311490A6-C8F1-4444-A8B2-F21BEA1A84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048368"/>
            <a:ext cx="8991600" cy="4191000"/>
          </a:xfrm>
        </p:spPr>
        <p:txBody>
          <a:bodyPr>
            <a:noAutofit/>
          </a:bodyPr>
          <a:lstStyle/>
          <a:p>
            <a:pPr lvl="1" algn="just">
              <a:spcAft>
                <a:spcPts val="120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ea typeface="Times New Roman" panose="02020603050405020304" pitchFamily="18" charset="0"/>
              </a:rPr>
              <a:t>Definition of research question, argument or hypothesis</a:t>
            </a:r>
            <a:endParaRPr lang="en-GB" sz="2000" dirty="0">
              <a:effectLst/>
              <a:ea typeface="Times New Roman" panose="02020603050405020304" pitchFamily="18" charset="0"/>
            </a:endParaRPr>
          </a:p>
          <a:p>
            <a:pPr lvl="1" algn="just">
              <a:spcAft>
                <a:spcPts val="120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ea typeface="Times New Roman" panose="02020603050405020304" pitchFamily="18" charset="0"/>
              </a:rPr>
              <a:t>Consideration of alternative arguments, knowledge of relevant issues and debates</a:t>
            </a:r>
          </a:p>
          <a:p>
            <a:pPr lvl="1" algn="just">
              <a:spcAft>
                <a:spcPts val="120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ea typeface="Times New Roman" panose="02020603050405020304" pitchFamily="18" charset="0"/>
              </a:rPr>
              <a:t>Critical vs descriptive approach</a:t>
            </a:r>
          </a:p>
          <a:p>
            <a:pPr lvl="1" algn="just">
              <a:spcAft>
                <a:spcPts val="120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ea typeface="Times New Roman" panose="02020603050405020304" pitchFamily="18" charset="0"/>
              </a:rPr>
              <a:t>Appropriateness of methodology, quality of evidence</a:t>
            </a:r>
            <a:endParaRPr lang="en-GB" sz="2000" dirty="0">
              <a:effectLst/>
              <a:ea typeface="Times New Roman" panose="02020603050405020304" pitchFamily="18" charset="0"/>
            </a:endParaRPr>
          </a:p>
          <a:p>
            <a:pPr lvl="1" algn="just">
              <a:spcAft>
                <a:spcPts val="120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ea typeface="Times New Roman" panose="02020603050405020304" pitchFamily="18" charset="0"/>
              </a:rPr>
              <a:t>Use of relevant sources, knowledge of relevant literature</a:t>
            </a:r>
            <a:endParaRPr lang="en-GB" sz="2000" dirty="0">
              <a:effectLst/>
              <a:ea typeface="Times New Roman" panose="02020603050405020304" pitchFamily="18" charset="0"/>
            </a:endParaRPr>
          </a:p>
          <a:p>
            <a:pPr lvl="1" algn="just">
              <a:spcAft>
                <a:spcPts val="1200"/>
              </a:spcAft>
              <a:buClr>
                <a:srgbClr val="00B050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ea typeface="Times New Roman" panose="02020603050405020304" pitchFamily="18" charset="0"/>
              </a:rPr>
              <a:t>Style and presentation</a:t>
            </a:r>
          </a:p>
          <a:p>
            <a:pPr algn="just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endParaRPr lang="en-GB" sz="1800" dirty="0">
              <a:effectLst/>
              <a:ea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30A1C13-729C-4788-8B80-4D11CC1388CF}"/>
              </a:ext>
            </a:extLst>
          </p:cNvPr>
          <p:cNvSpPr txBox="1">
            <a:spLocks/>
          </p:cNvSpPr>
          <p:nvPr/>
        </p:nvSpPr>
        <p:spPr>
          <a:xfrm>
            <a:off x="76200" y="65142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spc="-120" dirty="0">
                <a:solidFill>
                  <a:schemeClr val="accent1"/>
                </a:solidFill>
              </a:rPr>
              <a:t>Key ingredients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A26FEB-E341-67C4-95D6-6E88387A803C}"/>
              </a:ext>
            </a:extLst>
          </p:cNvPr>
          <p:cNvSpPr txBox="1"/>
          <p:nvPr/>
        </p:nvSpPr>
        <p:spPr>
          <a:xfrm>
            <a:off x="127818" y="4114800"/>
            <a:ext cx="8863781" cy="2739211"/>
          </a:xfrm>
          <a:prstGeom prst="rect">
            <a:avLst/>
          </a:prstGeom>
          <a:noFill/>
          <a:ln w="2222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 algn="just">
              <a:spcAft>
                <a:spcPts val="6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60-69: 	A good dissertation, which offers a precise specification of the research question, presents a clear and coherent argument that is well-substantiated by evidence, treats the issues in a critical and balanced way, shows an awareness of context, sources and different explanations, and achieves a high standard of presentation 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70-79: 	A dissertation of distinction quality, which addresses a </a:t>
            </a:r>
            <a: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well-defined research question, displays exceptional knowledge of the literature and/or a substantial measure of originality, and achieves a high standard of presentation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Aft>
                <a:spcPts val="6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80-100: 	A dissertation of distinction quality, which is outstanding in virtually all areas. Contains substantial evidence of original and independent thought.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990600"/>
          </a:xfrm>
        </p:spPr>
        <p:txBody>
          <a:bodyPr>
            <a:normAutofit/>
          </a:bodyPr>
          <a:lstStyle/>
          <a:p>
            <a:r>
              <a:rPr lang="en-GB" dirty="0"/>
              <a:t>Common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876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300" dirty="0">
                <a:solidFill>
                  <a:srgbClr val="FF0000"/>
                </a:solidFill>
              </a:rPr>
              <a:t>PROBLEM: No clear question or not answering the question</a:t>
            </a:r>
          </a:p>
          <a:p>
            <a:pPr marL="0" indent="0">
              <a:buNone/>
            </a:pPr>
            <a:r>
              <a:rPr lang="en-GB" sz="2300" dirty="0">
                <a:solidFill>
                  <a:srgbClr val="00B050"/>
                </a:solidFill>
              </a:rPr>
              <a:t>SOLUTION: Discuss with your supervisor &amp; focus your analysis on the Q throughout</a:t>
            </a:r>
          </a:p>
          <a:p>
            <a:pPr marL="0" indent="0">
              <a:buNone/>
            </a:pPr>
            <a:endParaRPr lang="en-GB" sz="23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sz="2300" dirty="0">
                <a:solidFill>
                  <a:srgbClr val="FF0000"/>
                </a:solidFill>
              </a:rPr>
              <a:t>PROBLEM: No clear argument </a:t>
            </a:r>
          </a:p>
          <a:p>
            <a:pPr marL="0" indent="0">
              <a:buNone/>
            </a:pPr>
            <a:r>
              <a:rPr lang="en-GB" sz="2300" dirty="0">
                <a:solidFill>
                  <a:srgbClr val="00B050"/>
                </a:solidFill>
              </a:rPr>
              <a:t>SOLUTION: Answer the question! Plan what you are going to say before writing &amp; state your core argument upfront</a:t>
            </a:r>
          </a:p>
          <a:p>
            <a:pPr marL="0" indent="0">
              <a:buNone/>
            </a:pPr>
            <a:endParaRPr lang="en-GB" sz="23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2300" dirty="0">
                <a:solidFill>
                  <a:srgbClr val="FF0000"/>
                </a:solidFill>
              </a:rPr>
              <a:t>PROBLEM: Lack of analysis – just describing what texts say (especially in the Lit Rev)</a:t>
            </a:r>
          </a:p>
          <a:p>
            <a:pPr marL="0" indent="0">
              <a:buNone/>
            </a:pPr>
            <a:r>
              <a:rPr lang="en-GB" sz="2300" dirty="0">
                <a:solidFill>
                  <a:srgbClr val="00B050"/>
                </a:solidFill>
              </a:rPr>
              <a:t>SOLUTION: Explain and evaluate different points/arguments; use the Lit Rev to map the literature &amp; explain your contribution</a:t>
            </a:r>
            <a:endParaRPr lang="en-GB" sz="23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sz="23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sz="2300" dirty="0">
                <a:solidFill>
                  <a:srgbClr val="FF0000"/>
                </a:solidFill>
              </a:rPr>
              <a:t>PROBLEM: Poor grammar, spelling, sentence construction </a:t>
            </a:r>
          </a:p>
          <a:p>
            <a:pPr marL="0" indent="0">
              <a:buNone/>
            </a:pPr>
            <a:r>
              <a:rPr lang="en-GB" sz="2300" dirty="0">
                <a:solidFill>
                  <a:srgbClr val="00B050"/>
                </a:solidFill>
              </a:rPr>
              <a:t>SOLUTION: Proofread (aloud!)</a:t>
            </a:r>
          </a:p>
          <a:p>
            <a:pPr marL="0" indent="0">
              <a:buNone/>
            </a:pPr>
            <a:endParaRPr lang="en-GB" sz="2100" dirty="0">
              <a:solidFill>
                <a:srgbClr val="FF0000"/>
              </a:solidFill>
            </a:endParaRPr>
          </a:p>
          <a:p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990888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911CC-CB02-56A8-C094-A214A58A0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B5BC418-8A70-E6BB-B7DF-63E40153DE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1100" y="2286000"/>
            <a:ext cx="6781800" cy="17526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Finally, to note on plagiarism &amp; AI…</a:t>
            </a:r>
            <a:endParaRPr lang="en-GB" sz="4400" b="1" dirty="0"/>
          </a:p>
        </p:txBody>
      </p:sp>
    </p:spTree>
    <p:extLst>
      <p:ext uri="{BB962C8B-B14F-4D97-AF65-F5344CB8AC3E}">
        <p14:creationId xmlns:p14="http://schemas.microsoft.com/office/powerpoint/2010/main" val="4009456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">
            <a:extLst>
              <a:ext uri="{FF2B5EF4-FFF2-40B4-BE49-F238E27FC236}">
                <a16:creationId xmlns:a16="http://schemas.microsoft.com/office/drawing/2014/main" id="{687F8371-31AB-4001-87EE-D4CB14403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928813"/>
            <a:ext cx="4071937" cy="4457700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en-US" sz="24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FCFEBD-97C0-40D3-9C9C-7E522CE81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39388"/>
            <a:ext cx="8229600" cy="990600"/>
          </a:xfrm>
        </p:spPr>
        <p:txBody>
          <a:bodyPr/>
          <a:lstStyle/>
          <a:p>
            <a:r>
              <a:rPr lang="en-GB" dirty="0"/>
              <a:t>Plagiarism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FB722F58-F29F-4634-9B8A-3D1FB3F6F8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521904"/>
            <a:ext cx="9067800" cy="5107496"/>
          </a:xfrm>
        </p:spPr>
        <p:txBody>
          <a:bodyPr>
            <a:normAutofit fontScale="77500" lnSpcReduction="20000"/>
          </a:bodyPr>
          <a:lstStyle/>
          <a:p>
            <a:pPr marL="285750" indent="-285750"/>
            <a:r>
              <a:rPr lang="en-GB" sz="3000" b="1" dirty="0">
                <a:cs typeface="Times New Roman" panose="02020603050405020304" pitchFamily="18" charset="0"/>
              </a:rPr>
              <a:t>What is it? – Passing off others’ ideas as you own without citing</a:t>
            </a:r>
          </a:p>
          <a:p>
            <a:pPr marL="285750" indent="-285750"/>
            <a:endParaRPr lang="en-GB" sz="3000" dirty="0">
              <a:cs typeface="Times New Roman" panose="02020603050405020304" pitchFamily="18" charset="0"/>
            </a:endParaRPr>
          </a:p>
          <a:p>
            <a:pPr marL="285750" indent="-285750"/>
            <a:endParaRPr lang="en-GB" sz="3000" dirty="0"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3000" dirty="0">
                <a:cs typeface="Times New Roman" panose="02020603050405020304" pitchFamily="18" charset="0"/>
              </a:rPr>
              <a:t> Replicating text from books without placing in quotation marks &amp; citing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3000" dirty="0"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3000" dirty="0">
                <a:cs typeface="Times New Roman" panose="02020603050405020304" pitchFamily="18" charset="0"/>
              </a:rPr>
              <a:t> Paraphrasing without citing the ideas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3000" dirty="0"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3000" dirty="0">
                <a:cs typeface="Times New Roman" panose="02020603050405020304" pitchFamily="18" charset="0"/>
              </a:rPr>
              <a:t> Self-plagiarising i.e. resubmitting work that’s already been assessed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3000" dirty="0"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3000" dirty="0">
                <a:cs typeface="Times New Roman" panose="02020603050405020304" pitchFamily="18" charset="0"/>
              </a:rPr>
              <a:t> Commissioning others to do your essay for you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3000" dirty="0"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3000" dirty="0">
                <a:cs typeface="Times New Roman" panose="02020603050405020304" pitchFamily="18" charset="0"/>
              </a:rPr>
              <a:t> Copying work submitted by another student 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GB" sz="3000" dirty="0"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3000" dirty="0">
                <a:cs typeface="Times New Roman" panose="02020603050405020304" pitchFamily="18" charset="0"/>
              </a:rPr>
              <a:t> Copying text or ideas from online essay sites</a:t>
            </a:r>
          </a:p>
          <a:p>
            <a:pPr marL="285750" indent="-285750"/>
            <a:endParaRPr lang="en-GB" b="1" dirty="0">
              <a:solidFill>
                <a:schemeClr val="tx2"/>
              </a:solidFill>
            </a:endParaRPr>
          </a:p>
          <a:p>
            <a:pPr marL="285750" indent="-285750"/>
            <a:endParaRPr lang="en-GB" dirty="0">
              <a:cs typeface="Times New Roman" panose="02020603050405020304" pitchFamily="18" charset="0"/>
            </a:endParaRPr>
          </a:p>
          <a:p>
            <a:pPr marL="274320" lvl="1" indent="0" eaLnBrk="1" hangingPunct="1">
              <a:buNone/>
            </a:pPr>
            <a:endParaRPr lang="en-US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366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">
            <a:extLst>
              <a:ext uri="{FF2B5EF4-FFF2-40B4-BE49-F238E27FC236}">
                <a16:creationId xmlns:a16="http://schemas.microsoft.com/office/drawing/2014/main" id="{687F8371-31AB-4001-87EE-D4CB14403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928813"/>
            <a:ext cx="4071937" cy="4457700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en-US" sz="24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FCFEBD-97C0-40D3-9C9C-7E522CE81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439388"/>
            <a:ext cx="8229600" cy="990600"/>
          </a:xfrm>
        </p:spPr>
        <p:txBody>
          <a:bodyPr/>
          <a:lstStyle/>
          <a:p>
            <a:r>
              <a:rPr lang="en-GB" dirty="0"/>
              <a:t>AI?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BBAB5C-4DA7-636D-C6CE-05AE0CFD3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34" y="1295400"/>
            <a:ext cx="8565402" cy="47923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EDDBB5-4027-C42B-FFDF-736D9A3C780C}"/>
              </a:ext>
            </a:extLst>
          </p:cNvPr>
          <p:cNvSpPr txBox="1"/>
          <p:nvPr/>
        </p:nvSpPr>
        <p:spPr>
          <a:xfrm>
            <a:off x="500062" y="6124873"/>
            <a:ext cx="84685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effectLst/>
                <a:latin typeface="Aptos" panose="020B0004020202020204" pitchFamily="34" charset="0"/>
              </a:rPr>
              <a:t>Useful video on AI use: </a:t>
            </a:r>
            <a:r>
              <a:rPr lang="en-GB" dirty="0">
                <a:latin typeface="Aptos" panose="020B0004020202020204" pitchFamily="34" charset="0"/>
                <a:hlinkClick r:id="rId4" tooltip="https://birkbeck.cloud.panopto.eu/Panopto/Pages/Viewer.aspx?id=b58bae4d-d944-4261-9d66-b09000dfd696"/>
              </a:rPr>
              <a:t>AI and your assessments</a:t>
            </a:r>
            <a:endParaRPr lang="en-GB" dirty="0">
              <a:latin typeface="Aptos" panose="020B0004020202020204" pitchFamily="34" charset="0"/>
            </a:endParaRPr>
          </a:p>
          <a:p>
            <a:r>
              <a:rPr lang="en-GB" dirty="0">
                <a:latin typeface="Aptos" panose="020B0004020202020204" pitchFamily="34" charset="0"/>
              </a:rPr>
              <a:t>Academic Integrity Policy: </a:t>
            </a:r>
            <a:r>
              <a:rPr lang="en-GB" dirty="0">
                <a:latin typeface="Aptos" panose="020B0004020202020204" pitchFamily="34" charset="0"/>
                <a:hlinkClick r:id="rId5"/>
              </a:rPr>
              <a:t>Here</a:t>
            </a:r>
            <a:r>
              <a:rPr lang="en-GB" dirty="0">
                <a:latin typeface="Aptos" panose="020B0004020202020204" pitchFamily="34" charset="0"/>
              </a:rPr>
              <a:t>; AI appendix: </a:t>
            </a:r>
            <a:r>
              <a:rPr lang="en-GB" dirty="0">
                <a:latin typeface="Aptos" panose="020B0004020202020204" pitchFamily="34" charset="0"/>
                <a:hlinkClick r:id="rId6"/>
              </a:rPr>
              <a:t>Here</a:t>
            </a:r>
            <a:r>
              <a:rPr lang="en-GB" dirty="0">
                <a:latin typeface="Aptos" panose="020B0004020202020204" pitchFamily="34" charset="0"/>
              </a:rPr>
              <a:t>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56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9405B-AA43-4E46-7A2D-08419C6DD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1E9154-9FF4-9670-CE4E-657E16EED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1100" y="2286000"/>
            <a:ext cx="6781800" cy="17526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Process &amp; timings</a:t>
            </a:r>
            <a:endParaRPr lang="en-GB" sz="4400" b="1" dirty="0"/>
          </a:p>
        </p:txBody>
      </p:sp>
    </p:spTree>
    <p:extLst>
      <p:ext uri="{BB962C8B-B14F-4D97-AF65-F5344CB8AC3E}">
        <p14:creationId xmlns:p14="http://schemas.microsoft.com/office/powerpoint/2010/main" val="1216709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">
            <a:extLst>
              <a:ext uri="{FF2B5EF4-FFF2-40B4-BE49-F238E27FC236}">
                <a16:creationId xmlns:a16="http://schemas.microsoft.com/office/drawing/2014/main" id="{14105314-721C-4BE8-8DD3-4C99535CD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1928813"/>
            <a:ext cx="4071937" cy="4457700"/>
          </a:xfrm>
          <a:prstGeom prst="rect">
            <a:avLst/>
          </a:prstGeom>
          <a:solidFill>
            <a:schemeClr val="bg1">
              <a:alpha val="5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nl-NL" altLang="en-US" sz="2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C83F2B59-5D4B-4F70-B14C-501D49A86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888" y="-133773"/>
            <a:ext cx="8079581" cy="1658198"/>
          </a:xfrm>
        </p:spPr>
        <p:txBody>
          <a:bodyPr>
            <a:normAutofit/>
          </a:bodyPr>
          <a:lstStyle/>
          <a:p>
            <a:r>
              <a:rPr lang="en-GB" altLang="en-US" dirty="0"/>
              <a:t>Process…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7BA9EB1-4A38-D96B-D05F-4B07A2B935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8566961"/>
              </p:ext>
            </p:extLst>
          </p:nvPr>
        </p:nvGraphicFramePr>
        <p:xfrm>
          <a:off x="916780" y="339323"/>
          <a:ext cx="7310437" cy="45840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8EBBB52-D2BC-EDFF-5B93-51F84D023A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9315736"/>
              </p:ext>
            </p:extLst>
          </p:nvPr>
        </p:nvGraphicFramePr>
        <p:xfrm>
          <a:off x="1103332" y="3276600"/>
          <a:ext cx="6937332" cy="434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AA357E-4B58-46CC-1D7A-9027A6D6F657}"/>
              </a:ext>
            </a:extLst>
          </p:cNvPr>
          <p:cNvCxnSpPr>
            <a:cxnSpLocks/>
          </p:cNvCxnSpPr>
          <p:nvPr/>
        </p:nvCxnSpPr>
        <p:spPr>
          <a:xfrm flipH="1">
            <a:off x="1962147" y="3810000"/>
            <a:ext cx="5219702" cy="796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2FD34-FBF9-4296-EB7A-7299F1E7C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2400"/>
            <a:ext cx="8079581" cy="1658198"/>
          </a:xfrm>
        </p:spPr>
        <p:txBody>
          <a:bodyPr/>
          <a:lstStyle/>
          <a:p>
            <a:r>
              <a:rPr lang="en-US" dirty="0"/>
              <a:t>Key dates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45B76-204B-354C-A18B-E5C3D325E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8610600" cy="5638800"/>
          </a:xfrm>
        </p:spPr>
        <p:txBody>
          <a:bodyPr>
            <a:normAutofit fontScale="92500" lnSpcReduction="10000"/>
          </a:bodyPr>
          <a:lstStyle/>
          <a:p>
            <a:pPr algn="l" rtl="0" fontAlgn="base"/>
            <a:r>
              <a:rPr lang="en-US" sz="1800" b="1" i="0" dirty="0">
                <a:solidFill>
                  <a:schemeClr val="accent1"/>
                </a:solidFill>
                <a:effectLst/>
                <a:latin typeface="Aptos" panose="020B0004020202020204" pitchFamily="34" charset="0"/>
              </a:rPr>
              <a:t>Those beginning Oct 2024 FT and Oct 2023 PT</a:t>
            </a:r>
            <a:endParaRPr lang="en-US" sz="1800" b="0" i="0" dirty="0">
              <a:solidFill>
                <a:schemeClr val="accent1"/>
              </a:solidFill>
              <a:effectLst/>
              <a:latin typeface="Aptos" panose="020B0004020202020204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Proposal submission 15</a:t>
            </a:r>
            <a:r>
              <a:rPr lang="en-US" sz="1800" b="0" i="0" baseline="300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Jan 2025</a:t>
            </a: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Dissertation deadline 15</a:t>
            </a:r>
            <a:r>
              <a:rPr lang="en-US" sz="1800" b="0" i="0" baseline="300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September 2025</a:t>
            </a:r>
          </a:p>
          <a:p>
            <a:pPr algn="l" rtl="0" fontAlgn="base"/>
            <a:endParaRPr lang="en-US" sz="1100" b="1" i="0" dirty="0">
              <a:solidFill>
                <a:schemeClr val="accent1"/>
              </a:solidFill>
              <a:effectLst/>
              <a:latin typeface="Aptos" panose="020B0004020202020204" pitchFamily="34" charset="0"/>
            </a:endParaRPr>
          </a:p>
          <a:p>
            <a:pPr algn="l" rtl="0" fontAlgn="base"/>
            <a:r>
              <a:rPr lang="en-US" sz="1800" b="1" i="0" dirty="0">
                <a:solidFill>
                  <a:schemeClr val="accent1"/>
                </a:solidFill>
                <a:effectLst/>
                <a:latin typeface="Aptos" panose="020B0004020202020204" pitchFamily="34" charset="0"/>
              </a:rPr>
              <a:t>Those beginning Oct 2024 PT  </a:t>
            </a:r>
            <a:endParaRPr lang="en-US" sz="1800" b="0" i="0" dirty="0">
              <a:solidFill>
                <a:schemeClr val="accent1"/>
              </a:solidFill>
              <a:effectLst/>
              <a:latin typeface="Aptos" panose="020B0004020202020204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Proposal submission Jan 2026</a:t>
            </a: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Dissertation deadline September 2026</a:t>
            </a:r>
          </a:p>
          <a:p>
            <a:pPr algn="l" rtl="0" fontAlgn="base"/>
            <a:endParaRPr lang="en-US" sz="1100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fontAlgn="base"/>
            <a:r>
              <a:rPr lang="en-US" sz="1800" b="1" dirty="0">
                <a:solidFill>
                  <a:schemeClr val="accent1"/>
                </a:solidFill>
                <a:latin typeface="Aptos" panose="020B0004020202020204" pitchFamily="34" charset="0"/>
              </a:rPr>
              <a:t>Those beginning Jan 2024 PT</a:t>
            </a:r>
            <a:r>
              <a:rPr lang="en-US" sz="1800" dirty="0">
                <a:solidFill>
                  <a:schemeClr val="accent1"/>
                </a:solidFill>
                <a:latin typeface="Aptos" panose="020B0004020202020204" pitchFamily="34" charset="0"/>
              </a:rPr>
              <a:t> </a:t>
            </a:r>
          </a:p>
          <a:p>
            <a:pPr fontAlgn="base"/>
            <a:r>
              <a:rPr lang="en-US" sz="1800" dirty="0">
                <a:solidFill>
                  <a:srgbClr val="000000"/>
                </a:solidFill>
                <a:latin typeface="Aptos" panose="020B0004020202020204" pitchFamily="34" charset="0"/>
              </a:rPr>
              <a:t>Proposal submission May 2025 </a:t>
            </a:r>
          </a:p>
          <a:p>
            <a:pPr fontAlgn="base"/>
            <a:r>
              <a:rPr lang="en-US" sz="1800" dirty="0">
                <a:solidFill>
                  <a:srgbClr val="000000"/>
                </a:solidFill>
                <a:latin typeface="Aptos" panose="020B0004020202020204" pitchFamily="34" charset="0"/>
              </a:rPr>
              <a:t>Dissertation submission Jan 2026 </a:t>
            </a:r>
          </a:p>
          <a:p>
            <a:pPr fontAlgn="base"/>
            <a:endParaRPr lang="en-US" sz="110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fontAlgn="base"/>
            <a:r>
              <a:rPr lang="en-US" sz="1800" b="1" i="0" dirty="0">
                <a:solidFill>
                  <a:schemeClr val="accent1"/>
                </a:solidFill>
                <a:effectLst/>
                <a:latin typeface="Aptos" panose="020B0004020202020204" pitchFamily="34" charset="0"/>
              </a:rPr>
              <a:t>Those beginning Jan 2024 FT</a:t>
            </a:r>
            <a:endParaRPr lang="en-US" sz="1800" b="0" i="0" dirty="0">
              <a:solidFill>
                <a:schemeClr val="accent1"/>
              </a:solidFill>
              <a:effectLst/>
              <a:latin typeface="Aptos" panose="020B0004020202020204" pitchFamily="34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Proposal submission was 1</a:t>
            </a:r>
            <a:r>
              <a:rPr lang="en-US" sz="1800" b="0" i="0" baseline="300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May 2024</a:t>
            </a:r>
          </a:p>
          <a:p>
            <a:pPr algn="l" rtl="0" fontAlgn="base"/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Dissertation submission 15</a:t>
            </a:r>
            <a:r>
              <a:rPr lang="en-US" sz="1800" b="0" i="0" baseline="300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 Jan 2025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endParaRPr lang="en-US" sz="1800" b="0" i="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507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F3F379-6729-9862-9821-12F5ACED4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57200"/>
            <a:ext cx="5562600" cy="6267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C6A19F-3530-C4A4-CABD-F4C87C8B9F79}"/>
              </a:ext>
            </a:extLst>
          </p:cNvPr>
          <p:cNvSpPr txBox="1"/>
          <p:nvPr/>
        </p:nvSpPr>
        <p:spPr>
          <a:xfrm rot="1551429">
            <a:off x="5679780" y="1373717"/>
            <a:ext cx="2438400" cy="1446550"/>
          </a:xfrm>
          <a:prstGeom prst="rect">
            <a:avLst/>
          </a:prstGeom>
          <a:noFill/>
          <a:ln w="63500"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endParaRPr lang="en-US" sz="2200" dirty="0">
              <a:solidFill>
                <a:srgbClr val="C00000"/>
              </a:solidFill>
            </a:endParaRPr>
          </a:p>
          <a:p>
            <a:pPr algn="ctr"/>
            <a:r>
              <a:rPr lang="en-US" sz="2200" dirty="0">
                <a:solidFill>
                  <a:srgbClr val="C00000"/>
                </a:solidFill>
              </a:rPr>
              <a:t>The form…</a:t>
            </a:r>
          </a:p>
          <a:p>
            <a:pPr algn="ctr"/>
            <a:r>
              <a:rPr lang="en-US" sz="2200" dirty="0">
                <a:solidFill>
                  <a:srgbClr val="C00000"/>
                </a:solidFill>
              </a:rPr>
              <a:t>On Moodle</a:t>
            </a:r>
          </a:p>
          <a:p>
            <a:pPr algn="ctr"/>
            <a:endParaRPr lang="en-GB" sz="2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F578D-BEE0-4BD6-B222-C48BAA2C7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609CBD8-077E-8A5E-FBB8-3073349A3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1100" y="2286000"/>
            <a:ext cx="6781800" cy="17526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The dissertation</a:t>
            </a:r>
            <a:endParaRPr lang="en-GB" sz="4400" b="1" dirty="0"/>
          </a:p>
        </p:txBody>
      </p:sp>
    </p:spTree>
    <p:extLst>
      <p:ext uri="{BB962C8B-B14F-4D97-AF65-F5344CB8AC3E}">
        <p14:creationId xmlns:p14="http://schemas.microsoft.com/office/powerpoint/2010/main" val="2313724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C20DD24-968B-4A4A-B529-DE0F64C020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458" y="-16211"/>
            <a:ext cx="8079581" cy="1658198"/>
          </a:xfrm>
        </p:spPr>
        <p:txBody>
          <a:bodyPr/>
          <a:lstStyle/>
          <a:p>
            <a:r>
              <a:rPr lang="en-GB" altLang="en-US" dirty="0"/>
              <a:t>What’s a dissertation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4CABAC02-4A28-4180-B111-4AFCDE420E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610600" cy="5181600"/>
          </a:xfrm>
        </p:spPr>
        <p:txBody>
          <a:bodyPr>
            <a:normAutofit/>
          </a:bodyPr>
          <a:lstStyle/>
          <a:p>
            <a:pPr algn="just">
              <a:spcAft>
                <a:spcPts val="1200"/>
              </a:spcAft>
            </a:pPr>
            <a:r>
              <a:rPr lang="en-GB" sz="2200" dirty="0">
                <a:latin typeface="Calibri" panose="020F0502020204030204" pitchFamily="34" charset="0"/>
                <a:ea typeface="Times New Roman" panose="02020603050405020304" pitchFamily="18" charset="0"/>
              </a:rPr>
              <a:t>A </a:t>
            </a:r>
            <a:r>
              <a:rPr lang="en-GB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requirement for completion of all the MSc programmes – and a 3</a:t>
            </a:r>
            <a:r>
              <a:rPr lang="en-GB" sz="2200" baseline="30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rd</a:t>
            </a:r>
            <a:r>
              <a:rPr lang="en-GB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of your degree!</a:t>
            </a:r>
          </a:p>
          <a:p>
            <a:pPr algn="just">
              <a:spcAft>
                <a:spcPts val="1200"/>
              </a:spcAft>
            </a:pPr>
            <a:r>
              <a:rPr lang="en-GB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 long written </a:t>
            </a:r>
            <a:r>
              <a:rPr lang="en-GB" sz="2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piece of research between </a:t>
            </a:r>
            <a:r>
              <a:rPr lang="en-GB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12,000-15,000 words (incl. all footnotes, references and appendices)</a:t>
            </a:r>
          </a:p>
          <a:p>
            <a:pPr algn="just">
              <a:spcAft>
                <a:spcPts val="1200"/>
              </a:spcAft>
            </a:pPr>
            <a:r>
              <a:rPr lang="en-GB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 independent (</a:t>
            </a:r>
            <a:r>
              <a:rPr lang="en-GB" sz="2200" dirty="0">
                <a:latin typeface="Calibri" panose="020F0502020204030204" pitchFamily="34" charset="0"/>
                <a:ea typeface="Times New Roman" panose="02020603050405020304" pitchFamily="18" charset="0"/>
              </a:rPr>
              <a:t>albeit supervised) </a:t>
            </a:r>
            <a:r>
              <a:rPr lang="en-GB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research project on a chosen topic</a:t>
            </a:r>
          </a:p>
          <a:p>
            <a:pPr algn="just">
              <a:spcAft>
                <a:spcPts val="1200"/>
              </a:spcAft>
            </a:pPr>
            <a:r>
              <a:rPr lang="en-GB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Students should demonstrate they have examined a subject in substantial </a:t>
            </a:r>
            <a:r>
              <a:rPr lang="en-GB" sz="2200" dirty="0">
                <a:latin typeface="Calibri" panose="020F0502020204030204" pitchFamily="34" charset="0"/>
              </a:rPr>
              <a:t>depth and developed understanding of their topic</a:t>
            </a:r>
          </a:p>
          <a:p>
            <a:pPr algn="just">
              <a:spcAft>
                <a:spcPts val="1200"/>
              </a:spcAft>
            </a:pPr>
            <a:r>
              <a:rPr lang="en-GB" sz="2200" dirty="0">
                <a:latin typeface="Calibri" panose="020F0502020204030204" pitchFamily="34" charset="0"/>
              </a:rPr>
              <a:t>Critical analysis and demonstration of research skills are key</a:t>
            </a:r>
          </a:p>
          <a:p>
            <a:pPr algn="just">
              <a:spcAft>
                <a:spcPts val="1200"/>
              </a:spcAft>
            </a:pPr>
            <a:endParaRPr lang="en-GB" altLang="en-US" sz="2200" dirty="0">
              <a:latin typeface="Calibri" panose="020F0502020204030204" pitchFamily="34" charset="0"/>
            </a:endParaRPr>
          </a:p>
          <a:p>
            <a:pPr algn="just">
              <a:spcAft>
                <a:spcPts val="1200"/>
              </a:spcAft>
            </a:pPr>
            <a:r>
              <a:rPr lang="en-US" sz="2200" dirty="0">
                <a:solidFill>
                  <a:srgbClr val="C00000"/>
                </a:solidFill>
                <a:latin typeface="Calibri" panose="020F0502020204030204" pitchFamily="34" charset="0"/>
              </a:rPr>
              <a:t>It is not enough simply to review the books and articles which you have collected on the topic – must have an element of your own research</a:t>
            </a:r>
            <a:endParaRPr lang="en-GB" altLang="en-US" sz="22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61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35147-99AC-BE80-5691-D51BE778A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9EF74C0-4673-76B7-DF56-2BC7DCAD72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2290" y="-304800"/>
            <a:ext cx="8079581" cy="1658198"/>
          </a:xfrm>
        </p:spPr>
        <p:txBody>
          <a:bodyPr/>
          <a:lstStyle/>
          <a:p>
            <a:r>
              <a:rPr lang="en-GB" altLang="en-US" dirty="0"/>
              <a:t>Different approaches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A9E60E9-0E44-6836-54AA-EACB2915AB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686800" cy="571500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900" dirty="0">
                <a:latin typeface="Calibri" panose="020F0502020204030204" pitchFamily="34" charset="0"/>
              </a:rPr>
              <a:t>Typically follow one of four approaches: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dirty="0">
                <a:latin typeface="Calibri" panose="020F0502020204030204" pitchFamily="34" charset="0"/>
              </a:rPr>
              <a:t>a case study to assess, explore, validate or critically examine an argument, theory or theoretical perspective in the literature;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dirty="0">
                <a:latin typeface="Calibri" panose="020F0502020204030204" pitchFamily="34" charset="0"/>
              </a:rPr>
              <a:t>a comparative study where a process, development or institution is examined in two or more settings;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900" dirty="0">
                <a:latin typeface="Calibri" panose="020F0502020204030204" pitchFamily="34" charset="0"/>
              </a:rPr>
              <a:t>quant or qual data is used to test an existing hypothesis or to form a new one (can be existing or new data – the latter will require ethics);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dirty="0">
                <a:latin typeface="Calibri" panose="020F0502020204030204" pitchFamily="34" charset="0"/>
              </a:rPr>
              <a:t>a critical analysis of a theoretical argument or perspective that engages closely with primary texts</a:t>
            </a:r>
          </a:p>
          <a:p>
            <a:pPr marL="0" indent="0">
              <a:buNone/>
            </a:pPr>
            <a:endParaRPr lang="en-US" sz="1000" dirty="0">
              <a:latin typeface="Calibri" panose="020F050202020403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1900" dirty="0">
                <a:latin typeface="Calibri" panose="020F0502020204030204" pitchFamily="34" charset="0"/>
              </a:rPr>
              <a:t>So, method can involve: </a:t>
            </a: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</a:rPr>
              <a:t>original analysis of primary sources(letters, diaries, gov records, speeches, original texts) or secondary sources (newspaper articles, biographies, books etc.); </a:t>
            </a: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</a:rPr>
              <a:t>secondary analysis of existing qualitative or qualitative data (existing statistics or interview data etc.); </a:t>
            </a: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latin typeface="Calibri" panose="020F0502020204030204" pitchFamily="34" charset="0"/>
              </a:rPr>
              <a:t>or collection &amp; analysis of new qual or quant data (through surveys, interviews, focus groups etc.) </a:t>
            </a:r>
          </a:p>
          <a:p>
            <a:pPr marL="0" indent="0">
              <a:buNone/>
            </a:pPr>
            <a:endParaRPr lang="en-US" sz="2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41978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954</TotalTime>
  <Words>1258</Words>
  <Application>Microsoft Office PowerPoint</Application>
  <PresentationFormat>On-screen Show (4:3)</PresentationFormat>
  <Paragraphs>156</Paragraphs>
  <Slides>24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Aptos</vt:lpstr>
      <vt:lpstr>Arial</vt:lpstr>
      <vt:lpstr>Calibri</vt:lpstr>
      <vt:lpstr>Calibri Light</vt:lpstr>
      <vt:lpstr>Times New Roman</vt:lpstr>
      <vt:lpstr>Wingdings</vt:lpstr>
      <vt:lpstr>Metropolitan</vt:lpstr>
      <vt:lpstr>Dissertation workshop</vt:lpstr>
      <vt:lpstr>PowerPoint Presentation</vt:lpstr>
      <vt:lpstr>PowerPoint Presentation</vt:lpstr>
      <vt:lpstr>Process…</vt:lpstr>
      <vt:lpstr>Key dates</vt:lpstr>
      <vt:lpstr>PowerPoint Presentation</vt:lpstr>
      <vt:lpstr>PowerPoint Presentation</vt:lpstr>
      <vt:lpstr>What’s a dissertation</vt:lpstr>
      <vt:lpstr>Different approaches</vt:lpstr>
      <vt:lpstr>PowerPoint Presentation</vt:lpstr>
      <vt:lpstr>Identifying a supervisor  https://www.bbk.ac.uk/school/social-sciences/our-staff </vt:lpstr>
      <vt:lpstr>Role of the supervisor</vt:lpstr>
      <vt:lpstr>PowerPoint Presentation</vt:lpstr>
      <vt:lpstr>Developing research questions</vt:lpstr>
      <vt:lpstr>The research topic &gt; research Q</vt:lpstr>
      <vt:lpstr>PowerPoint Presentation</vt:lpstr>
      <vt:lpstr>What makes a good question</vt:lpstr>
      <vt:lpstr>Where do research questions come from?</vt:lpstr>
      <vt:lpstr>PowerPoint Presentation</vt:lpstr>
      <vt:lpstr>PowerPoint Presentation</vt:lpstr>
      <vt:lpstr>Common problems</vt:lpstr>
      <vt:lpstr>PowerPoint Presentation</vt:lpstr>
      <vt:lpstr>Plagiarism</vt:lpstr>
      <vt:lpstr>AI?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Surveying Political Research</dc:title>
  <dc:creator>Administrator</dc:creator>
  <cp:lastModifiedBy>Laura Richards-Gray (Staff)</cp:lastModifiedBy>
  <cp:revision>66</cp:revision>
  <dcterms:created xsi:type="dcterms:W3CDTF">2020-02-11T17:01:55Z</dcterms:created>
  <dcterms:modified xsi:type="dcterms:W3CDTF">2024-11-12T09:09:28Z</dcterms:modified>
</cp:coreProperties>
</file>