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4" r:id="rId4"/>
    <p:sldId id="258" r:id="rId5"/>
    <p:sldId id="265" r:id="rId6"/>
    <p:sldId id="259" r:id="rId7"/>
    <p:sldId id="260" r:id="rId8"/>
    <p:sldId id="261" r:id="rId9"/>
    <p:sldId id="263" r:id="rId10"/>
  </p:sldIdLst>
  <p:sldSz cx="12192000" cy="6858000"/>
  <p:notesSz cx="6889750"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376EB9DE-E2F1-493C-B133-B18EA9E39149}">
          <p14:sldIdLst>
            <p14:sldId id="256"/>
            <p14:sldId id="257"/>
            <p14:sldId id="264"/>
            <p14:sldId id="258"/>
            <p14:sldId id="265"/>
            <p14:sldId id="259"/>
            <p14:sldId id="260"/>
            <p14:sldId id="261"/>
            <p14:sldId id="26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55" userDrawn="1">
          <p15:clr>
            <a:srgbClr val="A4A3A4"/>
          </p15:clr>
        </p15:guide>
        <p15:guide id="2" pos="217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3842" autoAdjust="0"/>
  </p:normalViewPr>
  <p:slideViewPr>
    <p:cSldViewPr snapToGrid="0">
      <p:cViewPr varScale="1">
        <p:scale>
          <a:sx n="67" d="100"/>
          <a:sy n="67" d="100"/>
        </p:scale>
        <p:origin x="764" y="5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66" d="100"/>
          <a:sy n="66" d="100"/>
        </p:scale>
        <p:origin x="2356" y="32"/>
      </p:cViewPr>
      <p:guideLst>
        <p:guide orient="horz" pos="3155"/>
        <p:guide pos="217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5558" cy="502676"/>
          </a:xfrm>
          <a:prstGeom prst="rect">
            <a:avLst/>
          </a:prstGeom>
        </p:spPr>
        <p:txBody>
          <a:bodyPr vert="horz" lIns="96616" tIns="48308" rIns="96616" bIns="48308" rtlCol="0"/>
          <a:lstStyle>
            <a:lvl1pPr algn="l">
              <a:defRPr sz="1300"/>
            </a:lvl1pPr>
          </a:lstStyle>
          <a:p>
            <a:endParaRPr lang="en-GB"/>
          </a:p>
        </p:txBody>
      </p:sp>
      <p:sp>
        <p:nvSpPr>
          <p:cNvPr id="3" name="Date Placeholder 2"/>
          <p:cNvSpPr>
            <a:spLocks noGrp="1"/>
          </p:cNvSpPr>
          <p:nvPr>
            <p:ph type="dt" idx="1"/>
          </p:nvPr>
        </p:nvSpPr>
        <p:spPr>
          <a:xfrm>
            <a:off x="3902597" y="0"/>
            <a:ext cx="2985558" cy="502676"/>
          </a:xfrm>
          <a:prstGeom prst="rect">
            <a:avLst/>
          </a:prstGeom>
        </p:spPr>
        <p:txBody>
          <a:bodyPr vert="horz" lIns="96616" tIns="48308" rIns="96616" bIns="48308" rtlCol="0"/>
          <a:lstStyle>
            <a:lvl1pPr algn="r">
              <a:defRPr sz="1300"/>
            </a:lvl1pPr>
          </a:lstStyle>
          <a:p>
            <a:fld id="{A9DF85F7-6AA9-4BDF-AA09-E56465DFD422}" type="datetimeFigureOut">
              <a:rPr lang="en-GB" smtClean="0"/>
              <a:t>20/06/2024</a:t>
            </a:fld>
            <a:endParaRPr lang="en-GB"/>
          </a:p>
        </p:txBody>
      </p:sp>
      <p:sp>
        <p:nvSpPr>
          <p:cNvPr id="4" name="Slide Image Placeholder 3"/>
          <p:cNvSpPr>
            <a:spLocks noGrp="1" noRot="1" noChangeAspect="1"/>
          </p:cNvSpPr>
          <p:nvPr>
            <p:ph type="sldImg" idx="2"/>
          </p:nvPr>
        </p:nvSpPr>
        <p:spPr>
          <a:xfrm>
            <a:off x="439738" y="1252538"/>
            <a:ext cx="6010275" cy="3381375"/>
          </a:xfrm>
          <a:prstGeom prst="rect">
            <a:avLst/>
          </a:prstGeom>
          <a:noFill/>
          <a:ln w="12700">
            <a:solidFill>
              <a:prstClr val="black"/>
            </a:solidFill>
          </a:ln>
        </p:spPr>
        <p:txBody>
          <a:bodyPr vert="horz" lIns="96616" tIns="48308" rIns="96616" bIns="48308" rtlCol="0" anchor="ctr"/>
          <a:lstStyle/>
          <a:p>
            <a:endParaRPr lang="en-GB"/>
          </a:p>
        </p:txBody>
      </p:sp>
      <p:sp>
        <p:nvSpPr>
          <p:cNvPr id="5" name="Notes Placeholder 4"/>
          <p:cNvSpPr>
            <a:spLocks noGrp="1"/>
          </p:cNvSpPr>
          <p:nvPr>
            <p:ph type="body" sz="quarter" idx="3"/>
          </p:nvPr>
        </p:nvSpPr>
        <p:spPr>
          <a:xfrm>
            <a:off x="688975" y="4821506"/>
            <a:ext cx="5511800" cy="3944868"/>
          </a:xfrm>
          <a:prstGeom prst="rect">
            <a:avLst/>
          </a:prstGeom>
        </p:spPr>
        <p:txBody>
          <a:bodyPr vert="horz" lIns="96616" tIns="48308" rIns="96616" bIns="4830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516039"/>
            <a:ext cx="2985558" cy="502674"/>
          </a:xfrm>
          <a:prstGeom prst="rect">
            <a:avLst/>
          </a:prstGeom>
        </p:spPr>
        <p:txBody>
          <a:bodyPr vert="horz" lIns="96616" tIns="48308" rIns="96616" bIns="48308" rtlCol="0" anchor="b"/>
          <a:lstStyle>
            <a:lvl1pPr algn="l">
              <a:defRPr sz="1300"/>
            </a:lvl1pPr>
          </a:lstStyle>
          <a:p>
            <a:endParaRPr lang="en-GB"/>
          </a:p>
        </p:txBody>
      </p:sp>
      <p:sp>
        <p:nvSpPr>
          <p:cNvPr id="7" name="Slide Number Placeholder 6"/>
          <p:cNvSpPr>
            <a:spLocks noGrp="1"/>
          </p:cNvSpPr>
          <p:nvPr>
            <p:ph type="sldNum" sz="quarter" idx="5"/>
          </p:nvPr>
        </p:nvSpPr>
        <p:spPr>
          <a:xfrm>
            <a:off x="3902597" y="9516039"/>
            <a:ext cx="2985558" cy="502674"/>
          </a:xfrm>
          <a:prstGeom prst="rect">
            <a:avLst/>
          </a:prstGeom>
        </p:spPr>
        <p:txBody>
          <a:bodyPr vert="horz" lIns="96616" tIns="48308" rIns="96616" bIns="48308" rtlCol="0" anchor="b"/>
          <a:lstStyle>
            <a:lvl1pPr algn="r">
              <a:defRPr sz="1300"/>
            </a:lvl1pPr>
          </a:lstStyle>
          <a:p>
            <a:fld id="{8B16CF1F-302B-45E7-9397-48A7B3ADFE1D}" type="slidenum">
              <a:rPr lang="en-GB" smtClean="0"/>
              <a:t>‹#›</a:t>
            </a:fld>
            <a:endParaRPr lang="en-GB"/>
          </a:p>
        </p:txBody>
      </p:sp>
    </p:spTree>
    <p:extLst>
      <p:ext uri="{BB962C8B-B14F-4D97-AF65-F5344CB8AC3E}">
        <p14:creationId xmlns:p14="http://schemas.microsoft.com/office/powerpoint/2010/main" val="2153201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Summer</a:t>
            </a:r>
            <a:r>
              <a:rPr lang="en-GB" b="1" baseline="0" dirty="0"/>
              <a:t> of 2020: </a:t>
            </a:r>
            <a:r>
              <a:rPr lang="en-GB" sz="1300" dirty="0"/>
              <a:t>The murder of George Floyd / Global BLM protests </a:t>
            </a:r>
          </a:p>
          <a:p>
            <a:r>
              <a:rPr lang="en-GB" sz="1300" dirty="0"/>
              <a:t>structural racism and inequality</a:t>
            </a:r>
          </a:p>
          <a:p>
            <a:endParaRPr lang="en-GB" dirty="0"/>
          </a:p>
          <a:p>
            <a:r>
              <a:rPr lang="en-GB" sz="1300" dirty="0"/>
              <a:t>Statues of historical figures targeted as symbols of inequality</a:t>
            </a:r>
            <a:endParaRPr lang="en-GB" dirty="0"/>
          </a:p>
          <a:p>
            <a:endParaRPr lang="en-GB" sz="1300" dirty="0"/>
          </a:p>
          <a:p>
            <a:r>
              <a:rPr lang="en-GB" sz="1300" dirty="0"/>
              <a:t>Most notable in the UK: </a:t>
            </a:r>
          </a:p>
          <a:p>
            <a:pPr marL="285750" indent="-285750">
              <a:buFont typeface="Arial" panose="020B0604020202020204" pitchFamily="34" charset="0"/>
              <a:buChar char="•"/>
            </a:pPr>
            <a:r>
              <a:rPr lang="en-GB" sz="1300" dirty="0"/>
              <a:t>London: statue of </a:t>
            </a:r>
            <a:r>
              <a:rPr lang="en-GB" sz="1300" b="1" dirty="0"/>
              <a:t>Winston Churchill </a:t>
            </a:r>
            <a:r>
              <a:rPr lang="en-GB" sz="1300" dirty="0"/>
              <a:t>in Parliament Square.</a:t>
            </a:r>
            <a:endParaRPr lang="en-GB" dirty="0"/>
          </a:p>
          <a:p>
            <a:pPr marL="285750" indent="-285750">
              <a:buFont typeface="Arial" panose="020B0604020202020204" pitchFamily="34" charset="0"/>
              <a:buChar char="•"/>
            </a:pPr>
            <a:r>
              <a:rPr lang="en-GB" sz="1300" dirty="0"/>
              <a:t>Bristol, the statue of </a:t>
            </a:r>
            <a:r>
              <a:rPr lang="en-GB" sz="1300" b="1" dirty="0"/>
              <a:t>Edward Colston </a:t>
            </a:r>
            <a:r>
              <a:rPr lang="en-GB" sz="1300" dirty="0"/>
              <a:t>(a philanthropist and slave trader) was toppled and thrown into Bristol Harbour by protesters.</a:t>
            </a:r>
          </a:p>
          <a:p>
            <a:endParaRPr lang="en-GB" sz="1300" dirty="0"/>
          </a:p>
          <a:p>
            <a:r>
              <a:rPr lang="en-GB" sz="1300" dirty="0"/>
              <a:t>This last event is thought to have been the catalyst for the removal or renaming of 69 statues and place names across the UK, over the next six months. </a:t>
            </a:r>
          </a:p>
          <a:p>
            <a:endParaRPr lang="en-GB" dirty="0"/>
          </a:p>
        </p:txBody>
      </p:sp>
      <p:sp>
        <p:nvSpPr>
          <p:cNvPr id="4" name="Slide Number Placeholder 3"/>
          <p:cNvSpPr>
            <a:spLocks noGrp="1"/>
          </p:cNvSpPr>
          <p:nvPr>
            <p:ph type="sldNum" sz="quarter" idx="5"/>
          </p:nvPr>
        </p:nvSpPr>
        <p:spPr/>
        <p:txBody>
          <a:bodyPr/>
          <a:lstStyle/>
          <a:p>
            <a:fld id="{8B16CF1F-302B-45E7-9397-48A7B3ADFE1D}" type="slidenum">
              <a:rPr lang="en-GB" smtClean="0"/>
              <a:t>1</a:t>
            </a:fld>
            <a:endParaRPr lang="en-GB"/>
          </a:p>
        </p:txBody>
      </p:sp>
    </p:spTree>
    <p:extLst>
      <p:ext uri="{BB962C8B-B14F-4D97-AF65-F5344CB8AC3E}">
        <p14:creationId xmlns:p14="http://schemas.microsoft.com/office/powerpoint/2010/main" val="838579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15000"/>
              </a:lnSpc>
              <a:spcAft>
                <a:spcPts val="845"/>
              </a:spcAft>
            </a:pPr>
            <a:r>
              <a:rPr lang="en-GB" kern="100" dirty="0">
                <a:effectLst/>
                <a:latin typeface="Calibri" panose="020F0502020204030204" pitchFamily="34" charset="0"/>
                <a:ea typeface="Calibri" panose="020F0502020204030204" pitchFamily="34" charset="0"/>
                <a:cs typeface="Calibri" panose="020F0502020204030204" pitchFamily="34" charset="0"/>
              </a:rPr>
              <a:t>The Conservative Government’s response – new legislation to protect statues:</a:t>
            </a:r>
          </a:p>
          <a:p>
            <a:pPr marL="181154" indent="-181154" algn="just">
              <a:spcAft>
                <a:spcPts val="845"/>
              </a:spcAft>
              <a:buFont typeface="Arial" panose="020B0604020202020204" pitchFamily="34" charset="0"/>
              <a:buChar char="•"/>
            </a:pPr>
            <a:r>
              <a:rPr lang="en-GB" kern="100" dirty="0">
                <a:effectLst/>
                <a:latin typeface="Calibri" panose="020F0502020204030204" pitchFamily="34" charset="0"/>
                <a:ea typeface="Calibri" panose="020F0502020204030204" pitchFamily="34" charset="0"/>
                <a:cs typeface="Calibri" panose="020F0502020204030204" pitchFamily="34" charset="0"/>
              </a:rPr>
              <a:t>they should be ‘retained and explained’ rather than removed, </a:t>
            </a:r>
          </a:p>
          <a:p>
            <a:pPr marL="181154" indent="-181154" algn="just">
              <a:spcAft>
                <a:spcPts val="845"/>
              </a:spcAft>
              <a:buFont typeface="Arial" panose="020B0604020202020204" pitchFamily="34" charset="0"/>
              <a:buChar char="•"/>
            </a:pPr>
            <a:r>
              <a:rPr lang="en-GB" kern="100" dirty="0">
                <a:effectLst/>
                <a:latin typeface="Calibri" panose="020F0502020204030204" pitchFamily="34" charset="0"/>
                <a:ea typeface="Calibri" panose="020F0502020204030204" pitchFamily="34" charset="0"/>
                <a:cs typeface="Calibri" panose="020F0502020204030204" pitchFamily="34" charset="0"/>
              </a:rPr>
              <a:t>to protect history from being ‘censored’ or ‘erased’.  </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45"/>
              </a:spcAft>
            </a:pPr>
            <a:r>
              <a:rPr lang="en-GB"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Legal protection for statues was introduced in two ways. </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marL="362308" indent="-362308" algn="just">
              <a:lnSpc>
                <a:spcPct val="115000"/>
              </a:lnSpc>
              <a:buFont typeface="Symbol" panose="05050102010706020507" pitchFamily="18" charset="2"/>
              <a:buChar char=""/>
            </a:pPr>
            <a:r>
              <a:rPr lang="en-GB" i="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Town and Country Planning Order (2021)</a:t>
            </a:r>
            <a:r>
              <a:rPr lang="en-GB"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 makes it v difficult to remove statues and to contest them through official channels</a:t>
            </a:r>
          </a:p>
          <a:p>
            <a:pPr marL="362308" indent="-362308" algn="just">
              <a:lnSpc>
                <a:spcPct val="115000"/>
              </a:lnSpc>
              <a:buFont typeface="Symbol" panose="05050102010706020507" pitchFamily="18" charset="2"/>
              <a:buChar char=""/>
            </a:pPr>
            <a:r>
              <a:rPr lang="en-GB" i="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Police, Crime, Sentencing and Courts Act (2022)</a:t>
            </a:r>
          </a:p>
          <a:p>
            <a:pPr marL="362308" indent="-362308" algn="just">
              <a:lnSpc>
                <a:spcPct val="115000"/>
              </a:lnSpc>
              <a:buFont typeface="Symbol" panose="05050102010706020507" pitchFamily="18" charset="2"/>
              <a:buChar char=""/>
            </a:pPr>
            <a:endParaRPr lang="en-GB" i="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algn="just">
              <a:lnSpc>
                <a:spcPct val="115000"/>
              </a:lnSpc>
            </a:pPr>
            <a:r>
              <a:rPr lang="en-GB" kern="100" dirty="0">
                <a:solidFill>
                  <a:srgbClr val="000000"/>
                </a:solidFill>
                <a:latin typeface="Calibri" panose="020F0502020204030204" pitchFamily="34" charset="0"/>
                <a:ea typeface="Calibri" panose="020F0502020204030204" pitchFamily="34" charset="0"/>
                <a:cs typeface="Calibri" panose="020F0502020204030204" pitchFamily="34" charset="0"/>
              </a:rPr>
              <a:t>Critics like the Runnymede argue …</a:t>
            </a:r>
          </a:p>
          <a:p>
            <a:pPr marL="362308" indent="-362308" algn="just">
              <a:lnSpc>
                <a:spcPct val="115000"/>
              </a:lnSpc>
              <a:buFont typeface="Symbol" panose="05050102010706020507" pitchFamily="18" charset="2"/>
              <a:buChar char=""/>
            </a:pPr>
            <a:r>
              <a:rPr lang="en-GB" i="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These further criminalise anti-racist  protest, particularly for racial minorities</a:t>
            </a:r>
          </a:p>
          <a:p>
            <a:pPr algn="just">
              <a:lnSpc>
                <a:spcPct val="115000"/>
              </a:lnSpc>
            </a:pPr>
            <a:endParaRPr lang="en-GB" i="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62308" indent="-362308" algn="just">
              <a:lnSpc>
                <a:spcPct val="115000"/>
              </a:lnSpc>
              <a:buFont typeface="Symbol" panose="05050102010706020507" pitchFamily="18" charset="2"/>
              <a:buChar char=""/>
            </a:pPr>
            <a:r>
              <a:rPr lang="en-GB" i="1" kern="100" dirty="0">
                <a:solidFill>
                  <a:srgbClr val="000000"/>
                </a:solidFill>
                <a:latin typeface="Calibri" panose="020F0502020204030204" pitchFamily="34" charset="0"/>
                <a:ea typeface="Calibri" panose="020F0502020204030204" pitchFamily="34" charset="0"/>
                <a:cs typeface="Calibri" panose="020F0502020204030204" pitchFamily="34" charset="0"/>
              </a:rPr>
              <a:t>Statues are not complete apolitical versions of history. Who’s version of history is being censored and who’s voices are being silenced?</a:t>
            </a:r>
          </a:p>
          <a:p>
            <a:pPr marL="362308" indent="-362308" algn="just">
              <a:lnSpc>
                <a:spcPct val="115000"/>
              </a:lnSpc>
              <a:buFont typeface="Symbol" panose="05050102010706020507" pitchFamily="18" charset="2"/>
              <a:buChar char=""/>
            </a:pPr>
            <a:endParaRPr lang="en-GB" i="1" kern="1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62308" indent="-362308" algn="just">
              <a:lnSpc>
                <a:spcPct val="115000"/>
              </a:lnSpc>
              <a:buFont typeface="Symbol" panose="05050102010706020507" pitchFamily="18" charset="2"/>
              <a:buChar char=""/>
            </a:pPr>
            <a:r>
              <a:rPr lang="en-GB" i="1" kern="100" dirty="0">
                <a:solidFill>
                  <a:srgbClr val="000000"/>
                </a:solidFill>
                <a:latin typeface="Calibri" panose="020F0502020204030204" pitchFamily="34" charset="0"/>
                <a:ea typeface="Calibri" panose="020F0502020204030204" pitchFamily="34" charset="0"/>
                <a:cs typeface="Calibri" panose="020F0502020204030204" pitchFamily="34" charset="0"/>
              </a:rPr>
              <a:t>The harsher sentences will address the distress caused by damage to statues – but distress to whom?  What about the distress the statues themselves cause?</a:t>
            </a:r>
          </a:p>
          <a:p>
            <a:pPr marL="362308" indent="-362308" algn="just">
              <a:lnSpc>
                <a:spcPct val="115000"/>
              </a:lnSpc>
              <a:buFont typeface="Symbol" panose="05050102010706020507" pitchFamily="18" charset="2"/>
              <a:buChar char=""/>
            </a:pPr>
            <a:endParaRPr lang="en-GB" i="1" kern="1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62308" indent="-362308" algn="just">
              <a:lnSpc>
                <a:spcPct val="115000"/>
              </a:lnSpc>
              <a:buFont typeface="Symbol" panose="05050102010706020507" pitchFamily="18" charset="2"/>
              <a:buChar char=""/>
            </a:pPr>
            <a:r>
              <a:rPr lang="en-GB" i="1" kern="100" dirty="0">
                <a:solidFill>
                  <a:srgbClr val="000000"/>
                </a:solidFill>
                <a:latin typeface="Calibri" panose="020F0502020204030204" pitchFamily="34" charset="0"/>
                <a:ea typeface="Calibri" panose="020F0502020204030204" pitchFamily="34" charset="0"/>
                <a:cs typeface="Calibri" panose="020F0502020204030204" pitchFamily="34" charset="0"/>
              </a:rPr>
              <a:t>Rupa Haq, Labour MP for Ealing Central and Acton, said in Parlimentary debate on Preserving Heritage and Statues in the City: Minimum sentence for rape in the UK is 5 year … but someone can get 10 years for pulling down a statue.  “That implies that dead white men, mostly in bronze and stone are valued more than living, breathing women.”</a:t>
            </a:r>
          </a:p>
          <a:p>
            <a:pPr marL="362308" indent="-362308" algn="just">
              <a:lnSpc>
                <a:spcPct val="115000"/>
              </a:lnSpc>
              <a:buFont typeface="Symbol" panose="05050102010706020507" pitchFamily="18" charset="2"/>
              <a:buChar char=""/>
            </a:pPr>
            <a:endParaRPr lang="en-GB" i="1" kern="1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62308" indent="-362308" algn="just">
              <a:lnSpc>
                <a:spcPct val="115000"/>
              </a:lnSpc>
              <a:buFont typeface="Symbol" panose="05050102010706020507" pitchFamily="18" charset="2"/>
              <a:buChar char=""/>
            </a:pPr>
            <a:endParaRPr lang="en-GB" i="1"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62308" indent="-362308" algn="just">
              <a:lnSpc>
                <a:spcPct val="115000"/>
              </a:lnSpc>
              <a:buFont typeface="Symbol" panose="05050102010706020507" pitchFamily="18" charset="2"/>
              <a:buChar char=""/>
            </a:pPr>
            <a:endParaRPr lang="en-GB" i="1" kern="100" dirty="0">
              <a:solidFill>
                <a:srgbClr val="FF0000"/>
              </a:solidFill>
              <a:effectLst/>
              <a:latin typeface="Calibri" panose="020F0502020204030204" pitchFamily="34" charset="0"/>
              <a:ea typeface="Calibri" panose="020F0502020204030204" pitchFamily="34" charset="0"/>
              <a:cs typeface="Calibri" panose="020F0502020204030204" pitchFamily="34" charset="0"/>
            </a:endParaRPr>
          </a:p>
          <a:p>
            <a:pPr lvl="0" algn="just">
              <a:lnSpc>
                <a:spcPct val="115000"/>
              </a:lnSpc>
            </a:pPr>
            <a:r>
              <a:rPr lang="en-GB"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B16CF1F-302B-45E7-9397-48A7B3ADFE1D}" type="slidenum">
              <a:rPr lang="en-GB" smtClean="0"/>
              <a:t>2</a:t>
            </a:fld>
            <a:endParaRPr lang="en-GB" dirty="0"/>
          </a:p>
        </p:txBody>
      </p:sp>
    </p:spTree>
    <p:extLst>
      <p:ext uri="{BB962C8B-B14F-4D97-AF65-F5344CB8AC3E}">
        <p14:creationId xmlns:p14="http://schemas.microsoft.com/office/powerpoint/2010/main" val="868708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15000"/>
              </a:lnSpc>
              <a:spcAft>
                <a:spcPts val="845"/>
              </a:spcAft>
            </a:pPr>
            <a:r>
              <a:rPr lang="en-GB" sz="1200" kern="100" dirty="0">
                <a:effectLst/>
                <a:latin typeface="Calibri" panose="020F0502020204030204" pitchFamily="34" charset="0"/>
                <a:ea typeface="Calibri" panose="020F0502020204030204" pitchFamily="34" charset="0"/>
                <a:cs typeface="Calibri" panose="020F0502020204030204" pitchFamily="34" charset="0"/>
              </a:rPr>
              <a:t>Critical discourse analysis (CDA), framed by the theories of Foucault, Fairclough, Van Dijk and Ruth </a:t>
            </a:r>
            <a:r>
              <a:rPr lang="en-GB" sz="1200" kern="100" dirty="0" err="1">
                <a:effectLst/>
                <a:latin typeface="Calibri" panose="020F0502020204030204" pitchFamily="34" charset="0"/>
                <a:ea typeface="Calibri" panose="020F0502020204030204" pitchFamily="34" charset="0"/>
                <a:cs typeface="Calibri" panose="020F0502020204030204" pitchFamily="34" charset="0"/>
              </a:rPr>
              <a:t>Wodak</a:t>
            </a:r>
            <a:r>
              <a:rPr lang="en-GB" sz="1200" kern="100" dirty="0">
                <a:effectLst/>
                <a:latin typeface="Calibri" panose="020F0502020204030204" pitchFamily="34" charset="0"/>
                <a:ea typeface="Calibri" panose="020F0502020204030204" pitchFamily="34" charset="0"/>
                <a:cs typeface="Calibri" panose="020F0502020204030204" pitchFamily="34" charset="0"/>
              </a:rPr>
              <a:t>, to analyse the Government’s response </a:t>
            </a:r>
            <a:r>
              <a:rPr lang="en-GB" kern="100" dirty="0">
                <a:latin typeface="Calibri" panose="020F0502020204030204" pitchFamily="34" charset="0"/>
                <a:ea typeface="Calibri" panose="020F0502020204030204" pitchFamily="34" charset="0"/>
                <a:cs typeface="Calibri" panose="020F0502020204030204" pitchFamily="34" charset="0"/>
              </a:rPr>
              <a:t>to ask:</a:t>
            </a:r>
          </a:p>
          <a:p>
            <a:pPr algn="just">
              <a:lnSpc>
                <a:spcPct val="115000"/>
              </a:lnSpc>
              <a:spcAft>
                <a:spcPts val="845"/>
              </a:spcAft>
            </a:pPr>
            <a:r>
              <a:rPr lang="en-GB" sz="1200" b="1" dirty="0"/>
              <a:t>Does the political discourse around contested statues allow for heterogeneity, equality and social justice? </a:t>
            </a:r>
          </a:p>
          <a:p>
            <a:pPr algn="just">
              <a:lnSpc>
                <a:spcPct val="115000"/>
              </a:lnSpc>
              <a:spcAft>
                <a:spcPts val="845"/>
              </a:spcAft>
            </a:pPr>
            <a:r>
              <a:rPr lang="en-GB" sz="1200" dirty="0"/>
              <a:t>Why analyse the political rhetoric not the legislation and why CDA?</a:t>
            </a:r>
          </a:p>
          <a:p>
            <a:pPr marL="171450" indent="-171450">
              <a:buFont typeface="Arial" panose="020B0604020202020204" pitchFamily="34" charset="0"/>
              <a:buChar char="•"/>
            </a:pPr>
            <a:r>
              <a:rPr lang="en-GB" dirty="0"/>
              <a:t>Discourse is social action – has material consequences: new legislation</a:t>
            </a:r>
          </a:p>
          <a:p>
            <a:endParaRPr lang="en-GB" dirty="0"/>
          </a:p>
          <a:p>
            <a:pPr marL="171450" indent="-171450">
              <a:buFont typeface="Arial" panose="020B0604020202020204" pitchFamily="34" charset="0"/>
              <a:buChar char="•"/>
            </a:pPr>
            <a:r>
              <a:rPr lang="en-GB" dirty="0"/>
              <a:t>CDA is good methodology to explore how power relations are created and sustained – power often invisible but can be seen in texts, which are often sites of struggle.</a:t>
            </a:r>
          </a:p>
          <a:p>
            <a:pPr marL="171450" indent="-171450">
              <a:buFont typeface="Arial" panose="020B0604020202020204" pitchFamily="34" charset="0"/>
              <a:buChar char="•"/>
            </a:pPr>
            <a:endParaRPr lang="en-GB" dirty="0"/>
          </a:p>
          <a:p>
            <a:pPr marL="171450" indent="-171450" algn="just">
              <a:lnSpc>
                <a:spcPct val="107000"/>
              </a:lnSpc>
              <a:spcAft>
                <a:spcPts val="845"/>
              </a:spcAft>
              <a:buFont typeface="Arial" panose="020B0604020202020204" pitchFamily="34" charset="0"/>
              <a:buChar char="•"/>
            </a:pPr>
            <a:r>
              <a:rPr lang="en-GB" dirty="0"/>
              <a:t>Hegemony - </a:t>
            </a:r>
            <a:r>
              <a:rPr lang="en-GB" kern="100" dirty="0">
                <a:effectLst/>
                <a:latin typeface="Calibri" panose="020F0502020204030204" pitchFamily="34" charset="0"/>
                <a:ea typeface="Calibri" panose="020F0502020204030204" pitchFamily="34" charset="0"/>
                <a:cs typeface="Times New Roman" panose="02020603050405020304" pitchFamily="18" charset="0"/>
              </a:rPr>
              <a:t>The concept was popularised by the Italian Marxist Antonio Gramsci in the early 20</a:t>
            </a:r>
            <a:r>
              <a:rPr lang="en-GB" kern="1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GB" kern="100" dirty="0">
                <a:effectLst/>
                <a:latin typeface="Calibri" panose="020F0502020204030204" pitchFamily="34" charset="0"/>
                <a:ea typeface="Calibri" panose="020F0502020204030204" pitchFamily="34" charset="0"/>
                <a:cs typeface="Times New Roman" panose="02020603050405020304" pitchFamily="18" charset="0"/>
              </a:rPr>
              <a:t> Century.</a:t>
            </a:r>
          </a:p>
          <a:p>
            <a:pPr algn="just">
              <a:lnSpc>
                <a:spcPct val="107000"/>
              </a:lnSpc>
              <a:spcAft>
                <a:spcPts val="845"/>
              </a:spcAft>
            </a:pPr>
            <a:r>
              <a:rPr lang="en-GB" kern="100" dirty="0">
                <a:effectLst/>
                <a:latin typeface="Calibri" panose="020F0502020204030204" pitchFamily="34" charset="0"/>
                <a:ea typeface="Calibri" panose="020F0502020204030204" pitchFamily="34" charset="0"/>
                <a:cs typeface="Times New Roman" panose="02020603050405020304" pitchFamily="18" charset="0"/>
              </a:rPr>
              <a:t>Dominant ideas become so naturalised that they are no longer thought of as ideological but rather as ‘common sense’. This creates social unity in favour of the dominant group.  Rather than power being exerted through </a:t>
            </a:r>
            <a:r>
              <a:rPr lang="en-GB" i="1" kern="100" dirty="0">
                <a:effectLst/>
                <a:latin typeface="Calibri" panose="020F0502020204030204" pitchFamily="34" charset="0"/>
                <a:ea typeface="Calibri" panose="020F0502020204030204" pitchFamily="34" charset="0"/>
                <a:cs typeface="Times New Roman" panose="02020603050405020304" pitchFamily="18" charset="0"/>
              </a:rPr>
              <a:t>coercion</a:t>
            </a:r>
            <a:r>
              <a:rPr lang="en-GB" kern="100" dirty="0">
                <a:effectLst/>
                <a:latin typeface="Calibri" panose="020F0502020204030204" pitchFamily="34" charset="0"/>
                <a:ea typeface="Calibri" panose="020F0502020204030204" pitchFamily="34" charset="0"/>
                <a:cs typeface="Times New Roman" panose="02020603050405020304" pitchFamily="18" charset="0"/>
              </a:rPr>
              <a:t>, it is exerted through </a:t>
            </a:r>
            <a:r>
              <a:rPr lang="en-GB" i="1" kern="100" dirty="0">
                <a:effectLst/>
                <a:latin typeface="Calibri" panose="020F0502020204030204" pitchFamily="34" charset="0"/>
                <a:ea typeface="Calibri" panose="020F0502020204030204" pitchFamily="34" charset="0"/>
                <a:cs typeface="Times New Roman" panose="02020603050405020304" pitchFamily="18" charset="0"/>
              </a:rPr>
              <a:t>consent</a:t>
            </a:r>
            <a:r>
              <a:rPr lang="en-GB" kern="100" dirty="0">
                <a:effectLst/>
                <a:latin typeface="Calibri" panose="020F0502020204030204" pitchFamily="34" charset="0"/>
                <a:ea typeface="Calibri" panose="020F0502020204030204" pitchFamily="34" charset="0"/>
                <a:cs typeface="Times New Roman" panose="02020603050405020304" pitchFamily="18" charset="0"/>
              </a:rPr>
              <a:t>.  </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endParaRPr lang="en-GB" dirty="0"/>
          </a:p>
          <a:p>
            <a:endParaRPr lang="en-GB" dirty="0"/>
          </a:p>
          <a:p>
            <a:endParaRPr lang="en-GB" dirty="0"/>
          </a:p>
        </p:txBody>
      </p:sp>
      <p:sp>
        <p:nvSpPr>
          <p:cNvPr id="4" name="Slide Number Placeholder 3"/>
          <p:cNvSpPr>
            <a:spLocks noGrp="1"/>
          </p:cNvSpPr>
          <p:nvPr>
            <p:ph type="sldNum" sz="quarter" idx="5"/>
          </p:nvPr>
        </p:nvSpPr>
        <p:spPr/>
        <p:txBody>
          <a:bodyPr/>
          <a:lstStyle/>
          <a:p>
            <a:fld id="{8B16CF1F-302B-45E7-9397-48A7B3ADFE1D}" type="slidenum">
              <a:rPr lang="en-GB" smtClean="0"/>
              <a:t>3</a:t>
            </a:fld>
            <a:endParaRPr lang="en-GB"/>
          </a:p>
        </p:txBody>
      </p:sp>
    </p:spTree>
    <p:extLst>
      <p:ext uri="{BB962C8B-B14F-4D97-AF65-F5344CB8AC3E}">
        <p14:creationId xmlns:p14="http://schemas.microsoft.com/office/powerpoint/2010/main" val="3775136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algn="just">
              <a:lnSpc>
                <a:spcPct val="107000"/>
              </a:lnSpc>
              <a:spcAft>
                <a:spcPts val="845"/>
              </a:spcAft>
            </a:pPr>
            <a:r>
              <a:rPr lang="en-GB" kern="100" dirty="0">
                <a:effectLst/>
                <a:latin typeface="Calibri" panose="020F0502020204030204" pitchFamily="34" charset="0"/>
                <a:ea typeface="Calibri" panose="020F0502020204030204" pitchFamily="34" charset="0"/>
                <a:cs typeface="Calibri" panose="020F0502020204030204" pitchFamily="34" charset="0"/>
              </a:rPr>
              <a:t>Literature – important to look </a:t>
            </a:r>
            <a:r>
              <a:rPr lang="en-GB" kern="100" dirty="0">
                <a:latin typeface="Calibri" panose="020F0502020204030204" pitchFamily="34" charset="0"/>
                <a:ea typeface="Calibri" panose="020F0502020204030204" pitchFamily="34" charset="0"/>
                <a:cs typeface="Calibri" panose="020F0502020204030204" pitchFamily="34" charset="0"/>
              </a:rPr>
              <a:t>at Heritage.</a:t>
            </a:r>
          </a:p>
          <a:p>
            <a:pPr algn="just">
              <a:lnSpc>
                <a:spcPct val="107000"/>
              </a:lnSpc>
              <a:spcAft>
                <a:spcPts val="845"/>
              </a:spcAft>
            </a:pPr>
            <a:r>
              <a:rPr lang="en-GB" kern="100" dirty="0">
                <a:effectLst/>
                <a:latin typeface="Calibri" panose="020F0502020204030204" pitchFamily="34" charset="0"/>
                <a:ea typeface="Calibri" panose="020F0502020204030204" pitchFamily="34" charset="0"/>
                <a:cs typeface="Calibri" panose="020F0502020204030204" pitchFamily="34" charset="0"/>
              </a:rPr>
              <a:t>The Government – </a:t>
            </a:r>
            <a:r>
              <a:rPr lang="en-GB" kern="100" dirty="0">
                <a:latin typeface="Calibri" panose="020F0502020204030204" pitchFamily="34" charset="0"/>
                <a:ea typeface="Calibri" panose="020F0502020204030204" pitchFamily="34" charset="0"/>
                <a:cs typeface="Calibri" panose="020F0502020204030204" pitchFamily="34" charset="0"/>
              </a:rPr>
              <a:t>dislocate </a:t>
            </a:r>
            <a:r>
              <a:rPr lang="en-GB" kern="100" dirty="0">
                <a:effectLst/>
                <a:latin typeface="Calibri" panose="020F0502020204030204" pitchFamily="34" charset="0"/>
                <a:ea typeface="Calibri" panose="020F0502020204030204" pitchFamily="34" charset="0"/>
                <a:cs typeface="Calibri" panose="020F0502020204030204" pitchFamily="34" charset="0"/>
              </a:rPr>
              <a:t>ideas of heritage from structural racism and inequality</a:t>
            </a:r>
          </a:p>
          <a:p>
            <a:pPr algn="just">
              <a:lnSpc>
                <a:spcPct val="107000"/>
              </a:lnSpc>
              <a:spcAft>
                <a:spcPts val="845"/>
              </a:spcAft>
            </a:pPr>
            <a:r>
              <a:rPr lang="en-GB" kern="100" dirty="0">
                <a:effectLst/>
                <a:latin typeface="Calibri" panose="020F0502020204030204" pitchFamily="34" charset="0"/>
                <a:ea typeface="Calibri" panose="020F0502020204030204" pitchFamily="34" charset="0"/>
                <a:cs typeface="Calibri" panose="020F0502020204030204" pitchFamily="34" charset="0"/>
              </a:rPr>
              <a:t>Activists and protesters – Statues centre of recent major protests about racism and inequality globally – Black Lives Matter in summer 2020. </a:t>
            </a:r>
          </a:p>
          <a:p>
            <a:pPr algn="just">
              <a:spcAft>
                <a:spcPts val="845"/>
              </a:spcAft>
            </a:pPr>
            <a:r>
              <a:rPr lang="en-GB" kern="100" dirty="0">
                <a:effectLst/>
                <a:latin typeface="Calibri" panose="020F0502020204030204" pitchFamily="34" charset="0"/>
                <a:ea typeface="Calibri" panose="020F0502020204030204" pitchFamily="34" charset="0"/>
                <a:cs typeface="Calibri" panose="020F0502020204030204" pitchFamily="34" charset="0"/>
              </a:rPr>
              <a:t>Urban ‘</a:t>
            </a:r>
            <a:r>
              <a:rPr lang="en-GB" kern="100" dirty="0" err="1">
                <a:effectLst/>
                <a:latin typeface="Calibri" panose="020F0502020204030204" pitchFamily="34" charset="0"/>
                <a:ea typeface="Calibri" panose="020F0502020204030204" pitchFamily="34" charset="0"/>
                <a:cs typeface="Calibri" panose="020F0502020204030204" pitchFamily="34" charset="0"/>
              </a:rPr>
              <a:t>Fallism</a:t>
            </a:r>
            <a:r>
              <a:rPr lang="en-GB" kern="100" dirty="0">
                <a:effectLst/>
                <a:latin typeface="Calibri" panose="020F0502020204030204" pitchFamily="34" charset="0"/>
                <a:ea typeface="Calibri" panose="020F0502020204030204" pitchFamily="34" charset="0"/>
                <a:cs typeface="Calibri" panose="020F0502020204030204" pitchFamily="34" charset="0"/>
              </a:rPr>
              <a:t>’ movement</a:t>
            </a:r>
            <a:r>
              <a:rPr lang="en-GB" kern="100" dirty="0">
                <a:latin typeface="Calibri" panose="020F0502020204030204" pitchFamily="34" charset="0"/>
                <a:ea typeface="Calibri" panose="020F0502020204030204" pitchFamily="34" charset="0"/>
                <a:cs typeface="Calibri" panose="020F0502020204030204" pitchFamily="34" charset="0"/>
              </a:rPr>
              <a:t>: </a:t>
            </a:r>
            <a:r>
              <a:rPr lang="en-GB" kern="100" dirty="0">
                <a:effectLst/>
                <a:latin typeface="Calibri" panose="020F0502020204030204" pitchFamily="34" charset="0"/>
                <a:ea typeface="Calibri" panose="020F0502020204030204" pitchFamily="34" charset="0"/>
                <a:cs typeface="Calibri" panose="020F0502020204030204" pitchFamily="34" charset="0"/>
              </a:rPr>
              <a:t>2015 with the Rhodes must Fall campaign South Africa spread globally with monuments in the public space being targeted by protesters e.gs:</a:t>
            </a:r>
          </a:p>
          <a:p>
            <a:pPr marL="181154" indent="-181154" algn="just">
              <a:spcAft>
                <a:spcPts val="845"/>
              </a:spcAft>
              <a:buFont typeface="Arial" panose="020B0604020202020204" pitchFamily="34" charset="0"/>
              <a:buChar char="•"/>
            </a:pPr>
            <a:r>
              <a:rPr lang="en-GB" kern="100" dirty="0">
                <a:effectLst/>
                <a:latin typeface="Calibri" panose="020F0502020204030204" pitchFamily="34" charset="0"/>
                <a:ea typeface="Calibri" panose="020F0502020204030204" pitchFamily="34" charset="0"/>
                <a:cs typeface="Calibri" panose="020F0502020204030204" pitchFamily="34" charset="0"/>
              </a:rPr>
              <a:t>Confederate monuments in the US</a:t>
            </a:r>
          </a:p>
          <a:p>
            <a:pPr marL="181154" indent="-181154" algn="just">
              <a:spcAft>
                <a:spcPts val="845"/>
              </a:spcAft>
              <a:buFont typeface="Arial" panose="020B0604020202020204" pitchFamily="34" charset="0"/>
              <a:buChar char="•"/>
            </a:pPr>
            <a:r>
              <a:rPr lang="en-GB" kern="100" dirty="0">
                <a:effectLst/>
                <a:latin typeface="Calibri" panose="020F0502020204030204" pitchFamily="34" charset="0"/>
                <a:ea typeface="Calibri" panose="020F0502020204030204" pitchFamily="34" charset="0"/>
                <a:cs typeface="Calibri" panose="020F0502020204030204" pitchFamily="34" charset="0"/>
              </a:rPr>
              <a:t>Colonial monuments in South America</a:t>
            </a:r>
          </a:p>
          <a:p>
            <a:pPr marL="181154" indent="-181154" algn="just">
              <a:spcAft>
                <a:spcPts val="845"/>
              </a:spcAft>
              <a:buFont typeface="Arial" panose="020B0604020202020204" pitchFamily="34" charset="0"/>
              <a:buChar char="•"/>
            </a:pPr>
            <a:r>
              <a:rPr lang="en-GB" kern="100" dirty="0">
                <a:latin typeface="Calibri" panose="020F0502020204030204" pitchFamily="34" charset="0"/>
                <a:ea typeface="Calibri" panose="020F0502020204030204" pitchFamily="34" charset="0"/>
                <a:cs typeface="Calibri" panose="020F0502020204030204" pitchFamily="34" charset="0"/>
              </a:rPr>
              <a:t>Lenin monuments in Eastern Europe</a:t>
            </a:r>
          </a:p>
          <a:p>
            <a:pPr algn="just">
              <a:spcAft>
                <a:spcPts val="845"/>
              </a:spcAft>
            </a:pPr>
            <a:r>
              <a:rPr lang="en-GB" kern="100" dirty="0">
                <a:latin typeface="Calibri" panose="020F0502020204030204" pitchFamily="34" charset="0"/>
                <a:ea typeface="Calibri" panose="020F0502020204030204" pitchFamily="34" charset="0"/>
                <a:cs typeface="Calibri" panose="020F0502020204030204" pitchFamily="34" charset="0"/>
              </a:rPr>
              <a:t>Has been a described as:</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marL="362308" indent="-362308" algn="just">
              <a:lnSpc>
                <a:spcPct val="107000"/>
              </a:lnSpc>
              <a:spcAft>
                <a:spcPts val="845"/>
              </a:spcAft>
              <a:buFont typeface="Symbol" panose="05050102010706020507" pitchFamily="18" charset="2"/>
              <a:buChar char=""/>
            </a:pPr>
            <a:r>
              <a:rPr lang="en-GB" kern="100" dirty="0">
                <a:effectLst/>
                <a:latin typeface="Calibri" panose="020F0502020204030204" pitchFamily="34" charset="0"/>
                <a:ea typeface="Calibri" panose="020F0502020204030204" pitchFamily="34" charset="0"/>
                <a:cs typeface="Calibri" panose="020F0502020204030204" pitchFamily="34" charset="0"/>
              </a:rPr>
              <a:t>“As tool for political resistance against marginalisation, discrimination and exclusion” </a:t>
            </a:r>
            <a:endParaRPr lang="en-GB" kern="100" dirty="0">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45"/>
              </a:spcAft>
            </a:pPr>
            <a:r>
              <a:rPr lang="en-GB" kern="100" dirty="0">
                <a:latin typeface="Calibri" panose="020F0502020204030204" pitchFamily="34" charset="0"/>
                <a:ea typeface="Calibri" panose="020F0502020204030204" pitchFamily="34" charset="0"/>
                <a:cs typeface="Calibri" panose="020F0502020204030204" pitchFamily="34" charset="0"/>
              </a:rPr>
              <a:t>So who and what heritage is for, is not a given and should be analysed.</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8B16CF1F-302B-45E7-9397-48A7B3ADFE1D}" type="slidenum">
              <a:rPr lang="en-GB" smtClean="0"/>
              <a:t>4</a:t>
            </a:fld>
            <a:endParaRPr lang="en-GB"/>
          </a:p>
        </p:txBody>
      </p:sp>
      <p:sp>
        <p:nvSpPr>
          <p:cNvPr id="2" name="Slide Image Placeholder 1">
            <a:extLst>
              <a:ext uri="{FF2B5EF4-FFF2-40B4-BE49-F238E27FC236}">
                <a16:creationId xmlns:a16="http://schemas.microsoft.com/office/drawing/2014/main" id="{C0A6B4CC-A532-97A0-3A0E-BC497B4A4664}"/>
              </a:ext>
            </a:extLst>
          </p:cNvPr>
          <p:cNvSpPr>
            <a:spLocks noGrp="1" noRot="1" noChangeAspect="1"/>
          </p:cNvSpPr>
          <p:nvPr>
            <p:ph type="sldImg"/>
          </p:nvPr>
        </p:nvSpPr>
        <p:spPr/>
      </p:sp>
    </p:spTree>
    <p:extLst>
      <p:ext uri="{BB962C8B-B14F-4D97-AF65-F5344CB8AC3E}">
        <p14:creationId xmlns:p14="http://schemas.microsoft.com/office/powerpoint/2010/main" val="12210329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45"/>
              </a:spcAft>
            </a:pPr>
            <a:r>
              <a:rPr lang="en-GB" kern="100" dirty="0">
                <a:effectLst/>
                <a:latin typeface="Calibri" panose="020F0502020204030204" pitchFamily="34" charset="0"/>
                <a:ea typeface="Calibri" panose="020F0502020204030204" pitchFamily="34" charset="0"/>
                <a:cs typeface="Calibri" panose="020F0502020204030204" pitchFamily="34" charset="0"/>
              </a:rPr>
              <a:t>Academics in the late 1990s / early 2000 argued that there was a dominant discourse around Heritage which an “elite, class-based and white vision of heritage”</a:t>
            </a:r>
            <a:r>
              <a:rPr lang="en-GB" kern="100" dirty="0">
                <a:solidFill>
                  <a:srgbClr val="FF0000"/>
                </a:solidFill>
                <a:effectLst/>
                <a:latin typeface="Calibri" panose="020F0502020204030204" pitchFamily="34" charset="0"/>
                <a:ea typeface="Calibri" panose="020F0502020204030204" pitchFamily="34" charset="0"/>
                <a:cs typeface="Calibri" panose="020F0502020204030204" pitchFamily="34" charset="0"/>
              </a:rPr>
              <a:t>.  </a:t>
            </a:r>
          </a:p>
          <a:p>
            <a:pPr algn="just">
              <a:lnSpc>
                <a:spcPct val="107000"/>
              </a:lnSpc>
              <a:spcAft>
                <a:spcPts val="845"/>
              </a:spcAft>
            </a:pPr>
            <a:r>
              <a:rPr lang="en-GB" kern="100" dirty="0" err="1">
                <a:effectLst/>
                <a:latin typeface="Calibri" panose="020F0502020204030204" pitchFamily="34" charset="0"/>
                <a:ea typeface="Calibri" panose="020F0502020204030204" pitchFamily="34" charset="0"/>
                <a:cs typeface="Calibri" panose="020F0502020204030204" pitchFamily="34" charset="0"/>
              </a:rPr>
              <a:t>Laurajane</a:t>
            </a:r>
            <a:r>
              <a:rPr lang="en-GB" kern="100" dirty="0">
                <a:effectLst/>
                <a:latin typeface="Calibri" panose="020F0502020204030204" pitchFamily="34" charset="0"/>
                <a:ea typeface="Calibri" panose="020F0502020204030204" pitchFamily="34" charset="0"/>
                <a:cs typeface="Calibri" panose="020F0502020204030204" pitchFamily="34" charset="0"/>
              </a:rPr>
              <a:t> Smith calls </a:t>
            </a:r>
            <a:r>
              <a:rPr lang="en-GB" b="1" kern="100" dirty="0">
                <a:effectLst/>
                <a:latin typeface="Calibri" panose="020F0502020204030204" pitchFamily="34" charset="0"/>
                <a:ea typeface="Calibri" panose="020F0502020204030204" pitchFamily="34" charset="0"/>
                <a:cs typeface="Calibri" panose="020F0502020204030204" pitchFamily="34" charset="0"/>
              </a:rPr>
              <a:t>Authorised Heritage Discourse </a:t>
            </a:r>
            <a:r>
              <a:rPr lang="en-GB" kern="100" dirty="0">
                <a:effectLst/>
                <a:latin typeface="Calibri" panose="020F0502020204030204" pitchFamily="34" charset="0"/>
                <a:ea typeface="Calibri" panose="020F0502020204030204" pitchFamily="34" charset="0"/>
                <a:cs typeface="Calibri" panose="020F0502020204030204" pitchFamily="34" charset="0"/>
              </a:rPr>
              <a:t>or Stuart Hall calls </a:t>
            </a:r>
            <a:r>
              <a:rPr lang="en-GB" b="1" kern="100" dirty="0">
                <a:effectLst/>
                <a:latin typeface="Calibri" panose="020F0502020204030204" pitchFamily="34" charset="0"/>
                <a:ea typeface="Calibri" panose="020F0502020204030204" pitchFamily="34" charset="0"/>
                <a:cs typeface="Calibri" panose="020F0502020204030204" pitchFamily="34" charset="0"/>
              </a:rPr>
              <a:t>‘The Discourse’. </a:t>
            </a:r>
          </a:p>
          <a:p>
            <a:pPr marL="181154" indent="-181154" algn="just">
              <a:spcAft>
                <a:spcPts val="634"/>
              </a:spcAft>
              <a:buFont typeface="Arial" panose="020B0604020202020204" pitchFamily="34" charset="0"/>
              <a:buChar char="•"/>
            </a:pPr>
            <a:r>
              <a:rPr lang="en-GB" kern="100" dirty="0">
                <a:latin typeface="Calibri" panose="020F0502020204030204" pitchFamily="34" charset="0"/>
                <a:ea typeface="Calibri" panose="020F0502020204030204" pitchFamily="34" charset="0"/>
                <a:cs typeface="Calibri" panose="020F0502020204030204" pitchFamily="34" charset="0"/>
              </a:rPr>
              <a:t>makes it difficult to use the past to challenge and rewrite cultural and social meaning in the present.</a:t>
            </a:r>
            <a:endParaRPr lang="en-GB"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45"/>
              </a:spcAft>
            </a:pPr>
            <a:r>
              <a:rPr lang="en-GB" kern="100" dirty="0">
                <a:latin typeface="Calibri" panose="020F0502020204030204" pitchFamily="34" charset="0"/>
                <a:ea typeface="Calibri" panose="020F0502020204030204" pitchFamily="34" charset="0"/>
                <a:cs typeface="Calibri" panose="020F0502020204030204" pitchFamily="34" charset="0"/>
              </a:rPr>
              <a:t>H</a:t>
            </a:r>
            <a:r>
              <a:rPr lang="en-GB" kern="100" dirty="0">
                <a:effectLst/>
                <a:latin typeface="Calibri" panose="020F0502020204030204" pitchFamily="34" charset="0"/>
                <a:ea typeface="Calibri" panose="020F0502020204030204" pitchFamily="34" charset="0"/>
                <a:cs typeface="Calibri" panose="020F0502020204030204" pitchFamily="34" charset="0"/>
              </a:rPr>
              <a:t>eritage industry –  last 30 years has shifted away, most notably with decolonisation and looking at the History of Empire. </a:t>
            </a:r>
          </a:p>
          <a:p>
            <a:pPr algn="just">
              <a:lnSpc>
                <a:spcPct val="107000"/>
              </a:lnSpc>
              <a:spcAft>
                <a:spcPts val="845"/>
              </a:spcAft>
            </a:pPr>
            <a:r>
              <a:rPr lang="en-GB" kern="100" dirty="0">
                <a:latin typeface="Calibri" panose="020F0502020204030204" pitchFamily="34" charset="0"/>
                <a:ea typeface="Calibri" panose="020F0502020204030204" pitchFamily="34" charset="0"/>
                <a:cs typeface="Calibri" panose="020F0502020204030204" pitchFamily="34" charset="0"/>
              </a:rPr>
              <a:t>Li</a:t>
            </a:r>
            <a:r>
              <a:rPr lang="en-GB" kern="100" dirty="0">
                <a:effectLst/>
                <a:latin typeface="Calibri" panose="020F0502020204030204" pitchFamily="34" charset="0"/>
                <a:ea typeface="Calibri" panose="020F0502020204030204" pitchFamily="34" charset="0"/>
                <a:cs typeface="Calibri" panose="020F0502020204030204" pitchFamily="34" charset="0"/>
              </a:rPr>
              <a:t>nks to slavery, colonialism being investigated - museums and heritage organisations such as the </a:t>
            </a:r>
            <a:r>
              <a:rPr lang="en-GB" b="1" kern="100" dirty="0">
                <a:effectLst/>
                <a:latin typeface="Calibri" panose="020F0502020204030204" pitchFamily="34" charset="0"/>
                <a:ea typeface="Calibri" panose="020F0502020204030204" pitchFamily="34" charset="0"/>
                <a:cs typeface="Calibri" panose="020F0502020204030204" pitchFamily="34" charset="0"/>
              </a:rPr>
              <a:t>National Trust</a:t>
            </a:r>
            <a:r>
              <a:rPr lang="en-GB" kern="100" dirty="0">
                <a:effectLst/>
                <a:latin typeface="Calibri" panose="020F0502020204030204" pitchFamily="34" charset="0"/>
                <a:ea typeface="Calibri" panose="020F0502020204030204" pitchFamily="34" charset="0"/>
                <a:cs typeface="Calibri" panose="020F0502020204030204" pitchFamily="34" charset="0"/>
              </a:rPr>
              <a:t>. </a:t>
            </a:r>
          </a:p>
          <a:p>
            <a:pPr algn="just">
              <a:lnSpc>
                <a:spcPct val="107000"/>
              </a:lnSpc>
              <a:spcAft>
                <a:spcPts val="845"/>
              </a:spcAft>
            </a:pPr>
            <a:r>
              <a:rPr lang="en-GB" kern="100" dirty="0">
                <a:latin typeface="Calibri" panose="020F0502020204030204" pitchFamily="34" charset="0"/>
                <a:ea typeface="Calibri" panose="020F0502020204030204" pitchFamily="34" charset="0"/>
                <a:cs typeface="Calibri" panose="020F0502020204030204" pitchFamily="34" charset="0"/>
              </a:rPr>
              <a:t>But has the government moved away form this discourse?  There has been a huge backlash recently to change the way heritage is understood, particularly around the issue of History of Empire.  </a:t>
            </a:r>
          </a:p>
          <a:p>
            <a:pPr algn="just">
              <a:lnSpc>
                <a:spcPct val="107000"/>
              </a:lnSpc>
              <a:spcAft>
                <a:spcPts val="845"/>
              </a:spcAft>
            </a:pPr>
            <a:r>
              <a:rPr lang="en-GB" kern="100" dirty="0">
                <a:latin typeface="Calibri" panose="020F0502020204030204" pitchFamily="34" charset="0"/>
                <a:ea typeface="Calibri" panose="020F0502020204030204" pitchFamily="34" charset="0"/>
                <a:cs typeface="Calibri" panose="020F0502020204030204" pitchFamily="34" charset="0"/>
              </a:rPr>
              <a:t>Keen to maintain a nostalgic view of the History of Empire, the Gov have energised a unprecedented ‘culture war’.</a:t>
            </a:r>
            <a:endParaRPr lang="en-GB" kern="1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45"/>
              </a:spcAft>
            </a:pPr>
            <a:endParaRPr lang="en-GB" kern="1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8B16CF1F-302B-45E7-9397-48A7B3ADFE1D}" type="slidenum">
              <a:rPr lang="en-GB" smtClean="0"/>
              <a:t>5</a:t>
            </a:fld>
            <a:endParaRPr lang="en-GB" dirty="0"/>
          </a:p>
        </p:txBody>
      </p:sp>
    </p:spTree>
    <p:extLst>
      <p:ext uri="{BB962C8B-B14F-4D97-AF65-F5344CB8AC3E}">
        <p14:creationId xmlns:p14="http://schemas.microsoft.com/office/powerpoint/2010/main" val="1954832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9738" y="1220788"/>
            <a:ext cx="6010275" cy="3381375"/>
          </a:xfrm>
        </p:spPr>
      </p:sp>
      <p:sp>
        <p:nvSpPr>
          <p:cNvPr id="3" name="Notes Placeholder 2"/>
          <p:cNvSpPr>
            <a:spLocks noGrp="1"/>
          </p:cNvSpPr>
          <p:nvPr>
            <p:ph type="body" idx="1"/>
          </p:nvPr>
        </p:nvSpPr>
        <p:spPr>
          <a:xfrm>
            <a:off x="408281" y="4852814"/>
            <a:ext cx="5511800" cy="3944868"/>
          </a:xfrm>
        </p:spPr>
        <p:txBody>
          <a:bodyPr/>
          <a:lstStyle/>
          <a:p>
            <a:pPr algn="just">
              <a:lnSpc>
                <a:spcPct val="107000"/>
              </a:lnSpc>
              <a:spcAft>
                <a:spcPts val="845"/>
              </a:spcAft>
            </a:pP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45"/>
              </a:spcAft>
            </a:pPr>
            <a:r>
              <a:rPr lang="en-GB" kern="100" dirty="0">
                <a:effectLst/>
                <a:latin typeface="Calibri" panose="020F0502020204030204" pitchFamily="34" charset="0"/>
                <a:ea typeface="Calibri" panose="020F0502020204030204" pitchFamily="34" charset="0"/>
                <a:cs typeface="Times New Roman" panose="02020603050405020304" pitchFamily="18" charset="0"/>
              </a:rPr>
              <a:t>Recent academic literature on the ‘culture wars’ argues that they an elite-driven, top-down phenomenon.  </a:t>
            </a:r>
            <a:endParaRPr lang="en-GB" b="1"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45"/>
              </a:spcAft>
            </a:pPr>
            <a:r>
              <a:rPr lang="en-GB" b="1" kern="100" dirty="0">
                <a:effectLst/>
                <a:latin typeface="Calibri" panose="020F0502020204030204" pitchFamily="34" charset="0"/>
                <a:ea typeface="Calibri" panose="020F0502020204030204" pitchFamily="34" charset="0"/>
                <a:cs typeface="Times New Roman" panose="02020603050405020304" pitchFamily="18" charset="0"/>
              </a:rPr>
              <a:t>‘anti-woke’ discourse </a:t>
            </a:r>
            <a:r>
              <a:rPr lang="en-GB" kern="100" dirty="0">
                <a:effectLst/>
                <a:latin typeface="Calibri" panose="020F0502020204030204" pitchFamily="34" charset="0"/>
                <a:ea typeface="Calibri" panose="020F0502020204030204" pitchFamily="34" charset="0"/>
                <a:cs typeface="Times New Roman" panose="02020603050405020304" pitchFamily="18" charset="0"/>
              </a:rPr>
              <a:t>which:</a:t>
            </a:r>
          </a:p>
          <a:p>
            <a:pPr marL="362308" indent="-362308" algn="just">
              <a:lnSpc>
                <a:spcPct val="107000"/>
              </a:lnSpc>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Normalises fascist right-wing ideas once thought to be morally abhorrent but gradually accepted as the ‘new common sense’ which in turn has started to influence public policy.  </a:t>
            </a:r>
          </a:p>
          <a:p>
            <a:pPr marL="362308" indent="-362308" algn="just">
              <a:lnSpc>
                <a:spcPct val="107000"/>
              </a:lnSpc>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Reproduces rather than opposes structural racism</a:t>
            </a:r>
          </a:p>
          <a:p>
            <a:pPr marL="362308" indent="-362308" algn="just">
              <a:lnSpc>
                <a:spcPct val="107000"/>
              </a:lnSpc>
              <a:spcAft>
                <a:spcPts val="845"/>
              </a:spcAft>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Distracts from social justice issues</a:t>
            </a:r>
          </a:p>
          <a:p>
            <a:pPr algn="just">
              <a:lnSpc>
                <a:spcPct val="107000"/>
              </a:lnSpc>
              <a:spcAft>
                <a:spcPts val="845"/>
              </a:spcAft>
            </a:pPr>
            <a:r>
              <a:rPr lang="en-GB" kern="100" dirty="0">
                <a:effectLst/>
                <a:latin typeface="Calibri" panose="020F0502020204030204" pitchFamily="34" charset="0"/>
                <a:ea typeface="Calibri" panose="020F0502020204030204" pitchFamily="34" charset="0"/>
                <a:cs typeface="Times New Roman" panose="02020603050405020304" pitchFamily="18" charset="0"/>
              </a:rPr>
              <a:t>It does this through various ways, for example, </a:t>
            </a:r>
          </a:p>
          <a:p>
            <a:pPr marL="362308" indent="-362308" algn="just">
              <a:lnSpc>
                <a:spcPct val="107000"/>
              </a:lnSpc>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creating a moral panic about perceived leftwing cultural hegemony</a:t>
            </a:r>
          </a:p>
          <a:p>
            <a:pPr marL="362308" indent="-362308" algn="just">
              <a:lnSpc>
                <a:spcPct val="107000"/>
              </a:lnSpc>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contestations against social justice causes are being framed as abnormal and deviant.  </a:t>
            </a:r>
          </a:p>
          <a:p>
            <a:pPr marL="362308" indent="-362308" algn="just">
              <a:lnSpc>
                <a:spcPct val="107000"/>
              </a:lnSpc>
              <a:spcAft>
                <a:spcPts val="845"/>
              </a:spcAft>
              <a:buFont typeface="Symbol" panose="05050102010706020507" pitchFamily="18" charset="2"/>
              <a:buChar char=""/>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The tolerant are being framed as the intolerant.</a:t>
            </a:r>
          </a:p>
          <a:p>
            <a:pPr algn="just">
              <a:lnSpc>
                <a:spcPct val="107000"/>
              </a:lnSpc>
              <a:spcAft>
                <a:spcPts val="845"/>
              </a:spcAft>
            </a:pPr>
            <a:r>
              <a:rPr lang="en-GB" sz="1100" kern="100" dirty="0">
                <a:effectLst/>
                <a:latin typeface="Calibri" panose="020F0502020204030204" pitchFamily="34" charset="0"/>
                <a:ea typeface="Calibri" panose="020F0502020204030204" pitchFamily="34" charset="0"/>
                <a:cs typeface="Times New Roman" panose="02020603050405020304" pitchFamily="18" charset="0"/>
              </a:rPr>
              <a:t>Question: Is this anti-woke discourse also found in the political rhetoric on contested statues?</a:t>
            </a:r>
          </a:p>
          <a:p>
            <a:pPr>
              <a:lnSpc>
                <a:spcPct val="107000"/>
              </a:lnSpc>
              <a:spcAft>
                <a:spcPts val="845"/>
              </a:spcAft>
            </a:pPr>
            <a:endParaRPr lang="en-GB" dirty="0"/>
          </a:p>
        </p:txBody>
      </p:sp>
      <p:sp>
        <p:nvSpPr>
          <p:cNvPr id="4" name="Slide Number Placeholder 3"/>
          <p:cNvSpPr>
            <a:spLocks noGrp="1"/>
          </p:cNvSpPr>
          <p:nvPr>
            <p:ph type="sldNum" sz="quarter" idx="5"/>
          </p:nvPr>
        </p:nvSpPr>
        <p:spPr/>
        <p:txBody>
          <a:bodyPr/>
          <a:lstStyle/>
          <a:p>
            <a:fld id="{8B16CF1F-302B-45E7-9397-48A7B3ADFE1D}" type="slidenum">
              <a:rPr lang="en-GB" smtClean="0"/>
              <a:t>6</a:t>
            </a:fld>
            <a:endParaRPr lang="en-GB"/>
          </a:p>
        </p:txBody>
      </p:sp>
    </p:spTree>
    <p:extLst>
      <p:ext uri="{BB962C8B-B14F-4D97-AF65-F5344CB8AC3E}">
        <p14:creationId xmlns:p14="http://schemas.microsoft.com/office/powerpoint/2010/main" val="5617782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45"/>
              </a:spcAft>
            </a:pPr>
            <a:r>
              <a:rPr lang="en-GB" kern="100" dirty="0">
                <a:effectLst/>
                <a:latin typeface="Calibri" panose="020F0502020204030204" pitchFamily="34" charset="0"/>
                <a:ea typeface="Calibri" panose="020F0502020204030204" pitchFamily="34" charset="0"/>
                <a:cs typeface="Times New Roman" panose="02020603050405020304" pitchFamily="18" charset="0"/>
              </a:rPr>
              <a:t>A common theme running through the literature on Heritage and the Culture Wars is hegemony. </a:t>
            </a:r>
          </a:p>
          <a:p>
            <a:pPr algn="just">
              <a:lnSpc>
                <a:spcPct val="107000"/>
              </a:lnSpc>
              <a:spcAft>
                <a:spcPts val="845"/>
              </a:spcAft>
            </a:pPr>
            <a:r>
              <a:rPr lang="en-GB" kern="100" dirty="0">
                <a:effectLst/>
                <a:latin typeface="Calibri" panose="020F0502020204030204" pitchFamily="34" charset="0"/>
                <a:ea typeface="Calibri" panose="020F0502020204030204" pitchFamily="34" charset="0"/>
                <a:cs typeface="Times New Roman" panose="02020603050405020304" pitchFamily="18" charset="0"/>
              </a:rPr>
              <a:t>The concept was popularised by the Italian Marxist Antonio Gramsci in the early 20</a:t>
            </a:r>
            <a:r>
              <a:rPr lang="en-GB" kern="1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GB" kern="100" dirty="0">
                <a:effectLst/>
                <a:latin typeface="Calibri" panose="020F0502020204030204" pitchFamily="34" charset="0"/>
                <a:ea typeface="Calibri" panose="020F0502020204030204" pitchFamily="34" charset="0"/>
                <a:cs typeface="Times New Roman" panose="02020603050405020304" pitchFamily="18" charset="0"/>
              </a:rPr>
              <a:t> Century.</a:t>
            </a:r>
          </a:p>
          <a:p>
            <a:pPr algn="just">
              <a:lnSpc>
                <a:spcPct val="107000"/>
              </a:lnSpc>
              <a:spcAft>
                <a:spcPts val="845"/>
              </a:spcAft>
            </a:pPr>
            <a:r>
              <a:rPr lang="en-GB" kern="100" dirty="0">
                <a:effectLst/>
                <a:latin typeface="Calibri" panose="020F0502020204030204" pitchFamily="34" charset="0"/>
                <a:ea typeface="Calibri" panose="020F0502020204030204" pitchFamily="34" charset="0"/>
                <a:cs typeface="Times New Roman" panose="02020603050405020304" pitchFamily="18" charset="0"/>
              </a:rPr>
              <a:t>Dominant ideas become so naturalised that they are no longer thought of as ideological but rather as ‘common sense’. This creates social unity in favour of the dominant group.  Rather than power being exerted through </a:t>
            </a:r>
            <a:r>
              <a:rPr lang="en-GB" i="1" kern="100" dirty="0">
                <a:effectLst/>
                <a:latin typeface="Calibri" panose="020F0502020204030204" pitchFamily="34" charset="0"/>
                <a:ea typeface="Calibri" panose="020F0502020204030204" pitchFamily="34" charset="0"/>
                <a:cs typeface="Times New Roman" panose="02020603050405020304" pitchFamily="18" charset="0"/>
              </a:rPr>
              <a:t>coercion</a:t>
            </a:r>
            <a:r>
              <a:rPr lang="en-GB" kern="100" dirty="0">
                <a:effectLst/>
                <a:latin typeface="Calibri" panose="020F0502020204030204" pitchFamily="34" charset="0"/>
                <a:ea typeface="Calibri" panose="020F0502020204030204" pitchFamily="34" charset="0"/>
                <a:cs typeface="Times New Roman" panose="02020603050405020304" pitchFamily="18" charset="0"/>
              </a:rPr>
              <a:t>, it is exerted through </a:t>
            </a:r>
            <a:r>
              <a:rPr lang="en-GB" i="1" kern="100" dirty="0">
                <a:effectLst/>
                <a:latin typeface="Calibri" panose="020F0502020204030204" pitchFamily="34" charset="0"/>
                <a:ea typeface="Calibri" panose="020F0502020204030204" pitchFamily="34" charset="0"/>
                <a:cs typeface="Times New Roman" panose="02020603050405020304" pitchFamily="18" charset="0"/>
              </a:rPr>
              <a:t>consent</a:t>
            </a:r>
            <a:r>
              <a:rPr lang="en-GB" kern="100" dirty="0">
                <a:effectLst/>
                <a:latin typeface="Calibri" panose="020F0502020204030204" pitchFamily="34" charset="0"/>
                <a:ea typeface="Calibri" panose="020F0502020204030204" pitchFamily="34" charset="0"/>
                <a:cs typeface="Times New Roman" panose="02020603050405020304" pitchFamily="18" charset="0"/>
              </a:rPr>
              <a:t>.  </a:t>
            </a:r>
          </a:p>
          <a:p>
            <a:pPr marL="171450" indent="-171450" algn="just">
              <a:lnSpc>
                <a:spcPct val="107000"/>
              </a:lnSpc>
              <a:spcAft>
                <a:spcPts val="845"/>
              </a:spcAft>
              <a:buFont typeface="Arial" panose="020B0604020202020204" pitchFamily="34" charset="0"/>
              <a:buChar char="•"/>
            </a:pPr>
            <a:r>
              <a:rPr lang="en-GB" kern="100" dirty="0">
                <a:latin typeface="Calibri" panose="020F0502020204030204" pitchFamily="34" charset="0"/>
                <a:ea typeface="Calibri" panose="020F0502020204030204" pitchFamily="34" charset="0"/>
                <a:cs typeface="Times New Roman" panose="02020603050405020304" pitchFamily="18" charset="0"/>
              </a:rPr>
              <a:t>Look at how key academics (e.g. Van Dijk and Norman Fairclough) have understood and used his key concepts: </a:t>
            </a:r>
          </a:p>
          <a:p>
            <a:pPr marL="171450" indent="-171450" algn="just">
              <a:lnSpc>
                <a:spcPct val="107000"/>
              </a:lnSpc>
              <a:spcAft>
                <a:spcPts val="845"/>
              </a:spcAft>
              <a:buFont typeface="Arial" panose="020B0604020202020204" pitchFamily="34" charset="0"/>
              <a:buChar char="•"/>
            </a:pPr>
            <a:r>
              <a:rPr lang="en-GB" kern="100" dirty="0">
                <a:latin typeface="Calibri" panose="020F0502020204030204" pitchFamily="34" charset="0"/>
                <a:ea typeface="Calibri" panose="020F0502020204030204" pitchFamily="34" charset="0"/>
                <a:cs typeface="Times New Roman" panose="02020603050405020304" pitchFamily="18" charset="0"/>
              </a:rPr>
              <a:t>Key concepts “common sense”, “war of position”</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indent="-171450" algn="just">
              <a:lnSpc>
                <a:spcPct val="107000"/>
              </a:lnSpc>
              <a:spcAft>
                <a:spcPts val="845"/>
              </a:spcAft>
              <a:buFont typeface="Arial" panose="020B0604020202020204" pitchFamily="34" charset="0"/>
              <a:buChar char="•"/>
            </a:pPr>
            <a:r>
              <a:rPr lang="en-GB" kern="100" dirty="0">
                <a:latin typeface="Calibri" panose="020F0502020204030204" pitchFamily="34" charset="0"/>
                <a:ea typeface="Calibri" panose="020F0502020204030204" pitchFamily="34" charset="0"/>
                <a:cs typeface="Times New Roman" panose="02020603050405020304" pitchFamily="18" charset="0"/>
              </a:rPr>
              <a:t>Hegemony is not manipulation but </a:t>
            </a:r>
            <a:r>
              <a:rPr lang="en-GB" b="1" u="sng" kern="100" dirty="0">
                <a:latin typeface="Calibri" panose="020F0502020204030204" pitchFamily="34" charset="0"/>
                <a:ea typeface="Calibri" panose="020F0502020204030204" pitchFamily="34" charset="0"/>
                <a:cs typeface="Times New Roman" panose="02020603050405020304" pitchFamily="18" charset="0"/>
              </a:rPr>
              <a:t>legitimisation</a:t>
            </a:r>
          </a:p>
          <a:p>
            <a:pPr marL="171450" indent="-171450" algn="just">
              <a:lnSpc>
                <a:spcPct val="107000"/>
              </a:lnSpc>
              <a:spcAft>
                <a:spcPts val="845"/>
              </a:spcAft>
              <a:buFont typeface="Arial" panose="020B0604020202020204" pitchFamily="34" charset="0"/>
              <a:buChar char="•"/>
            </a:pPr>
            <a:r>
              <a:rPr lang="en-GB" kern="100" dirty="0">
                <a:latin typeface="Calibri" panose="020F0502020204030204" pitchFamily="34" charset="0"/>
                <a:ea typeface="Calibri" panose="020F0502020204030204" pitchFamily="34" charset="0"/>
                <a:cs typeface="Times New Roman" panose="02020603050405020304" pitchFamily="18" charset="0"/>
              </a:rPr>
              <a:t>The </a:t>
            </a:r>
            <a:r>
              <a:rPr lang="en-GB" u="sng" kern="100" dirty="0">
                <a:latin typeface="Calibri" panose="020F0502020204030204" pitchFamily="34" charset="0"/>
                <a:ea typeface="Calibri" panose="020F0502020204030204" pitchFamily="34" charset="0"/>
                <a:cs typeface="Times New Roman" panose="02020603050405020304" pitchFamily="18" charset="0"/>
              </a:rPr>
              <a:t>struggles for </a:t>
            </a:r>
            <a:r>
              <a:rPr lang="en-GB" kern="100" dirty="0">
                <a:latin typeface="Calibri" panose="020F0502020204030204" pitchFamily="34" charset="0"/>
                <a:ea typeface="Calibri" panose="020F0502020204030204" pitchFamily="34" charset="0"/>
                <a:cs typeface="Times New Roman" panose="02020603050405020304" pitchFamily="18" charset="0"/>
              </a:rPr>
              <a:t>hegemony (not </a:t>
            </a:r>
            <a:r>
              <a:rPr lang="en-GB" u="sng" kern="100" dirty="0">
                <a:latin typeface="Calibri" panose="020F0502020204030204" pitchFamily="34" charset="0"/>
                <a:ea typeface="Calibri" panose="020F0502020204030204" pitchFamily="34" charset="0"/>
                <a:cs typeface="Times New Roman" panose="02020603050405020304" pitchFamily="18" charset="0"/>
              </a:rPr>
              <a:t>the</a:t>
            </a:r>
            <a:r>
              <a:rPr lang="en-GB" kern="100" dirty="0">
                <a:latin typeface="Calibri" panose="020F0502020204030204" pitchFamily="34" charset="0"/>
                <a:ea typeface="Calibri" panose="020F0502020204030204" pitchFamily="34" charset="0"/>
                <a:cs typeface="Times New Roman" panose="02020603050405020304" pitchFamily="18" charset="0"/>
              </a:rPr>
              <a:t> hegemony)</a:t>
            </a:r>
          </a:p>
          <a:p>
            <a:pPr algn="just">
              <a:lnSpc>
                <a:spcPct val="107000"/>
              </a:lnSpc>
              <a:spcAft>
                <a:spcPts val="845"/>
              </a:spcAft>
            </a:pP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45"/>
              </a:spcAft>
            </a:pPr>
            <a:r>
              <a:rPr lang="en-GB" kern="100" dirty="0">
                <a:latin typeface="Calibri" panose="020F0502020204030204" pitchFamily="34" charset="0"/>
                <a:ea typeface="Calibri" panose="020F0502020204030204" pitchFamily="34" charset="0"/>
                <a:cs typeface="Times New Roman" panose="02020603050405020304" pitchFamily="18" charset="0"/>
              </a:rPr>
              <a:t> </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45"/>
              </a:spcAft>
            </a:pP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8B16CF1F-302B-45E7-9397-48A7B3ADFE1D}" type="slidenum">
              <a:rPr lang="en-GB" smtClean="0"/>
              <a:t>7</a:t>
            </a:fld>
            <a:endParaRPr lang="en-GB"/>
          </a:p>
        </p:txBody>
      </p:sp>
    </p:spTree>
    <p:extLst>
      <p:ext uri="{BB962C8B-B14F-4D97-AF65-F5344CB8AC3E}">
        <p14:creationId xmlns:p14="http://schemas.microsoft.com/office/powerpoint/2010/main" val="3118341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endParaRPr lang="en-GB" dirty="0"/>
          </a:p>
          <a:p>
            <a:endParaRPr lang="en-GB" dirty="0"/>
          </a:p>
        </p:txBody>
      </p:sp>
      <p:sp>
        <p:nvSpPr>
          <p:cNvPr id="4" name="Slide Number Placeholder 3"/>
          <p:cNvSpPr>
            <a:spLocks noGrp="1"/>
          </p:cNvSpPr>
          <p:nvPr>
            <p:ph type="sldNum" sz="quarter" idx="5"/>
          </p:nvPr>
        </p:nvSpPr>
        <p:spPr/>
        <p:txBody>
          <a:bodyPr/>
          <a:lstStyle/>
          <a:p>
            <a:fld id="{8B16CF1F-302B-45E7-9397-48A7B3ADFE1D}" type="slidenum">
              <a:rPr lang="en-GB" smtClean="0"/>
              <a:pPr/>
              <a:t>8</a:t>
            </a:fld>
            <a:endParaRPr lang="en-GB"/>
          </a:p>
        </p:txBody>
      </p:sp>
      <p:sp>
        <p:nvSpPr>
          <p:cNvPr id="10" name="Slide Image Placeholder 9">
            <a:extLst>
              <a:ext uri="{FF2B5EF4-FFF2-40B4-BE49-F238E27FC236}">
                <a16:creationId xmlns:a16="http://schemas.microsoft.com/office/drawing/2014/main" id="{CC416734-4616-5D35-F879-A990368F0850}"/>
              </a:ext>
            </a:extLst>
          </p:cNvPr>
          <p:cNvSpPr>
            <a:spLocks noGrp="1" noRot="1" noChangeAspect="1"/>
          </p:cNvSpPr>
          <p:nvPr>
            <p:ph type="sldImg"/>
          </p:nvPr>
        </p:nvSpPr>
        <p:spPr/>
      </p:sp>
      <p:sp>
        <p:nvSpPr>
          <p:cNvPr id="12" name="TextBox 11">
            <a:extLst>
              <a:ext uri="{FF2B5EF4-FFF2-40B4-BE49-F238E27FC236}">
                <a16:creationId xmlns:a16="http://schemas.microsoft.com/office/drawing/2014/main" id="{62F7D830-B3EE-4EDB-5077-A71889F5E532}"/>
              </a:ext>
            </a:extLst>
          </p:cNvPr>
          <p:cNvSpPr txBox="1"/>
          <p:nvPr/>
        </p:nvSpPr>
        <p:spPr>
          <a:xfrm>
            <a:off x="788127" y="5009356"/>
            <a:ext cx="5761038" cy="4778488"/>
          </a:xfrm>
          <a:prstGeom prst="rect">
            <a:avLst/>
          </a:prstGeom>
          <a:noFill/>
        </p:spPr>
        <p:txBody>
          <a:bodyPr wrap="square" rtlCol="0">
            <a:spAutoFit/>
          </a:bodyPr>
          <a:lstStyle/>
          <a:p>
            <a:r>
              <a:rPr lang="en-GB" sz="1200" b="1" dirty="0"/>
              <a:t>Why Conservative MPs</a:t>
            </a:r>
          </a:p>
          <a:p>
            <a:pPr marL="285750" indent="-285750">
              <a:buFont typeface="Arial" panose="020B0604020202020204" pitchFamily="34" charset="0"/>
              <a:buChar char="•"/>
            </a:pPr>
            <a:r>
              <a:rPr lang="en-GB" sz="1200" dirty="0"/>
              <a:t>They instigated the new legislation</a:t>
            </a:r>
          </a:p>
          <a:p>
            <a:pPr marL="285750" indent="-285750">
              <a:buFont typeface="Arial" panose="020B0604020202020204" pitchFamily="34" charset="0"/>
              <a:buChar char="•"/>
            </a:pPr>
            <a:r>
              <a:rPr lang="en-GB" sz="1200" dirty="0"/>
              <a:t>Recent study by the Policy Institute into the culture wars shows that </a:t>
            </a:r>
            <a:r>
              <a:rPr lang="en-GB" sz="1200" dirty="0">
                <a:effectLst/>
                <a:latin typeface="Calibri" panose="020F0502020204030204" pitchFamily="34" charset="0"/>
                <a:ea typeface="Calibri" panose="020F0502020204030204" pitchFamily="34" charset="0"/>
                <a:cs typeface="Times New Roman" panose="02020603050405020304" pitchFamily="18" charset="0"/>
              </a:rPr>
              <a:t>44% of the public believe that politicians invent or exaggerate culture wars as a political tactic”.</a:t>
            </a:r>
          </a:p>
          <a:p>
            <a:endParaRPr lang="en-GB" sz="1200" dirty="0">
              <a:latin typeface="Calibri" panose="020F0502020204030204" pitchFamily="34" charset="0"/>
              <a:cs typeface="Times New Roman" panose="02020603050405020304" pitchFamily="18" charset="0"/>
            </a:endParaRPr>
          </a:p>
          <a:p>
            <a:pPr lvl="0" algn="just">
              <a:lnSpc>
                <a:spcPct val="107000"/>
              </a:lnSpc>
            </a:pPr>
            <a:r>
              <a:rPr lang="en-GB" sz="1200" b="1" dirty="0">
                <a:latin typeface="Calibri" panose="020F0502020204030204" pitchFamily="34" charset="0"/>
                <a:cs typeface="Times New Roman" panose="02020603050405020304" pitchFamily="18" charset="0"/>
              </a:rPr>
              <a:t>Dates</a:t>
            </a:r>
            <a:r>
              <a:rPr lang="en-GB" sz="1200" dirty="0">
                <a:latin typeface="Calibri" panose="020F0502020204030204" pitchFamily="34" charset="0"/>
                <a:cs typeface="Times New Roman" panose="02020603050405020304" pitchFamily="18" charset="0"/>
              </a:rPr>
              <a:t> are between Colston toppling and legislation coming into force.</a:t>
            </a:r>
          </a:p>
          <a:p>
            <a:pPr lvl="0" algn="just">
              <a:lnSpc>
                <a:spcPct val="107000"/>
              </a:lnSpc>
            </a:pP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r>
              <a:rPr lang="en-GB" sz="1200" b="1" kern="100" dirty="0">
                <a:latin typeface="Calibri" panose="020F0502020204030204" pitchFamily="34" charset="0"/>
                <a:ea typeface="Calibri" panose="020F0502020204030204" pitchFamily="34" charset="0"/>
                <a:cs typeface="Times New Roman" panose="02020603050405020304" pitchFamily="18" charset="0"/>
              </a:rPr>
              <a:t>How many </a:t>
            </a:r>
            <a:r>
              <a:rPr lang="en-GB" sz="1200" kern="100" dirty="0">
                <a:latin typeface="Calibri" panose="020F0502020204030204" pitchFamily="34" charset="0"/>
                <a:ea typeface="Calibri" panose="020F0502020204030204" pitchFamily="34" charset="0"/>
                <a:cs typeface="Times New Roman" panose="02020603050405020304" pitchFamily="18" charset="0"/>
              </a:rPr>
              <a:t>articles: 6 – each 1 to 2 pages long </a:t>
            </a:r>
            <a:endParaRPr lang="en-GB" sz="10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endParaRPr lang="en-GB" sz="1000" kern="1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Analysis</a:t>
            </a:r>
          </a:p>
          <a:p>
            <a:pPr lvl="0" algn="just">
              <a:lnSpc>
                <a:spcPct val="107000"/>
              </a:lnSpc>
            </a:pP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buFont typeface="+mj-lt"/>
              <a:buAutoNum type="arabicPeriod"/>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Identifying key themes and arguments (</a:t>
            </a:r>
            <a:r>
              <a:rPr lang="en-GB" sz="1200" i="1" kern="100" dirty="0">
                <a:effectLst/>
                <a:latin typeface="Calibri" panose="020F0502020204030204" pitchFamily="34" charset="0"/>
                <a:ea typeface="Calibri" panose="020F0502020204030204" pitchFamily="34" charset="0"/>
                <a:cs typeface="Times New Roman" panose="02020603050405020304" pitchFamily="18" charset="0"/>
              </a:rPr>
              <a:t>analysing the different ways the themes emerge</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gn="just">
              <a:lnSpc>
                <a:spcPct val="107000"/>
              </a:lnSpc>
              <a:buFont typeface="+mj-lt"/>
              <a:buAutoNum type="arabicPeriod"/>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Looking for association and variation (</a:t>
            </a:r>
            <a:r>
              <a:rPr lang="en-GB" sz="1200" i="1" kern="100" dirty="0">
                <a:effectLst/>
                <a:latin typeface="Calibri" panose="020F0502020204030204" pitchFamily="34" charset="0"/>
                <a:ea typeface="Calibri" panose="020F0502020204030204" pitchFamily="34" charset="0"/>
                <a:cs typeface="Times New Roman" panose="02020603050405020304" pitchFamily="18" charset="0"/>
              </a:rPr>
              <a:t>what associations are established between different actors, groups or problems</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a:t>
            </a:r>
            <a:r>
              <a:rPr lang="en-GB" sz="1200" i="1" kern="100" dirty="0">
                <a:effectLst/>
                <a:latin typeface="Calibri" panose="020F0502020204030204" pitchFamily="34" charset="0"/>
                <a:ea typeface="Calibri" panose="020F0502020204030204" pitchFamily="34" charset="0"/>
                <a:cs typeface="Times New Roman" panose="02020603050405020304" pitchFamily="18" charset="0"/>
              </a:rPr>
              <a:t>inconsistencies</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a:t>
            </a:r>
          </a:p>
          <a:p>
            <a:pPr marL="342900" lvl="0" indent="-342900" algn="just">
              <a:lnSpc>
                <a:spcPct val="107000"/>
              </a:lnSpc>
              <a:buFont typeface="+mj-lt"/>
              <a:buAutoNum type="arabicPeriod"/>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Examining characterisation and agency (</a:t>
            </a:r>
            <a:r>
              <a:rPr lang="en-GB" sz="1200" i="1" kern="100" dirty="0">
                <a:effectLst/>
                <a:latin typeface="Calibri" panose="020F0502020204030204" pitchFamily="34" charset="0"/>
                <a:ea typeface="Calibri" panose="020F0502020204030204" pitchFamily="34" charset="0"/>
                <a:cs typeface="Times New Roman" panose="02020603050405020304" pitchFamily="18" charset="0"/>
              </a:rPr>
              <a:t>what characteristics, problems or concerns are associated with different social actors or groups? From what standpoint does the speaker or author develop their account? How is agency attributed or obscured within the text?)</a:t>
            </a:r>
            <a:endParaRPr lang="en-GB"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mj-lt"/>
              <a:buAutoNum type="arabicPeriod"/>
            </a:pP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Paying attention to emphasis and silences </a:t>
            </a:r>
          </a:p>
          <a:p>
            <a:pPr marL="228600" algn="just">
              <a:lnSpc>
                <a:spcPct val="107000"/>
              </a:lnSpc>
              <a:spcAft>
                <a:spcPts val="800"/>
              </a:spcAft>
            </a:pPr>
            <a:r>
              <a:rPr lang="en-GB" sz="1200" kern="100" dirty="0" err="1">
                <a:effectLst/>
                <a:latin typeface="Calibri" panose="020F0502020204030204" pitchFamily="34" charset="0"/>
                <a:ea typeface="Calibri" panose="020F0502020204030204" pitchFamily="34" charset="0"/>
                <a:cs typeface="Times New Roman" panose="02020603050405020304" pitchFamily="18" charset="0"/>
              </a:rPr>
              <a:t>Tonkiss</a:t>
            </a:r>
            <a:r>
              <a:rPr lang="en-GB" sz="1200" kern="100" dirty="0">
                <a:effectLst/>
                <a:latin typeface="Calibri" panose="020F0502020204030204" pitchFamily="34" charset="0"/>
                <a:ea typeface="Calibri" panose="020F0502020204030204" pitchFamily="34" charset="0"/>
                <a:cs typeface="Times New Roman" panose="02020603050405020304" pitchFamily="18" charset="0"/>
              </a:rPr>
              <a:t> (2004)</a:t>
            </a:r>
          </a:p>
          <a:p>
            <a:endParaRPr lang="en-GB" sz="1200" dirty="0"/>
          </a:p>
          <a:p>
            <a:endParaRPr lang="en-GB" dirty="0"/>
          </a:p>
        </p:txBody>
      </p:sp>
    </p:spTree>
    <p:extLst>
      <p:ext uri="{BB962C8B-B14F-4D97-AF65-F5344CB8AC3E}">
        <p14:creationId xmlns:p14="http://schemas.microsoft.com/office/powerpoint/2010/main" val="25985402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lgn="just">
              <a:lnSpc>
                <a:spcPct val="107000"/>
              </a:lnSpc>
            </a:pP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GB" dirty="0"/>
              <a:t>Motivation –  it can show what the effects are but can it really show why? Is it simply to maintain domination, distract from other things going on like failed policies, get more votes etc.</a:t>
            </a:r>
          </a:p>
          <a:p>
            <a:r>
              <a:rPr lang="en-GB" dirty="0"/>
              <a:t>Intention? Can it show that they are intentionally creating and/or maintaining hegemony?  </a:t>
            </a:r>
          </a:p>
          <a:p>
            <a:endParaRPr lang="en-GB" dirty="0"/>
          </a:p>
          <a:p>
            <a:r>
              <a:rPr lang="en-GB" dirty="0"/>
              <a:t>Are other political elites / the media / activists using the same discourse or something different and what are the implications of this?  Counter-hegemony.</a:t>
            </a:r>
          </a:p>
          <a:p>
            <a:endParaRPr lang="en-GB" dirty="0"/>
          </a:p>
          <a:p>
            <a:r>
              <a:rPr lang="en-GB" dirty="0"/>
              <a:t>Can they show better ways to be inclusive,  have heterogeneity, equality, social justice?</a:t>
            </a:r>
          </a:p>
          <a:p>
            <a:endParaRPr lang="en-GB" dirty="0"/>
          </a:p>
          <a:p>
            <a:r>
              <a:rPr lang="en-GB" dirty="0"/>
              <a:t>e.g. how much more inclusive is the Colston statue now it is in a museum, able to be discussed but not in place to be celebrated. </a:t>
            </a:r>
          </a:p>
          <a:p>
            <a:r>
              <a:rPr lang="en-GB" dirty="0"/>
              <a:t>Especially still covered in graffiti.</a:t>
            </a:r>
          </a:p>
          <a:p>
            <a:endParaRPr lang="en-GB" dirty="0"/>
          </a:p>
          <a:p>
            <a:r>
              <a:rPr lang="en-GB" dirty="0"/>
              <a:t>Does this show us ways to contest the legislation?</a:t>
            </a:r>
          </a:p>
        </p:txBody>
      </p:sp>
      <p:sp>
        <p:nvSpPr>
          <p:cNvPr id="4" name="Slide Number Placeholder 3"/>
          <p:cNvSpPr>
            <a:spLocks noGrp="1"/>
          </p:cNvSpPr>
          <p:nvPr>
            <p:ph type="sldNum" sz="quarter" idx="5"/>
          </p:nvPr>
        </p:nvSpPr>
        <p:spPr/>
        <p:txBody>
          <a:bodyPr/>
          <a:lstStyle/>
          <a:p>
            <a:fld id="{8B16CF1F-302B-45E7-9397-48A7B3ADFE1D}" type="slidenum">
              <a:rPr lang="en-GB" smtClean="0"/>
              <a:t>9</a:t>
            </a:fld>
            <a:endParaRPr lang="en-GB"/>
          </a:p>
        </p:txBody>
      </p:sp>
    </p:spTree>
    <p:extLst>
      <p:ext uri="{BB962C8B-B14F-4D97-AF65-F5344CB8AC3E}">
        <p14:creationId xmlns:p14="http://schemas.microsoft.com/office/powerpoint/2010/main" val="2925056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2E10D-F328-E858-3C2A-DE2E685BA1E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9D17A0D-8675-6B44-C403-61BFAF1F6996}"/>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303567680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06289189"/>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fif"/></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fi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7.jfif"/></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18E7F-160D-5785-DC84-AEFFD8FE515B}"/>
              </a:ext>
            </a:extLst>
          </p:cNvPr>
          <p:cNvSpPr>
            <a:spLocks noGrp="1"/>
          </p:cNvSpPr>
          <p:nvPr>
            <p:ph type="ctrTitle"/>
          </p:nvPr>
        </p:nvSpPr>
        <p:spPr>
          <a:xfrm>
            <a:off x="-1666240" y="629603"/>
            <a:ext cx="9144000" cy="970597"/>
          </a:xfrm>
        </p:spPr>
        <p:txBody>
          <a:bodyPr/>
          <a:lstStyle/>
          <a:p>
            <a:r>
              <a:rPr lang="en-GB" sz="4000" b="1" i="1" dirty="0">
                <a:effectLst>
                  <a:outerShdw blurRad="38100" dist="38100" dir="2700000" algn="tl">
                    <a:srgbClr val="000000">
                      <a:alpha val="43137"/>
                    </a:srgbClr>
                  </a:outerShdw>
                </a:effectLst>
              </a:rPr>
              <a:t>Toppling History </a:t>
            </a:r>
          </a:p>
        </p:txBody>
      </p:sp>
      <p:sp>
        <p:nvSpPr>
          <p:cNvPr id="3" name="Subtitle 2">
            <a:extLst>
              <a:ext uri="{FF2B5EF4-FFF2-40B4-BE49-F238E27FC236}">
                <a16:creationId xmlns:a16="http://schemas.microsoft.com/office/drawing/2014/main" id="{21B27435-BE14-3145-3893-9C4390B28691}"/>
              </a:ext>
            </a:extLst>
          </p:cNvPr>
          <p:cNvSpPr>
            <a:spLocks noGrp="1"/>
          </p:cNvSpPr>
          <p:nvPr>
            <p:ph type="subTitle" idx="1"/>
          </p:nvPr>
        </p:nvSpPr>
        <p:spPr>
          <a:xfrm>
            <a:off x="-1747520" y="2039779"/>
            <a:ext cx="9144000" cy="1655762"/>
          </a:xfrm>
        </p:spPr>
        <p:txBody>
          <a:bodyPr/>
          <a:lstStyle/>
          <a:p>
            <a:r>
              <a:rPr lang="en-GB" b="1" i="1" dirty="0">
                <a:latin typeface="+mj-lt"/>
                <a:ea typeface="+mj-ea"/>
                <a:cs typeface="+mj-cs"/>
              </a:rPr>
              <a:t>By Bridget Fish</a:t>
            </a:r>
          </a:p>
        </p:txBody>
      </p:sp>
      <p:pic>
        <p:nvPicPr>
          <p:cNvPr id="9" name="Picture 8">
            <a:extLst>
              <a:ext uri="{FF2B5EF4-FFF2-40B4-BE49-F238E27FC236}">
                <a16:creationId xmlns:a16="http://schemas.microsoft.com/office/drawing/2014/main" id="{2737880F-D055-6AA4-2BE6-1FA5630D8A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9320" y="0"/>
            <a:ext cx="6202680" cy="4135120"/>
          </a:xfrm>
          <a:prstGeom prst="rect">
            <a:avLst/>
          </a:prstGeom>
        </p:spPr>
      </p:pic>
      <p:sp>
        <p:nvSpPr>
          <p:cNvPr id="16" name="TextBox 15">
            <a:extLst>
              <a:ext uri="{FF2B5EF4-FFF2-40B4-BE49-F238E27FC236}">
                <a16:creationId xmlns:a16="http://schemas.microsoft.com/office/drawing/2014/main" id="{3AAAB85B-7EFF-5874-E431-0EB3E3B2B896}"/>
              </a:ext>
            </a:extLst>
          </p:cNvPr>
          <p:cNvSpPr txBox="1"/>
          <p:nvPr/>
        </p:nvSpPr>
        <p:spPr>
          <a:xfrm>
            <a:off x="6777990" y="4962297"/>
            <a:ext cx="5323840" cy="1107996"/>
          </a:xfrm>
          <a:prstGeom prst="rect">
            <a:avLst/>
          </a:prstGeom>
          <a:noFill/>
        </p:spPr>
        <p:txBody>
          <a:bodyPr wrap="square" rtlCol="0">
            <a:spAutoFit/>
          </a:bodyPr>
          <a:lstStyle/>
          <a:p>
            <a:r>
              <a:rPr lang="en-US" sz="2200" i="1" dirty="0">
                <a:latin typeface="+mj-lt"/>
                <a:ea typeface="+mj-ea"/>
                <a:cs typeface="+mj-cs"/>
              </a:rPr>
              <a:t>An analysis of the political rhetoric around contested statues in the UK and the legal implications.</a:t>
            </a:r>
            <a:endParaRPr lang="en-GB" sz="2200" i="1" dirty="0">
              <a:latin typeface="+mj-lt"/>
              <a:ea typeface="+mj-ea"/>
              <a:cs typeface="+mj-cs"/>
            </a:endParaRPr>
          </a:p>
        </p:txBody>
      </p:sp>
      <p:pic>
        <p:nvPicPr>
          <p:cNvPr id="7" name="Picture 6">
            <a:extLst>
              <a:ext uri="{FF2B5EF4-FFF2-40B4-BE49-F238E27FC236}">
                <a16:creationId xmlns:a16="http://schemas.microsoft.com/office/drawing/2014/main" id="{D5304530-9C22-1DD9-6027-8B4F8D5811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2872381"/>
            <a:ext cx="5989320" cy="3985620"/>
          </a:xfrm>
          <a:prstGeom prst="rect">
            <a:avLst/>
          </a:prstGeom>
        </p:spPr>
      </p:pic>
    </p:spTree>
    <p:extLst>
      <p:ext uri="{BB962C8B-B14F-4D97-AF65-F5344CB8AC3E}">
        <p14:creationId xmlns:p14="http://schemas.microsoft.com/office/powerpoint/2010/main" val="1527304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B5E2835-4E47-45B3-9CFE-732FF7B054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DCB89D1-6FF3-F0D2-6734-E7D6A426D079}"/>
              </a:ext>
            </a:extLst>
          </p:cNvPr>
          <p:cNvPicPr>
            <a:picLocks noChangeAspect="1"/>
          </p:cNvPicPr>
          <p:nvPr/>
        </p:nvPicPr>
        <p:blipFill rotWithShape="1">
          <a:blip r:embed="rId3">
            <a:extLst>
              <a:ext uri="{28A0092B-C50C-407E-A947-70E740481C1C}">
                <a14:useLocalDpi xmlns:a14="http://schemas.microsoft.com/office/drawing/2010/main" val="0"/>
              </a:ext>
            </a:extLst>
          </a:blip>
          <a:srcRect r="26597"/>
          <a:stretch/>
        </p:blipFill>
        <p:spPr>
          <a:xfrm>
            <a:off x="3242695" y="10"/>
            <a:ext cx="8949307" cy="6857990"/>
          </a:xfrm>
          <a:custGeom>
            <a:avLst/>
            <a:gdLst/>
            <a:ahLst/>
            <a:cxnLst/>
            <a:rect l="l" t="t" r="r" b="b"/>
            <a:pathLst>
              <a:path w="8949307" h="6858000">
                <a:moveTo>
                  <a:pt x="0" y="0"/>
                </a:moveTo>
                <a:lnTo>
                  <a:pt x="8949307" y="0"/>
                </a:lnTo>
                <a:lnTo>
                  <a:pt x="8949307" y="6858000"/>
                </a:lnTo>
                <a:lnTo>
                  <a:pt x="0" y="6858000"/>
                </a:lnTo>
                <a:lnTo>
                  <a:pt x="62983" y="6788730"/>
                </a:lnTo>
                <a:cubicBezTo>
                  <a:pt x="773509" y="5928900"/>
                  <a:pt x="1212979" y="4741056"/>
                  <a:pt x="1212979" y="3429000"/>
                </a:cubicBezTo>
                <a:cubicBezTo>
                  <a:pt x="1212979" y="2116944"/>
                  <a:pt x="773509" y="929100"/>
                  <a:pt x="62983" y="69271"/>
                </a:cubicBezTo>
                <a:close/>
              </a:path>
            </a:pathLst>
          </a:custGeom>
        </p:spPr>
      </p:pic>
      <p:sp useBgFill="1">
        <p:nvSpPr>
          <p:cNvPr id="14" name="Freeform: Shape 13">
            <a:extLst>
              <a:ext uri="{FF2B5EF4-FFF2-40B4-BE49-F238E27FC236}">
                <a16:creationId xmlns:a16="http://schemas.microsoft.com/office/drawing/2014/main" id="{5B45AD5D-AA52-4F7B-9362-576A39AD9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D5D5D5"/>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Freeform: Shape 15">
            <a:extLst>
              <a:ext uri="{FF2B5EF4-FFF2-40B4-BE49-F238E27FC236}">
                <a16:creationId xmlns:a16="http://schemas.microsoft.com/office/drawing/2014/main" id="{AEDD7960-4866-4399-BEF6-DD1431AB4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9395F167-90D7-9854-B9E3-828BBDBD18EC}"/>
              </a:ext>
            </a:extLst>
          </p:cNvPr>
          <p:cNvSpPr>
            <a:spLocks noGrp="1"/>
          </p:cNvSpPr>
          <p:nvPr>
            <p:ph type="ctrTitle"/>
          </p:nvPr>
        </p:nvSpPr>
        <p:spPr>
          <a:xfrm>
            <a:off x="327660" y="754883"/>
            <a:ext cx="3438144" cy="1125728"/>
          </a:xfrm>
        </p:spPr>
        <p:txBody>
          <a:bodyPr vert="horz" lIns="91440" tIns="45720" rIns="91440" bIns="45720" rtlCol="0" anchor="b">
            <a:normAutofit/>
          </a:bodyPr>
          <a:lstStyle/>
          <a:p>
            <a:pPr algn="l" defTabSz="777240"/>
            <a:r>
              <a:rPr lang="en-US" sz="2720" dirty="0">
                <a:latin typeface="+mn-lt"/>
                <a:ea typeface="+mn-ea"/>
                <a:cs typeface="+mn-cs"/>
              </a:rPr>
              <a:t>New Legislation</a:t>
            </a:r>
          </a:p>
        </p:txBody>
      </p:sp>
      <p:sp>
        <p:nvSpPr>
          <p:cNvPr id="18" name="Rectangle 17">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 name="Rectangle 1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84811A96-7831-DA4D-3B03-40F4658201A0}"/>
              </a:ext>
            </a:extLst>
          </p:cNvPr>
          <p:cNvSpPr txBox="1"/>
          <p:nvPr/>
        </p:nvSpPr>
        <p:spPr>
          <a:xfrm>
            <a:off x="371094" y="2718054"/>
            <a:ext cx="3438906" cy="3207258"/>
          </a:xfrm>
          <a:prstGeom prst="rect">
            <a:avLst/>
          </a:prstGeom>
        </p:spPr>
        <p:txBody>
          <a:bodyPr vert="horz" lIns="91440" tIns="45720" rIns="91440" bIns="45720" rtlCol="0" anchor="t">
            <a:normAutofit/>
          </a:bodyPr>
          <a:lstStyle/>
          <a:p>
            <a:pPr marL="342900" lvl="0" indent="-228600">
              <a:lnSpc>
                <a:spcPct val="90000"/>
              </a:lnSpc>
              <a:spcAft>
                <a:spcPts val="800"/>
              </a:spcAft>
              <a:buFont typeface="Arial" panose="020B0604020202020204" pitchFamily="34" charset="0"/>
              <a:buChar char="•"/>
            </a:pPr>
            <a:r>
              <a:rPr lang="en-US" sz="1700" b="1" i="1" dirty="0">
                <a:effectLst/>
              </a:rPr>
              <a:t>Town and Country Planning Order (2021)</a:t>
            </a:r>
            <a:r>
              <a:rPr lang="en-US" sz="1700" b="1" dirty="0">
                <a:effectLst/>
              </a:rPr>
              <a:t> </a:t>
            </a:r>
            <a:r>
              <a:rPr lang="en-US" sz="1700" dirty="0">
                <a:effectLst/>
              </a:rPr>
              <a:t>Planning permission required to remove a statue from a public place. </a:t>
            </a:r>
          </a:p>
          <a:p>
            <a:pPr marL="342900" lvl="0" indent="-228600">
              <a:lnSpc>
                <a:spcPct val="90000"/>
              </a:lnSpc>
              <a:spcAft>
                <a:spcPts val="800"/>
              </a:spcAft>
              <a:buFont typeface="Arial" panose="020B0604020202020204" pitchFamily="34" charset="0"/>
              <a:buChar char="•"/>
            </a:pPr>
            <a:endParaRPr lang="en-US" sz="1700" dirty="0">
              <a:effectLst/>
            </a:endParaRPr>
          </a:p>
          <a:p>
            <a:pPr marL="342900" indent="-228600">
              <a:lnSpc>
                <a:spcPct val="90000"/>
              </a:lnSpc>
              <a:buFont typeface="Arial" panose="020B0604020202020204" pitchFamily="34" charset="0"/>
              <a:buChar char="•"/>
            </a:pPr>
            <a:r>
              <a:rPr lang="en-US" sz="1700" b="1" i="1" dirty="0">
                <a:effectLst/>
              </a:rPr>
              <a:t>Police, Crime, Sentencing and Courts Act (2022)</a:t>
            </a:r>
            <a:r>
              <a:rPr lang="en-US" sz="1700" b="1" dirty="0">
                <a:effectLst/>
              </a:rPr>
              <a:t> </a:t>
            </a:r>
            <a:r>
              <a:rPr lang="en-US" sz="1700" dirty="0">
                <a:effectLst/>
              </a:rPr>
              <a:t>Increased the maximum penalty for criminal damage to a memorial from three months to ten years imprisonment. </a:t>
            </a:r>
            <a:endParaRPr lang="en-US" sz="1700" dirty="0"/>
          </a:p>
        </p:txBody>
      </p:sp>
    </p:spTree>
    <p:extLst>
      <p:ext uri="{BB962C8B-B14F-4D97-AF65-F5344CB8AC3E}">
        <p14:creationId xmlns:p14="http://schemas.microsoft.com/office/powerpoint/2010/main" val="3750472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348E29-6C06-5BC6-8FDA-774CD71540B6}"/>
              </a:ext>
            </a:extLst>
          </p:cNvPr>
          <p:cNvSpPr>
            <a:spLocks noGrp="1"/>
          </p:cNvSpPr>
          <p:nvPr>
            <p:ph type="ctrTitle"/>
          </p:nvPr>
        </p:nvSpPr>
        <p:spPr>
          <a:xfrm>
            <a:off x="621791" y="1161288"/>
            <a:ext cx="3990079" cy="4526280"/>
          </a:xfrm>
        </p:spPr>
        <p:txBody>
          <a:bodyPr vert="horz" lIns="91440" tIns="45720" rIns="91440" bIns="45720" rtlCol="0" anchor="ctr">
            <a:normAutofit fontScale="90000"/>
          </a:bodyPr>
          <a:lstStyle/>
          <a:p>
            <a:pPr algn="l"/>
            <a:r>
              <a:rPr lang="en-US" sz="4400" b="1" i="1" kern="1200" dirty="0">
                <a:solidFill>
                  <a:schemeClr val="tx1"/>
                </a:solidFill>
                <a:effectLst>
                  <a:outerShdw blurRad="38100" dist="38100" dir="2700000" algn="tl">
                    <a:srgbClr val="000000">
                      <a:alpha val="43137"/>
                    </a:srgbClr>
                  </a:outerShdw>
                </a:effectLst>
                <a:latin typeface="+mj-lt"/>
                <a:ea typeface="+mj-ea"/>
                <a:cs typeface="+mj-cs"/>
              </a:rPr>
              <a:t>Question: </a:t>
            </a:r>
            <a:br>
              <a:rPr lang="en-US" sz="3100" b="1" i="1" kern="1200" dirty="0">
                <a:solidFill>
                  <a:schemeClr val="tx1"/>
                </a:solidFill>
                <a:effectLst>
                  <a:outerShdw blurRad="38100" dist="38100" dir="2700000" algn="tl">
                    <a:srgbClr val="000000">
                      <a:alpha val="43137"/>
                    </a:srgbClr>
                  </a:outerShdw>
                </a:effectLst>
                <a:latin typeface="+mj-lt"/>
                <a:ea typeface="+mj-ea"/>
                <a:cs typeface="+mj-cs"/>
              </a:rPr>
            </a:br>
            <a:r>
              <a:rPr lang="en-US" sz="3100" b="1" kern="1200" dirty="0">
                <a:solidFill>
                  <a:schemeClr val="tx1"/>
                </a:solidFill>
                <a:latin typeface="+mj-lt"/>
                <a:ea typeface="+mj-ea"/>
                <a:cs typeface="+mj-cs"/>
              </a:rPr>
              <a:t>Does the political rhetoric around contested statues allow for heterogeneity, equality and social justice?</a:t>
            </a:r>
            <a:br>
              <a:rPr lang="en-US" sz="3100" b="1" kern="1200" dirty="0">
                <a:solidFill>
                  <a:schemeClr val="tx1"/>
                </a:solidFill>
                <a:latin typeface="+mj-lt"/>
                <a:ea typeface="+mj-ea"/>
                <a:cs typeface="+mj-cs"/>
              </a:rPr>
            </a:br>
            <a:br>
              <a:rPr lang="en-US" sz="3100" b="1" kern="1200" dirty="0">
                <a:solidFill>
                  <a:schemeClr val="tx1"/>
                </a:solidFill>
                <a:latin typeface="+mj-lt"/>
                <a:ea typeface="+mj-ea"/>
                <a:cs typeface="+mj-cs"/>
              </a:rPr>
            </a:br>
            <a:r>
              <a:rPr lang="en-US" sz="4400" b="1" i="1" kern="1200" dirty="0">
                <a:solidFill>
                  <a:schemeClr val="tx1"/>
                </a:solidFill>
                <a:effectLst>
                  <a:outerShdw blurRad="38100" dist="38100" dir="2700000" algn="tl">
                    <a:srgbClr val="000000">
                      <a:alpha val="43137"/>
                    </a:srgbClr>
                  </a:outerShdw>
                </a:effectLst>
                <a:latin typeface="+mj-lt"/>
                <a:ea typeface="+mj-ea"/>
                <a:cs typeface="+mj-cs"/>
              </a:rPr>
              <a:t>Methodology: </a:t>
            </a:r>
            <a:br>
              <a:rPr lang="en-US" sz="3100" b="1" i="1" kern="1200" dirty="0">
                <a:solidFill>
                  <a:schemeClr val="tx1"/>
                </a:solidFill>
                <a:effectLst>
                  <a:outerShdw blurRad="38100" dist="38100" dir="2700000" algn="tl">
                    <a:srgbClr val="000000">
                      <a:alpha val="43137"/>
                    </a:srgbClr>
                  </a:outerShdw>
                </a:effectLst>
                <a:latin typeface="+mj-lt"/>
                <a:ea typeface="+mj-ea"/>
                <a:cs typeface="+mj-cs"/>
              </a:rPr>
            </a:br>
            <a:r>
              <a:rPr lang="en-US" sz="3100" b="1" kern="1200" dirty="0">
                <a:solidFill>
                  <a:schemeClr val="tx1"/>
                </a:solidFill>
                <a:latin typeface="+mj-lt"/>
                <a:ea typeface="+mj-ea"/>
                <a:cs typeface="+mj-cs"/>
              </a:rPr>
              <a:t>Critical Discourse Analysis. </a:t>
            </a:r>
            <a:endParaRPr lang="en-US" sz="3100" kern="1200" dirty="0">
              <a:solidFill>
                <a:schemeClr val="tx1"/>
              </a:solidFill>
              <a:latin typeface="+mj-lt"/>
              <a:ea typeface="+mj-ea"/>
              <a:cs typeface="+mj-cs"/>
            </a:endParaRPr>
          </a:p>
        </p:txBody>
      </p:sp>
      <p:sp>
        <p:nvSpPr>
          <p:cNvPr id="20" name="Rectangle 19">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AutoShape 4">
            <a:extLst>
              <a:ext uri="{FF2B5EF4-FFF2-40B4-BE49-F238E27FC236}">
                <a16:creationId xmlns:a16="http://schemas.microsoft.com/office/drawing/2014/main" id="{626CABD8-CC19-B89B-F3EC-5C2A7BAB1A0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8" name="TextBox 7">
            <a:extLst>
              <a:ext uri="{FF2B5EF4-FFF2-40B4-BE49-F238E27FC236}">
                <a16:creationId xmlns:a16="http://schemas.microsoft.com/office/drawing/2014/main" id="{58609F99-68E3-8A1E-BE18-EBACF9B718E3}"/>
              </a:ext>
            </a:extLst>
          </p:cNvPr>
          <p:cNvSpPr txBox="1"/>
          <p:nvPr/>
        </p:nvSpPr>
        <p:spPr>
          <a:xfrm>
            <a:off x="5303520" y="2506358"/>
            <a:ext cx="1975300" cy="437043"/>
          </a:xfrm>
          <a:prstGeom prst="rect">
            <a:avLst/>
          </a:prstGeom>
          <a:noFill/>
          <a:ln>
            <a:solidFill>
              <a:schemeClr val="tx1"/>
            </a:solidFill>
          </a:ln>
        </p:spPr>
        <p:txBody>
          <a:bodyPr wrap="square" rtlCol="0">
            <a:spAutoFit/>
          </a:bodyPr>
          <a:lstStyle/>
          <a:p>
            <a:pPr defTabSz="512064"/>
            <a:r>
              <a:rPr lang="en-GB" sz="2240" kern="1200">
                <a:solidFill>
                  <a:schemeClr val="tx1"/>
                </a:solidFill>
                <a:latin typeface="+mn-lt"/>
                <a:ea typeface="+mn-ea"/>
                <a:cs typeface="+mn-cs"/>
              </a:rPr>
              <a:t>Why CDA?</a:t>
            </a:r>
            <a:endParaRPr lang="en-GB" sz="4000"/>
          </a:p>
        </p:txBody>
      </p:sp>
      <p:sp>
        <p:nvSpPr>
          <p:cNvPr id="9" name="TextBox 8">
            <a:extLst>
              <a:ext uri="{FF2B5EF4-FFF2-40B4-BE49-F238E27FC236}">
                <a16:creationId xmlns:a16="http://schemas.microsoft.com/office/drawing/2014/main" id="{B391425E-BA72-6E80-919D-D13178742ACF}"/>
              </a:ext>
            </a:extLst>
          </p:cNvPr>
          <p:cNvSpPr txBox="1"/>
          <p:nvPr/>
        </p:nvSpPr>
        <p:spPr>
          <a:xfrm>
            <a:off x="5319577" y="3317103"/>
            <a:ext cx="1975300" cy="1022972"/>
          </a:xfrm>
          <a:prstGeom prst="rect">
            <a:avLst/>
          </a:prstGeom>
          <a:noFill/>
          <a:ln>
            <a:solidFill>
              <a:schemeClr val="tx1"/>
            </a:solidFill>
          </a:ln>
        </p:spPr>
        <p:txBody>
          <a:bodyPr wrap="square" rtlCol="0">
            <a:spAutoFit/>
          </a:bodyPr>
          <a:lstStyle/>
          <a:p>
            <a:pPr defTabSz="512064"/>
            <a:r>
              <a:rPr lang="en-GB" sz="2016" kern="1200" dirty="0">
                <a:solidFill>
                  <a:schemeClr val="tx1"/>
                </a:solidFill>
                <a:latin typeface="+mn-lt"/>
                <a:ea typeface="+mn-ea"/>
                <a:cs typeface="+mn-cs"/>
              </a:rPr>
              <a:t>Why political rhetoric not the legislation ?</a:t>
            </a:r>
            <a:endParaRPr lang="en-GB" sz="3600" dirty="0"/>
          </a:p>
        </p:txBody>
      </p:sp>
      <p:sp>
        <p:nvSpPr>
          <p:cNvPr id="5" name="TextBox 4">
            <a:extLst>
              <a:ext uri="{FF2B5EF4-FFF2-40B4-BE49-F238E27FC236}">
                <a16:creationId xmlns:a16="http://schemas.microsoft.com/office/drawing/2014/main" id="{86A81F58-8EEB-5453-D834-ED116CB762F9}"/>
              </a:ext>
            </a:extLst>
          </p:cNvPr>
          <p:cNvSpPr txBox="1"/>
          <p:nvPr/>
        </p:nvSpPr>
        <p:spPr>
          <a:xfrm>
            <a:off x="7644923" y="462272"/>
            <a:ext cx="4087615" cy="2262607"/>
          </a:xfrm>
          <a:prstGeom prst="rect">
            <a:avLst/>
          </a:prstGeom>
          <a:noFill/>
          <a:ln>
            <a:solidFill>
              <a:schemeClr val="tx1"/>
            </a:solidFill>
          </a:ln>
        </p:spPr>
        <p:txBody>
          <a:bodyPr wrap="square" rtlCol="0">
            <a:spAutoFit/>
          </a:bodyPr>
          <a:lstStyle/>
          <a:p>
            <a:pPr defTabSz="512064"/>
            <a:r>
              <a:rPr lang="en-GB" b="1" kern="1200" dirty="0">
                <a:solidFill>
                  <a:schemeClr val="tx1"/>
                </a:solidFill>
                <a:latin typeface="+mn-lt"/>
                <a:ea typeface="+mn-ea"/>
                <a:cs typeface="+mn-cs"/>
              </a:rPr>
              <a:t>Discourse:</a:t>
            </a:r>
          </a:p>
          <a:p>
            <a:pPr marL="96012" indent="-96012" algn="just" defTabSz="512064">
              <a:lnSpc>
                <a:spcPct val="107000"/>
              </a:lnSpc>
              <a:spcAft>
                <a:spcPts val="473"/>
              </a:spcAft>
              <a:buFont typeface="Arial" panose="020B0604020202020204" pitchFamily="34" charset="0"/>
              <a:buChar char="•"/>
            </a:pPr>
            <a:r>
              <a:rPr lang="en-GB" kern="100" dirty="0">
                <a:solidFill>
                  <a:schemeClr val="tx1"/>
                </a:solidFill>
                <a:latin typeface="Calibri" panose="020F0502020204030204" pitchFamily="34" charset="0"/>
                <a:ea typeface="+mn-ea"/>
                <a:cs typeface="Times New Roman" panose="02020603050405020304" pitchFamily="18" charset="0"/>
              </a:rPr>
              <a:t>Shapes and presents competing perspectives of the world. </a:t>
            </a:r>
          </a:p>
          <a:p>
            <a:pPr marL="96012" indent="-96012" algn="just" defTabSz="512064">
              <a:lnSpc>
                <a:spcPct val="107000"/>
              </a:lnSpc>
              <a:spcAft>
                <a:spcPts val="473"/>
              </a:spcAft>
              <a:buFont typeface="Arial" panose="020B0604020202020204" pitchFamily="34" charset="0"/>
              <a:buChar char="•"/>
            </a:pPr>
            <a:r>
              <a:rPr lang="en-GB" kern="100" dirty="0">
                <a:solidFill>
                  <a:schemeClr val="tx1"/>
                </a:solidFill>
                <a:latin typeface="Calibri" panose="020F0502020204030204" pitchFamily="34" charset="0"/>
                <a:ea typeface="+mn-ea"/>
                <a:cs typeface="Times New Roman" panose="02020603050405020304" pitchFamily="18" charset="0"/>
              </a:rPr>
              <a:t>Constructs topics, as much as it describes.  </a:t>
            </a:r>
          </a:p>
          <a:p>
            <a:pPr marL="96012" indent="-96012" algn="just" defTabSz="512064">
              <a:lnSpc>
                <a:spcPct val="107000"/>
              </a:lnSpc>
              <a:spcAft>
                <a:spcPts val="473"/>
              </a:spcAft>
              <a:buFont typeface="Arial" panose="020B0604020202020204" pitchFamily="34" charset="0"/>
              <a:buChar char="•"/>
            </a:pPr>
            <a:r>
              <a:rPr lang="en-GB" kern="100" dirty="0">
                <a:solidFill>
                  <a:schemeClr val="tx1"/>
                </a:solidFill>
                <a:latin typeface="Calibri" panose="020F0502020204030204" pitchFamily="34" charset="0"/>
                <a:ea typeface="+mn-ea"/>
                <a:cs typeface="Times New Roman" panose="02020603050405020304" pitchFamily="18" charset="0"/>
              </a:rPr>
              <a:t>Can be seen as a social action, it has </a:t>
            </a:r>
            <a:r>
              <a:rPr lang="en-GB" b="1" i="1" kern="100" dirty="0">
                <a:solidFill>
                  <a:schemeClr val="tx1"/>
                </a:solidFill>
                <a:latin typeface="Calibri" panose="020F0502020204030204" pitchFamily="34" charset="0"/>
                <a:ea typeface="+mn-ea"/>
                <a:cs typeface="Times New Roman" panose="02020603050405020304" pitchFamily="18" charset="0"/>
              </a:rPr>
              <a:t>material consequences that matter.</a:t>
            </a:r>
            <a:endParaRPr lang="en-GB" dirty="0"/>
          </a:p>
        </p:txBody>
      </p:sp>
      <p:sp>
        <p:nvSpPr>
          <p:cNvPr id="7" name="TextBox 6">
            <a:extLst>
              <a:ext uri="{FF2B5EF4-FFF2-40B4-BE49-F238E27FC236}">
                <a16:creationId xmlns:a16="http://schemas.microsoft.com/office/drawing/2014/main" id="{E633EAEB-8F2B-130F-EE78-0CFB24273649}"/>
              </a:ext>
            </a:extLst>
          </p:cNvPr>
          <p:cNvSpPr txBox="1"/>
          <p:nvPr/>
        </p:nvSpPr>
        <p:spPr>
          <a:xfrm>
            <a:off x="7644923" y="2943401"/>
            <a:ext cx="4087615" cy="3531544"/>
          </a:xfrm>
          <a:prstGeom prst="rect">
            <a:avLst/>
          </a:prstGeom>
          <a:noFill/>
          <a:ln>
            <a:solidFill>
              <a:schemeClr val="tx1"/>
            </a:solidFill>
          </a:ln>
        </p:spPr>
        <p:txBody>
          <a:bodyPr wrap="square" rtlCol="0">
            <a:spAutoFit/>
          </a:bodyPr>
          <a:lstStyle/>
          <a:p>
            <a:pPr algn="just" defTabSz="512064">
              <a:lnSpc>
                <a:spcPct val="107000"/>
              </a:lnSpc>
              <a:spcAft>
                <a:spcPts val="473"/>
              </a:spcAft>
            </a:pPr>
            <a:r>
              <a:rPr lang="en-GB" b="1" kern="100" dirty="0">
                <a:solidFill>
                  <a:schemeClr val="tx1"/>
                </a:solidFill>
                <a:latin typeface="Calibri" panose="020F0502020204030204" pitchFamily="34" charset="0"/>
                <a:ea typeface="+mn-ea"/>
                <a:cs typeface="Times New Roman" panose="02020603050405020304" pitchFamily="18" charset="0"/>
              </a:rPr>
              <a:t>Critical Discourse Analysis (Foucault, Fairclough, Van Dijk and </a:t>
            </a:r>
            <a:r>
              <a:rPr lang="en-GB" b="1" kern="100" dirty="0" err="1">
                <a:solidFill>
                  <a:schemeClr val="tx1"/>
                </a:solidFill>
                <a:latin typeface="Calibri" panose="020F0502020204030204" pitchFamily="34" charset="0"/>
                <a:ea typeface="+mn-ea"/>
                <a:cs typeface="Times New Roman" panose="02020603050405020304" pitchFamily="18" charset="0"/>
              </a:rPr>
              <a:t>Wodak</a:t>
            </a:r>
            <a:r>
              <a:rPr lang="en-GB" b="1" kern="100" dirty="0">
                <a:solidFill>
                  <a:schemeClr val="tx1"/>
                </a:solidFill>
                <a:latin typeface="Calibri" panose="020F0502020204030204" pitchFamily="34" charset="0"/>
                <a:ea typeface="+mn-ea"/>
                <a:cs typeface="Times New Roman" panose="02020603050405020304" pitchFamily="18" charset="0"/>
              </a:rPr>
              <a:t>)</a:t>
            </a:r>
          </a:p>
          <a:p>
            <a:pPr marL="160020" indent="-160020" algn="just" defTabSz="512064">
              <a:lnSpc>
                <a:spcPct val="107000"/>
              </a:lnSpc>
              <a:spcAft>
                <a:spcPts val="473"/>
              </a:spcAft>
              <a:buFont typeface="Arial" panose="020B0604020202020204" pitchFamily="34" charset="0"/>
              <a:buChar char="•"/>
            </a:pPr>
            <a:r>
              <a:rPr lang="en-GB" kern="100" dirty="0">
                <a:solidFill>
                  <a:schemeClr val="tx1"/>
                </a:solidFill>
                <a:latin typeface="Calibri" panose="020F0502020204030204" pitchFamily="34" charset="0"/>
                <a:ea typeface="+mn-ea"/>
                <a:cs typeface="Times New Roman" panose="02020603050405020304" pitchFamily="18" charset="0"/>
              </a:rPr>
              <a:t>Looks closely power: how is reproduced, legitimated and exercised.</a:t>
            </a:r>
          </a:p>
          <a:p>
            <a:pPr marL="160020" indent="-160020" algn="just" defTabSz="512064">
              <a:lnSpc>
                <a:spcPct val="107000"/>
              </a:lnSpc>
              <a:spcAft>
                <a:spcPts val="473"/>
              </a:spcAft>
              <a:buFont typeface="Arial" panose="020B0604020202020204" pitchFamily="34" charset="0"/>
              <a:buChar char="•"/>
            </a:pPr>
            <a:r>
              <a:rPr lang="en-GB" kern="100" dirty="0">
                <a:solidFill>
                  <a:schemeClr val="tx1"/>
                </a:solidFill>
                <a:latin typeface="Calibri" panose="020F0502020204030204" pitchFamily="34" charset="0"/>
                <a:ea typeface="+mn-ea"/>
                <a:cs typeface="Times New Roman" panose="02020603050405020304" pitchFamily="18" charset="0"/>
              </a:rPr>
              <a:t>Power mostly remains invisible but texts are often sites of struggle which show traces of differing discourses and ideologies contending and struggling for discourse</a:t>
            </a:r>
          </a:p>
          <a:p>
            <a:pPr marL="160020" indent="-160020" algn="just" defTabSz="512064">
              <a:lnSpc>
                <a:spcPct val="107000"/>
              </a:lnSpc>
              <a:spcAft>
                <a:spcPts val="473"/>
              </a:spcAft>
              <a:buFont typeface="Arial" panose="020B0604020202020204" pitchFamily="34" charset="0"/>
              <a:buChar char="•"/>
            </a:pPr>
            <a:r>
              <a:rPr lang="en-GB" kern="100" dirty="0">
                <a:solidFill>
                  <a:schemeClr val="tx1"/>
                </a:solidFill>
                <a:latin typeface="Calibri" panose="020F0502020204030204" pitchFamily="34" charset="0"/>
                <a:ea typeface="+mn-ea"/>
                <a:cs typeface="Times New Roman" panose="02020603050405020304" pitchFamily="18" charset="0"/>
              </a:rPr>
              <a:t>Hegemony – dominant ideas become naturalised “common sense”.</a:t>
            </a:r>
            <a:endParaRPr lang="en-GB"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50560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D731904-7733-45B0-902C-289497204C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ectangle 24">
            <a:extLst>
              <a:ext uri="{FF2B5EF4-FFF2-40B4-BE49-F238E27FC236}">
                <a16:creationId xmlns:a16="http://schemas.microsoft.com/office/drawing/2014/main" id="{504E6397-35D7-4AEC-9DA9-B7F6B12B8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21890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7B8DDE-D839-0836-C5E2-C4A02EAD3D4E}"/>
              </a:ext>
            </a:extLst>
          </p:cNvPr>
          <p:cNvSpPr>
            <a:spLocks noGrp="1"/>
          </p:cNvSpPr>
          <p:nvPr>
            <p:ph type="ctrTitle"/>
          </p:nvPr>
        </p:nvSpPr>
        <p:spPr>
          <a:xfrm>
            <a:off x="1051560" y="4440602"/>
            <a:ext cx="3538728" cy="1645920"/>
          </a:xfrm>
        </p:spPr>
        <p:txBody>
          <a:bodyPr vert="horz" lIns="91440" tIns="45720" rIns="91440" bIns="45720" rtlCol="0" anchor="ctr">
            <a:normAutofit/>
          </a:bodyPr>
          <a:lstStyle/>
          <a:p>
            <a:pPr algn="l">
              <a:spcAft>
                <a:spcPts val="800"/>
              </a:spcAft>
            </a:pPr>
            <a:r>
              <a:rPr lang="en-US" sz="2200" i="1" kern="1200" dirty="0">
                <a:solidFill>
                  <a:schemeClr val="tx1"/>
                </a:solidFill>
                <a:effectLst/>
                <a:latin typeface="+mj-lt"/>
                <a:ea typeface="+mj-ea"/>
                <a:cs typeface="+mj-cs"/>
              </a:rPr>
              <a:t>“Let’s fight racism, but leave our heritage broadly in peace”</a:t>
            </a:r>
            <a:br>
              <a:rPr lang="en-US" sz="2200" i="1" kern="1200" dirty="0">
                <a:solidFill>
                  <a:schemeClr val="tx1"/>
                </a:solidFill>
                <a:effectLst/>
                <a:latin typeface="+mj-lt"/>
                <a:ea typeface="+mj-ea"/>
                <a:cs typeface="+mj-cs"/>
              </a:rPr>
            </a:br>
            <a:r>
              <a:rPr lang="en-US" sz="1800" i="1" kern="1200" dirty="0">
                <a:solidFill>
                  <a:schemeClr val="tx1"/>
                </a:solidFill>
                <a:effectLst/>
                <a:latin typeface="+mj-lt"/>
                <a:ea typeface="+mj-ea"/>
                <a:cs typeface="+mj-cs"/>
              </a:rPr>
              <a:t>Boris Johnson, 2020.</a:t>
            </a:r>
            <a:br>
              <a:rPr lang="en-US" sz="2200" kern="1200" dirty="0">
                <a:solidFill>
                  <a:schemeClr val="tx1"/>
                </a:solidFill>
                <a:effectLst/>
                <a:latin typeface="+mj-lt"/>
                <a:ea typeface="+mj-ea"/>
                <a:cs typeface="+mj-cs"/>
              </a:rPr>
            </a:br>
            <a:endParaRPr lang="en-US" sz="2200" kern="1200" dirty="0">
              <a:solidFill>
                <a:schemeClr val="tx1"/>
              </a:solidFill>
              <a:effectLst/>
              <a:latin typeface="+mj-lt"/>
              <a:ea typeface="+mj-ea"/>
              <a:cs typeface="+mj-cs"/>
            </a:endParaRPr>
          </a:p>
        </p:txBody>
      </p:sp>
      <p:pic>
        <p:nvPicPr>
          <p:cNvPr id="4" name="Picture 3">
            <a:extLst>
              <a:ext uri="{FF2B5EF4-FFF2-40B4-BE49-F238E27FC236}">
                <a16:creationId xmlns:a16="http://schemas.microsoft.com/office/drawing/2014/main" id="{FE88B72A-467B-2795-B788-9F363B5DED0A}"/>
              </a:ext>
            </a:extLst>
          </p:cNvPr>
          <p:cNvPicPr>
            <a:picLocks noChangeAspect="1"/>
          </p:cNvPicPr>
          <p:nvPr/>
        </p:nvPicPr>
        <p:blipFill rotWithShape="1">
          <a:blip r:embed="rId3">
            <a:extLst>
              <a:ext uri="{28A0092B-C50C-407E-A947-70E740481C1C}">
                <a14:useLocalDpi xmlns:a14="http://schemas.microsoft.com/office/drawing/2010/main" val="0"/>
              </a:ext>
            </a:extLst>
          </a:blip>
          <a:srcRect l="7925" r="520" b="2"/>
          <a:stretch/>
        </p:blipFill>
        <p:spPr>
          <a:xfrm>
            <a:off x="6" y="10"/>
            <a:ext cx="4884383" cy="3995918"/>
          </a:xfrm>
          <a:prstGeom prst="rect">
            <a:avLst/>
          </a:prstGeom>
        </p:spPr>
      </p:pic>
      <p:pic>
        <p:nvPicPr>
          <p:cNvPr id="3" name="Picture 2" descr="Protesters gathered at the Robert E. Lee statue on Monument Avenue, in Richmond, Virginia, on September 16, 2017. Photo: Wikipedia.">
            <a:extLst>
              <a:ext uri="{FF2B5EF4-FFF2-40B4-BE49-F238E27FC236}">
                <a16:creationId xmlns:a16="http://schemas.microsoft.com/office/drawing/2014/main" id="{4658E86D-50CB-C7F7-F163-EFE8D25D2101}"/>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571" r="1" b="1"/>
          <a:stretch/>
        </p:blipFill>
        <p:spPr bwMode="auto">
          <a:xfrm>
            <a:off x="5074877" y="10"/>
            <a:ext cx="7117118" cy="3995918"/>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62C5A04F-2AEB-4631-8314-A8B812E1E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91151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7" name="Rectangle 26">
            <a:extLst>
              <a:ext uri="{FF2B5EF4-FFF2-40B4-BE49-F238E27FC236}">
                <a16:creationId xmlns:a16="http://schemas.microsoft.com/office/drawing/2014/main" id="{4B2B1C70-BF3F-41BD-871B-63D8F911F7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25441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54B2A69-F577-17B4-0EC5-9B657E6604B9}"/>
              </a:ext>
            </a:extLst>
          </p:cNvPr>
          <p:cNvSpPr txBox="1"/>
          <p:nvPr/>
        </p:nvSpPr>
        <p:spPr>
          <a:xfrm>
            <a:off x="5349240" y="4440602"/>
            <a:ext cx="6007608" cy="1645920"/>
          </a:xfrm>
          <a:prstGeom prst="rect">
            <a:avLst/>
          </a:prstGeom>
        </p:spPr>
        <p:txBody>
          <a:bodyPr vert="horz" lIns="91440" tIns="45720" rIns="91440" bIns="45720" rtlCol="0" anchor="ctr">
            <a:normAutofit/>
          </a:bodyPr>
          <a:lstStyle/>
          <a:p>
            <a:pPr>
              <a:lnSpc>
                <a:spcPct val="90000"/>
              </a:lnSpc>
              <a:spcAft>
                <a:spcPts val="600"/>
              </a:spcAft>
            </a:pPr>
            <a:r>
              <a:rPr lang="en-US" dirty="0">
                <a:effectLst/>
              </a:rPr>
              <a:t>“</a:t>
            </a:r>
            <a:r>
              <a:rPr lang="en-US" sz="2200" i="1" dirty="0">
                <a:latin typeface="+mj-lt"/>
                <a:ea typeface="+mj-ea"/>
                <a:cs typeface="+mj-cs"/>
              </a:rPr>
              <a:t>A tool for political resistance against </a:t>
            </a:r>
            <a:r>
              <a:rPr lang="en-US" sz="2200" i="1" dirty="0" err="1">
                <a:latin typeface="+mj-lt"/>
                <a:ea typeface="+mj-ea"/>
                <a:cs typeface="+mj-cs"/>
              </a:rPr>
              <a:t>marginalisation</a:t>
            </a:r>
            <a:r>
              <a:rPr lang="en-US" sz="2200" i="1" dirty="0">
                <a:latin typeface="+mj-lt"/>
                <a:ea typeface="+mj-ea"/>
                <a:cs typeface="+mj-cs"/>
              </a:rPr>
              <a:t>, discrimination and exclusion” </a:t>
            </a:r>
          </a:p>
          <a:p>
            <a:pPr>
              <a:lnSpc>
                <a:spcPct val="90000"/>
              </a:lnSpc>
              <a:spcAft>
                <a:spcPts val="600"/>
              </a:spcAft>
            </a:pPr>
            <a:r>
              <a:rPr lang="en-US" i="1" dirty="0" err="1">
                <a:latin typeface="+mj-lt"/>
                <a:ea typeface="+mj-ea"/>
                <a:cs typeface="+mj-cs"/>
              </a:rPr>
              <a:t>Sybill</a:t>
            </a:r>
            <a:r>
              <a:rPr lang="en-US" i="1" dirty="0">
                <a:latin typeface="+mj-lt"/>
                <a:ea typeface="+mj-ea"/>
                <a:cs typeface="+mj-cs"/>
              </a:rPr>
              <a:t> Frank &amp; Mirjana </a:t>
            </a:r>
            <a:r>
              <a:rPr lang="en-US" i="1" dirty="0" err="1">
                <a:latin typeface="+mj-lt"/>
                <a:ea typeface="+mj-ea"/>
                <a:cs typeface="+mj-cs"/>
              </a:rPr>
              <a:t>Ristic</a:t>
            </a:r>
            <a:r>
              <a:rPr lang="en-US" i="1" dirty="0">
                <a:latin typeface="+mj-lt"/>
                <a:ea typeface="+mj-ea"/>
                <a:cs typeface="+mj-cs"/>
              </a:rPr>
              <a:t> (2020)</a:t>
            </a:r>
          </a:p>
          <a:p>
            <a:pPr indent="-22860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242636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6A5727-9FDD-1F92-41D4-8D597EE7F8BB}"/>
              </a:ext>
            </a:extLst>
          </p:cNvPr>
          <p:cNvSpPr>
            <a:spLocks noGrp="1"/>
          </p:cNvSpPr>
          <p:nvPr>
            <p:ph type="ctrTitle"/>
          </p:nvPr>
        </p:nvSpPr>
        <p:spPr>
          <a:xfrm>
            <a:off x="841248" y="334644"/>
            <a:ext cx="10509504" cy="1076914"/>
          </a:xfrm>
        </p:spPr>
        <p:txBody>
          <a:bodyPr vert="horz" lIns="91440" tIns="45720" rIns="91440" bIns="45720" rtlCol="0" anchor="ctr">
            <a:normAutofit fontScale="90000"/>
          </a:bodyPr>
          <a:lstStyle/>
          <a:p>
            <a:pPr algn="l"/>
            <a:r>
              <a:rPr lang="en-US" sz="4900" kern="1200" dirty="0">
                <a:solidFill>
                  <a:schemeClr val="tx1"/>
                </a:solidFill>
                <a:latin typeface="+mj-lt"/>
                <a:ea typeface="+mj-ea"/>
                <a:cs typeface="+mj-cs"/>
              </a:rPr>
              <a:t>Heritage Discourse</a:t>
            </a:r>
            <a:br>
              <a:rPr lang="en-US" sz="3400" kern="1200" dirty="0">
                <a:solidFill>
                  <a:schemeClr val="tx1"/>
                </a:solidFill>
                <a:latin typeface="+mj-lt"/>
                <a:ea typeface="+mj-ea"/>
                <a:cs typeface="+mj-cs"/>
              </a:rPr>
            </a:br>
            <a:endParaRPr lang="en-US" sz="3400" kern="1200" dirty="0">
              <a:solidFill>
                <a:schemeClr val="tx1"/>
              </a:solidFill>
              <a:latin typeface="+mj-lt"/>
              <a:ea typeface="+mj-ea"/>
              <a:cs typeface="+mj-cs"/>
            </a:endParaRPr>
          </a:p>
        </p:txBody>
      </p:sp>
      <p:sp>
        <p:nvSpPr>
          <p:cNvPr id="2059" name="Rectangle 2058">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61" name="Rectangle 2060">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90B91127-A8E7-6333-CE01-5F1EB152DB0A}"/>
              </a:ext>
            </a:extLst>
          </p:cNvPr>
          <p:cNvSpPr txBox="1"/>
          <p:nvPr/>
        </p:nvSpPr>
        <p:spPr>
          <a:xfrm>
            <a:off x="3800680" y="2103213"/>
            <a:ext cx="3114653" cy="1189556"/>
          </a:xfrm>
          <a:prstGeom prst="rect">
            <a:avLst/>
          </a:prstGeom>
          <a:noFill/>
          <a:ln>
            <a:solidFill>
              <a:schemeClr val="tx1"/>
            </a:solidFill>
          </a:ln>
        </p:spPr>
        <p:txBody>
          <a:bodyPr wrap="square" rtlCol="0">
            <a:spAutoFit/>
          </a:bodyPr>
          <a:lstStyle/>
          <a:p>
            <a:pPr defTabSz="777240"/>
            <a:r>
              <a:rPr lang="en-GB" sz="2720" kern="1200" dirty="0">
                <a:solidFill>
                  <a:schemeClr val="tx1"/>
                </a:solidFill>
                <a:latin typeface="+mn-lt"/>
                <a:ea typeface="+mn-ea"/>
                <a:cs typeface="+mn-cs"/>
              </a:rPr>
              <a:t>‘</a:t>
            </a:r>
            <a:r>
              <a:rPr lang="en-GB" sz="2800" b="1" dirty="0">
                <a:latin typeface="+mj-lt"/>
                <a:ea typeface="+mj-ea"/>
                <a:cs typeface="+mj-cs"/>
              </a:rPr>
              <a:t>Authorised Heritage Discourse’</a:t>
            </a:r>
          </a:p>
          <a:p>
            <a:pPr defTabSz="777240"/>
            <a:r>
              <a:rPr lang="en-GB" sz="1530" kern="1200" dirty="0" err="1">
                <a:solidFill>
                  <a:schemeClr val="tx1"/>
                </a:solidFill>
                <a:latin typeface="+mn-lt"/>
                <a:ea typeface="+mn-ea"/>
                <a:cs typeface="+mn-cs"/>
              </a:rPr>
              <a:t>Laurajane</a:t>
            </a:r>
            <a:r>
              <a:rPr lang="en-GB" sz="1530" kern="1200" dirty="0">
                <a:solidFill>
                  <a:schemeClr val="tx1"/>
                </a:solidFill>
                <a:latin typeface="+mn-lt"/>
                <a:ea typeface="+mn-ea"/>
                <a:cs typeface="+mn-cs"/>
              </a:rPr>
              <a:t> Smith (2006)</a:t>
            </a:r>
            <a:endParaRPr lang="en-GB" dirty="0"/>
          </a:p>
        </p:txBody>
      </p:sp>
      <p:sp>
        <p:nvSpPr>
          <p:cNvPr id="5" name="TextBox 4">
            <a:extLst>
              <a:ext uri="{FF2B5EF4-FFF2-40B4-BE49-F238E27FC236}">
                <a16:creationId xmlns:a16="http://schemas.microsoft.com/office/drawing/2014/main" id="{7D2A618D-ECC5-FDAF-D2C0-EFE7161282C3}"/>
              </a:ext>
            </a:extLst>
          </p:cNvPr>
          <p:cNvSpPr txBox="1"/>
          <p:nvPr/>
        </p:nvSpPr>
        <p:spPr>
          <a:xfrm>
            <a:off x="1415447" y="2131145"/>
            <a:ext cx="2282228" cy="758669"/>
          </a:xfrm>
          <a:prstGeom prst="rect">
            <a:avLst/>
          </a:prstGeom>
          <a:noFill/>
          <a:ln>
            <a:solidFill>
              <a:schemeClr val="tx1"/>
            </a:solidFill>
          </a:ln>
        </p:spPr>
        <p:txBody>
          <a:bodyPr wrap="square" rtlCol="0">
            <a:spAutoFit/>
          </a:bodyPr>
          <a:lstStyle/>
          <a:p>
            <a:pPr defTabSz="777240"/>
            <a:r>
              <a:rPr lang="en-GB" sz="2720" kern="1200" dirty="0">
                <a:solidFill>
                  <a:schemeClr val="tx1"/>
                </a:solidFill>
                <a:latin typeface="+mn-lt"/>
                <a:ea typeface="+mn-ea"/>
                <a:cs typeface="+mn-cs"/>
              </a:rPr>
              <a:t>‘</a:t>
            </a:r>
            <a:r>
              <a:rPr lang="en-GB" sz="2800" b="1" dirty="0">
                <a:latin typeface="+mj-lt"/>
                <a:ea typeface="+mj-ea"/>
                <a:cs typeface="+mj-cs"/>
              </a:rPr>
              <a:t>The Heritage</a:t>
            </a:r>
            <a:r>
              <a:rPr lang="en-GB" sz="2720" kern="1200" dirty="0">
                <a:solidFill>
                  <a:schemeClr val="tx1"/>
                </a:solidFill>
                <a:latin typeface="+mn-lt"/>
                <a:ea typeface="+mn-ea"/>
                <a:cs typeface="+mn-cs"/>
              </a:rPr>
              <a:t>’</a:t>
            </a:r>
          </a:p>
          <a:p>
            <a:pPr defTabSz="777240"/>
            <a:r>
              <a:rPr lang="en-GB" sz="1530" kern="1200" dirty="0">
                <a:solidFill>
                  <a:schemeClr val="tx1"/>
                </a:solidFill>
                <a:latin typeface="+mn-lt"/>
                <a:ea typeface="+mn-ea"/>
                <a:cs typeface="+mn-cs"/>
              </a:rPr>
              <a:t>Stuart Hall (1999)</a:t>
            </a:r>
            <a:endParaRPr lang="en-GB" dirty="0"/>
          </a:p>
        </p:txBody>
      </p:sp>
      <p:sp>
        <p:nvSpPr>
          <p:cNvPr id="7" name="TextBox 6">
            <a:extLst>
              <a:ext uri="{FF2B5EF4-FFF2-40B4-BE49-F238E27FC236}">
                <a16:creationId xmlns:a16="http://schemas.microsoft.com/office/drawing/2014/main" id="{BB74BEF5-865E-A731-2906-C7213849D072}"/>
              </a:ext>
            </a:extLst>
          </p:cNvPr>
          <p:cNvSpPr txBox="1"/>
          <p:nvPr/>
        </p:nvSpPr>
        <p:spPr>
          <a:xfrm>
            <a:off x="1286309" y="3592758"/>
            <a:ext cx="5759687" cy="2387833"/>
          </a:xfrm>
          <a:prstGeom prst="rect">
            <a:avLst/>
          </a:prstGeom>
          <a:solidFill>
            <a:schemeClr val="bg1"/>
          </a:solidFill>
        </p:spPr>
        <p:txBody>
          <a:bodyPr wrap="square" rtlCol="0">
            <a:spAutoFit/>
          </a:bodyPr>
          <a:lstStyle/>
          <a:p>
            <a:pPr marL="145733" indent="-145733" algn="just" defTabSz="777240">
              <a:spcAft>
                <a:spcPts val="680"/>
              </a:spcAft>
              <a:buFont typeface="Arial" panose="020B0604020202020204" pitchFamily="34" charset="0"/>
              <a:buChar char="•"/>
            </a:pPr>
            <a:r>
              <a:rPr lang="en-GB" sz="1700" kern="100" dirty="0">
                <a:solidFill>
                  <a:schemeClr val="tx1"/>
                </a:solidFill>
                <a:latin typeface="Calibri" panose="020F0502020204030204" pitchFamily="34" charset="0"/>
                <a:ea typeface="+mn-ea"/>
                <a:cs typeface="Calibri" panose="020F0502020204030204" pitchFamily="34" charset="0"/>
              </a:rPr>
              <a:t>“elite, class-based and white vision of heritage”. </a:t>
            </a:r>
          </a:p>
          <a:p>
            <a:pPr marL="145733" indent="-145733" algn="just" defTabSz="777240">
              <a:spcAft>
                <a:spcPts val="680"/>
              </a:spcAft>
              <a:buFont typeface="Arial" panose="020B0604020202020204" pitchFamily="34" charset="0"/>
              <a:buChar char="•"/>
            </a:pPr>
            <a:r>
              <a:rPr lang="en-GB" sz="1700" kern="100" dirty="0">
                <a:solidFill>
                  <a:schemeClr val="tx1"/>
                </a:solidFill>
                <a:latin typeface="Calibri" panose="020F0502020204030204" pitchFamily="34" charset="0"/>
                <a:ea typeface="+mn-ea"/>
                <a:cs typeface="Calibri" panose="020F0502020204030204" pitchFamily="34" charset="0"/>
              </a:rPr>
              <a:t>Privileges static material heritage over the intangible  </a:t>
            </a:r>
            <a:endParaRPr lang="en-GB" sz="1700" kern="100" dirty="0">
              <a:solidFill>
                <a:schemeClr val="tx1"/>
              </a:solidFill>
              <a:latin typeface="Calibri" panose="020F0502020204030204" pitchFamily="34" charset="0"/>
              <a:ea typeface="+mn-ea"/>
              <a:cs typeface="Times New Roman" panose="02020603050405020304" pitchFamily="18" charset="0"/>
            </a:endParaRPr>
          </a:p>
          <a:p>
            <a:pPr marL="145733" indent="-145733" algn="just" defTabSz="777240">
              <a:spcAft>
                <a:spcPts val="680"/>
              </a:spcAft>
              <a:buFont typeface="Arial" panose="020B0604020202020204" pitchFamily="34" charset="0"/>
              <a:buChar char="•"/>
            </a:pPr>
            <a:r>
              <a:rPr lang="en-GB" sz="1700" kern="100" dirty="0">
                <a:solidFill>
                  <a:schemeClr val="tx1"/>
                </a:solidFill>
                <a:latin typeface="Calibri" panose="020F0502020204030204" pitchFamily="34" charset="0"/>
                <a:ea typeface="+mn-ea"/>
                <a:cs typeface="Calibri" panose="020F0502020204030204" pitchFamily="34" charset="0"/>
              </a:rPr>
              <a:t>Draws a boundary between past and present</a:t>
            </a:r>
            <a:endParaRPr lang="en-GB" sz="1700" kern="100" dirty="0">
              <a:solidFill>
                <a:schemeClr val="tx1"/>
              </a:solidFill>
              <a:latin typeface="Calibri" panose="020F0502020204030204" pitchFamily="34" charset="0"/>
              <a:ea typeface="+mn-ea"/>
              <a:cs typeface="Times New Roman" panose="02020603050405020304" pitchFamily="18" charset="0"/>
            </a:endParaRPr>
          </a:p>
          <a:p>
            <a:pPr marL="145733" indent="-145733" algn="just" defTabSz="777240">
              <a:spcAft>
                <a:spcPts val="680"/>
              </a:spcAft>
              <a:buFont typeface="Arial" panose="020B0604020202020204" pitchFamily="34" charset="0"/>
              <a:buChar char="•"/>
            </a:pPr>
            <a:r>
              <a:rPr lang="en-GB" sz="1700" kern="100" dirty="0">
                <a:solidFill>
                  <a:schemeClr val="tx1"/>
                </a:solidFill>
                <a:latin typeface="Calibri" panose="020F0502020204030204" pitchFamily="34" charset="0"/>
                <a:ea typeface="+mn-ea"/>
                <a:cs typeface="Calibri" panose="020F0502020204030204" pitchFamily="34" charset="0"/>
              </a:rPr>
              <a:t>Heritage has to be saved for future generations, to educate</a:t>
            </a:r>
          </a:p>
          <a:p>
            <a:pPr marL="145733" indent="-145733" algn="just" defTabSz="777240">
              <a:spcAft>
                <a:spcPts val="680"/>
              </a:spcAft>
              <a:buFont typeface="Arial" panose="020B0604020202020204" pitchFamily="34" charset="0"/>
              <a:buChar char="•"/>
            </a:pPr>
            <a:r>
              <a:rPr lang="en-GB" sz="1700" kern="100" dirty="0">
                <a:solidFill>
                  <a:schemeClr val="tx1"/>
                </a:solidFill>
                <a:latin typeface="Calibri" panose="020F0502020204030204" pitchFamily="34" charset="0"/>
                <a:ea typeface="+mn-ea"/>
                <a:cs typeface="Calibri" panose="020F0502020204030204" pitchFamily="34" charset="0"/>
              </a:rPr>
              <a:t>Heritage creates community identity but based on the nation and within that, the elite social class</a:t>
            </a:r>
          </a:p>
          <a:p>
            <a:endParaRPr lang="en-GB" dirty="0"/>
          </a:p>
        </p:txBody>
      </p:sp>
      <p:pic>
        <p:nvPicPr>
          <p:cNvPr id="2052" name="Picture 4" descr="National Trust going in the wrong direction, warns former chairman">
            <a:extLst>
              <a:ext uri="{FF2B5EF4-FFF2-40B4-BE49-F238E27FC236}">
                <a16:creationId xmlns:a16="http://schemas.microsoft.com/office/drawing/2014/main" id="{65783A54-1D3D-97FE-4AA1-E6646A3DAD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6445" y="4203970"/>
            <a:ext cx="3310102" cy="206881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F574344-C889-CAA3-7504-2F5A13D94D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86445" y="1737360"/>
            <a:ext cx="3310102" cy="2202722"/>
          </a:xfrm>
          <a:prstGeom prst="rect">
            <a:avLst/>
          </a:prstGeom>
        </p:spPr>
      </p:pic>
    </p:spTree>
    <p:extLst>
      <p:ext uri="{BB962C8B-B14F-4D97-AF65-F5344CB8AC3E}">
        <p14:creationId xmlns:p14="http://schemas.microsoft.com/office/powerpoint/2010/main" val="5071597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9" name="Rectangle 4108">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7B8DDE-D839-0836-C5E2-C4A02EAD3D4E}"/>
              </a:ext>
            </a:extLst>
          </p:cNvPr>
          <p:cNvSpPr>
            <a:spLocks noGrp="1"/>
          </p:cNvSpPr>
          <p:nvPr>
            <p:ph type="ctrTitle"/>
          </p:nvPr>
        </p:nvSpPr>
        <p:spPr>
          <a:xfrm>
            <a:off x="841248" y="251312"/>
            <a:ext cx="10506456" cy="1010264"/>
          </a:xfrm>
        </p:spPr>
        <p:txBody>
          <a:bodyPr vert="horz" lIns="91440" tIns="45720" rIns="91440" bIns="45720" rtlCol="0" anchor="ctr">
            <a:normAutofit/>
          </a:bodyPr>
          <a:lstStyle/>
          <a:p>
            <a:pPr algn="l"/>
            <a:r>
              <a:rPr lang="en-US" sz="4400" kern="1200" dirty="0">
                <a:solidFill>
                  <a:schemeClr val="tx1"/>
                </a:solidFill>
                <a:latin typeface="+mj-lt"/>
                <a:ea typeface="+mj-ea"/>
                <a:cs typeface="+mj-cs"/>
              </a:rPr>
              <a:t>Culture Wars</a:t>
            </a:r>
          </a:p>
        </p:txBody>
      </p:sp>
      <p:sp>
        <p:nvSpPr>
          <p:cNvPr id="4110" name="Rectangle 4109">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11" name="Rectangle 4110">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74EC940B-D1F5-1528-E8F7-709C150F8C52}"/>
              </a:ext>
            </a:extLst>
          </p:cNvPr>
          <p:cNvSpPr txBox="1"/>
          <p:nvPr/>
        </p:nvSpPr>
        <p:spPr>
          <a:xfrm>
            <a:off x="1190944" y="1650222"/>
            <a:ext cx="5584435" cy="2209836"/>
          </a:xfrm>
          <a:prstGeom prst="rect">
            <a:avLst/>
          </a:prstGeom>
          <a:noFill/>
          <a:ln>
            <a:solidFill>
              <a:schemeClr val="tx1"/>
            </a:solidFill>
          </a:ln>
        </p:spPr>
        <p:txBody>
          <a:bodyPr wrap="square" rtlCol="0">
            <a:spAutoFit/>
          </a:bodyPr>
          <a:lstStyle/>
          <a:p>
            <a:pPr defTabSz="822960"/>
            <a:r>
              <a:rPr lang="en-GB" sz="2520" kern="100" dirty="0">
                <a:solidFill>
                  <a:schemeClr val="tx1"/>
                </a:solidFill>
                <a:latin typeface="+mj-lt"/>
                <a:ea typeface="+mn-ea"/>
                <a:cs typeface="Calibri" panose="020F0502020204030204" pitchFamily="34" charset="0"/>
              </a:rPr>
              <a:t>“</a:t>
            </a:r>
            <a:r>
              <a:rPr lang="en-GB" sz="2200" i="1" dirty="0">
                <a:latin typeface="+mj-lt"/>
                <a:ea typeface="+mj-ea"/>
                <a:cs typeface="+mj-cs"/>
              </a:rPr>
              <a:t>Britain is under attack – not in a physical sense, but in a philosophical, ideological and historical sense.  Our heritage is under direct assault….”</a:t>
            </a:r>
          </a:p>
          <a:p>
            <a:pPr defTabSz="822960"/>
            <a:endParaRPr lang="en-GB" sz="2520" kern="100" dirty="0">
              <a:solidFill>
                <a:schemeClr val="tx1"/>
              </a:solidFill>
              <a:latin typeface="+mn-lt"/>
              <a:ea typeface="+mn-ea"/>
              <a:cs typeface="Calibri" panose="020F0502020204030204" pitchFamily="34" charset="0"/>
            </a:endParaRPr>
          </a:p>
          <a:p>
            <a:pPr defTabSz="822960"/>
            <a:r>
              <a:rPr lang="en-GB" sz="2200" i="1" dirty="0">
                <a:latin typeface="+mj-lt"/>
                <a:ea typeface="+mj-ea"/>
                <a:cs typeface="+mj-cs"/>
              </a:rPr>
              <a:t>Gareth Bacon (2021) Conservative MP for Orpington</a:t>
            </a:r>
          </a:p>
        </p:txBody>
      </p:sp>
      <p:sp>
        <p:nvSpPr>
          <p:cNvPr id="5" name="TextBox 4">
            <a:extLst>
              <a:ext uri="{FF2B5EF4-FFF2-40B4-BE49-F238E27FC236}">
                <a16:creationId xmlns:a16="http://schemas.microsoft.com/office/drawing/2014/main" id="{CD847CA7-E5F7-D7B8-28DB-DBE7186B16BD}"/>
              </a:ext>
            </a:extLst>
          </p:cNvPr>
          <p:cNvSpPr txBox="1"/>
          <p:nvPr/>
        </p:nvSpPr>
        <p:spPr>
          <a:xfrm>
            <a:off x="1200089" y="4658731"/>
            <a:ext cx="5575290" cy="1604606"/>
          </a:xfrm>
          <a:prstGeom prst="rect">
            <a:avLst/>
          </a:prstGeom>
          <a:noFill/>
          <a:ln>
            <a:solidFill>
              <a:schemeClr val="tx1"/>
            </a:solidFill>
          </a:ln>
        </p:spPr>
        <p:txBody>
          <a:bodyPr wrap="square" rtlCol="0">
            <a:spAutoFit/>
          </a:bodyPr>
          <a:lstStyle/>
          <a:p>
            <a:pPr algn="just" defTabSz="822960">
              <a:lnSpc>
                <a:spcPct val="107000"/>
              </a:lnSpc>
            </a:pPr>
            <a:r>
              <a:rPr lang="en-GB" sz="2800" b="1" dirty="0">
                <a:latin typeface="+mj-lt"/>
                <a:ea typeface="+mj-ea"/>
                <a:cs typeface="+mj-cs"/>
              </a:rPr>
              <a:t>‘Anti-woke’ Discourse</a:t>
            </a:r>
            <a:r>
              <a:rPr lang="en-GB" sz="2520" b="1" kern="100" dirty="0">
                <a:solidFill>
                  <a:schemeClr val="tx1"/>
                </a:solidFill>
                <a:latin typeface="Calibri" panose="020F0502020204030204" pitchFamily="34" charset="0"/>
                <a:ea typeface="+mn-ea"/>
                <a:cs typeface="Times New Roman" panose="02020603050405020304" pitchFamily="18" charset="0"/>
              </a:rPr>
              <a:t>:</a:t>
            </a:r>
            <a:endParaRPr lang="en-GB" sz="2520" kern="100" dirty="0">
              <a:solidFill>
                <a:schemeClr val="tx1"/>
              </a:solidFill>
              <a:latin typeface="Calibri" panose="020F0502020204030204" pitchFamily="34" charset="0"/>
              <a:ea typeface="+mn-ea"/>
              <a:cs typeface="Times New Roman" panose="02020603050405020304" pitchFamily="18" charset="0"/>
            </a:endParaRPr>
          </a:p>
          <a:p>
            <a:pPr marL="308610" indent="-308610" algn="just" defTabSz="822960">
              <a:lnSpc>
                <a:spcPct val="107000"/>
              </a:lnSpc>
              <a:buFont typeface="Symbol" panose="05050102010706020507" pitchFamily="18" charset="2"/>
              <a:buChar char=""/>
            </a:pPr>
            <a:r>
              <a:rPr lang="en-GB" sz="2160" kern="100" dirty="0">
                <a:solidFill>
                  <a:schemeClr val="tx1"/>
                </a:solidFill>
                <a:latin typeface="Calibri" panose="020F0502020204030204" pitchFamily="34" charset="0"/>
                <a:ea typeface="+mn-ea"/>
                <a:cs typeface="Times New Roman" panose="02020603050405020304" pitchFamily="18" charset="0"/>
              </a:rPr>
              <a:t>Normalises fascist right-wing ideas</a:t>
            </a:r>
          </a:p>
          <a:p>
            <a:pPr marL="308610" indent="-308610" algn="just" defTabSz="822960">
              <a:lnSpc>
                <a:spcPct val="107000"/>
              </a:lnSpc>
              <a:buFont typeface="Symbol" panose="05050102010706020507" pitchFamily="18" charset="2"/>
              <a:buChar char=""/>
            </a:pPr>
            <a:r>
              <a:rPr lang="en-GB" sz="2160" kern="100" dirty="0">
                <a:solidFill>
                  <a:schemeClr val="tx1"/>
                </a:solidFill>
                <a:latin typeface="Calibri" panose="020F0502020204030204" pitchFamily="34" charset="0"/>
                <a:ea typeface="+mn-ea"/>
                <a:cs typeface="Times New Roman" panose="02020603050405020304" pitchFamily="18" charset="0"/>
              </a:rPr>
              <a:t>Reproduces structural racism</a:t>
            </a:r>
          </a:p>
          <a:p>
            <a:pPr marL="308610" indent="-308610" algn="just" defTabSz="822960">
              <a:lnSpc>
                <a:spcPct val="107000"/>
              </a:lnSpc>
              <a:spcAft>
                <a:spcPts val="720"/>
              </a:spcAft>
              <a:buFont typeface="Symbol" panose="05050102010706020507" pitchFamily="18" charset="2"/>
              <a:buChar char=""/>
            </a:pPr>
            <a:r>
              <a:rPr lang="en-GB" sz="2160" kern="100" dirty="0">
                <a:solidFill>
                  <a:schemeClr val="tx1"/>
                </a:solidFill>
                <a:latin typeface="Calibri" panose="020F0502020204030204" pitchFamily="34" charset="0"/>
                <a:ea typeface="+mn-ea"/>
                <a:cs typeface="Times New Roman" panose="02020603050405020304" pitchFamily="18" charset="0"/>
              </a:rPr>
              <a:t>Distracts from social justice issues</a:t>
            </a:r>
            <a:endParaRPr lang="en-GB"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098" name="Picture 2" descr="Culture wars aren't a distraction, they ...">
            <a:extLst>
              <a:ext uri="{FF2B5EF4-FFF2-40B4-BE49-F238E27FC236}">
                <a16:creationId xmlns:a16="http://schemas.microsoft.com/office/drawing/2014/main" id="{76E90128-9C69-973D-4EAB-69365C66D9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0468" y="1565947"/>
            <a:ext cx="4067236" cy="280055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AFE9785-1D46-1CD3-4C83-D0E3AE019F7F}"/>
              </a:ext>
            </a:extLst>
          </p:cNvPr>
          <p:cNvSpPr txBox="1"/>
          <p:nvPr/>
        </p:nvSpPr>
        <p:spPr>
          <a:xfrm>
            <a:off x="7684827" y="4712601"/>
            <a:ext cx="3307084" cy="1496866"/>
          </a:xfrm>
          <a:prstGeom prst="rect">
            <a:avLst/>
          </a:prstGeom>
          <a:noFill/>
          <a:ln>
            <a:solidFill>
              <a:schemeClr val="tx1"/>
            </a:solidFill>
          </a:ln>
        </p:spPr>
        <p:txBody>
          <a:bodyPr wrap="square" rtlCol="0">
            <a:spAutoFit/>
          </a:bodyPr>
          <a:lstStyle/>
          <a:p>
            <a:pPr marL="308610" indent="-308610" algn="just" defTabSz="822960">
              <a:lnSpc>
                <a:spcPct val="107000"/>
              </a:lnSpc>
              <a:buFont typeface="Symbol" panose="05050102010706020507" pitchFamily="18" charset="2"/>
              <a:buChar char=""/>
            </a:pPr>
            <a:r>
              <a:rPr lang="en-GB" sz="2160" kern="100">
                <a:solidFill>
                  <a:schemeClr val="tx1"/>
                </a:solidFill>
                <a:latin typeface="Calibri" panose="020F0502020204030204" pitchFamily="34" charset="0"/>
                <a:ea typeface="+mn-ea"/>
                <a:cs typeface="Times New Roman" panose="02020603050405020304" pitchFamily="18" charset="0"/>
              </a:rPr>
              <a:t>Moral panic</a:t>
            </a:r>
          </a:p>
          <a:p>
            <a:pPr marL="308610" indent="-308610" algn="just" defTabSz="822960">
              <a:lnSpc>
                <a:spcPct val="107000"/>
              </a:lnSpc>
              <a:buFont typeface="Symbol" panose="05050102010706020507" pitchFamily="18" charset="2"/>
              <a:buChar char=""/>
            </a:pPr>
            <a:r>
              <a:rPr lang="en-GB" sz="2160" kern="100">
                <a:solidFill>
                  <a:schemeClr val="tx1"/>
                </a:solidFill>
                <a:latin typeface="Calibri" panose="020F0502020204030204" pitchFamily="34" charset="0"/>
                <a:ea typeface="+mn-ea"/>
                <a:cs typeface="Times New Roman" panose="02020603050405020304" pitchFamily="18" charset="0"/>
              </a:rPr>
              <a:t>Deviance</a:t>
            </a:r>
          </a:p>
          <a:p>
            <a:pPr marL="308610" indent="-308610" algn="just" defTabSz="822960">
              <a:lnSpc>
                <a:spcPct val="107000"/>
              </a:lnSpc>
              <a:spcAft>
                <a:spcPts val="761"/>
              </a:spcAft>
              <a:buFont typeface="Symbol" panose="05050102010706020507" pitchFamily="18" charset="2"/>
              <a:buChar char=""/>
            </a:pPr>
            <a:r>
              <a:rPr lang="en-GB" sz="2160" kern="100">
                <a:solidFill>
                  <a:schemeClr val="tx1"/>
                </a:solidFill>
                <a:latin typeface="Calibri" panose="020F0502020204030204" pitchFamily="34" charset="0"/>
                <a:ea typeface="+mn-ea"/>
                <a:cs typeface="Times New Roman" panose="02020603050405020304" pitchFamily="18" charset="0"/>
              </a:rPr>
              <a:t>The tolerant framed as intolerant.</a:t>
            </a:r>
            <a:endParaRPr lang="en-GB" sz="2400" kern="10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36703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9575FA62-1CED-450F-099D-5BA466F604CD}"/>
              </a:ext>
            </a:extLst>
          </p:cNvPr>
          <p:cNvSpPr/>
          <p:nvPr/>
        </p:nvSpPr>
        <p:spPr>
          <a:xfrm>
            <a:off x="4544627" y="1466038"/>
            <a:ext cx="1364874" cy="1208217"/>
          </a:xfrm>
          <a:prstGeom prst="ellipse">
            <a:avLst/>
          </a:prstGeom>
          <a:solidFill>
            <a:schemeClr val="accent2"/>
          </a:solidFill>
          <a:ln w="762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useBgFill="1">
        <p:nvSpPr>
          <p:cNvPr id="15" name="Rectangle 14">
            <a:extLst>
              <a:ext uri="{FF2B5EF4-FFF2-40B4-BE49-F238E27FC236}">
                <a16:creationId xmlns:a16="http://schemas.microsoft.com/office/drawing/2014/main" id="{AFF8D2E5-2C4E-47B1-930B-6C82B7C31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7B8DDE-D839-0836-C5E2-C4A02EAD3D4E}"/>
              </a:ext>
            </a:extLst>
          </p:cNvPr>
          <p:cNvSpPr>
            <a:spLocks noGrp="1"/>
          </p:cNvSpPr>
          <p:nvPr>
            <p:ph type="ctrTitle"/>
          </p:nvPr>
        </p:nvSpPr>
        <p:spPr>
          <a:xfrm>
            <a:off x="841248" y="251312"/>
            <a:ext cx="10506456" cy="1010264"/>
          </a:xfrm>
        </p:spPr>
        <p:txBody>
          <a:bodyPr vert="horz" lIns="91440" tIns="45720" rIns="91440" bIns="45720" rtlCol="0" anchor="ctr">
            <a:normAutofit/>
          </a:bodyPr>
          <a:lstStyle/>
          <a:p>
            <a:pPr algn="l"/>
            <a:r>
              <a:rPr lang="en-US" sz="4400" kern="1200" dirty="0">
                <a:solidFill>
                  <a:schemeClr val="tx1"/>
                </a:solidFill>
                <a:latin typeface="+mj-lt"/>
                <a:ea typeface="+mj-ea"/>
                <a:cs typeface="+mj-cs"/>
              </a:rPr>
              <a:t>Hegemony</a:t>
            </a:r>
          </a:p>
        </p:txBody>
      </p:sp>
      <p:sp>
        <p:nvSpPr>
          <p:cNvPr id="17" name="Rectangle 16">
            <a:extLst>
              <a:ext uri="{FF2B5EF4-FFF2-40B4-BE49-F238E27FC236}">
                <a16:creationId xmlns:a16="http://schemas.microsoft.com/office/drawing/2014/main" id="{801E4ADA-0EA9-4930-846E-3C11E8BED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7618"/>
            <a:ext cx="128016" cy="63141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8">
            <a:extLst>
              <a:ext uri="{FF2B5EF4-FFF2-40B4-BE49-F238E27FC236}">
                <a16:creationId xmlns:a16="http://schemas.microsoft.com/office/drawing/2014/main" id="{FB92FFCE-0C90-454E-AA25-D4EE9A6C39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38086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extBox 3">
            <a:extLst>
              <a:ext uri="{FF2B5EF4-FFF2-40B4-BE49-F238E27FC236}">
                <a16:creationId xmlns:a16="http://schemas.microsoft.com/office/drawing/2014/main" id="{9B009154-A3EF-3B4C-CA55-25324C1F875E}"/>
              </a:ext>
            </a:extLst>
          </p:cNvPr>
          <p:cNvSpPr txBox="1"/>
          <p:nvPr/>
        </p:nvSpPr>
        <p:spPr>
          <a:xfrm>
            <a:off x="4544627" y="4061790"/>
            <a:ext cx="6785028" cy="625492"/>
          </a:xfrm>
          <a:prstGeom prst="rect">
            <a:avLst/>
          </a:prstGeom>
          <a:noFill/>
          <a:ln>
            <a:solidFill>
              <a:schemeClr val="tx1"/>
            </a:solidFill>
          </a:ln>
        </p:spPr>
        <p:txBody>
          <a:bodyPr wrap="square" rtlCol="0">
            <a:spAutoFit/>
          </a:bodyPr>
          <a:lstStyle/>
          <a:p>
            <a:pPr algn="just" defTabSz="841248">
              <a:lnSpc>
                <a:spcPct val="107000"/>
              </a:lnSpc>
            </a:pPr>
            <a:r>
              <a:rPr lang="en-GB" sz="1656" kern="100" dirty="0">
                <a:solidFill>
                  <a:schemeClr val="tx1"/>
                </a:solidFill>
                <a:latin typeface="Calibri" panose="020F0502020204030204" pitchFamily="34" charset="0"/>
                <a:ea typeface="+mn-ea"/>
                <a:cs typeface="Times New Roman" panose="02020603050405020304" pitchFamily="18" charset="0"/>
              </a:rPr>
              <a:t>‘Anti-woke’ culture war - hegemonic strategy to normalise right-wing ideas and abnormalize social justice struggles.  </a:t>
            </a:r>
            <a:r>
              <a:rPr lang="en-GB" sz="1656" i="1" kern="100" dirty="0">
                <a:solidFill>
                  <a:schemeClr val="tx1"/>
                </a:solidFill>
                <a:latin typeface="Calibri" panose="020F0502020204030204" pitchFamily="34" charset="0"/>
                <a:ea typeface="+mn-ea"/>
                <a:cs typeface="Times New Roman" panose="02020603050405020304" pitchFamily="18" charset="0"/>
              </a:rPr>
              <a:t>Cammaerts, B. (2022) </a:t>
            </a:r>
            <a:endParaRPr lang="en-GB" i="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7763E837-9C29-B361-8119-F6916E46F39A}"/>
              </a:ext>
            </a:extLst>
          </p:cNvPr>
          <p:cNvSpPr txBox="1"/>
          <p:nvPr/>
        </p:nvSpPr>
        <p:spPr>
          <a:xfrm>
            <a:off x="4559628" y="4851644"/>
            <a:ext cx="6785028" cy="625492"/>
          </a:xfrm>
          <a:prstGeom prst="rect">
            <a:avLst/>
          </a:prstGeom>
          <a:noFill/>
          <a:ln>
            <a:solidFill>
              <a:schemeClr val="tx1"/>
            </a:solidFill>
          </a:ln>
        </p:spPr>
        <p:txBody>
          <a:bodyPr wrap="square" rtlCol="0">
            <a:spAutoFit/>
          </a:bodyPr>
          <a:lstStyle/>
          <a:p>
            <a:pPr algn="just" defTabSz="841248">
              <a:lnSpc>
                <a:spcPct val="107000"/>
              </a:lnSpc>
            </a:pPr>
            <a:r>
              <a:rPr lang="en-GB" sz="1656" kern="100" dirty="0">
                <a:latin typeface="Calibri" panose="020F0502020204030204" pitchFamily="34" charset="0"/>
                <a:cs typeface="Times New Roman" panose="02020603050405020304" pitchFamily="18" charset="0"/>
              </a:rPr>
              <a:t>‘A</a:t>
            </a:r>
            <a:r>
              <a:rPr lang="en-GB" sz="1656" kern="100" dirty="0">
                <a:solidFill>
                  <a:schemeClr val="tx1"/>
                </a:solidFill>
                <a:latin typeface="Calibri" panose="020F0502020204030204" pitchFamily="34" charset="0"/>
                <a:ea typeface="+mn-ea"/>
                <a:cs typeface="Times New Roman" panose="02020603050405020304" pitchFamily="18" charset="0"/>
              </a:rPr>
              <a:t>nti-woke’ discourse - strategy to reinforce the hegemony of structural racism</a:t>
            </a:r>
            <a:r>
              <a:rPr lang="en-GB" sz="1656" kern="100" dirty="0">
                <a:latin typeface="Calibri" panose="020F0502020204030204" pitchFamily="34" charset="0"/>
                <a:cs typeface="Times New Roman" panose="02020603050405020304" pitchFamily="18" charset="0"/>
              </a:rPr>
              <a:t>.  </a:t>
            </a:r>
            <a:r>
              <a:rPr lang="en-GB" sz="1656" i="1" kern="100" dirty="0" err="1">
                <a:solidFill>
                  <a:schemeClr val="tx1"/>
                </a:solidFill>
                <a:latin typeface="Calibri" panose="020F0502020204030204" pitchFamily="34" charset="0"/>
                <a:ea typeface="+mn-ea"/>
                <a:cs typeface="Times New Roman" panose="02020603050405020304" pitchFamily="18" charset="0"/>
              </a:rPr>
              <a:t>Pilkinton</a:t>
            </a:r>
            <a:r>
              <a:rPr lang="en-GB" sz="1656" i="1" kern="100" dirty="0">
                <a:solidFill>
                  <a:schemeClr val="tx1"/>
                </a:solidFill>
                <a:latin typeface="Calibri" panose="020F0502020204030204" pitchFamily="34" charset="0"/>
                <a:ea typeface="+mn-ea"/>
                <a:cs typeface="Times New Roman" panose="02020603050405020304" pitchFamily="18" charset="0"/>
              </a:rPr>
              <a:t> (2022) </a:t>
            </a:r>
            <a:endParaRPr lang="en-GB" i="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2E74A78E-8065-1B6A-D0F2-61A2AEF9B9A2}"/>
              </a:ext>
            </a:extLst>
          </p:cNvPr>
          <p:cNvSpPr txBox="1"/>
          <p:nvPr/>
        </p:nvSpPr>
        <p:spPr>
          <a:xfrm>
            <a:off x="4559628" y="5630340"/>
            <a:ext cx="6785028" cy="601960"/>
          </a:xfrm>
          <a:prstGeom prst="rect">
            <a:avLst/>
          </a:prstGeom>
          <a:noFill/>
          <a:ln>
            <a:solidFill>
              <a:schemeClr val="tx1"/>
            </a:solidFill>
          </a:ln>
        </p:spPr>
        <p:txBody>
          <a:bodyPr wrap="square" rtlCol="0">
            <a:spAutoFit/>
          </a:bodyPr>
          <a:lstStyle/>
          <a:p>
            <a:pPr defTabSz="841248"/>
            <a:r>
              <a:rPr lang="en-GB" sz="1656" kern="100" dirty="0">
                <a:solidFill>
                  <a:schemeClr val="tx1"/>
                </a:solidFill>
                <a:latin typeface="Calibri" panose="020F0502020204030204" pitchFamily="34" charset="0"/>
                <a:ea typeface="+mn-ea"/>
                <a:cs typeface="Times New Roman" panose="02020603050405020304" pitchFamily="18" charset="0"/>
              </a:rPr>
              <a:t>‘Anti-woke’ movement as “a rhetorical style designed around upholding hegemonic white power”</a:t>
            </a:r>
            <a:r>
              <a:rPr lang="en-GB" sz="1656" kern="100" dirty="0">
                <a:latin typeface="Calibri" panose="020F0502020204030204" pitchFamily="34" charset="0"/>
                <a:cs typeface="Times New Roman" panose="02020603050405020304" pitchFamily="18" charset="0"/>
              </a:rPr>
              <a:t>  </a:t>
            </a:r>
            <a:r>
              <a:rPr lang="en-GB" sz="1656" i="1" kern="100" dirty="0" err="1">
                <a:solidFill>
                  <a:schemeClr val="tx1"/>
                </a:solidFill>
                <a:latin typeface="Calibri" panose="020F0502020204030204" pitchFamily="34" charset="0"/>
                <a:ea typeface="+mn-ea"/>
                <a:cs typeface="Times New Roman" panose="02020603050405020304" pitchFamily="18" charset="0"/>
              </a:rPr>
              <a:t>Zavattaro</a:t>
            </a:r>
            <a:r>
              <a:rPr lang="en-GB" sz="1656" i="1" kern="100" dirty="0">
                <a:solidFill>
                  <a:schemeClr val="tx1"/>
                </a:solidFill>
                <a:latin typeface="Calibri" panose="020F0502020204030204" pitchFamily="34" charset="0"/>
                <a:ea typeface="+mn-ea"/>
                <a:cs typeface="Times New Roman" panose="02020603050405020304" pitchFamily="18" charset="0"/>
              </a:rPr>
              <a:t> and </a:t>
            </a:r>
            <a:r>
              <a:rPr lang="en-GB" sz="1656" i="1" kern="100" dirty="0" err="1">
                <a:solidFill>
                  <a:schemeClr val="tx1"/>
                </a:solidFill>
                <a:latin typeface="Calibri" panose="020F0502020204030204" pitchFamily="34" charset="0"/>
                <a:ea typeface="+mn-ea"/>
                <a:cs typeface="Times New Roman" panose="02020603050405020304" pitchFamily="18" charset="0"/>
              </a:rPr>
              <a:t>Bearfield</a:t>
            </a:r>
            <a:r>
              <a:rPr lang="en-GB" sz="1656" i="1" kern="100" dirty="0">
                <a:solidFill>
                  <a:schemeClr val="tx1"/>
                </a:solidFill>
                <a:latin typeface="Calibri" panose="020F0502020204030204" pitchFamily="34" charset="0"/>
                <a:ea typeface="+mn-ea"/>
                <a:cs typeface="Times New Roman" panose="02020603050405020304" pitchFamily="18" charset="0"/>
              </a:rPr>
              <a:t> (2022) </a:t>
            </a:r>
            <a:endParaRPr lang="en-GB" i="1"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FB409087-7DB5-EDAE-B16A-D557DC9F2CDE}"/>
              </a:ext>
            </a:extLst>
          </p:cNvPr>
          <p:cNvSpPr txBox="1"/>
          <p:nvPr/>
        </p:nvSpPr>
        <p:spPr>
          <a:xfrm>
            <a:off x="4535176" y="3267844"/>
            <a:ext cx="6785028" cy="625492"/>
          </a:xfrm>
          <a:prstGeom prst="rect">
            <a:avLst/>
          </a:prstGeom>
          <a:noFill/>
          <a:ln>
            <a:solidFill>
              <a:schemeClr val="tx1"/>
            </a:solidFill>
          </a:ln>
        </p:spPr>
        <p:txBody>
          <a:bodyPr wrap="square" rtlCol="0">
            <a:spAutoFit/>
          </a:bodyPr>
          <a:lstStyle/>
          <a:p>
            <a:pPr algn="just" defTabSz="841248">
              <a:lnSpc>
                <a:spcPct val="107000"/>
              </a:lnSpc>
            </a:pPr>
            <a:r>
              <a:rPr lang="en-GB" sz="1656" kern="100" dirty="0">
                <a:solidFill>
                  <a:schemeClr val="tx1"/>
                </a:solidFill>
                <a:latin typeface="Calibri" panose="020F0502020204030204" pitchFamily="34" charset="0"/>
                <a:ea typeface="+mn-ea"/>
                <a:cs typeface="Times New Roman" panose="02020603050405020304" pitchFamily="18" charset="0"/>
              </a:rPr>
              <a:t>‘The Heritage’ discourse maintains white power structures over who belongs and who doesn’t</a:t>
            </a:r>
            <a:r>
              <a:rPr lang="en-GB" sz="1656" kern="100" dirty="0">
                <a:latin typeface="Calibri" panose="020F0502020204030204" pitchFamily="34" charset="0"/>
                <a:cs typeface="Times New Roman" panose="02020603050405020304" pitchFamily="18" charset="0"/>
              </a:rPr>
              <a:t>.  </a:t>
            </a:r>
            <a:r>
              <a:rPr lang="en-GB" sz="1656" i="1" kern="100" dirty="0">
                <a:solidFill>
                  <a:schemeClr val="tx1"/>
                </a:solidFill>
                <a:latin typeface="Calibri" panose="020F0502020204030204" pitchFamily="34" charset="0"/>
                <a:ea typeface="+mn-ea"/>
                <a:cs typeface="Times New Roman" panose="02020603050405020304" pitchFamily="18" charset="0"/>
              </a:rPr>
              <a:t>(Stuart Hall 1999)</a:t>
            </a:r>
            <a:endParaRPr lang="en-GB" i="1"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C1CE50FE-BEC2-D54A-ACE5-F7B2DBE1C2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666728"/>
            <a:ext cx="3554622" cy="3554621"/>
          </a:xfrm>
          <a:prstGeom prst="rect">
            <a:avLst/>
          </a:prstGeom>
        </p:spPr>
      </p:pic>
      <p:sp>
        <p:nvSpPr>
          <p:cNvPr id="3" name="TextBox 2">
            <a:extLst>
              <a:ext uri="{FF2B5EF4-FFF2-40B4-BE49-F238E27FC236}">
                <a16:creationId xmlns:a16="http://schemas.microsoft.com/office/drawing/2014/main" id="{C6F12AB9-1913-AB57-3DA1-1AF2484ABB69}"/>
              </a:ext>
            </a:extLst>
          </p:cNvPr>
          <p:cNvSpPr txBox="1"/>
          <p:nvPr/>
        </p:nvSpPr>
        <p:spPr>
          <a:xfrm>
            <a:off x="1138921" y="5496723"/>
            <a:ext cx="3176370" cy="597827"/>
          </a:xfrm>
          <a:prstGeom prst="rect">
            <a:avLst/>
          </a:prstGeom>
          <a:noFill/>
        </p:spPr>
        <p:txBody>
          <a:bodyPr wrap="square" rtlCol="0">
            <a:spAutoFit/>
          </a:bodyPr>
          <a:lstStyle/>
          <a:p>
            <a:pPr defTabSz="841248"/>
            <a:r>
              <a:rPr lang="en-GB" sz="1656" kern="1200">
                <a:solidFill>
                  <a:schemeClr val="tx1"/>
                </a:solidFill>
                <a:latin typeface="+mn-lt"/>
                <a:ea typeface="+mn-ea"/>
                <a:cs typeface="+mn-cs"/>
              </a:rPr>
              <a:t>Antonio Gramsci – Italian Marxist</a:t>
            </a:r>
          </a:p>
          <a:p>
            <a:pPr defTabSz="841248"/>
            <a:r>
              <a:rPr lang="en-GB" sz="1656" kern="1200">
                <a:solidFill>
                  <a:schemeClr val="tx1"/>
                </a:solidFill>
                <a:latin typeface="+mn-lt"/>
                <a:ea typeface="+mn-ea"/>
                <a:cs typeface="+mn-cs"/>
              </a:rPr>
              <a:t>Early 20</a:t>
            </a:r>
            <a:r>
              <a:rPr lang="en-GB" sz="1656" kern="1200" baseline="30000">
                <a:solidFill>
                  <a:schemeClr val="tx1"/>
                </a:solidFill>
                <a:latin typeface="+mn-lt"/>
                <a:ea typeface="+mn-ea"/>
                <a:cs typeface="+mn-cs"/>
              </a:rPr>
              <a:t>th</a:t>
            </a:r>
            <a:r>
              <a:rPr lang="en-GB" sz="1656" kern="1200">
                <a:solidFill>
                  <a:schemeClr val="tx1"/>
                </a:solidFill>
                <a:latin typeface="+mn-lt"/>
                <a:ea typeface="+mn-ea"/>
                <a:cs typeface="+mn-cs"/>
              </a:rPr>
              <a:t> Century</a:t>
            </a:r>
            <a:endParaRPr lang="en-GB"/>
          </a:p>
        </p:txBody>
      </p:sp>
      <p:sp>
        <p:nvSpPr>
          <p:cNvPr id="9" name="TextBox 8">
            <a:extLst>
              <a:ext uri="{FF2B5EF4-FFF2-40B4-BE49-F238E27FC236}">
                <a16:creationId xmlns:a16="http://schemas.microsoft.com/office/drawing/2014/main" id="{2CB3C390-1B8A-EE0E-C6DE-A6571734E268}"/>
              </a:ext>
            </a:extLst>
          </p:cNvPr>
          <p:cNvSpPr txBox="1"/>
          <p:nvPr/>
        </p:nvSpPr>
        <p:spPr>
          <a:xfrm>
            <a:off x="6179905" y="2144832"/>
            <a:ext cx="1155116" cy="646331"/>
          </a:xfrm>
          <a:prstGeom prst="rect">
            <a:avLst/>
          </a:prstGeom>
          <a:noFill/>
        </p:spPr>
        <p:txBody>
          <a:bodyPr wrap="square" rtlCol="0">
            <a:spAutoFit/>
          </a:bodyPr>
          <a:lstStyle/>
          <a:p>
            <a:pPr algn="ctr"/>
            <a:r>
              <a:rPr lang="en-GB" dirty="0"/>
              <a:t>“Common sense”</a:t>
            </a:r>
          </a:p>
        </p:txBody>
      </p:sp>
      <p:sp>
        <p:nvSpPr>
          <p:cNvPr id="11" name="TextBox 10">
            <a:extLst>
              <a:ext uri="{FF2B5EF4-FFF2-40B4-BE49-F238E27FC236}">
                <a16:creationId xmlns:a16="http://schemas.microsoft.com/office/drawing/2014/main" id="{E9A2B934-1BD0-6E61-CA1E-3F7BBE1D46AC}"/>
              </a:ext>
            </a:extLst>
          </p:cNvPr>
          <p:cNvSpPr txBox="1"/>
          <p:nvPr/>
        </p:nvSpPr>
        <p:spPr>
          <a:xfrm>
            <a:off x="7783774" y="1849270"/>
            <a:ext cx="1871580" cy="369332"/>
          </a:xfrm>
          <a:prstGeom prst="rect">
            <a:avLst/>
          </a:prstGeom>
          <a:noFill/>
        </p:spPr>
        <p:txBody>
          <a:bodyPr wrap="square" rtlCol="0">
            <a:spAutoFit/>
          </a:bodyPr>
          <a:lstStyle/>
          <a:p>
            <a:r>
              <a:rPr lang="en-GB" dirty="0"/>
              <a:t>Legitimisation</a:t>
            </a:r>
          </a:p>
        </p:txBody>
      </p:sp>
      <p:sp>
        <p:nvSpPr>
          <p:cNvPr id="12" name="TextBox 11">
            <a:extLst>
              <a:ext uri="{FF2B5EF4-FFF2-40B4-BE49-F238E27FC236}">
                <a16:creationId xmlns:a16="http://schemas.microsoft.com/office/drawing/2014/main" id="{09685231-4B98-6C45-5F01-FD41013B0933}"/>
              </a:ext>
            </a:extLst>
          </p:cNvPr>
          <p:cNvSpPr txBox="1"/>
          <p:nvPr/>
        </p:nvSpPr>
        <p:spPr>
          <a:xfrm>
            <a:off x="9491060" y="2122930"/>
            <a:ext cx="1483509" cy="646331"/>
          </a:xfrm>
          <a:prstGeom prst="rect">
            <a:avLst/>
          </a:prstGeom>
          <a:noFill/>
        </p:spPr>
        <p:txBody>
          <a:bodyPr wrap="square" rtlCol="0">
            <a:spAutoFit/>
          </a:bodyPr>
          <a:lstStyle/>
          <a:p>
            <a:pPr algn="ctr"/>
            <a:r>
              <a:rPr lang="en-GB" dirty="0"/>
              <a:t>Struggles for hegemony</a:t>
            </a:r>
          </a:p>
        </p:txBody>
      </p:sp>
      <p:sp>
        <p:nvSpPr>
          <p:cNvPr id="7" name="TextBox 6">
            <a:extLst>
              <a:ext uri="{FF2B5EF4-FFF2-40B4-BE49-F238E27FC236}">
                <a16:creationId xmlns:a16="http://schemas.microsoft.com/office/drawing/2014/main" id="{24F020A1-E2AE-B8BA-2799-0757BB124939}"/>
              </a:ext>
            </a:extLst>
          </p:cNvPr>
          <p:cNvSpPr txBox="1"/>
          <p:nvPr/>
        </p:nvSpPr>
        <p:spPr>
          <a:xfrm>
            <a:off x="4759399" y="1685651"/>
            <a:ext cx="1276350" cy="646331"/>
          </a:xfrm>
          <a:prstGeom prst="rect">
            <a:avLst/>
          </a:prstGeom>
          <a:noFill/>
        </p:spPr>
        <p:txBody>
          <a:bodyPr wrap="square" rtlCol="0">
            <a:spAutoFit/>
          </a:bodyPr>
          <a:lstStyle/>
          <a:p>
            <a:r>
              <a:rPr lang="en-GB" dirty="0"/>
              <a:t>“War of Position”</a:t>
            </a:r>
          </a:p>
        </p:txBody>
      </p:sp>
      <p:sp>
        <p:nvSpPr>
          <p:cNvPr id="21" name="Oval 20">
            <a:extLst>
              <a:ext uri="{FF2B5EF4-FFF2-40B4-BE49-F238E27FC236}">
                <a16:creationId xmlns:a16="http://schemas.microsoft.com/office/drawing/2014/main" id="{FDED3229-06D0-9467-1798-EF76C543F395}"/>
              </a:ext>
            </a:extLst>
          </p:cNvPr>
          <p:cNvSpPr/>
          <p:nvPr/>
        </p:nvSpPr>
        <p:spPr>
          <a:xfrm>
            <a:off x="4548417" y="1482124"/>
            <a:ext cx="1423601" cy="1181794"/>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2" name="Oval 21">
            <a:extLst>
              <a:ext uri="{FF2B5EF4-FFF2-40B4-BE49-F238E27FC236}">
                <a16:creationId xmlns:a16="http://schemas.microsoft.com/office/drawing/2014/main" id="{E8F525DA-4364-9BBD-1931-8FC2A048AE0B}"/>
              </a:ext>
            </a:extLst>
          </p:cNvPr>
          <p:cNvSpPr/>
          <p:nvPr/>
        </p:nvSpPr>
        <p:spPr>
          <a:xfrm>
            <a:off x="6053657" y="1917596"/>
            <a:ext cx="1423601" cy="1181794"/>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3" name="Oval 22">
            <a:extLst>
              <a:ext uri="{FF2B5EF4-FFF2-40B4-BE49-F238E27FC236}">
                <a16:creationId xmlns:a16="http://schemas.microsoft.com/office/drawing/2014/main" id="{26232066-A37E-386A-1858-BC468D19D4EF}"/>
              </a:ext>
            </a:extLst>
          </p:cNvPr>
          <p:cNvSpPr/>
          <p:nvPr/>
        </p:nvSpPr>
        <p:spPr>
          <a:xfrm>
            <a:off x="7763405" y="1482615"/>
            <a:ext cx="1483508" cy="1234570"/>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Oval 23">
            <a:extLst>
              <a:ext uri="{FF2B5EF4-FFF2-40B4-BE49-F238E27FC236}">
                <a16:creationId xmlns:a16="http://schemas.microsoft.com/office/drawing/2014/main" id="{FEC3A1D1-91FE-D754-B779-17A2BE5C1FB6}"/>
              </a:ext>
            </a:extLst>
          </p:cNvPr>
          <p:cNvSpPr/>
          <p:nvPr/>
        </p:nvSpPr>
        <p:spPr>
          <a:xfrm>
            <a:off x="9471515" y="1836878"/>
            <a:ext cx="1483508" cy="1234570"/>
          </a:xfrm>
          <a:prstGeom prst="ellipse">
            <a:avLst/>
          </a:prstGeom>
          <a:no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854333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234BCC6-39B9-47D9-8BF8-C665401A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Freeform: Shape 26">
            <a:extLst>
              <a:ext uri="{FF2B5EF4-FFF2-40B4-BE49-F238E27FC236}">
                <a16:creationId xmlns:a16="http://schemas.microsoft.com/office/drawing/2014/main" id="{72A9CE9D-DAC3-40AF-B504-78A64A909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8" name="Freeform: Shape 27">
            <a:extLst>
              <a:ext uri="{FF2B5EF4-FFF2-40B4-BE49-F238E27FC236}">
                <a16:creationId xmlns:a16="http://schemas.microsoft.com/office/drawing/2014/main" id="{506D7452-6CDE-4381-86CE-07B245938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7332"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7B8DDE-D839-0836-C5E2-C4A02EAD3D4E}"/>
              </a:ext>
            </a:extLst>
          </p:cNvPr>
          <p:cNvSpPr>
            <a:spLocks noGrp="1"/>
          </p:cNvSpPr>
          <p:nvPr>
            <p:ph type="ctrTitle"/>
          </p:nvPr>
        </p:nvSpPr>
        <p:spPr>
          <a:xfrm>
            <a:off x="489097" y="767635"/>
            <a:ext cx="5019074" cy="986775"/>
          </a:xfrm>
        </p:spPr>
        <p:txBody>
          <a:bodyPr vert="horz" lIns="91440" tIns="45720" rIns="91440" bIns="45720" rtlCol="0" anchor="b">
            <a:normAutofit/>
          </a:bodyPr>
          <a:lstStyle/>
          <a:p>
            <a:pPr algn="l"/>
            <a:r>
              <a:rPr lang="en-US" sz="4400" kern="1200" dirty="0">
                <a:solidFill>
                  <a:schemeClr val="tx1"/>
                </a:solidFill>
                <a:latin typeface="+mj-lt"/>
                <a:ea typeface="+mj-ea"/>
                <a:cs typeface="+mj-cs"/>
              </a:rPr>
              <a:t>Analysis</a:t>
            </a:r>
          </a:p>
        </p:txBody>
      </p:sp>
      <p:sp>
        <p:nvSpPr>
          <p:cNvPr id="7" name="TextBox 6">
            <a:extLst>
              <a:ext uri="{FF2B5EF4-FFF2-40B4-BE49-F238E27FC236}">
                <a16:creationId xmlns:a16="http://schemas.microsoft.com/office/drawing/2014/main" id="{94BAFA65-CD82-5E57-9528-79A8502B3DA8}"/>
              </a:ext>
            </a:extLst>
          </p:cNvPr>
          <p:cNvSpPr txBox="1"/>
          <p:nvPr/>
        </p:nvSpPr>
        <p:spPr>
          <a:xfrm>
            <a:off x="6429501" y="545558"/>
            <a:ext cx="4917948" cy="1736730"/>
          </a:xfrm>
          <a:prstGeom prst="rect">
            <a:avLst/>
          </a:prstGeom>
        </p:spPr>
        <p:txBody>
          <a:bodyPr vert="horz" lIns="91440" tIns="45720" rIns="91440" bIns="45720" rtlCol="0">
            <a:noAutofit/>
          </a:bodyPr>
          <a:lstStyle/>
          <a:p>
            <a:pPr algn="just" defTabSz="822960">
              <a:lnSpc>
                <a:spcPct val="107000"/>
              </a:lnSpc>
              <a:spcBef>
                <a:spcPts val="1000"/>
              </a:spcBef>
              <a:spcAft>
                <a:spcPts val="600"/>
              </a:spcAft>
            </a:pPr>
            <a:r>
              <a:rPr lang="en-US" sz="2800" b="1" dirty="0">
                <a:latin typeface="+mj-lt"/>
                <a:ea typeface="+mj-ea"/>
                <a:cs typeface="+mj-cs"/>
              </a:rPr>
              <a:t>Articles for Analysis </a:t>
            </a:r>
          </a:p>
          <a:p>
            <a:pPr>
              <a:lnSpc>
                <a:spcPct val="90000"/>
              </a:lnSpc>
              <a:spcBef>
                <a:spcPts val="1000"/>
              </a:spcBef>
              <a:spcAft>
                <a:spcPts val="600"/>
              </a:spcAft>
            </a:pPr>
            <a:r>
              <a:rPr lang="en-US" sz="2000" kern="1200" dirty="0">
                <a:solidFill>
                  <a:schemeClr val="tx1"/>
                </a:solidFill>
                <a:latin typeface="+mn-lt"/>
                <a:ea typeface="+mn-ea"/>
                <a:cs typeface="+mn-cs"/>
              </a:rPr>
              <a:t>Public texts regarding contested statues </a:t>
            </a:r>
          </a:p>
          <a:p>
            <a:pPr>
              <a:lnSpc>
                <a:spcPct val="90000"/>
              </a:lnSpc>
              <a:spcBef>
                <a:spcPts val="1000"/>
              </a:spcBef>
              <a:spcAft>
                <a:spcPts val="600"/>
              </a:spcAft>
            </a:pPr>
            <a:r>
              <a:rPr lang="en-US" sz="2000" kern="1200" dirty="0">
                <a:solidFill>
                  <a:schemeClr val="tx1"/>
                </a:solidFill>
                <a:latin typeface="+mn-lt"/>
                <a:ea typeface="+mn-ea"/>
                <a:cs typeface="+mn-cs"/>
              </a:rPr>
              <a:t>Conservative MPs </a:t>
            </a:r>
          </a:p>
          <a:p>
            <a:pPr>
              <a:lnSpc>
                <a:spcPct val="90000"/>
              </a:lnSpc>
              <a:spcBef>
                <a:spcPts val="1000"/>
              </a:spcBef>
              <a:spcAft>
                <a:spcPts val="600"/>
              </a:spcAft>
            </a:pPr>
            <a:r>
              <a:rPr lang="en-US" sz="2000" kern="1200" dirty="0">
                <a:solidFill>
                  <a:schemeClr val="tx1"/>
                </a:solidFill>
                <a:latin typeface="+mn-lt"/>
                <a:ea typeface="+mn-ea"/>
                <a:cs typeface="+mn-cs"/>
              </a:rPr>
              <a:t>July 2020 </a:t>
            </a:r>
            <a:r>
              <a:rPr lang="en-US" sz="2000" dirty="0"/>
              <a:t>to</a:t>
            </a:r>
            <a:r>
              <a:rPr lang="en-US" sz="2000" kern="1200" dirty="0">
                <a:solidFill>
                  <a:schemeClr val="tx1"/>
                </a:solidFill>
                <a:latin typeface="+mn-lt"/>
                <a:ea typeface="+mn-ea"/>
                <a:cs typeface="+mn-cs"/>
              </a:rPr>
              <a:t> July 2021</a:t>
            </a:r>
          </a:p>
        </p:txBody>
      </p:sp>
      <p:sp>
        <p:nvSpPr>
          <p:cNvPr id="30" name="Rectangle 29">
            <a:extLst>
              <a:ext uri="{FF2B5EF4-FFF2-40B4-BE49-F238E27FC236}">
                <a16:creationId xmlns:a16="http://schemas.microsoft.com/office/drawing/2014/main" id="{762DA937-8B55-4317-BD32-98D7AF30E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67989"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sp>
        <p:nvSpPr>
          <p:cNvPr id="32" name="Rectangle 31">
            <a:extLst>
              <a:ext uri="{FF2B5EF4-FFF2-40B4-BE49-F238E27FC236}">
                <a16:creationId xmlns:a16="http://schemas.microsoft.com/office/drawing/2014/main" id="{C52EE5A8-045B-4D39-8ED1-51333408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098" y="4461119"/>
            <a:ext cx="5019074"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42CB9C54-20D5-5BAD-7969-2E7FDB770CC7}"/>
              </a:ext>
            </a:extLst>
          </p:cNvPr>
          <p:cNvSpPr txBox="1"/>
          <p:nvPr/>
        </p:nvSpPr>
        <p:spPr>
          <a:xfrm>
            <a:off x="6467149" y="2827845"/>
            <a:ext cx="5382682" cy="3687255"/>
          </a:xfrm>
          <a:prstGeom prst="rect">
            <a:avLst/>
          </a:prstGeom>
          <a:ln>
            <a:solidFill>
              <a:schemeClr val="tx1"/>
            </a:solidFill>
          </a:ln>
        </p:spPr>
        <p:txBody>
          <a:bodyPr vert="horz" lIns="91440" tIns="45720" rIns="91440" bIns="45720" rtlCol="0">
            <a:noAutofit/>
          </a:bodyPr>
          <a:lstStyle/>
          <a:p>
            <a:pPr marL="285750" indent="-285750">
              <a:lnSpc>
                <a:spcPct val="90000"/>
              </a:lnSpc>
              <a:spcBef>
                <a:spcPts val="1000"/>
              </a:spcBef>
              <a:spcAft>
                <a:spcPts val="600"/>
              </a:spcAft>
              <a:buFont typeface="Arial" panose="020B0604020202020204" pitchFamily="34" charset="0"/>
              <a:buChar char="•"/>
            </a:pPr>
            <a:r>
              <a:rPr lang="en-US" kern="1200" dirty="0">
                <a:solidFill>
                  <a:schemeClr val="tx1"/>
                </a:solidFill>
                <a:latin typeface="+mn-lt"/>
                <a:ea typeface="+mn-ea"/>
                <a:cs typeface="+mn-cs"/>
              </a:rPr>
              <a:t>Newspaper article by Boris Johnson, PM (June 2020)</a:t>
            </a:r>
          </a:p>
          <a:p>
            <a:pPr marL="285750" indent="-285750">
              <a:lnSpc>
                <a:spcPct val="90000"/>
              </a:lnSpc>
              <a:spcBef>
                <a:spcPts val="1000"/>
              </a:spcBef>
              <a:spcAft>
                <a:spcPts val="600"/>
              </a:spcAft>
              <a:buFont typeface="Arial" panose="020B0604020202020204" pitchFamily="34" charset="0"/>
              <a:buChar char="•"/>
            </a:pPr>
            <a:r>
              <a:rPr lang="en-US" kern="1200" dirty="0">
                <a:solidFill>
                  <a:schemeClr val="tx1"/>
                </a:solidFill>
                <a:latin typeface="+mn-lt"/>
                <a:ea typeface="+mn-ea"/>
                <a:cs typeface="+mn-cs"/>
              </a:rPr>
              <a:t>Newspaper article by Robert </a:t>
            </a:r>
            <a:r>
              <a:rPr lang="en-US" kern="1200" dirty="0" err="1">
                <a:solidFill>
                  <a:schemeClr val="tx1"/>
                </a:solidFill>
                <a:latin typeface="+mn-lt"/>
                <a:ea typeface="+mn-ea"/>
                <a:cs typeface="+mn-cs"/>
              </a:rPr>
              <a:t>Jennick</a:t>
            </a:r>
            <a:r>
              <a:rPr lang="en-US" kern="1200" dirty="0">
                <a:solidFill>
                  <a:schemeClr val="tx1"/>
                </a:solidFill>
                <a:latin typeface="+mn-lt"/>
                <a:ea typeface="+mn-ea"/>
                <a:cs typeface="+mn-cs"/>
              </a:rPr>
              <a:t>, Communities Secretary (Sept 2020)</a:t>
            </a:r>
          </a:p>
          <a:p>
            <a:pPr marL="285750" lvl="0" indent="-285750">
              <a:lnSpc>
                <a:spcPct val="90000"/>
              </a:lnSpc>
              <a:spcBef>
                <a:spcPts val="1000"/>
              </a:spcBef>
              <a:spcAft>
                <a:spcPts val="600"/>
              </a:spcAft>
              <a:buFont typeface="Arial" panose="020B0604020202020204" pitchFamily="34" charset="0"/>
              <a:buChar char="•"/>
            </a:pPr>
            <a:r>
              <a:rPr lang="en-US" kern="1200" dirty="0">
                <a:solidFill>
                  <a:schemeClr val="tx1"/>
                </a:solidFill>
                <a:effectLst/>
                <a:latin typeface="+mn-lt"/>
                <a:ea typeface="+mn-ea"/>
                <a:cs typeface="+mn-cs"/>
              </a:rPr>
              <a:t>Letter from Culture Secretary to DCMS Arm’s Length Bodies on Contested Heritage (Sept 2020)</a:t>
            </a:r>
          </a:p>
          <a:p>
            <a:pPr marL="285750" indent="-285750">
              <a:lnSpc>
                <a:spcPct val="90000"/>
              </a:lnSpc>
              <a:spcBef>
                <a:spcPts val="1000"/>
              </a:spcBef>
              <a:spcAft>
                <a:spcPts val="600"/>
              </a:spcAft>
              <a:buFont typeface="Arial" panose="020B0604020202020204" pitchFamily="34" charset="0"/>
              <a:buChar char="•"/>
            </a:pPr>
            <a:r>
              <a:rPr lang="en-US" kern="1200" dirty="0">
                <a:solidFill>
                  <a:schemeClr val="tx1"/>
                </a:solidFill>
                <a:effectLst/>
                <a:latin typeface="+mn-lt"/>
                <a:ea typeface="+mn-ea"/>
                <a:cs typeface="+mn-cs"/>
              </a:rPr>
              <a:t>Press Release: New legal protection for England’s heritage. Oliver Dowden and Robert Jenrick (Sept 2020)</a:t>
            </a:r>
          </a:p>
          <a:p>
            <a:pPr marL="285750" indent="-285750">
              <a:lnSpc>
                <a:spcPct val="90000"/>
              </a:lnSpc>
              <a:spcBef>
                <a:spcPts val="1000"/>
              </a:spcBef>
              <a:spcAft>
                <a:spcPts val="600"/>
              </a:spcAft>
              <a:buFont typeface="Arial" panose="020B0604020202020204" pitchFamily="34" charset="0"/>
              <a:buChar char="•"/>
            </a:pPr>
            <a:r>
              <a:rPr lang="en-US" kern="1200" dirty="0">
                <a:solidFill>
                  <a:schemeClr val="tx1"/>
                </a:solidFill>
                <a:latin typeface="+mn-lt"/>
                <a:ea typeface="+mn-ea"/>
                <a:cs typeface="+mn-cs"/>
              </a:rPr>
              <a:t>Parlimentary Debates: Public statues, public  Landmarks Review, Public Order TBC</a:t>
            </a:r>
            <a:endParaRPr lang="en-US" kern="1200" dirty="0">
              <a:solidFill>
                <a:schemeClr val="tx1"/>
              </a:solidFill>
              <a:effectLst/>
              <a:latin typeface="+mn-lt"/>
              <a:ea typeface="+mn-ea"/>
              <a:cs typeface="+mn-cs"/>
            </a:endParaRPr>
          </a:p>
        </p:txBody>
      </p:sp>
      <p:sp>
        <p:nvSpPr>
          <p:cNvPr id="11" name="TextBox 10">
            <a:extLst>
              <a:ext uri="{FF2B5EF4-FFF2-40B4-BE49-F238E27FC236}">
                <a16:creationId xmlns:a16="http://schemas.microsoft.com/office/drawing/2014/main" id="{0A2DB58B-6363-D8E2-2075-84759DFEAD7F}"/>
              </a:ext>
            </a:extLst>
          </p:cNvPr>
          <p:cNvSpPr txBox="1"/>
          <p:nvPr/>
        </p:nvSpPr>
        <p:spPr>
          <a:xfrm>
            <a:off x="342169" y="2117613"/>
            <a:ext cx="4568825" cy="2614947"/>
          </a:xfrm>
          <a:prstGeom prst="rect">
            <a:avLst/>
          </a:prstGeom>
          <a:noFill/>
        </p:spPr>
        <p:txBody>
          <a:bodyPr wrap="square" rtlCol="0">
            <a:spAutoFit/>
          </a:bodyPr>
          <a:lstStyle/>
          <a:p>
            <a:pPr marL="285750" lvl="0" indent="-285750" algn="just">
              <a:lnSpc>
                <a:spcPct val="150000"/>
              </a:lnSpc>
              <a:buFont typeface="Arial" panose="020B0604020202020204" pitchFamily="34" charset="0"/>
              <a:buChar char="•"/>
            </a:pP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Identify key themes and arguments </a:t>
            </a:r>
          </a:p>
          <a:p>
            <a:pPr marL="285750" lvl="0" indent="-285750" algn="just">
              <a:lnSpc>
                <a:spcPct val="150000"/>
              </a:lnSpc>
              <a:buFont typeface="Arial" panose="020B0604020202020204" pitchFamily="34" charset="0"/>
              <a:buChar char="•"/>
            </a:pP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Look for association and variation</a:t>
            </a:r>
            <a:r>
              <a:rPr lang="en-GB" sz="2000" i="1" kern="100" dirty="0">
                <a:effectLst/>
                <a:latin typeface="Calibri" panose="020F0502020204030204" pitchFamily="34" charset="0"/>
                <a:ea typeface="Calibri" panose="020F0502020204030204" pitchFamily="34" charset="0"/>
                <a:cs typeface="Times New Roman" panose="02020603050405020304" pitchFamily="18" charset="0"/>
              </a:rPr>
              <a:t> </a:t>
            </a:r>
          </a:p>
          <a:p>
            <a:pPr marL="285750" lvl="0" indent="-285750" algn="just">
              <a:lnSpc>
                <a:spcPct val="150000"/>
              </a:lnSpc>
              <a:buFont typeface="Arial" panose="020B0604020202020204" pitchFamily="34" charset="0"/>
              <a:buChar char="•"/>
            </a:pP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Examine characterisation and agency </a:t>
            </a:r>
          </a:p>
          <a:p>
            <a:pPr marL="285750" lvl="0" indent="-285750" algn="just">
              <a:lnSpc>
                <a:spcPct val="150000"/>
              </a:lnSpc>
              <a:buFont typeface="Arial" panose="020B0604020202020204" pitchFamily="34" charset="0"/>
              <a:buChar char="•"/>
            </a:pPr>
            <a:r>
              <a:rPr lang="en-GB" sz="2000" kern="100" dirty="0">
                <a:effectLst/>
                <a:latin typeface="Calibri" panose="020F0502020204030204" pitchFamily="34" charset="0"/>
                <a:ea typeface="Calibri" panose="020F0502020204030204" pitchFamily="34" charset="0"/>
                <a:cs typeface="Times New Roman" panose="02020603050405020304" pitchFamily="18" charset="0"/>
              </a:rPr>
              <a:t>Pay attention to emphasis and silences </a:t>
            </a:r>
          </a:p>
          <a:p>
            <a:pPr marL="228600" algn="just">
              <a:lnSpc>
                <a:spcPct val="107000"/>
              </a:lnSpc>
              <a:spcAft>
                <a:spcPts val="800"/>
              </a:spcAft>
            </a:pPr>
            <a:r>
              <a:rPr lang="en-GB" kern="100" dirty="0" err="1">
                <a:effectLst/>
                <a:latin typeface="Calibri" panose="020F0502020204030204" pitchFamily="34" charset="0"/>
                <a:ea typeface="Calibri" panose="020F0502020204030204" pitchFamily="34" charset="0"/>
                <a:cs typeface="Times New Roman" panose="02020603050405020304" pitchFamily="18" charset="0"/>
              </a:rPr>
              <a:t>Tonkiss</a:t>
            </a:r>
            <a:r>
              <a:rPr lang="en-GB" kern="100" dirty="0">
                <a:effectLst/>
                <a:latin typeface="Calibri" panose="020F0502020204030204" pitchFamily="34" charset="0"/>
                <a:ea typeface="Calibri" panose="020F0502020204030204" pitchFamily="34" charset="0"/>
                <a:cs typeface="Times New Roman" panose="02020603050405020304" pitchFamily="18" charset="0"/>
              </a:rPr>
              <a:t> (2004)</a:t>
            </a:r>
          </a:p>
          <a:p>
            <a:endParaRPr lang="en-GB" dirty="0"/>
          </a:p>
        </p:txBody>
      </p:sp>
    </p:spTree>
    <p:extLst>
      <p:ext uri="{BB962C8B-B14F-4D97-AF65-F5344CB8AC3E}">
        <p14:creationId xmlns:p14="http://schemas.microsoft.com/office/powerpoint/2010/main" val="1510118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9" name="Rectangle 308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F6091D8A-47C1-4B42-4F87-E3288B30E223}"/>
              </a:ext>
            </a:extLst>
          </p:cNvPr>
          <p:cNvSpPr txBox="1">
            <a:spLocks/>
          </p:cNvSpPr>
          <p:nvPr/>
        </p:nvSpPr>
        <p:spPr>
          <a:xfrm>
            <a:off x="841248" y="256032"/>
            <a:ext cx="10506456" cy="101498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sz="4400" kern="1200" dirty="0">
                <a:solidFill>
                  <a:schemeClr val="tx1"/>
                </a:solidFill>
                <a:latin typeface="+mj-lt"/>
                <a:ea typeface="+mj-ea"/>
                <a:cs typeface="+mj-cs"/>
              </a:rPr>
              <a:t>Final Thoughts</a:t>
            </a:r>
          </a:p>
        </p:txBody>
      </p:sp>
      <p:sp>
        <p:nvSpPr>
          <p:cNvPr id="3090" name="Rectangle 308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091" name="Rectangle 3090">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 name="TextBox 6">
            <a:extLst>
              <a:ext uri="{FF2B5EF4-FFF2-40B4-BE49-F238E27FC236}">
                <a16:creationId xmlns:a16="http://schemas.microsoft.com/office/drawing/2014/main" id="{78BF6EE5-613A-B730-BBB9-7507676A0F38}"/>
              </a:ext>
            </a:extLst>
          </p:cNvPr>
          <p:cNvSpPr txBox="1"/>
          <p:nvPr/>
        </p:nvSpPr>
        <p:spPr>
          <a:xfrm>
            <a:off x="742950" y="3082822"/>
            <a:ext cx="5004278" cy="3291670"/>
          </a:xfrm>
          <a:prstGeom prst="rect">
            <a:avLst/>
          </a:prstGeom>
          <a:noFill/>
          <a:ln>
            <a:solidFill>
              <a:schemeClr val="tx1"/>
            </a:solidFill>
          </a:ln>
        </p:spPr>
        <p:txBody>
          <a:bodyPr wrap="square" rtlCol="0">
            <a:spAutoFit/>
          </a:bodyPr>
          <a:lstStyle/>
          <a:p>
            <a:pPr defTabSz="960120"/>
            <a:r>
              <a:rPr lang="en-GB" sz="1890" b="1" u="sng" kern="1200" dirty="0">
                <a:solidFill>
                  <a:schemeClr val="tx1"/>
                </a:solidFill>
                <a:latin typeface="+mn-lt"/>
                <a:ea typeface="+mn-ea"/>
                <a:cs typeface="+mn-cs"/>
              </a:rPr>
              <a:t>Limitations and further ideas:</a:t>
            </a:r>
          </a:p>
          <a:p>
            <a:pPr defTabSz="960120"/>
            <a:endParaRPr lang="en-GB" sz="1890" b="1" u="sng" kern="1200" dirty="0">
              <a:solidFill>
                <a:schemeClr val="tx1"/>
              </a:solidFill>
              <a:latin typeface="+mn-lt"/>
              <a:ea typeface="+mn-ea"/>
              <a:cs typeface="+mn-cs"/>
            </a:endParaRPr>
          </a:p>
          <a:p>
            <a:pPr marL="300038" indent="-300038" defTabSz="960120">
              <a:buFont typeface="Arial" panose="020B0604020202020204" pitchFamily="34" charset="0"/>
              <a:buChar char="•"/>
            </a:pPr>
            <a:r>
              <a:rPr lang="en-GB" sz="1890" kern="1200" dirty="0">
                <a:solidFill>
                  <a:schemeClr val="tx1"/>
                </a:solidFill>
                <a:latin typeface="+mn-lt"/>
                <a:ea typeface="+mn-ea"/>
                <a:cs typeface="+mn-cs"/>
              </a:rPr>
              <a:t>CDA </a:t>
            </a:r>
            <a:r>
              <a:rPr lang="en-GB" sz="1890" dirty="0"/>
              <a:t>can show </a:t>
            </a:r>
            <a:r>
              <a:rPr lang="en-GB" sz="1890" b="1" i="1" kern="1200" dirty="0">
                <a:solidFill>
                  <a:schemeClr val="tx1"/>
                </a:solidFill>
                <a:latin typeface="+mn-lt"/>
                <a:ea typeface="+mn-ea"/>
                <a:cs typeface="+mn-cs"/>
              </a:rPr>
              <a:t>how</a:t>
            </a:r>
            <a:r>
              <a:rPr lang="en-GB" sz="1890" kern="1200" dirty="0">
                <a:solidFill>
                  <a:schemeClr val="tx1"/>
                </a:solidFill>
                <a:latin typeface="+mn-lt"/>
                <a:ea typeface="+mn-ea"/>
                <a:cs typeface="+mn-cs"/>
              </a:rPr>
              <a:t> but less so </a:t>
            </a:r>
            <a:r>
              <a:rPr lang="en-GB" sz="1890" b="1" i="1" kern="1200" dirty="0">
                <a:solidFill>
                  <a:schemeClr val="tx1"/>
                </a:solidFill>
                <a:latin typeface="+mn-lt"/>
                <a:ea typeface="+mn-ea"/>
                <a:cs typeface="+mn-cs"/>
              </a:rPr>
              <a:t>why.  </a:t>
            </a:r>
            <a:r>
              <a:rPr lang="en-GB" sz="1890" kern="1200" dirty="0">
                <a:solidFill>
                  <a:schemeClr val="tx1"/>
                </a:solidFill>
                <a:latin typeface="+mn-lt"/>
                <a:ea typeface="+mn-ea"/>
                <a:cs typeface="+mn-cs"/>
              </a:rPr>
              <a:t>Motivation and Intent?</a:t>
            </a:r>
          </a:p>
          <a:p>
            <a:pPr defTabSz="960120"/>
            <a:endParaRPr lang="en-GB" sz="1890" b="1" i="1" kern="1200" dirty="0">
              <a:solidFill>
                <a:schemeClr val="tx1"/>
              </a:solidFill>
              <a:latin typeface="+mn-lt"/>
              <a:ea typeface="+mn-ea"/>
              <a:cs typeface="+mn-cs"/>
            </a:endParaRPr>
          </a:p>
          <a:p>
            <a:pPr marL="300038" indent="-300038" defTabSz="960120">
              <a:buFont typeface="Arial" panose="020B0604020202020204" pitchFamily="34" charset="0"/>
              <a:buChar char="•"/>
            </a:pPr>
            <a:r>
              <a:rPr lang="en-GB" sz="1890" kern="1200" dirty="0">
                <a:solidFill>
                  <a:schemeClr val="tx1"/>
                </a:solidFill>
                <a:latin typeface="+mn-lt"/>
                <a:ea typeface="+mn-ea"/>
                <a:cs typeface="+mn-cs"/>
              </a:rPr>
              <a:t>Scope: (time limitation): </a:t>
            </a:r>
          </a:p>
          <a:p>
            <a:pPr defTabSz="960120"/>
            <a:r>
              <a:rPr lang="en-GB" sz="1890" kern="1200" dirty="0">
                <a:solidFill>
                  <a:schemeClr val="tx1"/>
                </a:solidFill>
                <a:latin typeface="+mn-lt"/>
                <a:ea typeface="+mn-ea"/>
                <a:cs typeface="+mn-cs"/>
              </a:rPr>
              <a:t>Comparison of Conservative MPs rhetoric with:</a:t>
            </a:r>
          </a:p>
          <a:p>
            <a:pPr defTabSz="960120"/>
            <a:r>
              <a:rPr lang="en-GB" sz="1890" kern="1200" dirty="0">
                <a:solidFill>
                  <a:schemeClr val="tx1"/>
                </a:solidFill>
                <a:latin typeface="+mn-lt"/>
                <a:ea typeface="+mn-ea"/>
                <a:cs typeface="+mn-cs"/>
              </a:rPr>
              <a:t>Other political parties / The Media / Activists</a:t>
            </a:r>
          </a:p>
          <a:p>
            <a:pPr marL="300038" indent="-300038" defTabSz="960120">
              <a:buFont typeface="Arial" panose="020B0604020202020204" pitchFamily="34" charset="0"/>
              <a:buChar char="•"/>
            </a:pPr>
            <a:endParaRPr lang="en-GB" sz="1890" kern="1200" dirty="0">
              <a:solidFill>
                <a:schemeClr val="tx1"/>
              </a:solidFill>
              <a:latin typeface="+mn-lt"/>
              <a:ea typeface="+mn-ea"/>
              <a:cs typeface="+mn-cs"/>
            </a:endParaRPr>
          </a:p>
          <a:p>
            <a:pPr marL="300038" indent="-300038" defTabSz="960120">
              <a:buFont typeface="Arial" panose="020B0604020202020204" pitchFamily="34" charset="0"/>
              <a:buChar char="•"/>
            </a:pPr>
            <a:r>
              <a:rPr lang="en-GB" sz="1890" kern="1200" dirty="0">
                <a:solidFill>
                  <a:schemeClr val="tx1"/>
                </a:solidFill>
                <a:latin typeface="+mn-lt"/>
                <a:ea typeface="+mn-ea"/>
                <a:cs typeface="+mn-cs"/>
              </a:rPr>
              <a:t>Look in more detail at discourse around protest/art and public space.</a:t>
            </a:r>
          </a:p>
        </p:txBody>
      </p:sp>
      <p:pic>
        <p:nvPicPr>
          <p:cNvPr id="3074" name="Picture 2" descr="Edward Colston statue to return to M ...">
            <a:extLst>
              <a:ext uri="{FF2B5EF4-FFF2-40B4-BE49-F238E27FC236}">
                <a16:creationId xmlns:a16="http://schemas.microsoft.com/office/drawing/2014/main" id="{1750CC2C-B77A-78DA-32CB-7F7680A84E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2557" y="2721394"/>
            <a:ext cx="4477095" cy="25071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3B3AC07-4BCC-30DA-18E4-1B11BB836977}"/>
              </a:ext>
            </a:extLst>
          </p:cNvPr>
          <p:cNvSpPr txBox="1"/>
          <p:nvPr/>
        </p:nvSpPr>
        <p:spPr>
          <a:xfrm>
            <a:off x="6792557" y="5520315"/>
            <a:ext cx="4561243" cy="683243"/>
          </a:xfrm>
          <a:prstGeom prst="rect">
            <a:avLst/>
          </a:prstGeom>
          <a:noFill/>
        </p:spPr>
        <p:txBody>
          <a:bodyPr wrap="square" rtlCol="0">
            <a:spAutoFit/>
          </a:bodyPr>
          <a:lstStyle/>
          <a:p>
            <a:pPr defTabSz="960120"/>
            <a:r>
              <a:rPr lang="en-GB" sz="1890" kern="1200" dirty="0">
                <a:solidFill>
                  <a:schemeClr val="tx1"/>
                </a:solidFill>
                <a:latin typeface="+mn-lt"/>
                <a:ea typeface="+mn-ea"/>
                <a:cs typeface="+mn-cs"/>
              </a:rPr>
              <a:t>Edward Colston statue on display at M Shed Museum, Bristol.</a:t>
            </a:r>
            <a:endParaRPr lang="en-GB" dirty="0"/>
          </a:p>
        </p:txBody>
      </p:sp>
      <p:sp>
        <p:nvSpPr>
          <p:cNvPr id="2" name="TextBox 1">
            <a:extLst>
              <a:ext uri="{FF2B5EF4-FFF2-40B4-BE49-F238E27FC236}">
                <a16:creationId xmlns:a16="http://schemas.microsoft.com/office/drawing/2014/main" id="{51AD7D0B-F97F-45DD-1001-9AF9CB0BC036}"/>
              </a:ext>
            </a:extLst>
          </p:cNvPr>
          <p:cNvSpPr txBox="1"/>
          <p:nvPr/>
        </p:nvSpPr>
        <p:spPr>
          <a:xfrm>
            <a:off x="742950" y="2009775"/>
            <a:ext cx="5004278" cy="674031"/>
          </a:xfrm>
          <a:prstGeom prst="rect">
            <a:avLst/>
          </a:prstGeom>
          <a:noFill/>
          <a:ln>
            <a:solidFill>
              <a:schemeClr val="tx1"/>
            </a:solidFill>
          </a:ln>
        </p:spPr>
        <p:txBody>
          <a:bodyPr wrap="square" rtlCol="0">
            <a:spAutoFit/>
          </a:bodyPr>
          <a:lstStyle/>
          <a:p>
            <a:r>
              <a:rPr lang="en-GB" sz="1890" dirty="0"/>
              <a:t>Explores the dominant discourses and power dynamics underlying new legislation </a:t>
            </a:r>
          </a:p>
        </p:txBody>
      </p:sp>
    </p:spTree>
    <p:extLst>
      <p:ext uri="{BB962C8B-B14F-4D97-AF65-F5344CB8AC3E}">
        <p14:creationId xmlns:p14="http://schemas.microsoft.com/office/powerpoint/2010/main" val="3369898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945</TotalTime>
  <Words>1993</Words>
  <Application>Microsoft Office PowerPoint</Application>
  <PresentationFormat>Widescreen</PresentationFormat>
  <Paragraphs>193</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Avenir Next LT Pro</vt:lpstr>
      <vt:lpstr>Calibri</vt:lpstr>
      <vt:lpstr>Symbol</vt:lpstr>
      <vt:lpstr>Office Theme</vt:lpstr>
      <vt:lpstr>Toppling History </vt:lpstr>
      <vt:lpstr>New Legislation</vt:lpstr>
      <vt:lpstr>Question:  Does the political rhetoric around contested statues allow for heterogeneity, equality and social justice?  Methodology:  Critical Discourse Analysis. </vt:lpstr>
      <vt:lpstr>“Let’s fight racism, but leave our heritage broadly in peace” Boris Johnson, 2020. </vt:lpstr>
      <vt:lpstr>Heritage Discourse </vt:lpstr>
      <vt:lpstr>Culture Wars</vt:lpstr>
      <vt:lpstr>Hegemony</vt:lpstr>
      <vt:lpstr>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Toppling History</dc:title>
  <dc:creator>Bridget Fish</dc:creator>
  <cp:lastModifiedBy>Bridget Fish</cp:lastModifiedBy>
  <cp:revision>9</cp:revision>
  <cp:lastPrinted>2024-06-20T10:38:28Z</cp:lastPrinted>
  <dcterms:created xsi:type="dcterms:W3CDTF">2024-06-10T09:26:13Z</dcterms:created>
  <dcterms:modified xsi:type="dcterms:W3CDTF">2024-06-20T11:29:44Z</dcterms:modified>
</cp:coreProperties>
</file>