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sldIdLst>
    <p:sldId id="257" r:id="rId2"/>
    <p:sldId id="263" r:id="rId3"/>
    <p:sldId id="264" r:id="rId4"/>
    <p:sldId id="265" r:id="rId5"/>
    <p:sldId id="259" r:id="rId6"/>
    <p:sldId id="276" r:id="rId7"/>
    <p:sldId id="258" r:id="rId8"/>
    <p:sldId id="260" r:id="rId9"/>
    <p:sldId id="262" r:id="rId10"/>
    <p:sldId id="261" r:id="rId11"/>
    <p:sldId id="267" r:id="rId12"/>
    <p:sldId id="269" r:id="rId13"/>
    <p:sldId id="266" r:id="rId14"/>
    <p:sldId id="274" r:id="rId15"/>
    <p:sldId id="275" r:id="rId16"/>
    <p:sldId id="272" r:id="rId17"/>
    <p:sldId id="268" r:id="rId18"/>
    <p:sldId id="270" r:id="rId19"/>
    <p:sldId id="273" r:id="rId20"/>
    <p:sldId id="271"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4" d="100"/>
          <a:sy n="104" d="100"/>
        </p:scale>
        <p:origin x="120"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9/2/quickstyle/3d8" qsCatId="3D" csTypeId="urn:microsoft.com/office/officeart/2005/8/colors/accent1_3" csCatId="accent1" phldr="1"/>
      <dgm:spPr/>
      <dgm:t>
        <a:bodyPr/>
        <a:lstStyle/>
        <a:p>
          <a:endParaRPr lang="en-US"/>
        </a:p>
      </dgm:t>
    </dgm:pt>
    <dgm:pt modelId="{8DB5D7D5-6A1C-4ABC-8850-759A9D876047}">
      <dgm:prSet/>
      <dgm:spPr/>
      <dgm:t>
        <a:bodyPr/>
        <a:lstStyle/>
        <a:p>
          <a:r>
            <a:rPr lang="en-US" dirty="0"/>
            <a:t>2022</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Very supportive</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2023</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Supportive </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2024</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Less supportive</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custScaleX="107434" custScaleY="213760" custLinFactNeighborX="-837" custLinFactNeighborY="-2309">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0"/>
              <a:satOff val="0"/>
              <a:lumOff val="0"/>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custScaleX="107006" custScaleY="218376">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223106"/>
              <a:satOff val="-4301"/>
              <a:lumOff val="14062"/>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custScaleX="108812" custScaleY="213759">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446212"/>
              <a:satOff val="-8602"/>
              <a:lumOff val="28124"/>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70FD8F-0050-42E3-8B3A-6ED7CFB9852E}" type="doc">
      <dgm:prSet loTypeId="urn:microsoft.com/office/officeart/2009/3/layout/IncreasingArrowsProcess"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1</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C5146535-FD3D-4589-98A3-623B8DA4B8DB}">
      <dgm:prSet/>
      <dgm:spPr/>
      <dgm:t>
        <a:bodyPr/>
        <a:lstStyle/>
        <a:p>
          <a:r>
            <a:rPr lang="en-US" dirty="0"/>
            <a:t>2</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To evaluate </a:t>
          </a:r>
          <a:r>
            <a:rPr lang="en-GB" dirty="0"/>
            <a:t>the portrayal of war migrants in political discourse and its effect on public perception</a:t>
          </a:r>
          <a:endParaRPr lang="en-US" dirty="0"/>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3</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GB" dirty="0"/>
            <a:t>To investigate the impact of specific factors on public attitudes towards war migrants using experimental scenarios</a:t>
          </a:r>
          <a:endParaRPr lang="en-US" dirty="0"/>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96262926-A67D-4E4E-9515-5EBC67F0B634}">
      <dgm:prSet/>
      <dgm:spPr/>
      <dgm:t>
        <a:bodyPr/>
        <a:lstStyle/>
        <a:p>
          <a:r>
            <a:rPr lang="en-US" dirty="0"/>
            <a:t>To assess the extent of public exposure to political discourse regarding war migrants in LT </a:t>
          </a:r>
        </a:p>
      </dgm:t>
    </dgm:pt>
    <dgm:pt modelId="{1DA7ACEB-F642-43C1-BCB5-F580B9B985B9}" type="sibTrans" cxnId="{8C5B110A-FBC3-4CBF-BED2-413E87D4DAD5}">
      <dgm:prSet/>
      <dgm:spPr/>
      <dgm:t>
        <a:bodyPr/>
        <a:lstStyle/>
        <a:p>
          <a:endParaRPr lang="en-US"/>
        </a:p>
      </dgm:t>
    </dgm:pt>
    <dgm:pt modelId="{EC74E552-C501-4B0E-9400-E8B410F53D50}" type="parTrans" cxnId="{8C5B110A-FBC3-4CBF-BED2-413E87D4DAD5}">
      <dgm:prSet/>
      <dgm:spPr/>
      <dgm:t>
        <a:bodyPr/>
        <a:lstStyle/>
        <a:p>
          <a:endParaRPr lang="en-US"/>
        </a:p>
      </dgm:t>
    </dgm:pt>
    <dgm:pt modelId="{76AA7887-FD0B-4526-B365-CE3580760727}" type="pres">
      <dgm:prSet presAssocID="{6A70FD8F-0050-42E3-8B3A-6ED7CFB9852E}" presName="Name0" presStyleCnt="0">
        <dgm:presLayoutVars>
          <dgm:chMax val="5"/>
          <dgm:chPref val="5"/>
          <dgm:dir/>
          <dgm:animLvl val="lvl"/>
        </dgm:presLayoutVars>
      </dgm:prSet>
      <dgm:spPr/>
    </dgm:pt>
    <dgm:pt modelId="{80BCC9B1-FD3E-43E9-BCBD-DF7B0D1D3F20}" type="pres">
      <dgm:prSet presAssocID="{8DB5D7D5-6A1C-4ABC-8850-759A9D876047}" presName="parentText1" presStyleLbl="node1" presStyleIdx="0" presStyleCnt="3">
        <dgm:presLayoutVars>
          <dgm:chMax/>
          <dgm:chPref val="3"/>
          <dgm:bulletEnabled val="1"/>
        </dgm:presLayoutVars>
      </dgm:prSet>
      <dgm:spPr/>
    </dgm:pt>
    <dgm:pt modelId="{8DAF4EB0-54D3-4565-8448-433D6306B055}" type="pres">
      <dgm:prSet presAssocID="{8DB5D7D5-6A1C-4ABC-8850-759A9D876047}" presName="childText1" presStyleLbl="solidAlignAcc1" presStyleIdx="0" presStyleCnt="3">
        <dgm:presLayoutVars>
          <dgm:chMax val="0"/>
          <dgm:chPref val="0"/>
          <dgm:bulletEnabled val="1"/>
        </dgm:presLayoutVars>
      </dgm:prSet>
      <dgm:spPr/>
    </dgm:pt>
    <dgm:pt modelId="{29C80467-1A77-4D1B-B58D-9D60C325F090}" type="pres">
      <dgm:prSet presAssocID="{C5146535-FD3D-4589-98A3-623B8DA4B8DB}" presName="parentText2" presStyleLbl="node1" presStyleIdx="1" presStyleCnt="3">
        <dgm:presLayoutVars>
          <dgm:chMax/>
          <dgm:chPref val="3"/>
          <dgm:bulletEnabled val="1"/>
        </dgm:presLayoutVars>
      </dgm:prSet>
      <dgm:spPr/>
    </dgm:pt>
    <dgm:pt modelId="{3B7C511E-3E1D-47E8-B1FA-937130F371FB}" type="pres">
      <dgm:prSet presAssocID="{C5146535-FD3D-4589-98A3-623B8DA4B8DB}" presName="childText2" presStyleLbl="solidAlignAcc1" presStyleIdx="1" presStyleCnt="3">
        <dgm:presLayoutVars>
          <dgm:chMax val="0"/>
          <dgm:chPref val="0"/>
          <dgm:bulletEnabled val="1"/>
        </dgm:presLayoutVars>
      </dgm:prSet>
      <dgm:spPr/>
    </dgm:pt>
    <dgm:pt modelId="{DB9AF359-422E-4FED-B5CF-05B3F5E86847}" type="pres">
      <dgm:prSet presAssocID="{09C152DA-7620-4852-8162-A77EC3609F3F}" presName="parentText3" presStyleLbl="node1" presStyleIdx="2" presStyleCnt="3">
        <dgm:presLayoutVars>
          <dgm:chMax/>
          <dgm:chPref val="3"/>
          <dgm:bulletEnabled val="1"/>
        </dgm:presLayoutVars>
      </dgm:prSet>
      <dgm:spPr/>
    </dgm:pt>
    <dgm:pt modelId="{1C7BBC7C-FEE4-4BC9-86C0-6BE2D95B6D4A}" type="pres">
      <dgm:prSet presAssocID="{09C152DA-7620-4852-8162-A77EC3609F3F}" presName="childText3" presStyleLbl="solidAlignAcc1" presStyleIdx="2" presStyleCnt="3" custScaleX="100040" custScaleY="87734">
        <dgm:presLayoutVars>
          <dgm:chMax val="0"/>
          <dgm:chPref val="0"/>
          <dgm:bulletEnabled val="1"/>
        </dgm:presLayoutVars>
      </dgm:prSet>
      <dgm:spPr/>
    </dgm:pt>
  </dgm:ptLst>
  <dgm:cxnLst>
    <dgm:cxn modelId="{8C5B110A-FBC3-4CBF-BED2-413E87D4DAD5}" srcId="{8DB5D7D5-6A1C-4ABC-8850-759A9D876047}" destId="{96262926-A67D-4E4E-9515-5EBC67F0B634}" srcOrd="0" destOrd="0" parTransId="{EC74E552-C501-4B0E-9400-E8B410F53D50}" sibTransId="{1DA7ACEB-F642-43C1-BCB5-F580B9B985B9}"/>
    <dgm:cxn modelId="{0329A63F-76C1-4D5A-B765-BF8BD72CAC11}" type="presOf" srcId="{E80CA270-6C90-4E17-ACEA-46B56AD54DD1}" destId="{3B7C511E-3E1D-47E8-B1FA-937130F371FB}" srcOrd="0" destOrd="0" presId="urn:microsoft.com/office/officeart/2009/3/layout/IncreasingArrowsProcess"/>
    <dgm:cxn modelId="{D017AC74-02F4-4CC1-B8D2-0EA487DD45EC}" type="presOf" srcId="{96262926-A67D-4E4E-9515-5EBC67F0B634}" destId="{8DAF4EB0-54D3-4565-8448-433D6306B055}" srcOrd="0" destOrd="0" presId="urn:microsoft.com/office/officeart/2009/3/layout/IncreasingArrowsProcess"/>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1491A1A8-1A52-44F8-9764-136759868C7B}" type="presOf" srcId="{C5146535-FD3D-4589-98A3-623B8DA4B8DB}" destId="{29C80467-1A77-4D1B-B58D-9D60C325F090}" srcOrd="0" destOrd="0" presId="urn:microsoft.com/office/officeart/2009/3/layout/IncreasingArrowsProcess"/>
    <dgm:cxn modelId="{D6E921B7-C58F-471F-A668-3A52E032B9BB}" type="presOf" srcId="{6A70FD8F-0050-42E3-8B3A-6ED7CFB9852E}" destId="{76AA7887-FD0B-4526-B365-CE3580760727}" srcOrd="0" destOrd="0" presId="urn:microsoft.com/office/officeart/2009/3/layout/IncreasingArrowsProcess"/>
    <dgm:cxn modelId="{1126A5C7-9927-4AA3-8A75-F6C9FAC55BBE}" type="presOf" srcId="{6C8937BE-93F8-4DED-8538-1C601DAEBA66}" destId="{1C7BBC7C-FEE4-4BC9-86C0-6BE2D95B6D4A}" srcOrd="0" destOrd="0" presId="urn:microsoft.com/office/officeart/2009/3/layout/IncreasingArrowsProcess"/>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323DD1E3-ED7B-474A-BB28-4B2235A2D2CC}" type="presOf" srcId="{8DB5D7D5-6A1C-4ABC-8850-759A9D876047}" destId="{80BCC9B1-FD3E-43E9-BCBD-DF7B0D1D3F20}" srcOrd="0" destOrd="0" presId="urn:microsoft.com/office/officeart/2009/3/layout/IncreasingArrowsProcess"/>
    <dgm:cxn modelId="{00CDC0F1-5D6D-4917-A66D-8B225CF05C2C}" type="presOf" srcId="{09C152DA-7620-4852-8162-A77EC3609F3F}" destId="{DB9AF359-422E-4FED-B5CF-05B3F5E86847}" srcOrd="0" destOrd="0" presId="urn:microsoft.com/office/officeart/2009/3/layout/IncreasingArrowsProcess"/>
    <dgm:cxn modelId="{2DC28DF8-5C1B-4F53-A4C1-D5B63FB54BAF}" srcId="{C5146535-FD3D-4589-98A3-623B8DA4B8DB}" destId="{E80CA270-6C90-4E17-ACEA-46B56AD54DD1}" srcOrd="0" destOrd="0" parTransId="{7EEC8067-96EF-4BE0-8BE3-BA59ED78A31F}" sibTransId="{1AFE46E5-6B07-4894-8ECB-21BD7E7B8AF1}"/>
    <dgm:cxn modelId="{2E7ADDE0-C63A-4F29-94DA-D2768739E221}" type="presParOf" srcId="{76AA7887-FD0B-4526-B365-CE3580760727}" destId="{80BCC9B1-FD3E-43E9-BCBD-DF7B0D1D3F20}" srcOrd="0" destOrd="0" presId="urn:microsoft.com/office/officeart/2009/3/layout/IncreasingArrowsProcess"/>
    <dgm:cxn modelId="{977110BA-3FD8-4300-BB46-8AC4AF7D3F5E}" type="presParOf" srcId="{76AA7887-FD0B-4526-B365-CE3580760727}" destId="{8DAF4EB0-54D3-4565-8448-433D6306B055}" srcOrd="1" destOrd="0" presId="urn:microsoft.com/office/officeart/2009/3/layout/IncreasingArrowsProcess"/>
    <dgm:cxn modelId="{1BBFF97B-E97B-4C8D-8524-DD471A023C61}" type="presParOf" srcId="{76AA7887-FD0B-4526-B365-CE3580760727}" destId="{29C80467-1A77-4D1B-B58D-9D60C325F090}" srcOrd="2" destOrd="0" presId="urn:microsoft.com/office/officeart/2009/3/layout/IncreasingArrowsProcess"/>
    <dgm:cxn modelId="{FE192E3C-8589-4410-B366-42B797F24F58}" type="presParOf" srcId="{76AA7887-FD0B-4526-B365-CE3580760727}" destId="{3B7C511E-3E1D-47E8-B1FA-937130F371FB}" srcOrd="3" destOrd="0" presId="urn:microsoft.com/office/officeart/2009/3/layout/IncreasingArrowsProcess"/>
    <dgm:cxn modelId="{BD539053-5056-4323-A252-F754C9237119}" type="presParOf" srcId="{76AA7887-FD0B-4526-B365-CE3580760727}" destId="{DB9AF359-422E-4FED-B5CF-05B3F5E86847}" srcOrd="4" destOrd="0" presId="urn:microsoft.com/office/officeart/2009/3/layout/IncreasingArrowsProcess"/>
    <dgm:cxn modelId="{FD096B30-6C70-4D59-8A17-10383EA3D27F}" type="presParOf" srcId="{76AA7887-FD0B-4526-B365-CE3580760727}" destId="{1C7BBC7C-FEE4-4BC9-86C0-6BE2D95B6D4A}" srcOrd="5"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70FD8F-0050-42E3-8B3A-6ED7CFB9852E}" type="doc">
      <dgm:prSet loTypeId="urn:microsoft.com/office/officeart/2005/8/layout/hProcess4"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Sampling </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1000 respondents – convenience random sampling </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Data collection</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Survey</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a:solidFill>
          <a:schemeClr val="accent1">
            <a:lumMod val="75000"/>
          </a:schemeClr>
        </a:solidFill>
      </dgm:spPr>
      <dgm:t>
        <a:bodyPr/>
        <a:lstStyle/>
        <a:p>
          <a:r>
            <a:rPr lang="en-US" dirty="0"/>
            <a:t>Data analysis</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Descriptive statistics </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DCAC5CFF-B887-4FF2-876D-55E7901EE3B6}">
      <dgm:prSet/>
      <dgm:spPr/>
      <dgm:t>
        <a:bodyPr/>
        <a:lstStyle/>
        <a:p>
          <a:r>
            <a:rPr lang="en-US" dirty="0"/>
            <a:t>Regression </a:t>
          </a:r>
        </a:p>
      </dgm:t>
    </dgm:pt>
    <dgm:pt modelId="{86536EB2-1BF3-49DD-BAB5-2ACEFCF96C07}" type="parTrans" cxnId="{C07FAA2E-B5B5-4345-99D7-C2ED14AB2A92}">
      <dgm:prSet/>
      <dgm:spPr/>
      <dgm:t>
        <a:bodyPr/>
        <a:lstStyle/>
        <a:p>
          <a:endParaRPr lang="en-GB"/>
        </a:p>
      </dgm:t>
    </dgm:pt>
    <dgm:pt modelId="{2DC3EBE8-4AC5-4E74-8959-0F5DD975EBC2}" type="sibTrans" cxnId="{C07FAA2E-B5B5-4345-99D7-C2ED14AB2A92}">
      <dgm:prSet/>
      <dgm:spPr/>
      <dgm:t>
        <a:bodyPr/>
        <a:lstStyle/>
        <a:p>
          <a:endParaRPr lang="en-GB"/>
        </a:p>
      </dgm:t>
    </dgm:pt>
    <dgm:pt modelId="{D5F6F1A7-9A0C-4B76-A526-A4E16F7FF658}">
      <dgm:prSet/>
      <dgm:spPr/>
      <dgm:t>
        <a:bodyPr/>
        <a:lstStyle/>
        <a:p>
          <a:r>
            <a:rPr lang="en-US" dirty="0"/>
            <a:t>Experiment embedded in a survey  </a:t>
          </a:r>
        </a:p>
      </dgm:t>
    </dgm:pt>
    <dgm:pt modelId="{5DD26724-E60B-4E93-9BD0-2393EAC2D53D}" type="parTrans" cxnId="{BFE3F38B-09EF-4C76-B2B0-0443117105E8}">
      <dgm:prSet/>
      <dgm:spPr/>
      <dgm:t>
        <a:bodyPr/>
        <a:lstStyle/>
        <a:p>
          <a:endParaRPr lang="en-GB"/>
        </a:p>
      </dgm:t>
    </dgm:pt>
    <dgm:pt modelId="{ACCA67E4-4E92-4368-9818-E0154F06081A}" type="sibTrans" cxnId="{BFE3F38B-09EF-4C76-B2B0-0443117105E8}">
      <dgm:prSet/>
      <dgm:spPr/>
      <dgm:t>
        <a:bodyPr/>
        <a:lstStyle/>
        <a:p>
          <a:endParaRPr lang="en-GB"/>
        </a:p>
      </dgm:t>
    </dgm:pt>
    <dgm:pt modelId="{AF2CE5D8-B252-477A-A16E-F9A9695D854E}" type="pres">
      <dgm:prSet presAssocID="{6A70FD8F-0050-42E3-8B3A-6ED7CFB9852E}" presName="Name0" presStyleCnt="0">
        <dgm:presLayoutVars>
          <dgm:dir/>
          <dgm:animLvl val="lvl"/>
          <dgm:resizeHandles val="exact"/>
        </dgm:presLayoutVars>
      </dgm:prSet>
      <dgm:spPr/>
    </dgm:pt>
    <dgm:pt modelId="{7D759BB0-35B5-4C03-8662-8CA2990EE7F0}" type="pres">
      <dgm:prSet presAssocID="{6A70FD8F-0050-42E3-8B3A-6ED7CFB9852E}" presName="tSp" presStyleCnt="0"/>
      <dgm:spPr/>
    </dgm:pt>
    <dgm:pt modelId="{8DF9F83E-D719-4964-833F-51B32253667E}" type="pres">
      <dgm:prSet presAssocID="{6A70FD8F-0050-42E3-8B3A-6ED7CFB9852E}" presName="bSp" presStyleCnt="0"/>
      <dgm:spPr/>
    </dgm:pt>
    <dgm:pt modelId="{7639ED14-20DA-44A7-AB8E-947B8E19AB6F}" type="pres">
      <dgm:prSet presAssocID="{6A70FD8F-0050-42E3-8B3A-6ED7CFB9852E}" presName="process" presStyleCnt="0"/>
      <dgm:spPr/>
    </dgm:pt>
    <dgm:pt modelId="{C4D6F4E1-515F-486F-8CAC-70676E2FA123}" type="pres">
      <dgm:prSet presAssocID="{8DB5D7D5-6A1C-4ABC-8850-759A9D876047}" presName="composite1" presStyleCnt="0"/>
      <dgm:spPr/>
    </dgm:pt>
    <dgm:pt modelId="{B3629CDC-3976-4949-9D2E-8E26DC63673F}" type="pres">
      <dgm:prSet presAssocID="{8DB5D7D5-6A1C-4ABC-8850-759A9D876047}" presName="dummyNode1" presStyleLbl="node1" presStyleIdx="0" presStyleCnt="3"/>
      <dgm:spPr/>
    </dgm:pt>
    <dgm:pt modelId="{9EAC0BD9-32F0-4A43-B38C-0BD75941B5C2}" type="pres">
      <dgm:prSet presAssocID="{8DB5D7D5-6A1C-4ABC-8850-759A9D876047}" presName="childNode1" presStyleLbl="bgAcc1" presStyleIdx="0" presStyleCnt="3">
        <dgm:presLayoutVars>
          <dgm:bulletEnabled val="1"/>
        </dgm:presLayoutVars>
      </dgm:prSet>
      <dgm:spPr/>
    </dgm:pt>
    <dgm:pt modelId="{08F1D7F1-18F7-4D4E-8B80-EDDB74C113C2}" type="pres">
      <dgm:prSet presAssocID="{8DB5D7D5-6A1C-4ABC-8850-759A9D876047}" presName="childNode1tx" presStyleLbl="bgAcc1" presStyleIdx="0" presStyleCnt="3">
        <dgm:presLayoutVars>
          <dgm:bulletEnabled val="1"/>
        </dgm:presLayoutVars>
      </dgm:prSet>
      <dgm:spPr/>
    </dgm:pt>
    <dgm:pt modelId="{DD521225-A9DA-45AB-95F5-8FBD91E8A33E}" type="pres">
      <dgm:prSet presAssocID="{8DB5D7D5-6A1C-4ABC-8850-759A9D876047}" presName="parentNode1" presStyleLbl="node1" presStyleIdx="0" presStyleCnt="3">
        <dgm:presLayoutVars>
          <dgm:chMax val="1"/>
          <dgm:bulletEnabled val="1"/>
        </dgm:presLayoutVars>
      </dgm:prSet>
      <dgm:spPr/>
    </dgm:pt>
    <dgm:pt modelId="{A5D11A32-78CC-44D8-B052-04561F74A7F1}" type="pres">
      <dgm:prSet presAssocID="{8DB5D7D5-6A1C-4ABC-8850-759A9D876047}" presName="connSite1" presStyleCnt="0"/>
      <dgm:spPr/>
    </dgm:pt>
    <dgm:pt modelId="{B6FC1830-C6F5-43E8-A507-82533A839644}" type="pres">
      <dgm:prSet presAssocID="{BD6E0A2E-99C8-4F5A-971A-CD211D1099FF}" presName="Name9" presStyleLbl="sibTrans2D1" presStyleIdx="0" presStyleCnt="2"/>
      <dgm:spPr/>
    </dgm:pt>
    <dgm:pt modelId="{ACC3332E-E510-4A07-9643-84BB7B020292}" type="pres">
      <dgm:prSet presAssocID="{C5146535-FD3D-4589-98A3-623B8DA4B8DB}" presName="composite2" presStyleCnt="0"/>
      <dgm:spPr/>
    </dgm:pt>
    <dgm:pt modelId="{17269E6C-9EAD-4368-BE33-250B11CA2FCC}" type="pres">
      <dgm:prSet presAssocID="{C5146535-FD3D-4589-98A3-623B8DA4B8DB}" presName="dummyNode2" presStyleLbl="node1" presStyleIdx="0" presStyleCnt="3"/>
      <dgm:spPr/>
    </dgm:pt>
    <dgm:pt modelId="{50094A39-180C-4B94-BF1B-F359B97BA21B}" type="pres">
      <dgm:prSet presAssocID="{C5146535-FD3D-4589-98A3-623B8DA4B8DB}" presName="childNode2" presStyleLbl="bgAcc1" presStyleIdx="1" presStyleCnt="3">
        <dgm:presLayoutVars>
          <dgm:bulletEnabled val="1"/>
        </dgm:presLayoutVars>
      </dgm:prSet>
      <dgm:spPr/>
    </dgm:pt>
    <dgm:pt modelId="{F4307F40-7607-4549-B90F-16433D367A4C}" type="pres">
      <dgm:prSet presAssocID="{C5146535-FD3D-4589-98A3-623B8DA4B8DB}" presName="childNode2tx" presStyleLbl="bgAcc1" presStyleIdx="1" presStyleCnt="3">
        <dgm:presLayoutVars>
          <dgm:bulletEnabled val="1"/>
        </dgm:presLayoutVars>
      </dgm:prSet>
      <dgm:spPr/>
    </dgm:pt>
    <dgm:pt modelId="{3A162ADE-815F-4873-B1F0-E1204FD83DB1}" type="pres">
      <dgm:prSet presAssocID="{C5146535-FD3D-4589-98A3-623B8DA4B8DB}" presName="parentNode2" presStyleLbl="node1" presStyleIdx="1" presStyleCnt="3">
        <dgm:presLayoutVars>
          <dgm:chMax val="0"/>
          <dgm:bulletEnabled val="1"/>
        </dgm:presLayoutVars>
      </dgm:prSet>
      <dgm:spPr/>
    </dgm:pt>
    <dgm:pt modelId="{39B46442-969E-44EB-A739-80C3AFE878FD}" type="pres">
      <dgm:prSet presAssocID="{C5146535-FD3D-4589-98A3-623B8DA4B8DB}" presName="connSite2" presStyleCnt="0"/>
      <dgm:spPr/>
    </dgm:pt>
    <dgm:pt modelId="{BF142154-5297-417F-807A-84E8D352B1D1}" type="pres">
      <dgm:prSet presAssocID="{7A3CCAF8-AC3A-401E-AEDD-44BBC1AA9C31}" presName="Name18" presStyleLbl="sibTrans2D1" presStyleIdx="1" presStyleCnt="2"/>
      <dgm:spPr/>
    </dgm:pt>
    <dgm:pt modelId="{9FCF7357-5705-4CC6-91B3-7D42734337CA}" type="pres">
      <dgm:prSet presAssocID="{09C152DA-7620-4852-8162-A77EC3609F3F}" presName="composite1" presStyleCnt="0"/>
      <dgm:spPr/>
    </dgm:pt>
    <dgm:pt modelId="{A8FCB7AF-9756-422F-A1B6-3CE380921ADC}" type="pres">
      <dgm:prSet presAssocID="{09C152DA-7620-4852-8162-A77EC3609F3F}" presName="dummyNode1" presStyleLbl="node1" presStyleIdx="1" presStyleCnt="3"/>
      <dgm:spPr/>
    </dgm:pt>
    <dgm:pt modelId="{DCAF42B6-DA50-4B5F-9831-354C23B89707}" type="pres">
      <dgm:prSet presAssocID="{09C152DA-7620-4852-8162-A77EC3609F3F}" presName="childNode1" presStyleLbl="bgAcc1" presStyleIdx="2" presStyleCnt="3">
        <dgm:presLayoutVars>
          <dgm:bulletEnabled val="1"/>
        </dgm:presLayoutVars>
      </dgm:prSet>
      <dgm:spPr/>
    </dgm:pt>
    <dgm:pt modelId="{F0C55E3C-85EE-4D45-8815-FCCC8141AC75}" type="pres">
      <dgm:prSet presAssocID="{09C152DA-7620-4852-8162-A77EC3609F3F}" presName="childNode1tx" presStyleLbl="bgAcc1" presStyleIdx="2" presStyleCnt="3">
        <dgm:presLayoutVars>
          <dgm:bulletEnabled val="1"/>
        </dgm:presLayoutVars>
      </dgm:prSet>
      <dgm:spPr/>
    </dgm:pt>
    <dgm:pt modelId="{E24B7062-24AE-498C-80C8-0E65A7F64390}" type="pres">
      <dgm:prSet presAssocID="{09C152DA-7620-4852-8162-A77EC3609F3F}" presName="parentNode1" presStyleLbl="node1" presStyleIdx="2" presStyleCnt="3">
        <dgm:presLayoutVars>
          <dgm:chMax val="1"/>
          <dgm:bulletEnabled val="1"/>
        </dgm:presLayoutVars>
      </dgm:prSet>
      <dgm:spPr/>
    </dgm:pt>
    <dgm:pt modelId="{6DCFCE52-4F58-442A-8306-7110F69E1594}" type="pres">
      <dgm:prSet presAssocID="{09C152DA-7620-4852-8162-A77EC3609F3F}" presName="connSite1" presStyleCnt="0"/>
      <dgm:spPr/>
    </dgm:pt>
  </dgm:ptLst>
  <dgm:cxnLst>
    <dgm:cxn modelId="{EC85C603-B3A4-45D8-88FD-E43611BF6823}" type="presOf" srcId="{09C152DA-7620-4852-8162-A77EC3609F3F}" destId="{E24B7062-24AE-498C-80C8-0E65A7F64390}" srcOrd="0" destOrd="0" presId="urn:microsoft.com/office/officeart/2005/8/layout/hProcess4"/>
    <dgm:cxn modelId="{8C5B110A-FBC3-4CBF-BED2-413E87D4DAD5}" srcId="{8DB5D7D5-6A1C-4ABC-8850-759A9D876047}" destId="{96262926-A67D-4E4E-9515-5EBC67F0B634}" srcOrd="0" destOrd="0" parTransId="{EC74E552-C501-4B0E-9400-E8B410F53D50}" sibTransId="{1DA7ACEB-F642-43C1-BCB5-F580B9B985B9}"/>
    <dgm:cxn modelId="{C07FAA2E-B5B5-4345-99D7-C2ED14AB2A92}" srcId="{09C152DA-7620-4852-8162-A77EC3609F3F}" destId="{DCAC5CFF-B887-4FF2-876D-55E7901EE3B6}" srcOrd="1" destOrd="0" parTransId="{86536EB2-1BF3-49DD-BAB5-2ACEFCF96C07}" sibTransId="{2DC3EBE8-4AC5-4E74-8959-0F5DD975EBC2}"/>
    <dgm:cxn modelId="{30246A33-1BEE-4AE8-AA54-623866483F76}" type="presOf" srcId="{6C8937BE-93F8-4DED-8538-1C601DAEBA66}" destId="{F0C55E3C-85EE-4D45-8815-FCCC8141AC75}" srcOrd="1" destOrd="0" presId="urn:microsoft.com/office/officeart/2005/8/layout/hProcess4"/>
    <dgm:cxn modelId="{BF875B3B-5C31-4EF3-80F6-D2B2F4A39A71}" type="presOf" srcId="{96262926-A67D-4E4E-9515-5EBC67F0B634}" destId="{08F1D7F1-18F7-4D4E-8B80-EDDB74C113C2}" srcOrd="1" destOrd="0" presId="urn:microsoft.com/office/officeart/2005/8/layout/hProcess4"/>
    <dgm:cxn modelId="{9927FF42-EAFD-46C1-8351-0E82D775AF52}" type="presOf" srcId="{D5F6F1A7-9A0C-4B76-A526-A4E16F7FF658}" destId="{50094A39-180C-4B94-BF1B-F359B97BA21B}" srcOrd="0" destOrd="1" presId="urn:microsoft.com/office/officeart/2005/8/layout/hProcess4"/>
    <dgm:cxn modelId="{58FCA343-660A-41AD-8108-A792CD3C531A}" type="presOf" srcId="{BD6E0A2E-99C8-4F5A-971A-CD211D1099FF}" destId="{B6FC1830-C6F5-43E8-A507-82533A839644}" srcOrd="0" destOrd="0" presId="urn:microsoft.com/office/officeart/2005/8/layout/hProcess4"/>
    <dgm:cxn modelId="{F6AE3B4A-E44C-4D90-BFF2-48414C09877E}" type="presOf" srcId="{6C8937BE-93F8-4DED-8538-1C601DAEBA66}" destId="{DCAF42B6-DA50-4B5F-9831-354C23B89707}" srcOrd="0" destOrd="0" presId="urn:microsoft.com/office/officeart/2005/8/layout/hProcess4"/>
    <dgm:cxn modelId="{54F5B86E-DE81-429B-AC07-077199F1F28B}" type="presOf" srcId="{6A70FD8F-0050-42E3-8B3A-6ED7CFB9852E}" destId="{AF2CE5D8-B252-477A-A16E-F9A9695D854E}" srcOrd="0" destOrd="0" presId="urn:microsoft.com/office/officeart/2005/8/layout/hProcess4"/>
    <dgm:cxn modelId="{2CE8C853-FE2B-4FA4-A4BA-2C8F42431669}" type="presOf" srcId="{7A3CCAF8-AC3A-401E-AEDD-44BBC1AA9C31}" destId="{BF142154-5297-417F-807A-84E8D352B1D1}" srcOrd="0" destOrd="0" presId="urn:microsoft.com/office/officeart/2005/8/layout/hProcess4"/>
    <dgm:cxn modelId="{8EBF857E-7408-4941-91E4-293B0F59EEF7}" srcId="{6A70FD8F-0050-42E3-8B3A-6ED7CFB9852E}" destId="{C5146535-FD3D-4589-98A3-623B8DA4B8DB}" srcOrd="1" destOrd="0" parTransId="{20848F78-EC70-4162-96CE-CC68006930F0}" sibTransId="{7A3CCAF8-AC3A-401E-AEDD-44BBC1AA9C31}"/>
    <dgm:cxn modelId="{5CC59D85-9616-4E9A-AF1B-2EA2E9306FFD}" type="presOf" srcId="{C5146535-FD3D-4589-98A3-623B8DA4B8DB}" destId="{3A162ADE-815F-4873-B1F0-E1204FD83DB1}" srcOrd="0" destOrd="0" presId="urn:microsoft.com/office/officeart/2005/8/layout/hProcess4"/>
    <dgm:cxn modelId="{23ECAC8B-17A4-4883-AA0E-06D66B7E788A}" srcId="{6A70FD8F-0050-42E3-8B3A-6ED7CFB9852E}" destId="{09C152DA-7620-4852-8162-A77EC3609F3F}" srcOrd="2" destOrd="0" parTransId="{9F6D14C0-6C82-4CBD-8D6D-B0E117B6F2ED}" sibTransId="{0AE8D36D-0F0F-4206-AE39-0A2D73987B68}"/>
    <dgm:cxn modelId="{BFE3F38B-09EF-4C76-B2B0-0443117105E8}" srcId="{C5146535-FD3D-4589-98A3-623B8DA4B8DB}" destId="{D5F6F1A7-9A0C-4B76-A526-A4E16F7FF658}" srcOrd="1" destOrd="0" parTransId="{5DD26724-E60B-4E93-9BD0-2393EAC2D53D}" sibTransId="{ACCA67E4-4E92-4368-9818-E0154F06081A}"/>
    <dgm:cxn modelId="{98B9449E-0750-4F82-B96A-4870A68772A0}" type="presOf" srcId="{8DB5D7D5-6A1C-4ABC-8850-759A9D876047}" destId="{DD521225-A9DA-45AB-95F5-8FBD91E8A33E}" srcOrd="0" destOrd="0" presId="urn:microsoft.com/office/officeart/2005/8/layout/hProcess4"/>
    <dgm:cxn modelId="{A256599E-A1D2-4723-A516-DF47F516C3B4}" type="presOf" srcId="{E80CA270-6C90-4E17-ACEA-46B56AD54DD1}" destId="{F4307F40-7607-4549-B90F-16433D367A4C}" srcOrd="1" destOrd="0" presId="urn:microsoft.com/office/officeart/2005/8/layout/hProcess4"/>
    <dgm:cxn modelId="{271377A9-95D5-4886-A8BF-4CB217A8C0ED}" type="presOf" srcId="{DCAC5CFF-B887-4FF2-876D-55E7901EE3B6}" destId="{F0C55E3C-85EE-4D45-8815-FCCC8141AC75}" srcOrd="1" destOrd="1" presId="urn:microsoft.com/office/officeart/2005/8/layout/hProcess4"/>
    <dgm:cxn modelId="{022404AB-4D0C-4E14-96E7-2E1EFBA144CE}" type="presOf" srcId="{D5F6F1A7-9A0C-4B76-A526-A4E16F7FF658}" destId="{F4307F40-7607-4549-B90F-16433D367A4C}" srcOrd="1" destOrd="1" presId="urn:microsoft.com/office/officeart/2005/8/layout/hProcess4"/>
    <dgm:cxn modelId="{93AB4BC1-E683-47E6-A940-41210E255717}" type="presOf" srcId="{E80CA270-6C90-4E17-ACEA-46B56AD54DD1}" destId="{50094A39-180C-4B94-BF1B-F359B97BA21B}" srcOrd="0" destOrd="0" presId="urn:microsoft.com/office/officeart/2005/8/layout/hProcess4"/>
    <dgm:cxn modelId="{AFC130D9-230E-47F9-8A06-C6E9AE47389E}" type="presOf" srcId="{96262926-A67D-4E4E-9515-5EBC67F0B634}" destId="{9EAC0BD9-32F0-4A43-B38C-0BD75941B5C2}" srcOrd="0" destOrd="0" presId="urn:microsoft.com/office/officeart/2005/8/layout/hProcess4"/>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58B6E1F1-7655-4501-9EBB-AAFAB3870E05}" type="presOf" srcId="{DCAC5CFF-B887-4FF2-876D-55E7901EE3B6}" destId="{DCAF42B6-DA50-4B5F-9831-354C23B89707}" srcOrd="0" destOrd="1" presId="urn:microsoft.com/office/officeart/2005/8/layout/hProcess4"/>
    <dgm:cxn modelId="{2DC28DF8-5C1B-4F53-A4C1-D5B63FB54BAF}" srcId="{C5146535-FD3D-4589-98A3-623B8DA4B8DB}" destId="{E80CA270-6C90-4E17-ACEA-46B56AD54DD1}" srcOrd="0" destOrd="0" parTransId="{7EEC8067-96EF-4BE0-8BE3-BA59ED78A31F}" sibTransId="{1AFE46E5-6B07-4894-8ECB-21BD7E7B8AF1}"/>
    <dgm:cxn modelId="{0AC88CE0-176E-43E5-A831-955045288036}" type="presParOf" srcId="{AF2CE5D8-B252-477A-A16E-F9A9695D854E}" destId="{7D759BB0-35B5-4C03-8662-8CA2990EE7F0}" srcOrd="0" destOrd="0" presId="urn:microsoft.com/office/officeart/2005/8/layout/hProcess4"/>
    <dgm:cxn modelId="{24997852-0C68-47CF-BDA7-153E84434FF1}" type="presParOf" srcId="{AF2CE5D8-B252-477A-A16E-F9A9695D854E}" destId="{8DF9F83E-D719-4964-833F-51B32253667E}" srcOrd="1" destOrd="0" presId="urn:microsoft.com/office/officeart/2005/8/layout/hProcess4"/>
    <dgm:cxn modelId="{EACA99D4-D0EE-4278-9F6E-1AB1AB0A9E45}" type="presParOf" srcId="{AF2CE5D8-B252-477A-A16E-F9A9695D854E}" destId="{7639ED14-20DA-44A7-AB8E-947B8E19AB6F}" srcOrd="2" destOrd="0" presId="urn:microsoft.com/office/officeart/2005/8/layout/hProcess4"/>
    <dgm:cxn modelId="{6CFBF6E2-6864-48E9-B77D-747F7EB58635}" type="presParOf" srcId="{7639ED14-20DA-44A7-AB8E-947B8E19AB6F}" destId="{C4D6F4E1-515F-486F-8CAC-70676E2FA123}" srcOrd="0" destOrd="0" presId="urn:microsoft.com/office/officeart/2005/8/layout/hProcess4"/>
    <dgm:cxn modelId="{472FA952-E67F-4E05-8774-3780844C3CD4}" type="presParOf" srcId="{C4D6F4E1-515F-486F-8CAC-70676E2FA123}" destId="{B3629CDC-3976-4949-9D2E-8E26DC63673F}" srcOrd="0" destOrd="0" presId="urn:microsoft.com/office/officeart/2005/8/layout/hProcess4"/>
    <dgm:cxn modelId="{345431A2-9BAB-4B73-B72E-81AEFA574946}" type="presParOf" srcId="{C4D6F4E1-515F-486F-8CAC-70676E2FA123}" destId="{9EAC0BD9-32F0-4A43-B38C-0BD75941B5C2}" srcOrd="1" destOrd="0" presId="urn:microsoft.com/office/officeart/2005/8/layout/hProcess4"/>
    <dgm:cxn modelId="{601562D4-B223-474F-9209-D4F6A20D0832}" type="presParOf" srcId="{C4D6F4E1-515F-486F-8CAC-70676E2FA123}" destId="{08F1D7F1-18F7-4D4E-8B80-EDDB74C113C2}" srcOrd="2" destOrd="0" presId="urn:microsoft.com/office/officeart/2005/8/layout/hProcess4"/>
    <dgm:cxn modelId="{3A7B226F-E98D-46AC-9FB0-20E070EDD73A}" type="presParOf" srcId="{C4D6F4E1-515F-486F-8CAC-70676E2FA123}" destId="{DD521225-A9DA-45AB-95F5-8FBD91E8A33E}" srcOrd="3" destOrd="0" presId="urn:microsoft.com/office/officeart/2005/8/layout/hProcess4"/>
    <dgm:cxn modelId="{E6AA9D19-7BAA-4664-97C9-7C38C8C7AEE7}" type="presParOf" srcId="{C4D6F4E1-515F-486F-8CAC-70676E2FA123}" destId="{A5D11A32-78CC-44D8-B052-04561F74A7F1}" srcOrd="4" destOrd="0" presId="urn:microsoft.com/office/officeart/2005/8/layout/hProcess4"/>
    <dgm:cxn modelId="{EADFFB5B-473F-4EE7-B94B-3637F3E8FA51}" type="presParOf" srcId="{7639ED14-20DA-44A7-AB8E-947B8E19AB6F}" destId="{B6FC1830-C6F5-43E8-A507-82533A839644}" srcOrd="1" destOrd="0" presId="urn:microsoft.com/office/officeart/2005/8/layout/hProcess4"/>
    <dgm:cxn modelId="{A1024B63-ECFC-4D03-9C49-45FC13C91965}" type="presParOf" srcId="{7639ED14-20DA-44A7-AB8E-947B8E19AB6F}" destId="{ACC3332E-E510-4A07-9643-84BB7B020292}" srcOrd="2" destOrd="0" presId="urn:microsoft.com/office/officeart/2005/8/layout/hProcess4"/>
    <dgm:cxn modelId="{79D3DB61-AD18-4539-8459-004119F6D211}" type="presParOf" srcId="{ACC3332E-E510-4A07-9643-84BB7B020292}" destId="{17269E6C-9EAD-4368-BE33-250B11CA2FCC}" srcOrd="0" destOrd="0" presId="urn:microsoft.com/office/officeart/2005/8/layout/hProcess4"/>
    <dgm:cxn modelId="{A1169E18-BC0A-4EE0-A3B9-DB1B1C1C5D2D}" type="presParOf" srcId="{ACC3332E-E510-4A07-9643-84BB7B020292}" destId="{50094A39-180C-4B94-BF1B-F359B97BA21B}" srcOrd="1" destOrd="0" presId="urn:microsoft.com/office/officeart/2005/8/layout/hProcess4"/>
    <dgm:cxn modelId="{48EEA2D5-ED39-40C7-8F10-36C008037128}" type="presParOf" srcId="{ACC3332E-E510-4A07-9643-84BB7B020292}" destId="{F4307F40-7607-4549-B90F-16433D367A4C}" srcOrd="2" destOrd="0" presId="urn:microsoft.com/office/officeart/2005/8/layout/hProcess4"/>
    <dgm:cxn modelId="{8502D2F2-4508-4060-9A0B-B0E650DEB348}" type="presParOf" srcId="{ACC3332E-E510-4A07-9643-84BB7B020292}" destId="{3A162ADE-815F-4873-B1F0-E1204FD83DB1}" srcOrd="3" destOrd="0" presId="urn:microsoft.com/office/officeart/2005/8/layout/hProcess4"/>
    <dgm:cxn modelId="{5E08B128-EF70-4D55-9D57-FA97CE92D6C3}" type="presParOf" srcId="{ACC3332E-E510-4A07-9643-84BB7B020292}" destId="{39B46442-969E-44EB-A739-80C3AFE878FD}" srcOrd="4" destOrd="0" presId="urn:microsoft.com/office/officeart/2005/8/layout/hProcess4"/>
    <dgm:cxn modelId="{C913D190-0D79-4BA2-AB11-6D0F32D0E4F7}" type="presParOf" srcId="{7639ED14-20DA-44A7-AB8E-947B8E19AB6F}" destId="{BF142154-5297-417F-807A-84E8D352B1D1}" srcOrd="3" destOrd="0" presId="urn:microsoft.com/office/officeart/2005/8/layout/hProcess4"/>
    <dgm:cxn modelId="{BFDB8008-84FD-48C1-BD07-131BD023528D}" type="presParOf" srcId="{7639ED14-20DA-44A7-AB8E-947B8E19AB6F}" destId="{9FCF7357-5705-4CC6-91B3-7D42734337CA}" srcOrd="4" destOrd="0" presId="urn:microsoft.com/office/officeart/2005/8/layout/hProcess4"/>
    <dgm:cxn modelId="{54F77A35-6C3A-4824-828F-DB017A70655B}" type="presParOf" srcId="{9FCF7357-5705-4CC6-91B3-7D42734337CA}" destId="{A8FCB7AF-9756-422F-A1B6-3CE380921ADC}" srcOrd="0" destOrd="0" presId="urn:microsoft.com/office/officeart/2005/8/layout/hProcess4"/>
    <dgm:cxn modelId="{BC440DE5-F12E-4FAE-9DFD-E1B74B86FFD7}" type="presParOf" srcId="{9FCF7357-5705-4CC6-91B3-7D42734337CA}" destId="{DCAF42B6-DA50-4B5F-9831-354C23B89707}" srcOrd="1" destOrd="0" presId="urn:microsoft.com/office/officeart/2005/8/layout/hProcess4"/>
    <dgm:cxn modelId="{18D87200-6666-4205-ADEF-735760D69241}" type="presParOf" srcId="{9FCF7357-5705-4CC6-91B3-7D42734337CA}" destId="{F0C55E3C-85EE-4D45-8815-FCCC8141AC75}" srcOrd="2" destOrd="0" presId="urn:microsoft.com/office/officeart/2005/8/layout/hProcess4"/>
    <dgm:cxn modelId="{D38B1EB6-A35F-49C8-B0F1-5E66F3DD8A9F}" type="presParOf" srcId="{9FCF7357-5705-4CC6-91B3-7D42734337CA}" destId="{E24B7062-24AE-498C-80C8-0E65A7F64390}" srcOrd="3" destOrd="0" presId="urn:microsoft.com/office/officeart/2005/8/layout/hProcess4"/>
    <dgm:cxn modelId="{CC0322E6-44B8-483E-84F6-AC27BFEBFCBE}" type="presParOf" srcId="{9FCF7357-5705-4CC6-91B3-7D42734337CA}" destId="{6DCFCE52-4F58-442A-8306-7110F69E1594}"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70FD8F-0050-42E3-8B3A-6ED7CFB9852E}" type="doc">
      <dgm:prSet loTypeId="urn:microsoft.com/office/officeart/2005/8/layout/hProcess7"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Identify accessible pool </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Identify a group of potential participants who are easily available  </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Screen for eligibility</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Screening the available pool for eligibility based on relevance to the research   </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a:solidFill>
          <a:schemeClr val="accent1">
            <a:lumMod val="75000"/>
          </a:schemeClr>
        </a:solidFill>
      </dgm:spPr>
      <dgm:t>
        <a:bodyPr/>
        <a:lstStyle/>
        <a:p>
          <a:r>
            <a:rPr lang="en-US" dirty="0"/>
            <a:t>Random selection </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Based on available and eligible pool participants are selected randomly  </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62B2B2F8-EDD6-4739-A160-BD9B2EC6DF5E}" type="pres">
      <dgm:prSet presAssocID="{6A70FD8F-0050-42E3-8B3A-6ED7CFB9852E}" presName="Name0" presStyleCnt="0">
        <dgm:presLayoutVars>
          <dgm:dir/>
          <dgm:animLvl val="lvl"/>
          <dgm:resizeHandles val="exact"/>
        </dgm:presLayoutVars>
      </dgm:prSet>
      <dgm:spPr/>
    </dgm:pt>
    <dgm:pt modelId="{E0D56721-FE57-468B-B373-69D69ED07663}" type="pres">
      <dgm:prSet presAssocID="{8DB5D7D5-6A1C-4ABC-8850-759A9D876047}" presName="compositeNode" presStyleCnt="0">
        <dgm:presLayoutVars>
          <dgm:bulletEnabled val="1"/>
        </dgm:presLayoutVars>
      </dgm:prSet>
      <dgm:spPr/>
    </dgm:pt>
    <dgm:pt modelId="{C0C52173-99AD-419D-986A-33B84270A345}" type="pres">
      <dgm:prSet presAssocID="{8DB5D7D5-6A1C-4ABC-8850-759A9D876047}" presName="bgRect" presStyleLbl="node1" presStyleIdx="0" presStyleCnt="3"/>
      <dgm:spPr/>
    </dgm:pt>
    <dgm:pt modelId="{949B4DEF-C8FE-409A-8AC9-A206B916FE59}" type="pres">
      <dgm:prSet presAssocID="{8DB5D7D5-6A1C-4ABC-8850-759A9D876047}" presName="parentNode" presStyleLbl="node1" presStyleIdx="0" presStyleCnt="3">
        <dgm:presLayoutVars>
          <dgm:chMax val="0"/>
          <dgm:bulletEnabled val="1"/>
        </dgm:presLayoutVars>
      </dgm:prSet>
      <dgm:spPr/>
    </dgm:pt>
    <dgm:pt modelId="{3D4DC6F5-CB4A-4E1F-A22A-E754B1E80FA2}" type="pres">
      <dgm:prSet presAssocID="{8DB5D7D5-6A1C-4ABC-8850-759A9D876047}" presName="childNode" presStyleLbl="node1" presStyleIdx="0" presStyleCnt="3">
        <dgm:presLayoutVars>
          <dgm:bulletEnabled val="1"/>
        </dgm:presLayoutVars>
      </dgm:prSet>
      <dgm:spPr/>
    </dgm:pt>
    <dgm:pt modelId="{2B07200B-D2C0-425C-8CF6-D12FFD9FA95B}" type="pres">
      <dgm:prSet presAssocID="{BD6E0A2E-99C8-4F5A-971A-CD211D1099FF}" presName="hSp" presStyleCnt="0"/>
      <dgm:spPr/>
    </dgm:pt>
    <dgm:pt modelId="{5F1583D3-B1C0-4219-B846-BE5D53208F39}" type="pres">
      <dgm:prSet presAssocID="{BD6E0A2E-99C8-4F5A-971A-CD211D1099FF}" presName="vProcSp" presStyleCnt="0"/>
      <dgm:spPr/>
    </dgm:pt>
    <dgm:pt modelId="{9E8598FE-8313-4D3B-8BB5-98FEF0955938}" type="pres">
      <dgm:prSet presAssocID="{BD6E0A2E-99C8-4F5A-971A-CD211D1099FF}" presName="vSp1" presStyleCnt="0"/>
      <dgm:spPr/>
    </dgm:pt>
    <dgm:pt modelId="{2DBBD80C-3D66-478F-8AAF-1DC4F60C85AE}" type="pres">
      <dgm:prSet presAssocID="{BD6E0A2E-99C8-4F5A-971A-CD211D1099FF}" presName="simulatedConn" presStyleLbl="solidFgAcc1" presStyleIdx="0" presStyleCnt="2"/>
      <dgm:spPr/>
    </dgm:pt>
    <dgm:pt modelId="{8613FA3A-1ADC-4B6C-8522-444D570D90A1}" type="pres">
      <dgm:prSet presAssocID="{BD6E0A2E-99C8-4F5A-971A-CD211D1099FF}" presName="vSp2" presStyleCnt="0"/>
      <dgm:spPr/>
    </dgm:pt>
    <dgm:pt modelId="{41582BFF-9076-4E78-BD93-D35C01BEA1BE}" type="pres">
      <dgm:prSet presAssocID="{BD6E0A2E-99C8-4F5A-971A-CD211D1099FF}" presName="sibTrans" presStyleCnt="0"/>
      <dgm:spPr/>
    </dgm:pt>
    <dgm:pt modelId="{9DA0B8A3-487E-4A55-A710-EF75F4CC1B92}" type="pres">
      <dgm:prSet presAssocID="{C5146535-FD3D-4589-98A3-623B8DA4B8DB}" presName="compositeNode" presStyleCnt="0">
        <dgm:presLayoutVars>
          <dgm:bulletEnabled val="1"/>
        </dgm:presLayoutVars>
      </dgm:prSet>
      <dgm:spPr/>
    </dgm:pt>
    <dgm:pt modelId="{00C4C27E-B6EB-4427-A843-5C358A4F9D7D}" type="pres">
      <dgm:prSet presAssocID="{C5146535-FD3D-4589-98A3-623B8DA4B8DB}" presName="bgRect" presStyleLbl="node1" presStyleIdx="1" presStyleCnt="3"/>
      <dgm:spPr/>
    </dgm:pt>
    <dgm:pt modelId="{2495CCAE-930C-45E6-8F33-65AB003B44C3}" type="pres">
      <dgm:prSet presAssocID="{C5146535-FD3D-4589-98A3-623B8DA4B8DB}" presName="parentNode" presStyleLbl="node1" presStyleIdx="1" presStyleCnt="3">
        <dgm:presLayoutVars>
          <dgm:chMax val="0"/>
          <dgm:bulletEnabled val="1"/>
        </dgm:presLayoutVars>
      </dgm:prSet>
      <dgm:spPr/>
    </dgm:pt>
    <dgm:pt modelId="{90B44153-71C0-496E-9CB5-30CF124B9125}" type="pres">
      <dgm:prSet presAssocID="{C5146535-FD3D-4589-98A3-623B8DA4B8DB}" presName="childNode" presStyleLbl="node1" presStyleIdx="1" presStyleCnt="3">
        <dgm:presLayoutVars>
          <dgm:bulletEnabled val="1"/>
        </dgm:presLayoutVars>
      </dgm:prSet>
      <dgm:spPr/>
    </dgm:pt>
    <dgm:pt modelId="{C0B23148-ADDD-48E4-A6C9-010B98B819D1}" type="pres">
      <dgm:prSet presAssocID="{7A3CCAF8-AC3A-401E-AEDD-44BBC1AA9C31}" presName="hSp" presStyleCnt="0"/>
      <dgm:spPr/>
    </dgm:pt>
    <dgm:pt modelId="{4BEAA5D4-8718-435B-9BFE-1EB4D68539FA}" type="pres">
      <dgm:prSet presAssocID="{7A3CCAF8-AC3A-401E-AEDD-44BBC1AA9C31}" presName="vProcSp" presStyleCnt="0"/>
      <dgm:spPr/>
    </dgm:pt>
    <dgm:pt modelId="{5189FC0E-DF78-40FE-84A9-764AFB7FF493}" type="pres">
      <dgm:prSet presAssocID="{7A3CCAF8-AC3A-401E-AEDD-44BBC1AA9C31}" presName="vSp1" presStyleCnt="0"/>
      <dgm:spPr/>
    </dgm:pt>
    <dgm:pt modelId="{8FBA3178-964B-48E3-B1DB-098C1C73071E}" type="pres">
      <dgm:prSet presAssocID="{7A3CCAF8-AC3A-401E-AEDD-44BBC1AA9C31}" presName="simulatedConn" presStyleLbl="solidFgAcc1" presStyleIdx="1" presStyleCnt="2"/>
      <dgm:spPr/>
    </dgm:pt>
    <dgm:pt modelId="{23025E44-BBB1-4F16-B674-EF56C29449E6}" type="pres">
      <dgm:prSet presAssocID="{7A3CCAF8-AC3A-401E-AEDD-44BBC1AA9C31}" presName="vSp2" presStyleCnt="0"/>
      <dgm:spPr/>
    </dgm:pt>
    <dgm:pt modelId="{86D3235F-7EDC-43D7-A9E8-397396E649D5}" type="pres">
      <dgm:prSet presAssocID="{7A3CCAF8-AC3A-401E-AEDD-44BBC1AA9C31}" presName="sibTrans" presStyleCnt="0"/>
      <dgm:spPr/>
    </dgm:pt>
    <dgm:pt modelId="{D19045B6-26D0-41D8-AB68-890C92AA908D}" type="pres">
      <dgm:prSet presAssocID="{09C152DA-7620-4852-8162-A77EC3609F3F}" presName="compositeNode" presStyleCnt="0">
        <dgm:presLayoutVars>
          <dgm:bulletEnabled val="1"/>
        </dgm:presLayoutVars>
      </dgm:prSet>
      <dgm:spPr/>
    </dgm:pt>
    <dgm:pt modelId="{B3E88A43-51F1-432B-A28E-5768FA81D835}" type="pres">
      <dgm:prSet presAssocID="{09C152DA-7620-4852-8162-A77EC3609F3F}" presName="bgRect" presStyleLbl="node1" presStyleIdx="2" presStyleCnt="3"/>
      <dgm:spPr/>
    </dgm:pt>
    <dgm:pt modelId="{BD16C391-6700-4051-B150-D218655BBCB6}" type="pres">
      <dgm:prSet presAssocID="{09C152DA-7620-4852-8162-A77EC3609F3F}" presName="parentNode" presStyleLbl="node1" presStyleIdx="2" presStyleCnt="3">
        <dgm:presLayoutVars>
          <dgm:chMax val="0"/>
          <dgm:bulletEnabled val="1"/>
        </dgm:presLayoutVars>
      </dgm:prSet>
      <dgm:spPr/>
    </dgm:pt>
    <dgm:pt modelId="{7F579CFD-0D96-473B-85AC-D7229C059126}" type="pres">
      <dgm:prSet presAssocID="{09C152DA-7620-4852-8162-A77EC3609F3F}" presName="childNode" presStyleLbl="node1" presStyleIdx="2" presStyleCnt="3">
        <dgm:presLayoutVars>
          <dgm:bulletEnabled val="1"/>
        </dgm:presLayoutVars>
      </dgm:prSet>
      <dgm:spPr/>
    </dgm:pt>
  </dgm:ptLst>
  <dgm:cxnLst>
    <dgm:cxn modelId="{8C5B110A-FBC3-4CBF-BED2-413E87D4DAD5}" srcId="{8DB5D7D5-6A1C-4ABC-8850-759A9D876047}" destId="{96262926-A67D-4E4E-9515-5EBC67F0B634}" srcOrd="0" destOrd="0" parTransId="{EC74E552-C501-4B0E-9400-E8B410F53D50}" sibTransId="{1DA7ACEB-F642-43C1-BCB5-F580B9B985B9}"/>
    <dgm:cxn modelId="{68DA6729-CC16-41B7-8FBC-C7647A808E93}" type="presOf" srcId="{E80CA270-6C90-4E17-ACEA-46B56AD54DD1}" destId="{90B44153-71C0-496E-9CB5-30CF124B9125}" srcOrd="0" destOrd="0" presId="urn:microsoft.com/office/officeart/2005/8/layout/hProcess7"/>
    <dgm:cxn modelId="{6169283A-9C69-4536-A775-6A3A526D1D18}" type="presOf" srcId="{8DB5D7D5-6A1C-4ABC-8850-759A9D876047}" destId="{949B4DEF-C8FE-409A-8AC9-A206B916FE59}" srcOrd="1" destOrd="0" presId="urn:microsoft.com/office/officeart/2005/8/layout/hProcess7"/>
    <dgm:cxn modelId="{3297443C-9796-4C3B-B82A-5D493ABFC0A2}" type="presOf" srcId="{6C8937BE-93F8-4DED-8538-1C601DAEBA66}" destId="{7F579CFD-0D96-473B-85AC-D7229C059126}" srcOrd="0" destOrd="0" presId="urn:microsoft.com/office/officeart/2005/8/layout/hProcess7"/>
    <dgm:cxn modelId="{8EBF857E-7408-4941-91E4-293B0F59EEF7}" srcId="{6A70FD8F-0050-42E3-8B3A-6ED7CFB9852E}" destId="{C5146535-FD3D-4589-98A3-623B8DA4B8DB}" srcOrd="1" destOrd="0" parTransId="{20848F78-EC70-4162-96CE-CC68006930F0}" sibTransId="{7A3CCAF8-AC3A-401E-AEDD-44BBC1AA9C31}"/>
    <dgm:cxn modelId="{2F9BED7F-B3E3-4445-B7C3-5F6978634D4A}" type="presOf" srcId="{96262926-A67D-4E4E-9515-5EBC67F0B634}" destId="{3D4DC6F5-CB4A-4E1F-A22A-E754B1E80FA2}" srcOrd="0" destOrd="0" presId="urn:microsoft.com/office/officeart/2005/8/layout/hProcess7"/>
    <dgm:cxn modelId="{B0BFF382-9734-4B53-9699-4E10AB974AF6}" type="presOf" srcId="{09C152DA-7620-4852-8162-A77EC3609F3F}" destId="{B3E88A43-51F1-432B-A28E-5768FA81D835}" srcOrd="0" destOrd="0" presId="urn:microsoft.com/office/officeart/2005/8/layout/hProcess7"/>
    <dgm:cxn modelId="{23ECAC8B-17A4-4883-AA0E-06D66B7E788A}" srcId="{6A70FD8F-0050-42E3-8B3A-6ED7CFB9852E}" destId="{09C152DA-7620-4852-8162-A77EC3609F3F}" srcOrd="2" destOrd="0" parTransId="{9F6D14C0-6C82-4CBD-8D6D-B0E117B6F2ED}" sibTransId="{0AE8D36D-0F0F-4206-AE39-0A2D73987B68}"/>
    <dgm:cxn modelId="{1746FED9-D583-42DE-83F5-C93705B605B7}" type="presOf" srcId="{09C152DA-7620-4852-8162-A77EC3609F3F}" destId="{BD16C391-6700-4051-B150-D218655BBCB6}" srcOrd="1" destOrd="0" presId="urn:microsoft.com/office/officeart/2005/8/layout/hProcess7"/>
    <dgm:cxn modelId="{6615B4DD-AFBB-4CBA-8A39-3D24B5FD6AF9}" type="presOf" srcId="{8DB5D7D5-6A1C-4ABC-8850-759A9D876047}" destId="{C0C52173-99AD-419D-986A-33B84270A345}" srcOrd="0" destOrd="0" presId="urn:microsoft.com/office/officeart/2005/8/layout/hProcess7"/>
    <dgm:cxn modelId="{FAA8D3DD-12E8-457D-9144-B037C5678347}" srcId="{09C152DA-7620-4852-8162-A77EC3609F3F}" destId="{6C8937BE-93F8-4DED-8538-1C601DAEBA66}" srcOrd="0" destOrd="0" parTransId="{77D169C6-D77F-456D-B18B-D7BE016AD87A}" sibTransId="{A97BE953-FA9D-4BA6-A92C-494DB1F3BA59}"/>
    <dgm:cxn modelId="{3D8C2EE0-A319-4E3C-BD04-8EAD7A5F277E}" type="presOf" srcId="{C5146535-FD3D-4589-98A3-623B8DA4B8DB}" destId="{2495CCAE-930C-45E6-8F33-65AB003B44C3}" srcOrd="1" destOrd="0" presId="urn:microsoft.com/office/officeart/2005/8/layout/hProcess7"/>
    <dgm:cxn modelId="{C5202EE1-10E9-4076-9D55-9E0CF8B152AF}" srcId="{6A70FD8F-0050-42E3-8B3A-6ED7CFB9852E}" destId="{8DB5D7D5-6A1C-4ABC-8850-759A9D876047}" srcOrd="0" destOrd="0" parTransId="{D8874F40-D7B0-41DE-BB6F-A6014FEAB2D7}" sibTransId="{BD6E0A2E-99C8-4F5A-971A-CD211D1099FF}"/>
    <dgm:cxn modelId="{7D8250E8-A8EC-4D82-8F67-311BA11C17AB}" type="presOf" srcId="{6A70FD8F-0050-42E3-8B3A-6ED7CFB9852E}" destId="{62B2B2F8-EDD6-4739-A160-BD9B2EC6DF5E}" srcOrd="0" destOrd="0" presId="urn:microsoft.com/office/officeart/2005/8/layout/hProcess7"/>
    <dgm:cxn modelId="{0E2CDDEC-421D-438D-8283-2CFE20740046}" type="presOf" srcId="{C5146535-FD3D-4589-98A3-623B8DA4B8DB}" destId="{00C4C27E-B6EB-4427-A843-5C358A4F9D7D}" srcOrd="0" destOrd="0" presId="urn:microsoft.com/office/officeart/2005/8/layout/hProcess7"/>
    <dgm:cxn modelId="{2DC28DF8-5C1B-4F53-A4C1-D5B63FB54BAF}" srcId="{C5146535-FD3D-4589-98A3-623B8DA4B8DB}" destId="{E80CA270-6C90-4E17-ACEA-46B56AD54DD1}" srcOrd="0" destOrd="0" parTransId="{7EEC8067-96EF-4BE0-8BE3-BA59ED78A31F}" sibTransId="{1AFE46E5-6B07-4894-8ECB-21BD7E7B8AF1}"/>
    <dgm:cxn modelId="{88108433-DC1F-43DE-A442-BCB5CF25E329}" type="presParOf" srcId="{62B2B2F8-EDD6-4739-A160-BD9B2EC6DF5E}" destId="{E0D56721-FE57-468B-B373-69D69ED07663}" srcOrd="0" destOrd="0" presId="urn:microsoft.com/office/officeart/2005/8/layout/hProcess7"/>
    <dgm:cxn modelId="{9ACBB6BA-FB61-47A4-BF20-97E9431601A6}" type="presParOf" srcId="{E0D56721-FE57-468B-B373-69D69ED07663}" destId="{C0C52173-99AD-419D-986A-33B84270A345}" srcOrd="0" destOrd="0" presId="urn:microsoft.com/office/officeart/2005/8/layout/hProcess7"/>
    <dgm:cxn modelId="{BCB5C3FC-D16B-4604-853C-DA376335C25D}" type="presParOf" srcId="{E0D56721-FE57-468B-B373-69D69ED07663}" destId="{949B4DEF-C8FE-409A-8AC9-A206B916FE59}" srcOrd="1" destOrd="0" presId="urn:microsoft.com/office/officeart/2005/8/layout/hProcess7"/>
    <dgm:cxn modelId="{62688FC1-E316-4CAE-B2CF-356E82043573}" type="presParOf" srcId="{E0D56721-FE57-468B-B373-69D69ED07663}" destId="{3D4DC6F5-CB4A-4E1F-A22A-E754B1E80FA2}" srcOrd="2" destOrd="0" presId="urn:microsoft.com/office/officeart/2005/8/layout/hProcess7"/>
    <dgm:cxn modelId="{A8AEDB6C-C18A-4D69-B9E0-05C8B112D762}" type="presParOf" srcId="{62B2B2F8-EDD6-4739-A160-BD9B2EC6DF5E}" destId="{2B07200B-D2C0-425C-8CF6-D12FFD9FA95B}" srcOrd="1" destOrd="0" presId="urn:microsoft.com/office/officeart/2005/8/layout/hProcess7"/>
    <dgm:cxn modelId="{150FF07D-2820-441F-8643-93CDBEEBF630}" type="presParOf" srcId="{62B2B2F8-EDD6-4739-A160-BD9B2EC6DF5E}" destId="{5F1583D3-B1C0-4219-B846-BE5D53208F39}" srcOrd="2" destOrd="0" presId="urn:microsoft.com/office/officeart/2005/8/layout/hProcess7"/>
    <dgm:cxn modelId="{4E09F269-2EF2-476F-A8BF-700A0A23D965}" type="presParOf" srcId="{5F1583D3-B1C0-4219-B846-BE5D53208F39}" destId="{9E8598FE-8313-4D3B-8BB5-98FEF0955938}" srcOrd="0" destOrd="0" presId="urn:microsoft.com/office/officeart/2005/8/layout/hProcess7"/>
    <dgm:cxn modelId="{3E1CC3AB-4FFE-4343-B98B-FA27544F74B5}" type="presParOf" srcId="{5F1583D3-B1C0-4219-B846-BE5D53208F39}" destId="{2DBBD80C-3D66-478F-8AAF-1DC4F60C85AE}" srcOrd="1" destOrd="0" presId="urn:microsoft.com/office/officeart/2005/8/layout/hProcess7"/>
    <dgm:cxn modelId="{AECC8398-A51F-4F0F-8588-F767B928D28B}" type="presParOf" srcId="{5F1583D3-B1C0-4219-B846-BE5D53208F39}" destId="{8613FA3A-1ADC-4B6C-8522-444D570D90A1}" srcOrd="2" destOrd="0" presId="urn:microsoft.com/office/officeart/2005/8/layout/hProcess7"/>
    <dgm:cxn modelId="{1C97BF7C-D859-418D-BEB6-F79F30C6BCA1}" type="presParOf" srcId="{62B2B2F8-EDD6-4739-A160-BD9B2EC6DF5E}" destId="{41582BFF-9076-4E78-BD93-D35C01BEA1BE}" srcOrd="3" destOrd="0" presId="urn:microsoft.com/office/officeart/2005/8/layout/hProcess7"/>
    <dgm:cxn modelId="{32F6615C-C522-4279-8239-53A30CE99BAF}" type="presParOf" srcId="{62B2B2F8-EDD6-4739-A160-BD9B2EC6DF5E}" destId="{9DA0B8A3-487E-4A55-A710-EF75F4CC1B92}" srcOrd="4" destOrd="0" presId="urn:microsoft.com/office/officeart/2005/8/layout/hProcess7"/>
    <dgm:cxn modelId="{20F3A60C-9E9C-46D3-A8F5-7781EA406D5F}" type="presParOf" srcId="{9DA0B8A3-487E-4A55-A710-EF75F4CC1B92}" destId="{00C4C27E-B6EB-4427-A843-5C358A4F9D7D}" srcOrd="0" destOrd="0" presId="urn:microsoft.com/office/officeart/2005/8/layout/hProcess7"/>
    <dgm:cxn modelId="{77BBB06F-1174-44D6-A03C-2A03B19AFE13}" type="presParOf" srcId="{9DA0B8A3-487E-4A55-A710-EF75F4CC1B92}" destId="{2495CCAE-930C-45E6-8F33-65AB003B44C3}" srcOrd="1" destOrd="0" presId="urn:microsoft.com/office/officeart/2005/8/layout/hProcess7"/>
    <dgm:cxn modelId="{CDD41E66-CE37-4E7E-B6E0-9009B83E2FD5}" type="presParOf" srcId="{9DA0B8A3-487E-4A55-A710-EF75F4CC1B92}" destId="{90B44153-71C0-496E-9CB5-30CF124B9125}" srcOrd="2" destOrd="0" presId="urn:microsoft.com/office/officeart/2005/8/layout/hProcess7"/>
    <dgm:cxn modelId="{798025D8-957D-443C-8228-1ADA96B9A78A}" type="presParOf" srcId="{62B2B2F8-EDD6-4739-A160-BD9B2EC6DF5E}" destId="{C0B23148-ADDD-48E4-A6C9-010B98B819D1}" srcOrd="5" destOrd="0" presId="urn:microsoft.com/office/officeart/2005/8/layout/hProcess7"/>
    <dgm:cxn modelId="{0813BAAE-700C-4A78-B28B-03ED3493982E}" type="presParOf" srcId="{62B2B2F8-EDD6-4739-A160-BD9B2EC6DF5E}" destId="{4BEAA5D4-8718-435B-9BFE-1EB4D68539FA}" srcOrd="6" destOrd="0" presId="urn:microsoft.com/office/officeart/2005/8/layout/hProcess7"/>
    <dgm:cxn modelId="{33DFD31A-4098-4EF8-BF8A-B8BF5ECC9318}" type="presParOf" srcId="{4BEAA5D4-8718-435B-9BFE-1EB4D68539FA}" destId="{5189FC0E-DF78-40FE-84A9-764AFB7FF493}" srcOrd="0" destOrd="0" presId="urn:microsoft.com/office/officeart/2005/8/layout/hProcess7"/>
    <dgm:cxn modelId="{0F8FFF94-E642-4C63-BB99-3C4BDAD84EB4}" type="presParOf" srcId="{4BEAA5D4-8718-435B-9BFE-1EB4D68539FA}" destId="{8FBA3178-964B-48E3-B1DB-098C1C73071E}" srcOrd="1" destOrd="0" presId="urn:microsoft.com/office/officeart/2005/8/layout/hProcess7"/>
    <dgm:cxn modelId="{0385C77A-1832-4FB6-A66B-21200D2966DE}" type="presParOf" srcId="{4BEAA5D4-8718-435B-9BFE-1EB4D68539FA}" destId="{23025E44-BBB1-4F16-B674-EF56C29449E6}" srcOrd="2" destOrd="0" presId="urn:microsoft.com/office/officeart/2005/8/layout/hProcess7"/>
    <dgm:cxn modelId="{2A78C9D3-F89B-4472-8EA7-8D05FD08143D}" type="presParOf" srcId="{62B2B2F8-EDD6-4739-A160-BD9B2EC6DF5E}" destId="{86D3235F-7EDC-43D7-A9E8-397396E649D5}" srcOrd="7" destOrd="0" presId="urn:microsoft.com/office/officeart/2005/8/layout/hProcess7"/>
    <dgm:cxn modelId="{88FC5FC8-8603-4CCA-85D2-FD50A3F172EF}" type="presParOf" srcId="{62B2B2F8-EDD6-4739-A160-BD9B2EC6DF5E}" destId="{D19045B6-26D0-41D8-AB68-890C92AA908D}" srcOrd="8" destOrd="0" presId="urn:microsoft.com/office/officeart/2005/8/layout/hProcess7"/>
    <dgm:cxn modelId="{5A2743AC-0EB9-457D-9686-5411B302CF5C}" type="presParOf" srcId="{D19045B6-26D0-41D8-AB68-890C92AA908D}" destId="{B3E88A43-51F1-432B-A28E-5768FA81D835}" srcOrd="0" destOrd="0" presId="urn:microsoft.com/office/officeart/2005/8/layout/hProcess7"/>
    <dgm:cxn modelId="{92999845-8974-4308-B276-A23240EDBF26}" type="presParOf" srcId="{D19045B6-26D0-41D8-AB68-890C92AA908D}" destId="{BD16C391-6700-4051-B150-D218655BBCB6}" srcOrd="1" destOrd="0" presId="urn:microsoft.com/office/officeart/2005/8/layout/hProcess7"/>
    <dgm:cxn modelId="{3ECBED38-8149-4A74-AC8F-ADB571AB2138}" type="presParOf" srcId="{D19045B6-26D0-41D8-AB68-890C92AA908D}" destId="{7F579CFD-0D96-473B-85AC-D7229C059126}"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8DDA3CB-CB13-478A-9C08-001C9D9AD3F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9B67CD94-788B-4A1B-BEA9-F7C3769ADE1F}">
      <dgm:prSet phldrT="[Text]"/>
      <dgm:spPr/>
      <dgm:t>
        <a:bodyPr/>
        <a:lstStyle/>
        <a:p>
          <a:r>
            <a:rPr lang="en-GB" dirty="0"/>
            <a:t>Questions about political discourse on war migrants</a:t>
          </a:r>
        </a:p>
      </dgm:t>
    </dgm:pt>
    <dgm:pt modelId="{C803E9CC-791B-45B7-A3E2-90260FBA0E03}" type="parTrans" cxnId="{039B9800-73F6-4C33-9AAF-C63470A31D90}">
      <dgm:prSet/>
      <dgm:spPr/>
      <dgm:t>
        <a:bodyPr/>
        <a:lstStyle/>
        <a:p>
          <a:endParaRPr lang="en-GB"/>
        </a:p>
      </dgm:t>
    </dgm:pt>
    <dgm:pt modelId="{912F3806-669A-4173-B9F0-5591F23B55CF}" type="sibTrans" cxnId="{039B9800-73F6-4C33-9AAF-C63470A31D90}">
      <dgm:prSet/>
      <dgm:spPr/>
      <dgm:t>
        <a:bodyPr/>
        <a:lstStyle/>
        <a:p>
          <a:endParaRPr lang="en-GB"/>
        </a:p>
      </dgm:t>
    </dgm:pt>
    <dgm:pt modelId="{C60485F1-E8D2-43F9-AA4D-C86231F67445}">
      <dgm:prSet phldrT="[Text]"/>
      <dgm:spPr/>
      <dgm:t>
        <a:bodyPr/>
        <a:lstStyle/>
        <a:p>
          <a:r>
            <a:rPr lang="en-GB" dirty="0"/>
            <a:t>3 closed-ended questions based on a 1-10 point scale</a:t>
          </a:r>
        </a:p>
      </dgm:t>
    </dgm:pt>
    <dgm:pt modelId="{B8CADAC2-458F-40B9-B35F-5A3E9C335467}" type="parTrans" cxnId="{84639281-E115-4B28-AB18-7D099D66B3CA}">
      <dgm:prSet/>
      <dgm:spPr/>
      <dgm:t>
        <a:bodyPr/>
        <a:lstStyle/>
        <a:p>
          <a:endParaRPr lang="en-GB"/>
        </a:p>
      </dgm:t>
    </dgm:pt>
    <dgm:pt modelId="{5A72BF84-4951-48F4-B293-8D3430016706}" type="sibTrans" cxnId="{84639281-E115-4B28-AB18-7D099D66B3CA}">
      <dgm:prSet/>
      <dgm:spPr/>
      <dgm:t>
        <a:bodyPr/>
        <a:lstStyle/>
        <a:p>
          <a:endParaRPr lang="en-GB"/>
        </a:p>
      </dgm:t>
    </dgm:pt>
    <dgm:pt modelId="{A3B45C78-AA27-47F9-805A-C5A78DF8BAE7}">
      <dgm:prSet phldrT="[Text]"/>
      <dgm:spPr/>
      <dgm:t>
        <a:bodyPr/>
        <a:lstStyle/>
        <a:p>
          <a:r>
            <a:rPr lang="en-GB" dirty="0"/>
            <a:t>Experiment</a:t>
          </a:r>
        </a:p>
      </dgm:t>
    </dgm:pt>
    <dgm:pt modelId="{C155D6B9-1423-403D-BD76-ABE1330D952E}" type="parTrans" cxnId="{9399D21A-1842-4CAF-B841-496581945EF6}">
      <dgm:prSet/>
      <dgm:spPr/>
      <dgm:t>
        <a:bodyPr/>
        <a:lstStyle/>
        <a:p>
          <a:endParaRPr lang="en-GB"/>
        </a:p>
      </dgm:t>
    </dgm:pt>
    <dgm:pt modelId="{A9D0D3B1-FFA4-4DDB-9F6C-F2586EC79CDC}" type="sibTrans" cxnId="{9399D21A-1842-4CAF-B841-496581945EF6}">
      <dgm:prSet/>
      <dgm:spPr/>
      <dgm:t>
        <a:bodyPr/>
        <a:lstStyle/>
        <a:p>
          <a:endParaRPr lang="en-GB"/>
        </a:p>
      </dgm:t>
    </dgm:pt>
    <dgm:pt modelId="{9DF47356-FB26-41D2-BD03-6166BA57ACD0}">
      <dgm:prSet phldrT="[Text]"/>
      <dgm:spPr/>
      <dgm:t>
        <a:bodyPr/>
        <a:lstStyle/>
        <a:p>
          <a:r>
            <a:rPr lang="en-GB" dirty="0"/>
            <a:t>Factorial vignette 2x2 followed by 7 post experimental statements to show agreement or disagreement on a 1-10 point scale</a:t>
          </a:r>
        </a:p>
      </dgm:t>
    </dgm:pt>
    <dgm:pt modelId="{FF7A8EC2-2547-46EC-A988-5845B396A7B3}" type="parTrans" cxnId="{186320FE-CCE8-4ADF-B013-DCCB26626C27}">
      <dgm:prSet/>
      <dgm:spPr/>
      <dgm:t>
        <a:bodyPr/>
        <a:lstStyle/>
        <a:p>
          <a:endParaRPr lang="en-GB"/>
        </a:p>
      </dgm:t>
    </dgm:pt>
    <dgm:pt modelId="{F331A2A0-23DF-4E1D-B8CA-5D891A080747}" type="sibTrans" cxnId="{186320FE-CCE8-4ADF-B013-DCCB26626C27}">
      <dgm:prSet/>
      <dgm:spPr/>
      <dgm:t>
        <a:bodyPr/>
        <a:lstStyle/>
        <a:p>
          <a:endParaRPr lang="en-GB"/>
        </a:p>
      </dgm:t>
    </dgm:pt>
    <dgm:pt modelId="{F85F1A14-318C-4BAB-9BAB-D87EF0C5EC5B}" type="pres">
      <dgm:prSet presAssocID="{88DDA3CB-CB13-478A-9C08-001C9D9AD3F5}" presName="linear" presStyleCnt="0">
        <dgm:presLayoutVars>
          <dgm:animLvl val="lvl"/>
          <dgm:resizeHandles val="exact"/>
        </dgm:presLayoutVars>
      </dgm:prSet>
      <dgm:spPr/>
    </dgm:pt>
    <dgm:pt modelId="{271C8425-4F37-4835-AFBA-CFAC9419A18A}" type="pres">
      <dgm:prSet presAssocID="{9B67CD94-788B-4A1B-BEA9-F7C3769ADE1F}" presName="parentText" presStyleLbl="node1" presStyleIdx="0" presStyleCnt="2">
        <dgm:presLayoutVars>
          <dgm:chMax val="0"/>
          <dgm:bulletEnabled val="1"/>
        </dgm:presLayoutVars>
      </dgm:prSet>
      <dgm:spPr/>
    </dgm:pt>
    <dgm:pt modelId="{279543BA-BD48-4F04-A691-696AA3922EBB}" type="pres">
      <dgm:prSet presAssocID="{9B67CD94-788B-4A1B-BEA9-F7C3769ADE1F}" presName="childText" presStyleLbl="revTx" presStyleIdx="0" presStyleCnt="2">
        <dgm:presLayoutVars>
          <dgm:bulletEnabled val="1"/>
        </dgm:presLayoutVars>
      </dgm:prSet>
      <dgm:spPr/>
    </dgm:pt>
    <dgm:pt modelId="{769589FC-2652-45FA-9FBD-86B701434CE6}" type="pres">
      <dgm:prSet presAssocID="{A3B45C78-AA27-47F9-805A-C5A78DF8BAE7}" presName="parentText" presStyleLbl="node1" presStyleIdx="1" presStyleCnt="2">
        <dgm:presLayoutVars>
          <dgm:chMax val="0"/>
          <dgm:bulletEnabled val="1"/>
        </dgm:presLayoutVars>
      </dgm:prSet>
      <dgm:spPr/>
    </dgm:pt>
    <dgm:pt modelId="{A613219C-E827-426A-8CC1-C2B887464CB0}" type="pres">
      <dgm:prSet presAssocID="{A3B45C78-AA27-47F9-805A-C5A78DF8BAE7}" presName="childText" presStyleLbl="revTx" presStyleIdx="1" presStyleCnt="2">
        <dgm:presLayoutVars>
          <dgm:bulletEnabled val="1"/>
        </dgm:presLayoutVars>
      </dgm:prSet>
      <dgm:spPr/>
    </dgm:pt>
  </dgm:ptLst>
  <dgm:cxnLst>
    <dgm:cxn modelId="{039B9800-73F6-4C33-9AAF-C63470A31D90}" srcId="{88DDA3CB-CB13-478A-9C08-001C9D9AD3F5}" destId="{9B67CD94-788B-4A1B-BEA9-F7C3769ADE1F}" srcOrd="0" destOrd="0" parTransId="{C803E9CC-791B-45B7-A3E2-90260FBA0E03}" sibTransId="{912F3806-669A-4173-B9F0-5591F23B55CF}"/>
    <dgm:cxn modelId="{39459301-FDA1-4F5A-B8A8-068B447303BD}" type="presOf" srcId="{9DF47356-FB26-41D2-BD03-6166BA57ACD0}" destId="{A613219C-E827-426A-8CC1-C2B887464CB0}" srcOrd="0" destOrd="0" presId="urn:microsoft.com/office/officeart/2005/8/layout/vList2"/>
    <dgm:cxn modelId="{9399D21A-1842-4CAF-B841-496581945EF6}" srcId="{88DDA3CB-CB13-478A-9C08-001C9D9AD3F5}" destId="{A3B45C78-AA27-47F9-805A-C5A78DF8BAE7}" srcOrd="1" destOrd="0" parTransId="{C155D6B9-1423-403D-BD76-ABE1330D952E}" sibTransId="{A9D0D3B1-FFA4-4DDB-9F6C-F2586EC79CDC}"/>
    <dgm:cxn modelId="{FDCED45F-65EB-4F2E-82B9-0B1910757261}" type="presOf" srcId="{C60485F1-E8D2-43F9-AA4D-C86231F67445}" destId="{279543BA-BD48-4F04-A691-696AA3922EBB}" srcOrd="0" destOrd="0" presId="urn:microsoft.com/office/officeart/2005/8/layout/vList2"/>
    <dgm:cxn modelId="{124EE980-FCBF-4188-9CAC-1D27A501F2F8}" type="presOf" srcId="{9B67CD94-788B-4A1B-BEA9-F7C3769ADE1F}" destId="{271C8425-4F37-4835-AFBA-CFAC9419A18A}" srcOrd="0" destOrd="0" presId="urn:microsoft.com/office/officeart/2005/8/layout/vList2"/>
    <dgm:cxn modelId="{84639281-E115-4B28-AB18-7D099D66B3CA}" srcId="{9B67CD94-788B-4A1B-BEA9-F7C3769ADE1F}" destId="{C60485F1-E8D2-43F9-AA4D-C86231F67445}" srcOrd="0" destOrd="0" parTransId="{B8CADAC2-458F-40B9-B35F-5A3E9C335467}" sibTransId="{5A72BF84-4951-48F4-B293-8D3430016706}"/>
    <dgm:cxn modelId="{21EE77A3-3C2E-4B34-8870-09CCF76A5127}" type="presOf" srcId="{88DDA3CB-CB13-478A-9C08-001C9D9AD3F5}" destId="{F85F1A14-318C-4BAB-9BAB-D87EF0C5EC5B}" srcOrd="0" destOrd="0" presId="urn:microsoft.com/office/officeart/2005/8/layout/vList2"/>
    <dgm:cxn modelId="{04D6A7B2-E061-416B-8475-716C833E953C}" type="presOf" srcId="{A3B45C78-AA27-47F9-805A-C5A78DF8BAE7}" destId="{769589FC-2652-45FA-9FBD-86B701434CE6}" srcOrd="0" destOrd="0" presId="urn:microsoft.com/office/officeart/2005/8/layout/vList2"/>
    <dgm:cxn modelId="{186320FE-CCE8-4ADF-B013-DCCB26626C27}" srcId="{A3B45C78-AA27-47F9-805A-C5A78DF8BAE7}" destId="{9DF47356-FB26-41D2-BD03-6166BA57ACD0}" srcOrd="0" destOrd="0" parTransId="{FF7A8EC2-2547-46EC-A988-5845B396A7B3}" sibTransId="{F331A2A0-23DF-4E1D-B8CA-5D891A080747}"/>
    <dgm:cxn modelId="{2DF073DC-5420-482A-8EA4-E7C1CE8BAFA6}" type="presParOf" srcId="{F85F1A14-318C-4BAB-9BAB-D87EF0C5EC5B}" destId="{271C8425-4F37-4835-AFBA-CFAC9419A18A}" srcOrd="0" destOrd="0" presId="urn:microsoft.com/office/officeart/2005/8/layout/vList2"/>
    <dgm:cxn modelId="{FC0C4E51-3776-4DF7-9625-E2B3F8F82096}" type="presParOf" srcId="{F85F1A14-318C-4BAB-9BAB-D87EF0C5EC5B}" destId="{279543BA-BD48-4F04-A691-696AA3922EBB}" srcOrd="1" destOrd="0" presId="urn:microsoft.com/office/officeart/2005/8/layout/vList2"/>
    <dgm:cxn modelId="{6B5884F5-01D7-46AD-BBF5-DE640E4461DA}" type="presParOf" srcId="{F85F1A14-318C-4BAB-9BAB-D87EF0C5EC5B}" destId="{769589FC-2652-45FA-9FBD-86B701434CE6}" srcOrd="2" destOrd="0" presId="urn:microsoft.com/office/officeart/2005/8/layout/vList2"/>
    <dgm:cxn modelId="{93267A3F-6788-4264-8DAA-B7FD5DD1482E}" type="presParOf" srcId="{F85F1A14-318C-4BAB-9BAB-D87EF0C5EC5B}" destId="{A613219C-E827-426A-8CC1-C2B887464CB0}"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096211" y="194183"/>
          <a:ext cx="776758" cy="3228639"/>
        </a:xfrm>
        <a:prstGeom prst="round2SameRect">
          <a:avLst/>
        </a:prstGeom>
        <a:solidFill>
          <a:schemeClr val="accent1">
            <a:shade val="80000"/>
            <a:hueOff val="0"/>
            <a:satOff val="0"/>
            <a:lumOff val="0"/>
            <a:alphaOff val="0"/>
          </a:schemeClr>
        </a:solidFill>
        <a:ln>
          <a:noFill/>
        </a:ln>
        <a:effectLst>
          <a:outerShdw blurRad="38100" dist="25400" dir="5400000" rotWithShape="0">
            <a:srgbClr val="000000">
              <a:alpha val="5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2022</a:t>
          </a:r>
        </a:p>
      </dsp:txBody>
      <dsp:txXfrm rot="5400000">
        <a:off x="908189" y="1458041"/>
        <a:ext cx="3190721" cy="700922"/>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t>Very supportive</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0"/>
              <a:satOff val="0"/>
              <a:lumOff val="0"/>
              <a:alphaOff val="0"/>
            </a:schemeClr>
          </a:solidFill>
          <a:prstDash val="dash"/>
        </a:ln>
        <a:effectLst/>
        <a:sp3d z="-40000" prstMaterial="matte"/>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a:noFill/>
        </a:ln>
        <a:effectLst>
          <a:outerShdw blurRad="38100" dist="25400" dir="5400000" rotWithShape="0">
            <a:srgbClr val="000000">
              <a:alpha val="5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30804A27-188E-4A17-8FFE-97BCCA0597B8}">
      <dsp:nvSpPr>
        <dsp:cNvPr id="0" name=""/>
        <dsp:cNvSpPr/>
      </dsp:nvSpPr>
      <dsp:spPr>
        <a:xfrm>
          <a:off x="3907086" y="1420127"/>
          <a:ext cx="3215776" cy="793531"/>
        </a:xfrm>
        <a:prstGeom prst="rect">
          <a:avLst/>
        </a:prstGeom>
        <a:solidFill>
          <a:schemeClr val="accent1">
            <a:shade val="80000"/>
            <a:hueOff val="223096"/>
            <a:satOff val="-4529"/>
            <a:lumOff val="15339"/>
            <a:alphaOff val="0"/>
          </a:schemeClr>
        </a:solidFill>
        <a:ln>
          <a:noFill/>
        </a:ln>
        <a:effectLst>
          <a:outerShdw blurRad="38100" dist="25400" dir="5400000" rotWithShape="0">
            <a:srgbClr val="000000">
              <a:alpha val="5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t>2023</a:t>
          </a:r>
        </a:p>
      </dsp:txBody>
      <dsp:txXfrm>
        <a:off x="3907086" y="1420127"/>
        <a:ext cx="3215776" cy="793531"/>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t>Supportive </a:t>
          </a:r>
        </a:p>
      </dsp:txBody>
      <dsp:txXfrm>
        <a:off x="3010616" y="2361961"/>
        <a:ext cx="5008717" cy="1271825"/>
      </dsp:txXfrm>
    </dsp:sp>
    <dsp:sp modelId="{DBA410EB-5F61-4F46-92D9-C5B0AA59EE15}">
      <dsp:nvSpPr>
        <dsp:cNvPr id="0" name=""/>
        <dsp:cNvSpPr/>
      </dsp:nvSpPr>
      <dsp:spPr>
        <a:xfrm>
          <a:off x="5514974" y="1998582"/>
          <a:ext cx="0" cy="290702"/>
        </a:xfrm>
        <a:prstGeom prst="line">
          <a:avLst/>
        </a:prstGeom>
        <a:noFill/>
        <a:ln w="12700" cap="rnd" cmpd="sng" algn="ctr">
          <a:solidFill>
            <a:schemeClr val="accent1">
              <a:shade val="90000"/>
              <a:hueOff val="223106"/>
              <a:satOff val="-4301"/>
              <a:lumOff val="14062"/>
              <a:alphaOff val="0"/>
            </a:schemeClr>
          </a:solidFill>
          <a:prstDash val="dash"/>
        </a:ln>
        <a:effectLst/>
        <a:sp3d z="-40000" prstMaterial="matte"/>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a:noFill/>
        </a:ln>
        <a:effectLst>
          <a:outerShdw blurRad="38100" dist="25400" dir="5400000" rotWithShape="0">
            <a:srgbClr val="000000">
              <a:alpha val="5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566B79CB-1A41-4F5C-BF91-58D94BF93913}">
      <dsp:nvSpPr>
        <dsp:cNvPr id="0" name=""/>
        <dsp:cNvSpPr/>
      </dsp:nvSpPr>
      <dsp:spPr>
        <a:xfrm rot="5400000">
          <a:off x="8131828" y="181867"/>
          <a:ext cx="776754" cy="3270051"/>
        </a:xfrm>
        <a:prstGeom prst="round2SameRect">
          <a:avLst/>
        </a:prstGeom>
        <a:solidFill>
          <a:schemeClr val="accent1">
            <a:shade val="80000"/>
            <a:hueOff val="446191"/>
            <a:satOff val="-9058"/>
            <a:lumOff val="30677"/>
            <a:alphaOff val="0"/>
          </a:schemeClr>
        </a:solidFill>
        <a:ln>
          <a:noFill/>
        </a:ln>
        <a:effectLst>
          <a:outerShdw blurRad="38100" dist="25400" dir="5400000" rotWithShape="0">
            <a:srgbClr val="000000">
              <a:alpha val="5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2024</a:t>
          </a:r>
        </a:p>
      </dsp:txBody>
      <dsp:txXfrm rot="-5400000">
        <a:off x="6885180" y="1466433"/>
        <a:ext cx="3232133" cy="700918"/>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Less supportive</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446212"/>
              <a:satOff val="-8602"/>
              <a:lumOff val="28124"/>
              <a:alphaOff val="0"/>
            </a:schemeClr>
          </a:solidFill>
          <a:prstDash val="dash"/>
        </a:ln>
        <a:effectLst/>
        <a:sp3d z="-40000" prstMaterial="matte"/>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a:noFill/>
        </a:ln>
        <a:effectLst>
          <a:outerShdw blurRad="38100" dist="25400" dir="5400000" rotWithShape="0">
            <a:srgbClr val="000000">
              <a:alpha val="5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BCC9B1-FD3E-43E9-BCBD-DF7B0D1D3F20}">
      <dsp:nvSpPr>
        <dsp:cNvPr id="0" name=""/>
        <dsp:cNvSpPr/>
      </dsp:nvSpPr>
      <dsp:spPr>
        <a:xfrm>
          <a:off x="1792566" y="71484"/>
          <a:ext cx="7444817" cy="1084249"/>
        </a:xfrm>
        <a:prstGeom prst="rightArrow">
          <a:avLst>
            <a:gd name="adj1" fmla="val 50000"/>
            <a:gd name="adj2" fmla="val 50000"/>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254000" bIns="172125" numCol="1" spcCol="1270" anchor="ctr" anchorCtr="0">
          <a:noAutofit/>
        </a:bodyPr>
        <a:lstStyle/>
        <a:p>
          <a:pPr marL="0" lvl="0" indent="0" algn="l" defTabSz="977900">
            <a:lnSpc>
              <a:spcPct val="90000"/>
            </a:lnSpc>
            <a:spcBef>
              <a:spcPct val="0"/>
            </a:spcBef>
            <a:spcAft>
              <a:spcPct val="35000"/>
            </a:spcAft>
            <a:buNone/>
          </a:pPr>
          <a:r>
            <a:rPr lang="en-US" sz="2200" kern="1200" dirty="0"/>
            <a:t>1</a:t>
          </a:r>
        </a:p>
      </dsp:txBody>
      <dsp:txXfrm>
        <a:off x="1792566" y="342546"/>
        <a:ext cx="7173755" cy="542125"/>
      </dsp:txXfrm>
    </dsp:sp>
    <dsp:sp modelId="{8DAF4EB0-54D3-4565-8448-433D6306B055}">
      <dsp:nvSpPr>
        <dsp:cNvPr id="0" name=""/>
        <dsp:cNvSpPr/>
      </dsp:nvSpPr>
      <dsp:spPr>
        <a:xfrm>
          <a:off x="1792566" y="907597"/>
          <a:ext cx="2293003" cy="2088662"/>
        </a:xfrm>
        <a:prstGeom prst="rect">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To assess the extent of public exposure to political discourse regarding war migrants in LT </a:t>
          </a:r>
        </a:p>
      </dsp:txBody>
      <dsp:txXfrm>
        <a:off x="1792566" y="907597"/>
        <a:ext cx="2293003" cy="2088662"/>
      </dsp:txXfrm>
    </dsp:sp>
    <dsp:sp modelId="{29C80467-1A77-4D1B-B58D-9D60C325F090}">
      <dsp:nvSpPr>
        <dsp:cNvPr id="0" name=""/>
        <dsp:cNvSpPr/>
      </dsp:nvSpPr>
      <dsp:spPr>
        <a:xfrm>
          <a:off x="4085570" y="432901"/>
          <a:ext cx="5151813" cy="1084249"/>
        </a:xfrm>
        <a:prstGeom prst="rightArrow">
          <a:avLst>
            <a:gd name="adj1" fmla="val 50000"/>
            <a:gd name="adj2" fmla="val 50000"/>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254000" bIns="172125" numCol="1" spcCol="1270" anchor="ctr" anchorCtr="0">
          <a:noAutofit/>
        </a:bodyPr>
        <a:lstStyle/>
        <a:p>
          <a:pPr marL="0" lvl="0" indent="0" algn="l" defTabSz="977900">
            <a:lnSpc>
              <a:spcPct val="90000"/>
            </a:lnSpc>
            <a:spcBef>
              <a:spcPct val="0"/>
            </a:spcBef>
            <a:spcAft>
              <a:spcPct val="35000"/>
            </a:spcAft>
            <a:buNone/>
          </a:pPr>
          <a:r>
            <a:rPr lang="en-US" sz="2200" kern="1200" dirty="0"/>
            <a:t>2</a:t>
          </a:r>
        </a:p>
      </dsp:txBody>
      <dsp:txXfrm>
        <a:off x="4085570" y="703963"/>
        <a:ext cx="4880751" cy="542125"/>
      </dsp:txXfrm>
    </dsp:sp>
    <dsp:sp modelId="{3B7C511E-3E1D-47E8-B1FA-937130F371FB}">
      <dsp:nvSpPr>
        <dsp:cNvPr id="0" name=""/>
        <dsp:cNvSpPr/>
      </dsp:nvSpPr>
      <dsp:spPr>
        <a:xfrm>
          <a:off x="4085570" y="1269013"/>
          <a:ext cx="2293003" cy="2088662"/>
        </a:xfrm>
        <a:prstGeom prst="rect">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To evaluate </a:t>
          </a:r>
          <a:r>
            <a:rPr lang="en-GB" sz="1800" kern="1200" dirty="0"/>
            <a:t>the portrayal of war migrants in political discourse and its effect on public perception</a:t>
          </a:r>
          <a:endParaRPr lang="en-US" sz="1800" kern="1200" dirty="0"/>
        </a:p>
      </dsp:txBody>
      <dsp:txXfrm>
        <a:off x="4085570" y="1269013"/>
        <a:ext cx="2293003" cy="2088662"/>
      </dsp:txXfrm>
    </dsp:sp>
    <dsp:sp modelId="{DB9AF359-422E-4FED-B5CF-05B3F5E86847}">
      <dsp:nvSpPr>
        <dsp:cNvPr id="0" name=""/>
        <dsp:cNvSpPr/>
      </dsp:nvSpPr>
      <dsp:spPr>
        <a:xfrm>
          <a:off x="6378573" y="794317"/>
          <a:ext cx="2858809" cy="1084249"/>
        </a:xfrm>
        <a:prstGeom prst="rightArrow">
          <a:avLst>
            <a:gd name="adj1" fmla="val 50000"/>
            <a:gd name="adj2" fmla="val 50000"/>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254000" bIns="172125" numCol="1" spcCol="1270" anchor="ctr" anchorCtr="0">
          <a:noAutofit/>
        </a:bodyPr>
        <a:lstStyle/>
        <a:p>
          <a:pPr marL="0" lvl="0" indent="0" algn="l" defTabSz="977900">
            <a:lnSpc>
              <a:spcPct val="90000"/>
            </a:lnSpc>
            <a:spcBef>
              <a:spcPct val="0"/>
            </a:spcBef>
            <a:spcAft>
              <a:spcPct val="35000"/>
            </a:spcAft>
            <a:buNone/>
          </a:pPr>
          <a:r>
            <a:rPr lang="en-US" sz="2200" kern="1200" dirty="0"/>
            <a:t>3</a:t>
          </a:r>
        </a:p>
      </dsp:txBody>
      <dsp:txXfrm>
        <a:off x="6378573" y="1065379"/>
        <a:ext cx="2587747" cy="542125"/>
      </dsp:txXfrm>
    </dsp:sp>
    <dsp:sp modelId="{1C7BBC7C-FEE4-4BC9-86C0-6BE2D95B6D4A}">
      <dsp:nvSpPr>
        <dsp:cNvPr id="0" name=""/>
        <dsp:cNvSpPr/>
      </dsp:nvSpPr>
      <dsp:spPr>
        <a:xfrm>
          <a:off x="6378115" y="1756652"/>
          <a:ext cx="2293920" cy="1805649"/>
        </a:xfrm>
        <a:prstGeom prst="rect">
          <a:avLst/>
        </a:prstGeom>
        <a:solidFill>
          <a:schemeClr val="l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GB" sz="1800" kern="1200" dirty="0"/>
            <a:t>To investigate the impact of specific factors on public attitudes towards war migrants using experimental scenarios</a:t>
          </a:r>
          <a:endParaRPr lang="en-US" sz="1800" kern="1200" dirty="0"/>
        </a:p>
      </dsp:txBody>
      <dsp:txXfrm>
        <a:off x="6378115" y="1756652"/>
        <a:ext cx="2293920" cy="18056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AC0BD9-32F0-4A43-B38C-0BD75941B5C2}">
      <dsp:nvSpPr>
        <dsp:cNvPr id="0" name=""/>
        <dsp:cNvSpPr/>
      </dsp:nvSpPr>
      <dsp:spPr>
        <a:xfrm>
          <a:off x="1422603" y="911905"/>
          <a:ext cx="2124524" cy="1752288"/>
        </a:xfrm>
        <a:prstGeom prst="roundRect">
          <a:avLst>
            <a:gd name="adj" fmla="val 10000"/>
          </a:avLst>
        </a:prstGeom>
        <a:solidFill>
          <a:schemeClr val="lt1">
            <a:alpha val="9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en-US" sz="1900" kern="1200" dirty="0"/>
            <a:t>1000 respondents – convenience random sampling </a:t>
          </a:r>
        </a:p>
      </dsp:txBody>
      <dsp:txXfrm>
        <a:off x="1462928" y="952230"/>
        <a:ext cx="2043874" cy="1296148"/>
      </dsp:txXfrm>
    </dsp:sp>
    <dsp:sp modelId="{B6FC1830-C6F5-43E8-A507-82533A839644}">
      <dsp:nvSpPr>
        <dsp:cNvPr id="0" name=""/>
        <dsp:cNvSpPr/>
      </dsp:nvSpPr>
      <dsp:spPr>
        <a:xfrm>
          <a:off x="2556161" y="1112426"/>
          <a:ext cx="2663262" cy="2663262"/>
        </a:xfrm>
        <a:prstGeom prst="leftCircularArrow">
          <a:avLst>
            <a:gd name="adj1" fmla="val 4349"/>
            <a:gd name="adj2" fmla="val 550735"/>
            <a:gd name="adj3" fmla="val 2326246"/>
            <a:gd name="adj4" fmla="val 9024489"/>
            <a:gd name="adj5" fmla="val 5073"/>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D521225-A9DA-45AB-95F5-8FBD91E8A33E}">
      <dsp:nvSpPr>
        <dsp:cNvPr id="0" name=""/>
        <dsp:cNvSpPr/>
      </dsp:nvSpPr>
      <dsp:spPr>
        <a:xfrm>
          <a:off x="1894719" y="2288703"/>
          <a:ext cx="1888466" cy="750980"/>
        </a:xfrm>
        <a:prstGeom prst="roundRect">
          <a:avLst>
            <a:gd name="adj" fmla="val 10000"/>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Sampling </a:t>
          </a:r>
        </a:p>
      </dsp:txBody>
      <dsp:txXfrm>
        <a:off x="1916714" y="2310698"/>
        <a:ext cx="1844476" cy="706990"/>
      </dsp:txXfrm>
    </dsp:sp>
    <dsp:sp modelId="{50094A39-180C-4B94-BF1B-F359B97BA21B}">
      <dsp:nvSpPr>
        <dsp:cNvPr id="0" name=""/>
        <dsp:cNvSpPr/>
      </dsp:nvSpPr>
      <dsp:spPr>
        <a:xfrm>
          <a:off x="4334683" y="911905"/>
          <a:ext cx="2124524" cy="1752288"/>
        </a:xfrm>
        <a:prstGeom prst="roundRect">
          <a:avLst>
            <a:gd name="adj" fmla="val 10000"/>
          </a:avLst>
        </a:prstGeom>
        <a:solidFill>
          <a:schemeClr val="lt1">
            <a:alpha val="90000"/>
            <a:hueOff val="0"/>
            <a:satOff val="0"/>
            <a:lumOff val="0"/>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Survey</a:t>
          </a:r>
        </a:p>
        <a:p>
          <a:pPr marL="171450" lvl="1" indent="-171450" algn="l" defTabSz="844550">
            <a:lnSpc>
              <a:spcPct val="90000"/>
            </a:lnSpc>
            <a:spcBef>
              <a:spcPct val="0"/>
            </a:spcBef>
            <a:spcAft>
              <a:spcPct val="15000"/>
            </a:spcAft>
            <a:buChar char="•"/>
          </a:pPr>
          <a:r>
            <a:rPr lang="en-US" sz="1900" kern="1200" dirty="0"/>
            <a:t>Experiment embedded in a survey  </a:t>
          </a:r>
        </a:p>
      </dsp:txBody>
      <dsp:txXfrm>
        <a:off x="4375008" y="1327720"/>
        <a:ext cx="2043874" cy="1296148"/>
      </dsp:txXfrm>
    </dsp:sp>
    <dsp:sp modelId="{BF142154-5297-417F-807A-84E8D352B1D1}">
      <dsp:nvSpPr>
        <dsp:cNvPr id="0" name=""/>
        <dsp:cNvSpPr/>
      </dsp:nvSpPr>
      <dsp:spPr>
        <a:xfrm>
          <a:off x="5450537" y="-268295"/>
          <a:ext cx="2934729" cy="2934729"/>
        </a:xfrm>
        <a:prstGeom prst="circularArrow">
          <a:avLst>
            <a:gd name="adj1" fmla="val 3946"/>
            <a:gd name="adj2" fmla="val 494927"/>
            <a:gd name="adj3" fmla="val 19329563"/>
            <a:gd name="adj4" fmla="val 12575511"/>
            <a:gd name="adj5" fmla="val 4604"/>
          </a:avLst>
        </a:prstGeom>
        <a:solidFill>
          <a:schemeClr val="accent1">
            <a:shade val="90000"/>
            <a:hueOff val="446212"/>
            <a:satOff val="-8602"/>
            <a:lumOff val="2812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A162ADE-815F-4873-B1F0-E1204FD83DB1}">
      <dsp:nvSpPr>
        <dsp:cNvPr id="0" name=""/>
        <dsp:cNvSpPr/>
      </dsp:nvSpPr>
      <dsp:spPr>
        <a:xfrm>
          <a:off x="4806800" y="536414"/>
          <a:ext cx="1888466" cy="750980"/>
        </a:xfrm>
        <a:prstGeom prst="roundRect">
          <a:avLst>
            <a:gd name="adj" fmla="val 10000"/>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Data collection</a:t>
          </a:r>
        </a:p>
      </dsp:txBody>
      <dsp:txXfrm>
        <a:off x="4828795" y="558409"/>
        <a:ext cx="1844476" cy="706990"/>
      </dsp:txXfrm>
    </dsp:sp>
    <dsp:sp modelId="{DCAF42B6-DA50-4B5F-9831-354C23B89707}">
      <dsp:nvSpPr>
        <dsp:cNvPr id="0" name=""/>
        <dsp:cNvSpPr/>
      </dsp:nvSpPr>
      <dsp:spPr>
        <a:xfrm>
          <a:off x="7246763" y="911905"/>
          <a:ext cx="2124524" cy="1752288"/>
        </a:xfrm>
        <a:prstGeom prst="roundRect">
          <a:avLst>
            <a:gd name="adj" fmla="val 10000"/>
          </a:avLst>
        </a:prstGeom>
        <a:solidFill>
          <a:schemeClr val="lt1">
            <a:alpha val="90000"/>
            <a:hueOff val="0"/>
            <a:satOff val="0"/>
            <a:lumOff val="0"/>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en-US" sz="1900" kern="1200" dirty="0"/>
            <a:t>Descriptive statistics </a:t>
          </a:r>
        </a:p>
        <a:p>
          <a:pPr marL="171450" lvl="1" indent="-171450" algn="l" defTabSz="844550">
            <a:lnSpc>
              <a:spcPct val="90000"/>
            </a:lnSpc>
            <a:spcBef>
              <a:spcPct val="0"/>
            </a:spcBef>
            <a:spcAft>
              <a:spcPct val="15000"/>
            </a:spcAft>
            <a:buChar char="•"/>
          </a:pPr>
          <a:r>
            <a:rPr lang="en-US" sz="1900" kern="1200" dirty="0"/>
            <a:t>Regression </a:t>
          </a:r>
        </a:p>
      </dsp:txBody>
      <dsp:txXfrm>
        <a:off x="7287088" y="952230"/>
        <a:ext cx="2043874" cy="1296148"/>
      </dsp:txXfrm>
    </dsp:sp>
    <dsp:sp modelId="{E24B7062-24AE-498C-80C8-0E65A7F64390}">
      <dsp:nvSpPr>
        <dsp:cNvPr id="0" name=""/>
        <dsp:cNvSpPr/>
      </dsp:nvSpPr>
      <dsp:spPr>
        <a:xfrm>
          <a:off x="7718880" y="2288703"/>
          <a:ext cx="1888466" cy="750980"/>
        </a:xfrm>
        <a:prstGeom prst="roundRect">
          <a:avLst>
            <a:gd name="adj" fmla="val 10000"/>
          </a:avLst>
        </a:prstGeom>
        <a:solidFill>
          <a:schemeClr val="accent1">
            <a:lumMod val="75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Data analysis</a:t>
          </a:r>
        </a:p>
      </dsp:txBody>
      <dsp:txXfrm>
        <a:off x="7740875" y="2310698"/>
        <a:ext cx="1844476" cy="70699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C52173-99AD-419D-986A-33B84270A345}">
      <dsp:nvSpPr>
        <dsp:cNvPr id="0" name=""/>
        <dsp:cNvSpPr/>
      </dsp:nvSpPr>
      <dsp:spPr>
        <a:xfrm>
          <a:off x="834" y="0"/>
          <a:ext cx="3592273" cy="3576099"/>
        </a:xfrm>
        <a:prstGeom prst="roundRect">
          <a:avLst>
            <a:gd name="adj" fmla="val 5000"/>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marL="0" lvl="0" indent="0" algn="r" defTabSz="1066800">
            <a:lnSpc>
              <a:spcPct val="90000"/>
            </a:lnSpc>
            <a:spcBef>
              <a:spcPct val="0"/>
            </a:spcBef>
            <a:spcAft>
              <a:spcPct val="35000"/>
            </a:spcAft>
            <a:buNone/>
          </a:pPr>
          <a:r>
            <a:rPr lang="en-US" sz="2400" kern="1200" dirty="0"/>
            <a:t>Identify accessible pool </a:t>
          </a:r>
        </a:p>
      </dsp:txBody>
      <dsp:txXfrm rot="16200000">
        <a:off x="-1106138" y="1106973"/>
        <a:ext cx="2932401" cy="718454"/>
      </dsp:txXfrm>
    </dsp:sp>
    <dsp:sp modelId="{3D4DC6F5-CB4A-4E1F-A22A-E754B1E80FA2}">
      <dsp:nvSpPr>
        <dsp:cNvPr id="0" name=""/>
        <dsp:cNvSpPr/>
      </dsp:nvSpPr>
      <dsp:spPr>
        <a:xfrm>
          <a:off x="719289" y="0"/>
          <a:ext cx="2676243" cy="3576099"/>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26873" rIns="0" bIns="0" numCol="1" spcCol="1270" anchor="t" anchorCtr="0">
          <a:noAutofit/>
        </a:bodyPr>
        <a:lstStyle/>
        <a:p>
          <a:pPr marL="0" lvl="0" indent="0" algn="l" defTabSz="1644650">
            <a:lnSpc>
              <a:spcPct val="90000"/>
            </a:lnSpc>
            <a:spcBef>
              <a:spcPct val="0"/>
            </a:spcBef>
            <a:spcAft>
              <a:spcPct val="35000"/>
            </a:spcAft>
            <a:buNone/>
          </a:pPr>
          <a:r>
            <a:rPr lang="en-US" sz="3700" kern="1200" dirty="0"/>
            <a:t>Identify a group of potential participants who are easily available  </a:t>
          </a:r>
        </a:p>
      </dsp:txBody>
      <dsp:txXfrm>
        <a:off x="719289" y="0"/>
        <a:ext cx="2676243" cy="3576099"/>
      </dsp:txXfrm>
    </dsp:sp>
    <dsp:sp modelId="{00C4C27E-B6EB-4427-A843-5C358A4F9D7D}">
      <dsp:nvSpPr>
        <dsp:cNvPr id="0" name=""/>
        <dsp:cNvSpPr/>
      </dsp:nvSpPr>
      <dsp:spPr>
        <a:xfrm>
          <a:off x="3718838" y="0"/>
          <a:ext cx="3592273" cy="3576099"/>
        </a:xfrm>
        <a:prstGeom prst="roundRect">
          <a:avLst>
            <a:gd name="adj" fmla="val 5000"/>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marL="0" lvl="0" indent="0" algn="r" defTabSz="1066800">
            <a:lnSpc>
              <a:spcPct val="90000"/>
            </a:lnSpc>
            <a:spcBef>
              <a:spcPct val="0"/>
            </a:spcBef>
            <a:spcAft>
              <a:spcPct val="35000"/>
            </a:spcAft>
            <a:buNone/>
          </a:pPr>
          <a:r>
            <a:rPr lang="en-US" sz="2400" kern="1200" dirty="0"/>
            <a:t>Screen for eligibility</a:t>
          </a:r>
        </a:p>
      </dsp:txBody>
      <dsp:txXfrm rot="16200000">
        <a:off x="2611864" y="1106973"/>
        <a:ext cx="2932401" cy="718454"/>
      </dsp:txXfrm>
    </dsp:sp>
    <dsp:sp modelId="{2DBBD80C-3D66-478F-8AAF-1DC4F60C85AE}">
      <dsp:nvSpPr>
        <dsp:cNvPr id="0" name=""/>
        <dsp:cNvSpPr/>
      </dsp:nvSpPr>
      <dsp:spPr>
        <a:xfrm rot="5400000">
          <a:off x="3474245" y="2793706"/>
          <a:ext cx="525107" cy="538841"/>
        </a:xfrm>
        <a:prstGeom prst="flowChartExtract">
          <a:avLst/>
        </a:prstGeom>
        <a:solidFill>
          <a:schemeClr val="lt1">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B44153-71C0-496E-9CB5-30CF124B9125}">
      <dsp:nvSpPr>
        <dsp:cNvPr id="0" name=""/>
        <dsp:cNvSpPr/>
      </dsp:nvSpPr>
      <dsp:spPr>
        <a:xfrm>
          <a:off x="4437292" y="0"/>
          <a:ext cx="2676243" cy="3576099"/>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26873" rIns="0" bIns="0" numCol="1" spcCol="1270" anchor="t" anchorCtr="0">
          <a:noAutofit/>
        </a:bodyPr>
        <a:lstStyle/>
        <a:p>
          <a:pPr marL="0" lvl="0" indent="0" algn="l" defTabSz="1644650">
            <a:lnSpc>
              <a:spcPct val="90000"/>
            </a:lnSpc>
            <a:spcBef>
              <a:spcPct val="0"/>
            </a:spcBef>
            <a:spcAft>
              <a:spcPct val="35000"/>
            </a:spcAft>
            <a:buNone/>
          </a:pPr>
          <a:r>
            <a:rPr lang="en-US" sz="3700" kern="1200" dirty="0"/>
            <a:t>Screening the available pool for eligibility based on relevance to the research   </a:t>
          </a:r>
        </a:p>
      </dsp:txBody>
      <dsp:txXfrm>
        <a:off x="4437292" y="0"/>
        <a:ext cx="2676243" cy="3576099"/>
      </dsp:txXfrm>
    </dsp:sp>
    <dsp:sp modelId="{B3E88A43-51F1-432B-A28E-5768FA81D835}">
      <dsp:nvSpPr>
        <dsp:cNvPr id="0" name=""/>
        <dsp:cNvSpPr/>
      </dsp:nvSpPr>
      <dsp:spPr>
        <a:xfrm>
          <a:off x="7436841" y="0"/>
          <a:ext cx="3592273" cy="3576099"/>
        </a:xfrm>
        <a:prstGeom prst="roundRect">
          <a:avLst>
            <a:gd name="adj" fmla="val 5000"/>
          </a:avLst>
        </a:prstGeom>
        <a:solidFill>
          <a:schemeClr val="accent1">
            <a:lumMod val="7500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82296" rIns="106680" bIns="0" numCol="1" spcCol="1270" anchor="t" anchorCtr="0">
          <a:noAutofit/>
        </a:bodyPr>
        <a:lstStyle/>
        <a:p>
          <a:pPr marL="0" lvl="0" indent="0" algn="r" defTabSz="1066800">
            <a:lnSpc>
              <a:spcPct val="90000"/>
            </a:lnSpc>
            <a:spcBef>
              <a:spcPct val="0"/>
            </a:spcBef>
            <a:spcAft>
              <a:spcPct val="35000"/>
            </a:spcAft>
            <a:buNone/>
          </a:pPr>
          <a:r>
            <a:rPr lang="en-US" sz="2400" kern="1200" dirty="0"/>
            <a:t>Random selection </a:t>
          </a:r>
        </a:p>
      </dsp:txBody>
      <dsp:txXfrm rot="16200000">
        <a:off x="6329868" y="1106973"/>
        <a:ext cx="2932401" cy="718454"/>
      </dsp:txXfrm>
    </dsp:sp>
    <dsp:sp modelId="{8FBA3178-964B-48E3-B1DB-098C1C73071E}">
      <dsp:nvSpPr>
        <dsp:cNvPr id="0" name=""/>
        <dsp:cNvSpPr/>
      </dsp:nvSpPr>
      <dsp:spPr>
        <a:xfrm rot="5400000">
          <a:off x="7192249" y="2793706"/>
          <a:ext cx="525107" cy="538841"/>
        </a:xfrm>
        <a:prstGeom prst="flowChartExtract">
          <a:avLst/>
        </a:prstGeom>
        <a:solidFill>
          <a:schemeClr val="lt1">
            <a:hueOff val="0"/>
            <a:satOff val="0"/>
            <a:lumOff val="0"/>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dsp:style>
    </dsp:sp>
    <dsp:sp modelId="{7F579CFD-0D96-473B-85AC-D7229C059126}">
      <dsp:nvSpPr>
        <dsp:cNvPr id="0" name=""/>
        <dsp:cNvSpPr/>
      </dsp:nvSpPr>
      <dsp:spPr>
        <a:xfrm>
          <a:off x="8155296" y="0"/>
          <a:ext cx="2676243" cy="3576099"/>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26873" rIns="0" bIns="0" numCol="1" spcCol="1270" anchor="t" anchorCtr="0">
          <a:noAutofit/>
        </a:bodyPr>
        <a:lstStyle/>
        <a:p>
          <a:pPr marL="0" lvl="0" indent="0" algn="l" defTabSz="1644650">
            <a:lnSpc>
              <a:spcPct val="90000"/>
            </a:lnSpc>
            <a:spcBef>
              <a:spcPct val="0"/>
            </a:spcBef>
            <a:spcAft>
              <a:spcPct val="35000"/>
            </a:spcAft>
            <a:buNone/>
          </a:pPr>
          <a:r>
            <a:rPr lang="en-US" sz="3700" kern="1200" dirty="0"/>
            <a:t>Based on available and eligible pool participants are selected randomly  </a:t>
          </a:r>
        </a:p>
      </dsp:txBody>
      <dsp:txXfrm>
        <a:off x="8155296" y="0"/>
        <a:ext cx="2676243" cy="357609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1C8425-4F37-4835-AFBA-CFAC9419A18A}">
      <dsp:nvSpPr>
        <dsp:cNvPr id="0" name=""/>
        <dsp:cNvSpPr/>
      </dsp:nvSpPr>
      <dsp:spPr>
        <a:xfrm>
          <a:off x="0" y="53658"/>
          <a:ext cx="11029950" cy="844155"/>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GB" sz="3700" kern="1200" dirty="0"/>
            <a:t>Questions about political discourse on war migrants</a:t>
          </a:r>
        </a:p>
      </dsp:txBody>
      <dsp:txXfrm>
        <a:off x="41208" y="94866"/>
        <a:ext cx="10947534" cy="761739"/>
      </dsp:txXfrm>
    </dsp:sp>
    <dsp:sp modelId="{279543BA-BD48-4F04-A691-696AA3922EBB}">
      <dsp:nvSpPr>
        <dsp:cNvPr id="0" name=""/>
        <dsp:cNvSpPr/>
      </dsp:nvSpPr>
      <dsp:spPr>
        <a:xfrm>
          <a:off x="0" y="897813"/>
          <a:ext cx="11029950" cy="612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201"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en-GB" sz="2900" kern="1200" dirty="0"/>
            <a:t>3 closed-ended questions based on a 1-10 point scale</a:t>
          </a:r>
        </a:p>
      </dsp:txBody>
      <dsp:txXfrm>
        <a:off x="0" y="897813"/>
        <a:ext cx="11029950" cy="612720"/>
      </dsp:txXfrm>
    </dsp:sp>
    <dsp:sp modelId="{769589FC-2652-45FA-9FBD-86B701434CE6}">
      <dsp:nvSpPr>
        <dsp:cNvPr id="0" name=""/>
        <dsp:cNvSpPr/>
      </dsp:nvSpPr>
      <dsp:spPr>
        <a:xfrm>
          <a:off x="0" y="1510533"/>
          <a:ext cx="11029950" cy="844155"/>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GB" sz="3700" kern="1200" dirty="0"/>
            <a:t>Experiment</a:t>
          </a:r>
        </a:p>
      </dsp:txBody>
      <dsp:txXfrm>
        <a:off x="41208" y="1551741"/>
        <a:ext cx="10947534" cy="761739"/>
      </dsp:txXfrm>
    </dsp:sp>
    <dsp:sp modelId="{A613219C-E827-426A-8CC1-C2B887464CB0}">
      <dsp:nvSpPr>
        <dsp:cNvPr id="0" name=""/>
        <dsp:cNvSpPr/>
      </dsp:nvSpPr>
      <dsp:spPr>
        <a:xfrm>
          <a:off x="0" y="2354688"/>
          <a:ext cx="11029950" cy="1225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201"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en-GB" sz="2900" kern="1200" dirty="0"/>
            <a:t>Factorial vignette 2x2 followed by 7 post experimental statements to show agreement or disagreement on a 1-10 point scale</a:t>
          </a:r>
        </a:p>
      </dsp:txBody>
      <dsp:txXfrm>
        <a:off x="0" y="2354688"/>
        <a:ext cx="11029950" cy="1225440"/>
      </dsp:txXfrm>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6/12/2024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6/12/2024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6/12/2024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6/12/2024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6/12/2024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6/12/2024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6/12/2024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T</a:t>
            </a:r>
            <a:r>
              <a:rPr lang="en-GB" dirty="0"/>
              <a:t>The Impact of Political Discourse on Public Attitudes Towards War Migrants in Lithuania</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EGLINA BUBLIAUSKAITE</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 close up of a logo&#10;&#10;Description automatically generated">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DATA COLLECTION AND ANALYSIS</a:t>
            </a:r>
          </a:p>
        </p:txBody>
      </p:sp>
      <p:graphicFrame>
        <p:nvGraphicFramePr>
          <p:cNvPr id="4" name="Content Placeholder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4060563300"/>
              </p:ext>
            </p:extLst>
          </p:nvPr>
        </p:nvGraphicFramePr>
        <p:xfrm>
          <a:off x="581025" y="2399251"/>
          <a:ext cx="11029950" cy="35760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75041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Convenience random sampling</a:t>
            </a:r>
          </a:p>
        </p:txBody>
      </p:sp>
      <p:graphicFrame>
        <p:nvGraphicFramePr>
          <p:cNvPr id="4" name="Content Placeholder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608369200"/>
              </p:ext>
            </p:extLst>
          </p:nvPr>
        </p:nvGraphicFramePr>
        <p:xfrm>
          <a:off x="581025" y="2399251"/>
          <a:ext cx="11029950" cy="35760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08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AB375-F9BF-49DB-B282-56A551EA5A48}"/>
              </a:ext>
            </a:extLst>
          </p:cNvPr>
          <p:cNvSpPr>
            <a:spLocks noGrp="1"/>
          </p:cNvSpPr>
          <p:nvPr>
            <p:ph type="title"/>
          </p:nvPr>
        </p:nvSpPr>
        <p:spPr/>
        <p:txBody>
          <a:bodyPr/>
          <a:lstStyle/>
          <a:p>
            <a:r>
              <a:rPr lang="en-GB" dirty="0"/>
              <a:t>Advantages and disadvantages of convenience random sampling</a:t>
            </a:r>
          </a:p>
        </p:txBody>
      </p:sp>
      <p:sp>
        <p:nvSpPr>
          <p:cNvPr id="3" name="Content Placeholder 2">
            <a:extLst>
              <a:ext uri="{FF2B5EF4-FFF2-40B4-BE49-F238E27FC236}">
                <a16:creationId xmlns:a16="http://schemas.microsoft.com/office/drawing/2014/main" id="{950182C9-681F-42C7-8DD7-FBECCDD9C965}"/>
              </a:ext>
            </a:extLst>
          </p:cNvPr>
          <p:cNvSpPr>
            <a:spLocks noGrp="1"/>
          </p:cNvSpPr>
          <p:nvPr>
            <p:ph idx="1"/>
          </p:nvPr>
        </p:nvSpPr>
        <p:spPr/>
        <p:txBody>
          <a:bodyPr/>
          <a:lstStyle/>
          <a:p>
            <a:pPr marL="0" indent="0">
              <a:buNone/>
            </a:pPr>
            <a:r>
              <a:rPr lang="en-GB" b="1" dirty="0"/>
              <a:t>Advantages:</a:t>
            </a:r>
          </a:p>
          <a:p>
            <a:r>
              <a:rPr lang="en-GB" b="1" dirty="0"/>
              <a:t>Practicality:</a:t>
            </a:r>
            <a:r>
              <a:rPr lang="en-GB" dirty="0"/>
              <a:t> Easier and quicker to implement compared to purely random sampling.</a:t>
            </a:r>
          </a:p>
          <a:p>
            <a:r>
              <a:rPr lang="en-GB" b="1" dirty="0"/>
              <a:t>Cost-Effectiveness:</a:t>
            </a:r>
            <a:r>
              <a:rPr lang="en-GB" dirty="0"/>
              <a:t> Reduces the costs associated with reaching a widely dispersed population.</a:t>
            </a:r>
          </a:p>
          <a:p>
            <a:r>
              <a:rPr lang="en-GB" b="1" dirty="0"/>
              <a:t>Improved Representativeness:</a:t>
            </a:r>
            <a:r>
              <a:rPr lang="en-GB" dirty="0"/>
              <a:t> More representative than purely convenience sampling due to the random selection within the accessible group.</a:t>
            </a:r>
          </a:p>
          <a:p>
            <a:pPr marL="0" indent="0">
              <a:buNone/>
            </a:pPr>
            <a:r>
              <a:rPr lang="en-GB" b="1" dirty="0"/>
              <a:t>Disadvantages:</a:t>
            </a:r>
          </a:p>
          <a:p>
            <a:r>
              <a:rPr lang="en-GB" b="1" dirty="0"/>
              <a:t>Potential Bias:</a:t>
            </a:r>
            <a:r>
              <a:rPr lang="en-GB" dirty="0"/>
              <a:t> Still carries some risk of bias because the initial pool is based on convenience.</a:t>
            </a:r>
          </a:p>
          <a:p>
            <a:r>
              <a:rPr lang="en-GB" b="1" dirty="0"/>
              <a:t>Limited Generalizability:</a:t>
            </a:r>
            <a:r>
              <a:rPr lang="en-GB" dirty="0"/>
              <a:t> Results may not be fully generalizable to the entire population, particularly if the accessible pool is not diverse.</a:t>
            </a:r>
          </a:p>
          <a:p>
            <a:endParaRPr lang="en-GB" dirty="0"/>
          </a:p>
        </p:txBody>
      </p:sp>
    </p:spTree>
    <p:extLst>
      <p:ext uri="{BB962C8B-B14F-4D97-AF65-F5344CB8AC3E}">
        <p14:creationId xmlns:p14="http://schemas.microsoft.com/office/powerpoint/2010/main" val="1445402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9A26F-6DDB-487C-BD78-B3ED5036D45F}"/>
              </a:ext>
            </a:extLst>
          </p:cNvPr>
          <p:cNvSpPr>
            <a:spLocks noGrp="1"/>
          </p:cNvSpPr>
          <p:nvPr>
            <p:ph type="title"/>
          </p:nvPr>
        </p:nvSpPr>
        <p:spPr/>
        <p:txBody>
          <a:bodyPr/>
          <a:lstStyle/>
          <a:p>
            <a:r>
              <a:rPr lang="en-GB" dirty="0"/>
              <a:t>Experimental survey </a:t>
            </a:r>
          </a:p>
        </p:txBody>
      </p:sp>
      <p:graphicFrame>
        <p:nvGraphicFramePr>
          <p:cNvPr id="6" name="Content Placeholder 5">
            <a:extLst>
              <a:ext uri="{FF2B5EF4-FFF2-40B4-BE49-F238E27FC236}">
                <a16:creationId xmlns:a16="http://schemas.microsoft.com/office/drawing/2014/main" id="{95B1DBD4-4F51-40BA-8077-1EC983487E49}"/>
              </a:ext>
            </a:extLst>
          </p:cNvPr>
          <p:cNvGraphicFramePr>
            <a:graphicFrameLocks noGrp="1"/>
          </p:cNvGraphicFramePr>
          <p:nvPr>
            <p:ph idx="1"/>
            <p:extLst>
              <p:ext uri="{D42A27DB-BD31-4B8C-83A1-F6EECF244321}">
                <p14:modId xmlns:p14="http://schemas.microsoft.com/office/powerpoint/2010/main" val="2304886653"/>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3595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AB375-F9BF-49DB-B282-56A551EA5A48}"/>
              </a:ext>
            </a:extLst>
          </p:cNvPr>
          <p:cNvSpPr>
            <a:spLocks noGrp="1"/>
          </p:cNvSpPr>
          <p:nvPr>
            <p:ph type="title"/>
          </p:nvPr>
        </p:nvSpPr>
        <p:spPr/>
        <p:txBody>
          <a:bodyPr/>
          <a:lstStyle/>
          <a:p>
            <a:r>
              <a:rPr lang="en-GB" dirty="0"/>
              <a:t>vignette</a:t>
            </a:r>
          </a:p>
        </p:txBody>
      </p:sp>
      <p:sp>
        <p:nvSpPr>
          <p:cNvPr id="3" name="Content Placeholder 2">
            <a:extLst>
              <a:ext uri="{FF2B5EF4-FFF2-40B4-BE49-F238E27FC236}">
                <a16:creationId xmlns:a16="http://schemas.microsoft.com/office/drawing/2014/main" id="{950182C9-681F-42C7-8DD7-FBECCDD9C965}"/>
              </a:ext>
            </a:extLst>
          </p:cNvPr>
          <p:cNvSpPr>
            <a:spLocks noGrp="1"/>
          </p:cNvSpPr>
          <p:nvPr>
            <p:ph idx="1"/>
          </p:nvPr>
        </p:nvSpPr>
        <p:spPr/>
        <p:txBody>
          <a:bodyPr>
            <a:normAutofit/>
          </a:bodyPr>
          <a:lstStyle/>
          <a:p>
            <a:pPr marL="0" indent="0">
              <a:buNone/>
            </a:pPr>
            <a:r>
              <a:rPr lang="en-GB" sz="2400" dirty="0"/>
              <a:t>Participants will be randomly assigned to one of four groups based on a 2x2 factorial design</a:t>
            </a:r>
          </a:p>
          <a:p>
            <a:r>
              <a:rPr lang="en-GB" sz="2400" b="1" dirty="0"/>
              <a:t>Language Proficiency:</a:t>
            </a:r>
            <a:r>
              <a:rPr lang="en-GB" sz="2400" dirty="0"/>
              <a:t> (a) Speaking Lithuanian, (b) Speaking their own language</a:t>
            </a:r>
          </a:p>
          <a:p>
            <a:r>
              <a:rPr lang="en-GB" sz="2400" b="1" dirty="0"/>
              <a:t>Material Possessions:</a:t>
            </a:r>
            <a:r>
              <a:rPr lang="en-GB" sz="2400" dirty="0"/>
              <a:t> (a) Using a posh car, (b) Using public transport.</a:t>
            </a:r>
          </a:p>
          <a:p>
            <a:r>
              <a:rPr lang="en-GB" sz="2400" b="1" dirty="0"/>
              <a:t>Scenarios:</a:t>
            </a:r>
            <a:r>
              <a:rPr lang="en-GB" sz="2400" dirty="0"/>
              <a:t> Each participant will read a scenario involving war migrants, varying in language proficiency and material possessions.</a:t>
            </a:r>
          </a:p>
        </p:txBody>
      </p:sp>
    </p:spTree>
    <p:extLst>
      <p:ext uri="{BB962C8B-B14F-4D97-AF65-F5344CB8AC3E}">
        <p14:creationId xmlns:p14="http://schemas.microsoft.com/office/powerpoint/2010/main" val="1166107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5319-A6B7-4F52-8610-2DEEC58F87A9}"/>
              </a:ext>
            </a:extLst>
          </p:cNvPr>
          <p:cNvSpPr>
            <a:spLocks noGrp="1"/>
          </p:cNvSpPr>
          <p:nvPr>
            <p:ph type="title"/>
          </p:nvPr>
        </p:nvSpPr>
        <p:spPr/>
        <p:txBody>
          <a:bodyPr/>
          <a:lstStyle/>
          <a:p>
            <a:r>
              <a:rPr lang="en-GB" dirty="0"/>
              <a:t>Example scenario</a:t>
            </a:r>
          </a:p>
        </p:txBody>
      </p:sp>
      <p:sp>
        <p:nvSpPr>
          <p:cNvPr id="3" name="Content Placeholder 2">
            <a:extLst>
              <a:ext uri="{FF2B5EF4-FFF2-40B4-BE49-F238E27FC236}">
                <a16:creationId xmlns:a16="http://schemas.microsoft.com/office/drawing/2014/main" id="{ABB25425-B8AD-428E-A4A7-1DD4E414846E}"/>
              </a:ext>
            </a:extLst>
          </p:cNvPr>
          <p:cNvSpPr>
            <a:spLocks noGrp="1"/>
          </p:cNvSpPr>
          <p:nvPr>
            <p:ph idx="1"/>
          </p:nvPr>
        </p:nvSpPr>
        <p:spPr/>
        <p:txBody>
          <a:bodyPr/>
          <a:lstStyle/>
          <a:p>
            <a:r>
              <a:rPr lang="en-GB" dirty="0"/>
              <a:t>War migrants have arrived in Lithuania from a country torn apart by conflict, seeking refuge from the perilous conditions back home. Their homeland has become too dangerous for them to remain, prompting their search for safety in foreign lands. Engaging in the routine task of grocery shopping, these war migrants try to communicate with the shop assistant in (</a:t>
            </a:r>
            <a:r>
              <a:rPr lang="en-GB" b="1" dirty="0">
                <a:solidFill>
                  <a:schemeClr val="accent1">
                    <a:lumMod val="50000"/>
                  </a:schemeClr>
                </a:solidFill>
              </a:rPr>
              <a:t>Lithuanian</a:t>
            </a:r>
            <a:r>
              <a:rPr lang="en-GB" b="1" dirty="0"/>
              <a:t> / </a:t>
            </a:r>
            <a:r>
              <a:rPr lang="en-GB" b="1" dirty="0">
                <a:solidFill>
                  <a:schemeClr val="accent2">
                    <a:lumMod val="75000"/>
                  </a:schemeClr>
                </a:solidFill>
              </a:rPr>
              <a:t>their native language</a:t>
            </a:r>
            <a:r>
              <a:rPr lang="en-GB" dirty="0"/>
              <a:t>). Once their shopping is complete, they use (</a:t>
            </a:r>
            <a:r>
              <a:rPr lang="en-GB" b="1" dirty="0">
                <a:solidFill>
                  <a:schemeClr val="accent1">
                    <a:lumMod val="60000"/>
                    <a:lumOff val="40000"/>
                  </a:schemeClr>
                </a:solidFill>
              </a:rPr>
              <a:t>their own brand new Mercedes</a:t>
            </a:r>
            <a:r>
              <a:rPr lang="en-GB" b="1" dirty="0"/>
              <a:t> / </a:t>
            </a:r>
            <a:r>
              <a:rPr lang="en-GB" b="1" dirty="0">
                <a:solidFill>
                  <a:srgbClr val="00B0F0"/>
                </a:solidFill>
              </a:rPr>
              <a:t>public transportation</a:t>
            </a:r>
            <a:r>
              <a:rPr lang="en-GB" dirty="0"/>
              <a:t>) to return home, continuing to adapt to their new reality with each passing day.</a:t>
            </a:r>
          </a:p>
        </p:txBody>
      </p:sp>
    </p:spTree>
    <p:extLst>
      <p:ext uri="{BB962C8B-B14F-4D97-AF65-F5344CB8AC3E}">
        <p14:creationId xmlns:p14="http://schemas.microsoft.com/office/powerpoint/2010/main" val="1083519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AEBAE-D231-4A25-A0E5-0D561437D787}"/>
              </a:ext>
            </a:extLst>
          </p:cNvPr>
          <p:cNvSpPr>
            <a:spLocks noGrp="1"/>
          </p:cNvSpPr>
          <p:nvPr>
            <p:ph type="title"/>
          </p:nvPr>
        </p:nvSpPr>
        <p:spPr/>
        <p:txBody>
          <a:bodyPr/>
          <a:lstStyle/>
          <a:p>
            <a:r>
              <a:rPr lang="en-GB" dirty="0"/>
              <a:t>Data analysis</a:t>
            </a:r>
          </a:p>
        </p:txBody>
      </p:sp>
      <p:sp>
        <p:nvSpPr>
          <p:cNvPr id="3" name="Content Placeholder 2">
            <a:extLst>
              <a:ext uri="{FF2B5EF4-FFF2-40B4-BE49-F238E27FC236}">
                <a16:creationId xmlns:a16="http://schemas.microsoft.com/office/drawing/2014/main" id="{C7802F05-A703-4B97-9689-71060C1D75C0}"/>
              </a:ext>
            </a:extLst>
          </p:cNvPr>
          <p:cNvSpPr>
            <a:spLocks noGrp="1"/>
          </p:cNvSpPr>
          <p:nvPr>
            <p:ph idx="1"/>
          </p:nvPr>
        </p:nvSpPr>
        <p:spPr>
          <a:xfrm>
            <a:off x="520118" y="2130804"/>
            <a:ext cx="11090690" cy="4025040"/>
          </a:xfrm>
        </p:spPr>
        <p:txBody>
          <a:bodyPr>
            <a:normAutofit fontScale="70000" lnSpcReduction="20000"/>
          </a:bodyPr>
          <a:lstStyle/>
          <a:p>
            <a:pPr marL="0" indent="0">
              <a:buNone/>
            </a:pPr>
            <a:endParaRPr lang="en-GB" sz="2100" b="1" dirty="0"/>
          </a:p>
          <a:p>
            <a:pPr marL="0" indent="0">
              <a:buNone/>
            </a:pPr>
            <a:r>
              <a:rPr lang="en-GB" sz="2100" b="1" dirty="0"/>
              <a:t>Descriptive Statistics:</a:t>
            </a:r>
            <a:endParaRPr lang="en-GB" sz="2100" dirty="0"/>
          </a:p>
          <a:p>
            <a:r>
              <a:rPr lang="en-GB" sz="2100" dirty="0"/>
              <a:t>Summarizing data on exposure to political discourse, perceptions of war migrants, and the perceived impact of political discourse.</a:t>
            </a:r>
          </a:p>
          <a:p>
            <a:pPr marL="0" indent="0">
              <a:buNone/>
            </a:pPr>
            <a:r>
              <a:rPr lang="en-GB" sz="2100" b="1" dirty="0"/>
              <a:t>Regression Analysis:</a:t>
            </a:r>
            <a:endParaRPr lang="en-GB" sz="2100" dirty="0"/>
          </a:p>
          <a:p>
            <a:r>
              <a:rPr lang="en-GB" sz="2100" b="1" dirty="0"/>
              <a:t>Linear Regression:</a:t>
            </a:r>
            <a:r>
              <a:rPr lang="en-GB" sz="2100" dirty="0"/>
              <a:t> To examine the relationship between exposure to political discourse (independent variable) and perceptions of war migrants (dependent variable).</a:t>
            </a:r>
          </a:p>
          <a:p>
            <a:r>
              <a:rPr lang="en-GB" sz="2100" b="1" dirty="0"/>
              <a:t>Multiple Regression:</a:t>
            </a:r>
            <a:r>
              <a:rPr lang="en-GB" sz="2100" dirty="0"/>
              <a:t> To </a:t>
            </a:r>
            <a:r>
              <a:rPr lang="en-GB" sz="2100" dirty="0" err="1"/>
              <a:t>analyze</a:t>
            </a:r>
            <a:r>
              <a:rPr lang="en-GB" sz="2100" dirty="0"/>
              <a:t> the impact of exposure to political discourse, language proficiency, and material possessions on public attitudes towards war migrants.</a:t>
            </a:r>
          </a:p>
          <a:p>
            <a:r>
              <a:rPr lang="en-GB" sz="2100" b="1" dirty="0">
                <a:solidFill>
                  <a:srgbClr val="FF0000"/>
                </a:solidFill>
              </a:rPr>
              <a:t>Interaction Effects</a:t>
            </a:r>
            <a:r>
              <a:rPr lang="en-GB" sz="2100" b="1" dirty="0"/>
              <a:t>:</a:t>
            </a:r>
            <a:r>
              <a:rPr lang="en-GB" sz="2100" dirty="0"/>
              <a:t> To explore the interaction between language proficiency and material possessions on public attitudes towards war migrants.</a:t>
            </a:r>
          </a:p>
          <a:p>
            <a:pPr marL="0" indent="0">
              <a:buNone/>
            </a:pPr>
            <a:r>
              <a:rPr lang="en-GB" sz="2100" b="1" dirty="0"/>
              <a:t>Hypotheses Testing:</a:t>
            </a:r>
            <a:endParaRPr lang="en-GB" sz="2100" dirty="0"/>
          </a:p>
          <a:p>
            <a:r>
              <a:rPr lang="en-GB" sz="2100" dirty="0"/>
              <a:t>Testing hypotheses about the relationship between exposure to political discourse and public perceptions of war migrants.</a:t>
            </a:r>
          </a:p>
          <a:p>
            <a:r>
              <a:rPr lang="en-GB" sz="2100" dirty="0"/>
              <a:t>Assessing the effect of language proficiency and material possessions on attitudes towards war migrants.</a:t>
            </a:r>
          </a:p>
          <a:p>
            <a:endParaRPr lang="en-GB" dirty="0"/>
          </a:p>
        </p:txBody>
      </p:sp>
    </p:spTree>
    <p:extLst>
      <p:ext uri="{BB962C8B-B14F-4D97-AF65-F5344CB8AC3E}">
        <p14:creationId xmlns:p14="http://schemas.microsoft.com/office/powerpoint/2010/main" val="3431866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62E06-5CF3-435A-8CAD-8226884C878A}"/>
              </a:ext>
            </a:extLst>
          </p:cNvPr>
          <p:cNvSpPr>
            <a:spLocks noGrp="1"/>
          </p:cNvSpPr>
          <p:nvPr>
            <p:ph type="title"/>
          </p:nvPr>
        </p:nvSpPr>
        <p:spPr/>
        <p:txBody>
          <a:bodyPr/>
          <a:lstStyle/>
          <a:p>
            <a:r>
              <a:rPr lang="en-GB" dirty="0"/>
              <a:t>hypotheses</a:t>
            </a:r>
          </a:p>
        </p:txBody>
      </p:sp>
      <p:sp>
        <p:nvSpPr>
          <p:cNvPr id="5" name="Content Placeholder 4">
            <a:extLst>
              <a:ext uri="{FF2B5EF4-FFF2-40B4-BE49-F238E27FC236}">
                <a16:creationId xmlns:a16="http://schemas.microsoft.com/office/drawing/2014/main" id="{592BC28F-3251-43A0-A4BA-6CD7C2B82BF1}"/>
              </a:ext>
            </a:extLst>
          </p:cNvPr>
          <p:cNvSpPr>
            <a:spLocks noGrp="1"/>
          </p:cNvSpPr>
          <p:nvPr>
            <p:ph idx="1"/>
          </p:nvPr>
        </p:nvSpPr>
        <p:spPr/>
        <p:txBody>
          <a:bodyPr/>
          <a:lstStyle/>
          <a:p>
            <a:r>
              <a:rPr lang="en-GB" sz="1800" dirty="0"/>
              <a:t>Higher exposure to political discourse about war migrants is associated with stronger opinions (either positive or negative) about war migrants</a:t>
            </a:r>
          </a:p>
          <a:p>
            <a:r>
              <a:rPr lang="en-GB" dirty="0"/>
              <a:t>War migrants are generally portrayed more negatively than positively in political discourse</a:t>
            </a:r>
          </a:p>
          <a:p>
            <a:r>
              <a:rPr lang="en-GB" dirty="0"/>
              <a:t>Political discourse significantly influences individuals' personal views on war migrants.</a:t>
            </a:r>
          </a:p>
          <a:p>
            <a:r>
              <a:rPr lang="en-GB" dirty="0"/>
              <a:t>War migrants who speak Lithuanian and use public transport are perceived more positively than those who speak their own language and use a posh car.</a:t>
            </a:r>
          </a:p>
          <a:p>
            <a:r>
              <a:rPr lang="en-GB" dirty="0">
                <a:solidFill>
                  <a:srgbClr val="FF0000"/>
                </a:solidFill>
              </a:rPr>
              <a:t>There is a significant interaction effect between language proficiency and material possessions on public attitudes towards war migrants</a:t>
            </a:r>
          </a:p>
          <a:p>
            <a:endParaRPr lang="en-GB" dirty="0"/>
          </a:p>
        </p:txBody>
      </p:sp>
    </p:spTree>
    <p:extLst>
      <p:ext uri="{BB962C8B-B14F-4D97-AF65-F5344CB8AC3E}">
        <p14:creationId xmlns:p14="http://schemas.microsoft.com/office/powerpoint/2010/main" val="3029013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71FFF-6DE3-4AFF-870C-8A525016904B}"/>
              </a:ext>
            </a:extLst>
          </p:cNvPr>
          <p:cNvSpPr>
            <a:spLocks noGrp="1"/>
          </p:cNvSpPr>
          <p:nvPr>
            <p:ph type="title"/>
          </p:nvPr>
        </p:nvSpPr>
        <p:spPr/>
        <p:txBody>
          <a:bodyPr/>
          <a:lstStyle/>
          <a:p>
            <a:r>
              <a:rPr lang="en-GB" dirty="0"/>
              <a:t>Ethical considerations</a:t>
            </a:r>
          </a:p>
        </p:txBody>
      </p:sp>
      <p:sp>
        <p:nvSpPr>
          <p:cNvPr id="3" name="Content Placeholder 2">
            <a:extLst>
              <a:ext uri="{FF2B5EF4-FFF2-40B4-BE49-F238E27FC236}">
                <a16:creationId xmlns:a16="http://schemas.microsoft.com/office/drawing/2014/main" id="{F4671E4C-2406-4CF6-844A-55D5DD13ECA2}"/>
              </a:ext>
            </a:extLst>
          </p:cNvPr>
          <p:cNvSpPr>
            <a:spLocks noGrp="1"/>
          </p:cNvSpPr>
          <p:nvPr>
            <p:ph idx="1"/>
          </p:nvPr>
        </p:nvSpPr>
        <p:spPr/>
        <p:txBody>
          <a:bodyPr/>
          <a:lstStyle/>
          <a:p>
            <a:r>
              <a:rPr lang="en-GB" sz="2800" b="1" dirty="0"/>
              <a:t>Informed Consent:</a:t>
            </a:r>
            <a:r>
              <a:rPr lang="en-GB" sz="2800" dirty="0"/>
              <a:t> Participants will be fully informed about the study's purpose and their rights.</a:t>
            </a:r>
          </a:p>
          <a:p>
            <a:r>
              <a:rPr lang="en-GB" sz="2800" b="1" dirty="0"/>
              <a:t>Confidentiality:</a:t>
            </a:r>
            <a:r>
              <a:rPr lang="en-GB" sz="2800" dirty="0"/>
              <a:t> Maintaining the confidentiality of participants' responses.</a:t>
            </a:r>
          </a:p>
          <a:p>
            <a:r>
              <a:rPr lang="en-GB" sz="2800" b="1" dirty="0"/>
              <a:t>Voluntary Participation:</a:t>
            </a:r>
            <a:r>
              <a:rPr lang="en-GB" sz="2800" dirty="0"/>
              <a:t> Ensuring participation is voluntary, with the option to withdraw at any time without penalty.</a:t>
            </a:r>
          </a:p>
          <a:p>
            <a:endParaRPr lang="en-GB" dirty="0"/>
          </a:p>
        </p:txBody>
      </p:sp>
    </p:spTree>
    <p:extLst>
      <p:ext uri="{BB962C8B-B14F-4D97-AF65-F5344CB8AC3E}">
        <p14:creationId xmlns:p14="http://schemas.microsoft.com/office/powerpoint/2010/main" val="265590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722C3-EB9D-4BB1-8C0E-D5A2A75CD71D}"/>
              </a:ext>
            </a:extLst>
          </p:cNvPr>
          <p:cNvSpPr>
            <a:spLocks noGrp="1"/>
          </p:cNvSpPr>
          <p:nvPr>
            <p:ph type="title"/>
          </p:nvPr>
        </p:nvSpPr>
        <p:spPr/>
        <p:txBody>
          <a:bodyPr/>
          <a:lstStyle/>
          <a:p>
            <a:r>
              <a:rPr lang="en-GB" dirty="0"/>
              <a:t>outcomes</a:t>
            </a:r>
          </a:p>
        </p:txBody>
      </p:sp>
      <p:sp>
        <p:nvSpPr>
          <p:cNvPr id="3" name="Content Placeholder 2">
            <a:extLst>
              <a:ext uri="{FF2B5EF4-FFF2-40B4-BE49-F238E27FC236}">
                <a16:creationId xmlns:a16="http://schemas.microsoft.com/office/drawing/2014/main" id="{591B3AB2-B05F-4956-9CD5-B2CD96C58D6B}"/>
              </a:ext>
            </a:extLst>
          </p:cNvPr>
          <p:cNvSpPr>
            <a:spLocks noGrp="1"/>
          </p:cNvSpPr>
          <p:nvPr>
            <p:ph idx="1"/>
          </p:nvPr>
        </p:nvSpPr>
        <p:spPr/>
        <p:txBody>
          <a:bodyPr>
            <a:normAutofit/>
          </a:bodyPr>
          <a:lstStyle/>
          <a:p>
            <a:r>
              <a:rPr lang="en-GB" sz="2400" dirty="0"/>
              <a:t>The research aims to provide insights into how political discourse shapes public perceptions and attitudes towards war migrants</a:t>
            </a:r>
          </a:p>
          <a:p>
            <a:r>
              <a:rPr lang="en-GB" sz="2400" dirty="0"/>
              <a:t>The findings will help understand the role of language and socio-economic status in influencing public support for war migrants</a:t>
            </a:r>
          </a:p>
          <a:p>
            <a:r>
              <a:rPr lang="en-GB" sz="2400" dirty="0"/>
              <a:t>The research might contribute to policy discussions on integration and support for war migrants in Lithuania</a:t>
            </a:r>
          </a:p>
        </p:txBody>
      </p:sp>
    </p:spTree>
    <p:extLst>
      <p:ext uri="{BB962C8B-B14F-4D97-AF65-F5344CB8AC3E}">
        <p14:creationId xmlns:p14="http://schemas.microsoft.com/office/powerpoint/2010/main" val="1569253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9B6CC-D06E-4120-AFDF-14A687442C08}"/>
              </a:ext>
            </a:extLst>
          </p:cNvPr>
          <p:cNvSpPr>
            <a:spLocks noGrp="1"/>
          </p:cNvSpPr>
          <p:nvPr>
            <p:ph type="title"/>
          </p:nvPr>
        </p:nvSpPr>
        <p:spPr/>
        <p:txBody>
          <a:bodyPr/>
          <a:lstStyle/>
          <a:p>
            <a:r>
              <a:rPr lang="en-GB" dirty="0"/>
              <a:t>Rationale (1) </a:t>
            </a:r>
          </a:p>
        </p:txBody>
      </p:sp>
      <p:sp>
        <p:nvSpPr>
          <p:cNvPr id="3" name="Content Placeholder 2">
            <a:extLst>
              <a:ext uri="{FF2B5EF4-FFF2-40B4-BE49-F238E27FC236}">
                <a16:creationId xmlns:a16="http://schemas.microsoft.com/office/drawing/2014/main" id="{7AEE5EB5-1310-4B07-9613-9118E9B932CF}"/>
              </a:ext>
            </a:extLst>
          </p:cNvPr>
          <p:cNvSpPr>
            <a:spLocks noGrp="1"/>
          </p:cNvSpPr>
          <p:nvPr>
            <p:ph idx="1"/>
          </p:nvPr>
        </p:nvSpPr>
        <p:spPr/>
        <p:txBody>
          <a:bodyPr>
            <a:normAutofit lnSpcReduction="10000"/>
          </a:bodyPr>
          <a:lstStyle/>
          <a:p>
            <a:pPr marL="0" indent="0">
              <a:buNone/>
            </a:pPr>
            <a:r>
              <a:rPr lang="en-GB" dirty="0"/>
              <a:t>Since Russia’s invasion of Ukraine on February 24, 2022, the number of Ukrainian refugees</a:t>
            </a:r>
          </a:p>
          <a:p>
            <a:pPr marL="0" indent="0">
              <a:buNone/>
            </a:pPr>
            <a:r>
              <a:rPr lang="en-GB" dirty="0"/>
              <a:t>in European countries has soared. Millions of war refugees from Ukraine have been</a:t>
            </a:r>
          </a:p>
          <a:p>
            <a:pPr marL="0" indent="0">
              <a:buNone/>
            </a:pPr>
            <a:r>
              <a:rPr lang="en-GB" dirty="0"/>
              <a:t>welcomed across Europe, including Lithuania, which has shown significant support for</a:t>
            </a:r>
          </a:p>
          <a:p>
            <a:pPr marL="0" indent="0">
              <a:buNone/>
            </a:pPr>
            <a:r>
              <a:rPr lang="en-GB" dirty="0"/>
              <a:t>Ukraine. In Lithuania, many families opened their doors and displayed remarkable</a:t>
            </a:r>
          </a:p>
          <a:p>
            <a:pPr marL="0" indent="0">
              <a:buNone/>
            </a:pPr>
            <a:r>
              <a:rPr lang="en-GB" dirty="0"/>
              <a:t>friendliness towards Ukrainian refugees. As of now, over 41,000 Ukrainian refugees are</a:t>
            </a:r>
          </a:p>
          <a:p>
            <a:pPr marL="0" indent="0">
              <a:buNone/>
            </a:pPr>
            <a:r>
              <a:rPr lang="en-GB" dirty="0"/>
              <a:t>registered with the Migration Department in Lithuania, a substantial number for a country</a:t>
            </a:r>
          </a:p>
          <a:p>
            <a:pPr marL="0" indent="0">
              <a:buNone/>
            </a:pPr>
            <a:r>
              <a:rPr lang="en-GB" dirty="0"/>
              <a:t>with less than 3 million inhabitants. Lithuania, which endured Soviet occupation for 50 years</a:t>
            </a:r>
          </a:p>
          <a:p>
            <a:pPr marL="0" indent="0">
              <a:buNone/>
            </a:pPr>
            <a:r>
              <a:rPr lang="en-GB" dirty="0"/>
              <a:t>and regained its independence in 1990, perceived the potential fall of Ukraine as a precursor</a:t>
            </a:r>
          </a:p>
          <a:p>
            <a:pPr marL="0" indent="0">
              <a:buNone/>
            </a:pPr>
            <a:r>
              <a:rPr lang="en-GB" dirty="0"/>
              <a:t>to further Russian aggression, possibly threatening Lithuania and other neighbouring nations.</a:t>
            </a:r>
          </a:p>
        </p:txBody>
      </p:sp>
    </p:spTree>
    <p:extLst>
      <p:ext uri="{BB962C8B-B14F-4D97-AF65-F5344CB8AC3E}">
        <p14:creationId xmlns:p14="http://schemas.microsoft.com/office/powerpoint/2010/main" val="3499699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EB0E6-1951-4C71-83ED-2C3021C4A33A}"/>
              </a:ext>
            </a:extLst>
          </p:cNvPr>
          <p:cNvSpPr>
            <a:spLocks noGrp="1"/>
          </p:cNvSpPr>
          <p:nvPr>
            <p:ph type="title"/>
          </p:nvPr>
        </p:nvSpPr>
        <p:spPr/>
        <p:txBody>
          <a:bodyPr/>
          <a:lstStyle/>
          <a:p>
            <a:r>
              <a:rPr lang="en-GB" dirty="0"/>
              <a:t>limitations</a:t>
            </a:r>
          </a:p>
        </p:txBody>
      </p:sp>
      <p:sp>
        <p:nvSpPr>
          <p:cNvPr id="3" name="Content Placeholder 2">
            <a:extLst>
              <a:ext uri="{FF2B5EF4-FFF2-40B4-BE49-F238E27FC236}">
                <a16:creationId xmlns:a16="http://schemas.microsoft.com/office/drawing/2014/main" id="{186FB8E8-2E60-49FC-9712-AF612D1E3BE9}"/>
              </a:ext>
            </a:extLst>
          </p:cNvPr>
          <p:cNvSpPr>
            <a:spLocks noGrp="1"/>
          </p:cNvSpPr>
          <p:nvPr>
            <p:ph idx="1"/>
          </p:nvPr>
        </p:nvSpPr>
        <p:spPr/>
        <p:txBody>
          <a:bodyPr/>
          <a:lstStyle/>
          <a:p>
            <a:r>
              <a:rPr lang="en-GB" sz="2800" b="1" dirty="0"/>
              <a:t>Sampling Bias:</a:t>
            </a:r>
            <a:r>
              <a:rPr lang="en-GB" sz="2800" dirty="0"/>
              <a:t> Potential biases due to non-response or self-selection.</a:t>
            </a:r>
          </a:p>
          <a:p>
            <a:r>
              <a:rPr lang="en-GB" sz="2800" b="1" dirty="0"/>
              <a:t>Generalizability:</a:t>
            </a:r>
            <a:r>
              <a:rPr lang="en-GB" sz="2800" dirty="0"/>
              <a:t> Results may be specific to the Lithuanian context and may not be generalizable to other populations or settings.</a:t>
            </a:r>
          </a:p>
          <a:p>
            <a:r>
              <a:rPr lang="en-GB" sz="2800" b="1" dirty="0"/>
              <a:t>Measurement Errors:</a:t>
            </a:r>
            <a:r>
              <a:rPr lang="en-GB" sz="2800" dirty="0"/>
              <a:t> Potential inaccuracies in self-reported data.</a:t>
            </a:r>
          </a:p>
          <a:p>
            <a:endParaRPr lang="en-GB" dirty="0"/>
          </a:p>
        </p:txBody>
      </p:sp>
    </p:spTree>
    <p:extLst>
      <p:ext uri="{BB962C8B-B14F-4D97-AF65-F5344CB8AC3E}">
        <p14:creationId xmlns:p14="http://schemas.microsoft.com/office/powerpoint/2010/main" val="49224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9B6CC-D06E-4120-AFDF-14A687442C08}"/>
              </a:ext>
            </a:extLst>
          </p:cNvPr>
          <p:cNvSpPr>
            <a:spLocks noGrp="1"/>
          </p:cNvSpPr>
          <p:nvPr>
            <p:ph type="title"/>
          </p:nvPr>
        </p:nvSpPr>
        <p:spPr/>
        <p:txBody>
          <a:bodyPr/>
          <a:lstStyle/>
          <a:p>
            <a:r>
              <a:rPr lang="en-GB" dirty="0"/>
              <a:t>Rationale  (2)                               </a:t>
            </a:r>
          </a:p>
        </p:txBody>
      </p:sp>
      <p:sp>
        <p:nvSpPr>
          <p:cNvPr id="3" name="Content Placeholder 2">
            <a:extLst>
              <a:ext uri="{FF2B5EF4-FFF2-40B4-BE49-F238E27FC236}">
                <a16:creationId xmlns:a16="http://schemas.microsoft.com/office/drawing/2014/main" id="{7AEE5EB5-1310-4B07-9613-9118E9B932CF}"/>
              </a:ext>
            </a:extLst>
          </p:cNvPr>
          <p:cNvSpPr>
            <a:spLocks noGrp="1"/>
          </p:cNvSpPr>
          <p:nvPr>
            <p:ph idx="1"/>
          </p:nvPr>
        </p:nvSpPr>
        <p:spPr/>
        <p:txBody>
          <a:bodyPr>
            <a:normAutofit/>
          </a:bodyPr>
          <a:lstStyle/>
          <a:p>
            <a:pPr marL="0" indent="0">
              <a:buNone/>
            </a:pPr>
            <a:r>
              <a:rPr lang="en-GB" dirty="0"/>
              <a:t>While initial attitudes were overwhelmingly supportive, there has been a notable shift</a:t>
            </a:r>
          </a:p>
          <a:p>
            <a:pPr marL="0" indent="0">
              <a:buNone/>
            </a:pPr>
            <a:r>
              <a:rPr lang="en-GB" dirty="0"/>
              <a:t>towards scepticism among some groups of the population. Despite a large portion of</a:t>
            </a:r>
          </a:p>
          <a:p>
            <a:pPr marL="0" indent="0">
              <a:buNone/>
            </a:pPr>
            <a:r>
              <a:rPr lang="en-GB" dirty="0"/>
              <a:t>Lithuania’s citizens continuing to support the refugees, some people’s attitudes may have</a:t>
            </a:r>
          </a:p>
          <a:p>
            <a:pPr marL="0" indent="0">
              <a:buNone/>
            </a:pPr>
            <a:r>
              <a:rPr lang="en-GB" dirty="0"/>
              <a:t>been influenced by mass media or a direct encounter with the war refugees. Some newspaper</a:t>
            </a:r>
          </a:p>
          <a:p>
            <a:pPr marL="0" indent="0">
              <a:buNone/>
            </a:pPr>
            <a:r>
              <a:rPr lang="en-GB" dirty="0"/>
              <a:t>articles suggested that women face increased competition from attractive Ukrainian women,</a:t>
            </a:r>
          </a:p>
          <a:p>
            <a:pPr marL="0" indent="0">
              <a:buNone/>
            </a:pPr>
            <a:r>
              <a:rPr lang="en-GB" dirty="0"/>
              <a:t>longer queues in hospitals, overcrowded schools, and some lessons being delivered in</a:t>
            </a:r>
          </a:p>
          <a:p>
            <a:pPr marL="0" indent="0">
              <a:buNone/>
            </a:pPr>
            <a:r>
              <a:rPr lang="en-GB" dirty="0"/>
              <a:t>languages other than Lithuania’s native tongue to accommodate refugee children</a:t>
            </a:r>
          </a:p>
        </p:txBody>
      </p:sp>
    </p:spTree>
    <p:extLst>
      <p:ext uri="{BB962C8B-B14F-4D97-AF65-F5344CB8AC3E}">
        <p14:creationId xmlns:p14="http://schemas.microsoft.com/office/powerpoint/2010/main" val="536982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ATTITUDE shift TOWARDS WAR MIGRANTS IN LITHUANIA</a:t>
            </a:r>
          </a:p>
        </p:txBody>
      </p:sp>
      <p:graphicFrame>
        <p:nvGraphicFramePr>
          <p:cNvPr id="4" name="Content Placeholder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3624763264"/>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4415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DCB90-E43E-4A83-A52C-73FD6203273E}"/>
              </a:ext>
            </a:extLst>
          </p:cNvPr>
          <p:cNvSpPr>
            <a:spLocks noGrp="1"/>
          </p:cNvSpPr>
          <p:nvPr>
            <p:ph type="title"/>
          </p:nvPr>
        </p:nvSpPr>
        <p:spPr/>
        <p:txBody>
          <a:bodyPr/>
          <a:lstStyle/>
          <a:p>
            <a:r>
              <a:rPr lang="en-GB" dirty="0"/>
              <a:t>Research topic</a:t>
            </a:r>
          </a:p>
        </p:txBody>
      </p:sp>
      <p:sp>
        <p:nvSpPr>
          <p:cNvPr id="3" name="Content Placeholder 2">
            <a:extLst>
              <a:ext uri="{FF2B5EF4-FFF2-40B4-BE49-F238E27FC236}">
                <a16:creationId xmlns:a16="http://schemas.microsoft.com/office/drawing/2014/main" id="{ECC6C21A-B0F1-4198-9E7C-85665D09018F}"/>
              </a:ext>
            </a:extLst>
          </p:cNvPr>
          <p:cNvSpPr>
            <a:spLocks noGrp="1"/>
          </p:cNvSpPr>
          <p:nvPr>
            <p:ph idx="1"/>
          </p:nvPr>
        </p:nvSpPr>
        <p:spPr/>
        <p:txBody>
          <a:bodyPr>
            <a:normAutofit/>
          </a:bodyPr>
          <a:lstStyle/>
          <a:p>
            <a:r>
              <a:rPr lang="en-GB" sz="4000" dirty="0"/>
              <a:t>Exploring the Influence of Political Discourse on Public Perceptions and Support for War Migrants in Lithuania</a:t>
            </a:r>
          </a:p>
        </p:txBody>
      </p:sp>
    </p:spTree>
    <p:extLst>
      <p:ext uri="{BB962C8B-B14F-4D97-AF65-F5344CB8AC3E}">
        <p14:creationId xmlns:p14="http://schemas.microsoft.com/office/powerpoint/2010/main" val="2353822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920BA-8D19-4FD7-A15D-CEBD3F665D81}"/>
              </a:ext>
            </a:extLst>
          </p:cNvPr>
          <p:cNvSpPr>
            <a:spLocks noGrp="1"/>
          </p:cNvSpPr>
          <p:nvPr>
            <p:ph type="title"/>
          </p:nvPr>
        </p:nvSpPr>
        <p:spPr/>
        <p:txBody>
          <a:bodyPr/>
          <a:lstStyle/>
          <a:p>
            <a:r>
              <a:rPr lang="en-GB" dirty="0"/>
              <a:t>SOCIAL IDENTITY Theory</a:t>
            </a:r>
          </a:p>
        </p:txBody>
      </p:sp>
      <p:sp>
        <p:nvSpPr>
          <p:cNvPr id="3" name="Content Placeholder 2">
            <a:extLst>
              <a:ext uri="{FF2B5EF4-FFF2-40B4-BE49-F238E27FC236}">
                <a16:creationId xmlns:a16="http://schemas.microsoft.com/office/drawing/2014/main" id="{1428F6C0-172B-43F5-ABC6-8E325F0C6F31}"/>
              </a:ext>
            </a:extLst>
          </p:cNvPr>
          <p:cNvSpPr>
            <a:spLocks noGrp="1"/>
          </p:cNvSpPr>
          <p:nvPr>
            <p:ph idx="1"/>
          </p:nvPr>
        </p:nvSpPr>
        <p:spPr/>
        <p:txBody>
          <a:bodyPr>
            <a:normAutofit/>
          </a:bodyPr>
          <a:lstStyle/>
          <a:p>
            <a:r>
              <a:rPr lang="en-GB" sz="2400" dirty="0"/>
              <a:t>The current research is framed within the context of social identity theory, which serves as a guiding framework. This theory explores how individuals' perceptions and behaviours are shaped by the groups they identify with. By grounding our research in social identity theory, the aim is to explore the intricate dynamics of group affiliations and their impact on attitudes and perceptions. This approach allows a researcher to uncover the ways in which collective identities influence individuals' responses to political discourse about war migrants research. </a:t>
            </a:r>
          </a:p>
        </p:txBody>
      </p:sp>
    </p:spTree>
    <p:extLst>
      <p:ext uri="{BB962C8B-B14F-4D97-AF65-F5344CB8AC3E}">
        <p14:creationId xmlns:p14="http://schemas.microsoft.com/office/powerpoint/2010/main" val="1229290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objectives</a:t>
            </a:r>
          </a:p>
        </p:txBody>
      </p:sp>
      <p:graphicFrame>
        <p:nvGraphicFramePr>
          <p:cNvPr id="4" name="Content Placeholder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1096601532"/>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B3E8A-D734-40EE-83AB-DA0360261EE9}"/>
              </a:ext>
            </a:extLst>
          </p:cNvPr>
          <p:cNvSpPr>
            <a:spLocks noGrp="1"/>
          </p:cNvSpPr>
          <p:nvPr>
            <p:ph type="title"/>
          </p:nvPr>
        </p:nvSpPr>
        <p:spPr/>
        <p:txBody>
          <a:bodyPr/>
          <a:lstStyle/>
          <a:p>
            <a:r>
              <a:rPr lang="en-GB" dirty="0"/>
              <a:t>Research question</a:t>
            </a:r>
          </a:p>
        </p:txBody>
      </p:sp>
      <p:sp>
        <p:nvSpPr>
          <p:cNvPr id="3" name="Content Placeholder 2">
            <a:extLst>
              <a:ext uri="{FF2B5EF4-FFF2-40B4-BE49-F238E27FC236}">
                <a16:creationId xmlns:a16="http://schemas.microsoft.com/office/drawing/2014/main" id="{DE41477C-B116-4CC4-B541-06EB63979552}"/>
              </a:ext>
            </a:extLst>
          </p:cNvPr>
          <p:cNvSpPr>
            <a:spLocks noGrp="1"/>
          </p:cNvSpPr>
          <p:nvPr>
            <p:ph idx="1"/>
          </p:nvPr>
        </p:nvSpPr>
        <p:spPr/>
        <p:txBody>
          <a:bodyPr>
            <a:normAutofit/>
          </a:bodyPr>
          <a:lstStyle/>
          <a:p>
            <a:r>
              <a:rPr lang="en-GB" sz="4000" dirty="0"/>
              <a:t>How does exposure to political discourse about war migrants influence public perceptions and attitudes towards war migrants in Lithuania?</a:t>
            </a:r>
          </a:p>
        </p:txBody>
      </p:sp>
    </p:spTree>
    <p:extLst>
      <p:ext uri="{BB962C8B-B14F-4D97-AF65-F5344CB8AC3E}">
        <p14:creationId xmlns:p14="http://schemas.microsoft.com/office/powerpoint/2010/main" val="1189330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DE679-2AAB-488A-A950-D2AF6EF0E745}"/>
              </a:ext>
            </a:extLst>
          </p:cNvPr>
          <p:cNvSpPr>
            <a:spLocks noGrp="1"/>
          </p:cNvSpPr>
          <p:nvPr>
            <p:ph type="title"/>
          </p:nvPr>
        </p:nvSpPr>
        <p:spPr/>
        <p:txBody>
          <a:bodyPr/>
          <a:lstStyle/>
          <a:p>
            <a:r>
              <a:rPr lang="en-GB" dirty="0"/>
              <a:t>Research sub-questions</a:t>
            </a:r>
          </a:p>
        </p:txBody>
      </p:sp>
      <p:sp>
        <p:nvSpPr>
          <p:cNvPr id="3" name="Content Placeholder 2">
            <a:extLst>
              <a:ext uri="{FF2B5EF4-FFF2-40B4-BE49-F238E27FC236}">
                <a16:creationId xmlns:a16="http://schemas.microsoft.com/office/drawing/2014/main" id="{197BE898-EDCF-496E-9F16-CF10D64F00A4}"/>
              </a:ext>
            </a:extLst>
          </p:cNvPr>
          <p:cNvSpPr>
            <a:spLocks noGrp="1"/>
          </p:cNvSpPr>
          <p:nvPr>
            <p:ph idx="1"/>
          </p:nvPr>
        </p:nvSpPr>
        <p:spPr/>
        <p:txBody>
          <a:bodyPr>
            <a:normAutofit/>
          </a:bodyPr>
          <a:lstStyle/>
          <a:p>
            <a:r>
              <a:rPr lang="en-GB" sz="2000" dirty="0"/>
              <a:t>What are the causal factors behind the decreasing support for war migrants in Lithuania?</a:t>
            </a:r>
          </a:p>
          <a:p>
            <a:r>
              <a:rPr lang="en-GB" sz="2000" dirty="0"/>
              <a:t>How do identity formation, in-group/out-group dynamics, economic and social impacts</a:t>
            </a:r>
          </a:p>
          <a:p>
            <a:pPr marL="0" indent="0">
              <a:buNone/>
            </a:pPr>
            <a:r>
              <a:rPr lang="en-GB" sz="2000" dirty="0"/>
              <a:t>influence public attitudes towards war migrants?</a:t>
            </a:r>
          </a:p>
          <a:p>
            <a:r>
              <a:rPr lang="en-GB" sz="2000" dirty="0"/>
              <a:t>How does the cultural similarity between war migrants and the host population affect public</a:t>
            </a:r>
          </a:p>
          <a:p>
            <a:pPr marL="0" indent="0">
              <a:buNone/>
            </a:pPr>
            <a:r>
              <a:rPr lang="en-GB" sz="2000" dirty="0"/>
              <a:t>support for war migrants in Lithuania?</a:t>
            </a:r>
          </a:p>
        </p:txBody>
      </p:sp>
    </p:spTree>
    <p:extLst>
      <p:ext uri="{BB962C8B-B14F-4D97-AF65-F5344CB8AC3E}">
        <p14:creationId xmlns:p14="http://schemas.microsoft.com/office/powerpoint/2010/main" val="223546258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OUR.pptx" id="{C8B94E25-33BD-45D5-BF09-DFDE6F66F827}" vid="{3906A810-667D-48F7-952C-A904CEA9ED63}"/>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1252</Words>
  <Application>Microsoft Office PowerPoint</Application>
  <PresentationFormat>Widescreen</PresentationFormat>
  <Paragraphs>111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Franklin Gothic Book</vt:lpstr>
      <vt:lpstr>Franklin Gothic Demi</vt:lpstr>
      <vt:lpstr>Wingdings 2</vt:lpstr>
      <vt:lpstr>DividendVTI</vt:lpstr>
      <vt:lpstr>TThe Impact of Political Discourse on Public Attitudes Towards War Migrants in Lithuania</vt:lpstr>
      <vt:lpstr>Rationale (1) </vt:lpstr>
      <vt:lpstr>Rationale  (2)                               </vt:lpstr>
      <vt:lpstr>ATTITUDE shift TOWARDS WAR MIGRANTS IN LITHUANIA</vt:lpstr>
      <vt:lpstr>Research topic</vt:lpstr>
      <vt:lpstr>SOCIAL IDENTITY Theory</vt:lpstr>
      <vt:lpstr>objectives</vt:lpstr>
      <vt:lpstr>Research question</vt:lpstr>
      <vt:lpstr>Research sub-questions</vt:lpstr>
      <vt:lpstr>DATA COLLECTION AND ANALYSIS</vt:lpstr>
      <vt:lpstr>Convenience random sampling</vt:lpstr>
      <vt:lpstr>Advantages and disadvantages of convenience random sampling</vt:lpstr>
      <vt:lpstr>Experimental survey </vt:lpstr>
      <vt:lpstr>vignette</vt:lpstr>
      <vt:lpstr>Example scenario</vt:lpstr>
      <vt:lpstr>Data analysis</vt:lpstr>
      <vt:lpstr>hypotheses</vt:lpstr>
      <vt:lpstr>Ethical considerations</vt:lpstr>
      <vt:lpstr>outcomes</vt:lpstr>
      <vt:lpstr>limitations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2024-06-12T15:37:27Z</dcterms:created>
  <dcterms:modified xsi:type="dcterms:W3CDTF">2024-06-12T18:56:55Z</dcterms:modified>
</cp:coreProperties>
</file>