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23" r:id="rId2"/>
    <p:sldId id="576" r:id="rId3"/>
    <p:sldId id="551" r:id="rId4"/>
    <p:sldId id="527" r:id="rId5"/>
    <p:sldId id="550" r:id="rId6"/>
    <p:sldId id="531" r:id="rId7"/>
    <p:sldId id="532" r:id="rId8"/>
    <p:sldId id="533" r:id="rId9"/>
    <p:sldId id="534" r:id="rId10"/>
    <p:sldId id="535" r:id="rId11"/>
    <p:sldId id="536" r:id="rId12"/>
    <p:sldId id="537" r:id="rId13"/>
    <p:sldId id="557" r:id="rId14"/>
    <p:sldId id="555" r:id="rId15"/>
    <p:sldId id="552" r:id="rId16"/>
    <p:sldId id="556" r:id="rId17"/>
    <p:sldId id="553" r:id="rId18"/>
    <p:sldId id="554" r:id="rId19"/>
    <p:sldId id="567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9" r:id="rId29"/>
    <p:sldId id="578" r:id="rId30"/>
    <p:sldId id="558" r:id="rId31"/>
    <p:sldId id="559" r:id="rId32"/>
    <p:sldId id="560" r:id="rId33"/>
    <p:sldId id="561" r:id="rId34"/>
    <p:sldId id="569" r:id="rId35"/>
    <p:sldId id="570" r:id="rId36"/>
    <p:sldId id="562" r:id="rId37"/>
    <p:sldId id="563" r:id="rId38"/>
    <p:sldId id="571" r:id="rId39"/>
    <p:sldId id="573" r:id="rId40"/>
    <p:sldId id="564" r:id="rId41"/>
    <p:sldId id="575" r:id="rId42"/>
    <p:sldId id="565" r:id="rId43"/>
    <p:sldId id="566" r:id="rId44"/>
    <p:sldId id="580" r:id="rId45"/>
    <p:sldId id="579" r:id="rId46"/>
    <p:sldId id="426" r:id="rId47"/>
    <p:sldId id="427" r:id="rId48"/>
    <p:sldId id="428" r:id="rId49"/>
    <p:sldId id="441" r:id="rId50"/>
    <p:sldId id="443" r:id="rId51"/>
    <p:sldId id="444" r:id="rId52"/>
    <p:sldId id="445" r:id="rId53"/>
    <p:sldId id="548" r:id="rId54"/>
    <p:sldId id="36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 varScale="1">
        <p:scale>
          <a:sx n="108" d="100"/>
          <a:sy n="108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688E2-17D9-4DAF-B1B3-469735EC2379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2F25F-A4D5-401C-AED8-167DD472A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8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4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6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4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8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2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2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6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60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77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8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F6C3-B1B0-4502-A793-B374165BCD3B}" type="datetimeFigureOut">
              <a:rPr lang="en-GB" smtClean="0"/>
              <a:t>11/02/2020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4E66-64B3-42AF-A20E-B0B57207D7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470025"/>
          </a:xfrm>
        </p:spPr>
        <p:txBody>
          <a:bodyPr/>
          <a:lstStyle/>
          <a:p>
            <a:r>
              <a:rPr lang="en-GB" dirty="0"/>
              <a:t>Multilevel models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280831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Dr Andi Fugard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3600" i="1" dirty="0">
                <a:solidFill>
                  <a:schemeClr val="bg1">
                    <a:lumMod val="65000"/>
                  </a:schemeClr>
                </a:solidFill>
              </a:rPr>
              <a:t>(they/them)</a:t>
            </a:r>
            <a:endParaRPr lang="en-GB" sz="2800" i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Intermediate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Quantitative Social Research</a:t>
            </a:r>
          </a:p>
          <a:p>
            <a:r>
              <a:rPr lang="en-GB" dirty="0">
                <a:solidFill>
                  <a:schemeClr val="tx1"/>
                </a:solidFill>
              </a:rPr>
              <a:t>10 Feb 2020</a:t>
            </a:r>
          </a:p>
        </p:txBody>
      </p:sp>
      <p:pic>
        <p:nvPicPr>
          <p:cNvPr id="4" name="Picture 2" descr="C:\Users\ubafug001\Downloads\bbk-logo-burgundy-di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580604"/>
            <a:ext cx="2629048" cy="81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37667" y="5733256"/>
            <a:ext cx="3893637" cy="523220"/>
            <a:chOff x="516488" y="4095227"/>
            <a:chExt cx="3893637" cy="523220"/>
          </a:xfrm>
        </p:grpSpPr>
        <p:sp>
          <p:nvSpPr>
            <p:cNvPr id="8" name="Rectangle 7"/>
            <p:cNvSpPr/>
            <p:nvPr/>
          </p:nvSpPr>
          <p:spPr>
            <a:xfrm>
              <a:off x="1001820" y="4095227"/>
              <a:ext cx="340830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a.fugard@bbk.ac.uk</a:t>
              </a:r>
            </a:p>
          </p:txBody>
        </p:sp>
        <p:pic>
          <p:nvPicPr>
            <p:cNvPr id="9" name="Picture 2" descr="http://www.jillstanek.com/red%20envelop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88" y="4180306"/>
              <a:ext cx="523060" cy="375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0952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9" y="1033266"/>
            <a:ext cx="674076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3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37" y="495299"/>
            <a:ext cx="6034088" cy="60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9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297" y="1430447"/>
            <a:ext cx="808477" cy="13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94" y="3687225"/>
            <a:ext cx="1200684" cy="1843088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622" y="2904905"/>
            <a:ext cx="808477" cy="136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519" y="4652963"/>
            <a:ext cx="1200684" cy="1843088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942975" y="1095375"/>
            <a:ext cx="17129" cy="510540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60104" y="6200775"/>
            <a:ext cx="7126621" cy="13421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83444" y="630159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29719" y="6295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2017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Autofit/>
          </a:bodyPr>
          <a:lstStyle/>
          <a:p>
            <a:r>
              <a:rPr lang="en-GB" sz="3200" dirty="0"/>
              <a:t>Each student can also be tracked over time (another level is “within participant”)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68569" y="629550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2016</a:t>
            </a:r>
          </a:p>
        </p:txBody>
      </p:sp>
      <p:sp>
        <p:nvSpPr>
          <p:cNvPr id="27" name="Oval 26"/>
          <p:cNvSpPr/>
          <p:nvPr/>
        </p:nvSpPr>
        <p:spPr>
          <a:xfrm>
            <a:off x="2360239" y="2236638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450709" y="2639386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6653519" y="3693218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224927" y="4370155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539219" y="4836563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/>
          <p:cNvSpPr/>
          <p:nvPr/>
        </p:nvSpPr>
        <p:spPr>
          <a:xfrm>
            <a:off x="4437834" y="4801650"/>
            <a:ext cx="152400" cy="158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4608769"/>
            <a:ext cx="4481819" cy="4513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3"/>
            <a:endCxn id="5" idx="1"/>
          </p:cNvCxnSpPr>
          <p:nvPr/>
        </p:nvCxnSpPr>
        <p:spPr>
          <a:xfrm>
            <a:off x="2390774" y="2114330"/>
            <a:ext cx="4458848" cy="147445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46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5" y="1340768"/>
            <a:ext cx="862491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56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86554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16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21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You could just use linear regression…</a:t>
            </a:r>
          </a:p>
        </p:txBody>
      </p:sp>
    </p:spTree>
    <p:extLst>
      <p:ext uri="{BB962C8B-B14F-4D97-AF65-F5344CB8AC3E}">
        <p14:creationId xmlns:p14="http://schemas.microsoft.com/office/powerpoint/2010/main" val="1397513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94922"/>
          </a:xfrm>
        </p:spPr>
        <p:txBody>
          <a:bodyPr>
            <a:noAutofit/>
          </a:bodyPr>
          <a:lstStyle/>
          <a:p>
            <a:r>
              <a:rPr lang="en-GB" sz="3600" dirty="0"/>
              <a:t>But that doesn’t “know” about the structure of the data</a:t>
            </a:r>
          </a:p>
        </p:txBody>
      </p:sp>
    </p:spTree>
    <p:extLst>
      <p:ext uri="{BB962C8B-B14F-4D97-AF65-F5344CB8AC3E}">
        <p14:creationId xmlns:p14="http://schemas.microsoft.com/office/powerpoint/2010/main" val="281114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9" y="939546"/>
            <a:ext cx="8065754" cy="49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39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Why not just fit a separate regression model for each participant?</a:t>
            </a:r>
          </a:p>
        </p:txBody>
      </p:sp>
    </p:spTree>
    <p:extLst>
      <p:ext uri="{BB962C8B-B14F-4D97-AF65-F5344CB8AC3E}">
        <p14:creationId xmlns:p14="http://schemas.microsoft.com/office/powerpoint/2010/main" val="350774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cover the last new idea of the module: </a:t>
            </a:r>
            <a:r>
              <a:rPr lang="en-GB" b="1" dirty="0"/>
              <a:t>random effects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It may help to know that residuals are an example random effect</a:t>
            </a:r>
          </a:p>
        </p:txBody>
      </p:sp>
    </p:spTree>
    <p:extLst>
      <p:ext uri="{BB962C8B-B14F-4D97-AF65-F5344CB8AC3E}">
        <p14:creationId xmlns:p14="http://schemas.microsoft.com/office/powerpoint/2010/main" val="115549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favourite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326007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692821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Average intercept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476462" y="1323975"/>
            <a:ext cx="4404221" cy="262724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02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25085" y="479010"/>
            <a:ext cx="54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Intercept varies by participant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526796" y="1203705"/>
            <a:ext cx="3155971" cy="193377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526796" y="1170149"/>
            <a:ext cx="4320331" cy="308306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526796" y="1170149"/>
            <a:ext cx="5863905" cy="378774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8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 silly model</a:t>
            </a:r>
          </a:p>
        </p:txBody>
      </p:sp>
    </p:spTree>
    <p:extLst>
      <p:ext uri="{BB962C8B-B14F-4D97-AF65-F5344CB8AC3E}">
        <p14:creationId xmlns:p14="http://schemas.microsoft.com/office/powerpoint/2010/main" val="1018225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4283" y="976640"/>
            <a:ext cx="843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Average slope (slower reactions over time)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145872" y="1499860"/>
            <a:ext cx="1887522" cy="237585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62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28907" y="435145"/>
            <a:ext cx="4576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Intercept (still) varies by participant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1551964" y="1465452"/>
            <a:ext cx="3423393" cy="216698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1551963" y="1465452"/>
            <a:ext cx="3993160" cy="262341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1533785" y="1465452"/>
            <a:ext cx="4581789" cy="374054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18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233519" y="1228725"/>
            <a:ext cx="8676961" cy="55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model</a:t>
            </a:r>
          </a:p>
        </p:txBody>
      </p:sp>
    </p:spTree>
    <p:extLst>
      <p:ext uri="{BB962C8B-B14F-4D97-AF65-F5344CB8AC3E}">
        <p14:creationId xmlns:p14="http://schemas.microsoft.com/office/powerpoint/2010/main" val="267059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233519" y="1228725"/>
            <a:ext cx="8676961" cy="55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00181" y="531034"/>
            <a:ext cx="4105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Now the slopes vary by participant too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590163" y="1485141"/>
            <a:ext cx="2381088" cy="345602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192785" y="1485141"/>
            <a:ext cx="1467447" cy="86373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6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193142" y="328848"/>
            <a:ext cx="4452654" cy="28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193143" y="3571407"/>
            <a:ext cx="4452653" cy="284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4585631" y="2147188"/>
            <a:ext cx="4452653" cy="28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4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5347FF-AC71-4F3F-9876-86D1FC683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Next step: R code!</a:t>
            </a:r>
          </a:p>
        </p:txBody>
      </p:sp>
    </p:spTree>
    <p:extLst>
      <p:ext uri="{BB962C8B-B14F-4D97-AF65-F5344CB8AC3E}">
        <p14:creationId xmlns:p14="http://schemas.microsoft.com/office/powerpoint/2010/main" val="383104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GB" dirty="0"/>
              <a:t>The plan for this 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started the module with </a:t>
            </a:r>
            <a:r>
              <a:rPr lang="en-GB" b="1" dirty="0"/>
              <a:t>linear regression</a:t>
            </a:r>
          </a:p>
          <a:p>
            <a:pPr marL="0" indent="0">
              <a:buNone/>
            </a:pPr>
            <a:r>
              <a:rPr lang="en-GB" dirty="0"/>
              <a:t>for normally distributed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and saw how it </a:t>
            </a:r>
            <a:r>
              <a:rPr lang="en-GB" b="1" dirty="0"/>
              <a:t>generalises</a:t>
            </a:r>
            <a:r>
              <a:rPr lang="en-GB" dirty="0"/>
              <a:t> to other</a:t>
            </a:r>
            <a:br>
              <a:rPr lang="en-GB" dirty="0"/>
            </a:br>
            <a:r>
              <a:rPr lang="en-GB" dirty="0"/>
              <a:t>		distributions for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b="1" dirty="0"/>
              <a:t>binary</a:t>
            </a:r>
            <a:r>
              <a:rPr lang="en-GB" dirty="0"/>
              <a:t> (yes/no) &amp;</a:t>
            </a:r>
            <a:br>
              <a:rPr lang="en-GB" dirty="0"/>
            </a:br>
            <a:r>
              <a:rPr lang="en-GB" dirty="0"/>
              <a:t>			</a:t>
            </a:r>
            <a:r>
              <a:rPr lang="en-GB" b="1" dirty="0"/>
              <a:t>count</a:t>
            </a:r>
            <a:r>
              <a:rPr lang="en-GB" dirty="0"/>
              <a:t> data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week: we will generalise the </a:t>
            </a:r>
            <a:r>
              <a:rPr lang="en-GB" b="1" dirty="0"/>
              <a:t>residuals</a:t>
            </a:r>
          </a:p>
        </p:txBody>
      </p:sp>
    </p:spTree>
    <p:extLst>
      <p:ext uri="{BB962C8B-B14F-4D97-AF65-F5344CB8AC3E}">
        <p14:creationId xmlns:p14="http://schemas.microsoft.com/office/powerpoint/2010/main" val="2456778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2"/>
          <a:stretch/>
        </p:blipFill>
        <p:spPr bwMode="auto">
          <a:xfrm>
            <a:off x="233519" y="1323975"/>
            <a:ext cx="8676962" cy="546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Reaction ~ 1 + (1|Subject)</a:t>
            </a:r>
          </a:p>
        </p:txBody>
      </p:sp>
    </p:spTree>
    <p:extLst>
      <p:ext uri="{BB962C8B-B14F-4D97-AF65-F5344CB8AC3E}">
        <p14:creationId xmlns:p14="http://schemas.microsoft.com/office/powerpoint/2010/main" val="27579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9"/>
          <a:stretch/>
        </p:blipFill>
        <p:spPr bwMode="auto">
          <a:xfrm>
            <a:off x="233519" y="1238250"/>
            <a:ext cx="8676961" cy="555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Reaction ~ 1 + Days + (1|Subject)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782240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5"/>
          <a:stretch/>
        </p:blipFill>
        <p:spPr bwMode="auto">
          <a:xfrm>
            <a:off x="233519" y="1228725"/>
            <a:ext cx="8676961" cy="555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9" y="274638"/>
            <a:ext cx="8514945" cy="1143000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Reaction ~ 1 + Days + (1+Days|Subject)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42875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information do we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Groups   Name        Variance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Subject  (Intercept) 612.09   24.740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Days         35.07    5.922   0.07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Residual             654.94   25.592      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180, groups:  Subject, 18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Fixed effects: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251.405      6.825   36.84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Days          10.467      1.546    6.77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of Fixed Effects: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Days -0.138</a:t>
            </a:r>
          </a:p>
        </p:txBody>
      </p:sp>
    </p:spTree>
    <p:extLst>
      <p:ext uri="{BB962C8B-B14F-4D97-AF65-F5344CB8AC3E}">
        <p14:creationId xmlns:p14="http://schemas.microsoft.com/office/powerpoint/2010/main" val="595929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Gelman</a:t>
            </a:r>
            <a:r>
              <a:rPr lang="en-GB" dirty="0"/>
              <a:t> (2005)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0"/>
            <a:ext cx="8489950" cy="47525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‘We prefer to sidestep the overloaded terms “fixed” and “random” with a cleaner distinction […]. We define effects (or coefficients) in a multilevel model as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constant [fixed]</a:t>
            </a:r>
            <a:r>
              <a:rPr lang="en-GB" dirty="0"/>
              <a:t> if they are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identical for all groups in a population</a:t>
            </a:r>
            <a:r>
              <a:rPr lang="en-GB" dirty="0"/>
              <a:t> and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varying [random]</a:t>
            </a:r>
            <a:r>
              <a:rPr lang="en-GB" dirty="0"/>
              <a:t> if they are </a:t>
            </a: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allowed to differ from group to group</a:t>
            </a:r>
            <a:r>
              <a:rPr lang="en-GB" dirty="0"/>
              <a:t>.’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sz="2000" dirty="0" err="1"/>
              <a:t>Gelman</a:t>
            </a:r>
            <a:r>
              <a:rPr lang="en-GB" sz="2000" dirty="0"/>
              <a:t> A. (2005). Analysis of variance—</a:t>
            </a:r>
            <a:br>
              <a:rPr lang="en-GB" sz="2000" dirty="0"/>
            </a:br>
            <a:r>
              <a:rPr lang="en-GB" sz="2000" dirty="0"/>
              <a:t>why it is more important than ever. </a:t>
            </a:r>
            <a:r>
              <a:rPr lang="en-GB" sz="2000" i="1" dirty="0"/>
              <a:t>Annals of Statistics</a:t>
            </a:r>
            <a:r>
              <a:rPr lang="en-GB" sz="2000" dirty="0"/>
              <a:t>, </a:t>
            </a:r>
            <a:r>
              <a:rPr lang="en-GB" sz="2000" i="1" dirty="0"/>
              <a:t>33</a:t>
            </a:r>
            <a:r>
              <a:rPr lang="en-GB" sz="2000" dirty="0"/>
              <a:t>, 1–53</a:t>
            </a:r>
          </a:p>
        </p:txBody>
      </p:sp>
    </p:spTree>
    <p:extLst>
      <p:ext uri="{BB962C8B-B14F-4D97-AF65-F5344CB8AC3E}">
        <p14:creationId xmlns:p14="http://schemas.microsoft.com/office/powerpoint/2010/main" val="1126288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think about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They are like </a:t>
            </a:r>
            <a:r>
              <a:rPr lang="en-GB" dirty="0">
                <a:solidFill>
                  <a:srgbClr val="7030A0"/>
                </a:solidFill>
              </a:rPr>
              <a:t>residuals</a:t>
            </a:r>
          </a:p>
          <a:p>
            <a:pPr marL="0" indent="0">
              <a:buNone/>
            </a:pPr>
            <a:r>
              <a:rPr lang="en-GB" dirty="0"/>
              <a:t>	(in fact residuals are random effects)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But they can be at higher levels </a:t>
            </a:r>
            <a:r>
              <a:rPr lang="en-GB" dirty="0"/>
              <a:t>in the dataset, e.g., </a:t>
            </a:r>
          </a:p>
          <a:p>
            <a:pPr marL="0" indent="0">
              <a:buNone/>
            </a:pPr>
            <a:r>
              <a:rPr lang="en-GB" dirty="0"/>
              <a:t>	slopes</a:t>
            </a:r>
          </a:p>
          <a:p>
            <a:pPr marL="0" indent="0">
              <a:buNone/>
            </a:pPr>
            <a:r>
              <a:rPr lang="en-GB" dirty="0"/>
              <a:t>	intercept</a:t>
            </a:r>
          </a:p>
          <a:p>
            <a:pPr marL="0" indent="0">
              <a:buNone/>
            </a:pPr>
            <a:r>
              <a:rPr lang="en-GB" dirty="0"/>
              <a:t>		by </a:t>
            </a:r>
            <a:r>
              <a:rPr lang="en-GB" dirty="0">
                <a:solidFill>
                  <a:srgbClr val="7030A0"/>
                </a:solidFill>
              </a:rPr>
              <a:t>school</a:t>
            </a:r>
            <a:r>
              <a:rPr lang="en-GB" dirty="0"/>
              <a:t>, </a:t>
            </a:r>
            <a:r>
              <a:rPr lang="en-GB" dirty="0">
                <a:solidFill>
                  <a:srgbClr val="7030A0"/>
                </a:solidFill>
              </a:rPr>
              <a:t>class</a:t>
            </a:r>
            <a:r>
              <a:rPr lang="en-GB" dirty="0"/>
              <a:t>, </a:t>
            </a:r>
            <a:r>
              <a:rPr lang="en-GB" dirty="0">
                <a:solidFill>
                  <a:srgbClr val="7030A0"/>
                </a:solidFill>
              </a:rPr>
              <a:t>participant</a:t>
            </a:r>
            <a:r>
              <a:rPr lang="en-GB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586956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Random</a:t>
            </a:r>
            <a:r>
              <a:rPr lang="en-GB" dirty="0"/>
              <a:t> effects: tells you about the variation at different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Random effects:</a:t>
            </a: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Groups   Name        Variance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Subject  (Intercept) 612.09   24.740       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Days         35.07    5.922   0.07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Residual             654.94   25.592       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180,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groups: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18</a:t>
            </a:r>
          </a:p>
        </p:txBody>
      </p:sp>
    </p:spTree>
    <p:extLst>
      <p:ext uri="{BB962C8B-B14F-4D97-AF65-F5344CB8AC3E}">
        <p14:creationId xmlns:p14="http://schemas.microsoft.com/office/powerpoint/2010/main" val="3483728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Fixed</a:t>
            </a:r>
            <a:r>
              <a:rPr lang="en-GB" dirty="0"/>
              <a:t> effects – interpret as for regression: mean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Estimate Std. Error t value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251.405      6.825   36.84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Days          10.467      1.546    6.77</a:t>
            </a: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of Fixed Effects: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Days -0.138</a:t>
            </a:r>
          </a:p>
        </p:txBody>
      </p:sp>
    </p:spTree>
    <p:extLst>
      <p:ext uri="{BB962C8B-B14F-4D97-AF65-F5344CB8AC3E}">
        <p14:creationId xmlns:p14="http://schemas.microsoft.com/office/powerpoint/2010/main" val="514165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Interactive 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Read in the sleepstudy.csv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Make the “Subject” variable a factor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Try the following</a:t>
            </a:r>
            <a:br>
              <a:rPr lang="en-GB" dirty="0"/>
            </a:br>
            <a:br>
              <a:rPr lang="en-GB" dirty="0"/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library(lattice)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xyplot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(Reaction ~ Days | Subject, data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601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GB" dirty="0"/>
              <a:t>Use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dirty="0"/>
              <a:t> command to fit the models depicted in previous pictures: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Average intercept and allow the intercept to vary by Subject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Average intercept and average slope for Days; again allow the intercept to vary by Subject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Same as </a:t>
            </a:r>
            <a:r>
              <a:rPr lang="en-GB" i="1" dirty="0"/>
              <a:t>b</a:t>
            </a:r>
            <a:r>
              <a:rPr lang="en-GB" dirty="0"/>
              <a:t>, but additionally allow the slope for Days to vary by subject</a:t>
            </a:r>
          </a:p>
          <a:p>
            <a:pPr marL="400050" lvl="1" indent="0">
              <a:buNone/>
            </a:pPr>
            <a:r>
              <a:rPr lang="en-GB" dirty="0"/>
              <a:t>What changes and what stays the same across the model summaries…?</a:t>
            </a:r>
          </a:p>
          <a:p>
            <a:pPr marL="914400" lvl="1" indent="-514350">
              <a:buFont typeface="+mj-lt"/>
              <a:buAutoNum type="alphaLcParenR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43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Linear model (regression)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lm(outcome 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Generalised linear model (GLM)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(outcome 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binomial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(outcome 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(outcome 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 = 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quasipoisson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40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90500"/>
            <a:ext cx="8753475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72400" y="3933056"/>
            <a:ext cx="432048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5262" y="4221088"/>
            <a:ext cx="113637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95263" y="3434486"/>
            <a:ext cx="653697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059832" y="3722518"/>
            <a:ext cx="1136377" cy="250628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30516" y="5733256"/>
            <a:ext cx="2439888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5262" y="6021288"/>
            <a:ext cx="8481193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0075" y="6331816"/>
            <a:ext cx="5792085" cy="193527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305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i="1" dirty="0" err="1"/>
              <a:t>anova</a:t>
            </a:r>
            <a:r>
              <a:rPr lang="en-GB" dirty="0"/>
              <a:t> command still works and gives you a </a:t>
            </a:r>
            <a:r>
              <a:rPr lang="en-GB" b="1" dirty="0"/>
              <a:t>log-likelihood ratio test </a:t>
            </a:r>
            <a:r>
              <a:rPr lang="en-GB" dirty="0"/>
              <a:t>with p-values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refitting model(s) with ML (instead of REML)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Models: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lmm0: Reaction ~ 1 + (1 | Subject)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lmm1: Reaction ~ Days + (1 | Subject)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AIC    BIC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logLik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deviance  </a:t>
            </a:r>
            <a:r>
              <a:rPr lang="en-GB" sz="15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Chi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(&gt;</a:t>
            </a:r>
            <a:r>
              <a:rPr lang="en-GB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Chisq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lmm0  3 1916.5 1926.1 -955.27   1910.5                             </a:t>
            </a:r>
          </a:p>
          <a:p>
            <a:pPr marL="0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lmm1  4 1802.1 1814.8 -897.04   1794.1 </a:t>
            </a:r>
            <a:r>
              <a:rPr lang="en-GB" sz="15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116.46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2.2e-16 </a:t>
            </a:r>
            <a:r>
              <a:rPr lang="en-GB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 marL="0" indent="0">
              <a:buNone/>
            </a:pPr>
            <a:endParaRPr lang="en-GB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GB" dirty="0">
                <a:cs typeface="Courier New" panose="02070309020205020404" pitchFamily="49" charset="0"/>
              </a:rPr>
              <a:t>Write this as: </a:t>
            </a:r>
            <a:r>
              <a:rPr lang="en-GB" dirty="0">
                <a:solidFill>
                  <a:srgbClr val="FF0000"/>
                </a:solidFill>
                <a:cs typeface="Courier New" panose="02070309020205020404" pitchFamily="49" charset="0"/>
              </a:rPr>
              <a:t>χ</a:t>
            </a:r>
            <a:r>
              <a:rPr lang="en-GB" baseline="30000" dirty="0">
                <a:solidFill>
                  <a:srgbClr val="FF0000"/>
                </a:solidFill>
                <a:cs typeface="Courier New" panose="02070309020205020404" pitchFamily="49" charset="0"/>
              </a:rPr>
              <a:t>2</a:t>
            </a:r>
            <a:r>
              <a:rPr lang="en-GB" dirty="0"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1</a:t>
            </a:r>
            <a:r>
              <a:rPr lang="en-GB" dirty="0">
                <a:cs typeface="Courier New" panose="02070309020205020404" pitchFamily="49" charset="0"/>
              </a:rPr>
              <a:t>) =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116.4</a:t>
            </a:r>
            <a:r>
              <a:rPr lang="en-GB" dirty="0"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rgbClr val="0070C0"/>
                </a:solidFill>
                <a:cs typeface="Courier New" panose="02070309020205020404" pitchFamily="49" charset="0"/>
              </a:rPr>
              <a:t>p &lt; .001</a:t>
            </a:r>
          </a:p>
        </p:txBody>
      </p:sp>
    </p:spTree>
    <p:extLst>
      <p:ext uri="{BB962C8B-B14F-4D97-AF65-F5344CB8AC3E}">
        <p14:creationId xmlns:p14="http://schemas.microsoft.com/office/powerpoint/2010/main" val="2220477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Use </a:t>
            </a:r>
            <a:r>
              <a:rPr lang="en-GB" b="1" dirty="0"/>
              <a:t>confidence intervals </a:t>
            </a:r>
            <a:r>
              <a:rPr lang="en-GB" dirty="0"/>
              <a:t>instead.</a:t>
            </a:r>
            <a:br>
              <a:rPr lang="en-GB" dirty="0"/>
            </a:br>
            <a:r>
              <a:rPr lang="en-GB" dirty="0"/>
              <a:t>These do work for </a:t>
            </a:r>
            <a:r>
              <a:rPr lang="en-GB" dirty="0" err="1"/>
              <a:t>lmer</a:t>
            </a:r>
            <a:r>
              <a:rPr lang="en-GB" dirty="0"/>
              <a:t>!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(model name,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oldNames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cs typeface="Courier New" panose="02070309020205020404" pitchFamily="49" charset="0"/>
              </a:rPr>
              <a:t>Try with and without the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oldNames</a:t>
            </a:r>
            <a:r>
              <a:rPr lang="en-GB" dirty="0">
                <a:cs typeface="Courier New" panose="02070309020205020404" pitchFamily="49" charset="0"/>
              </a:rPr>
              <a:t> option to see what that does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Remember this command also works for </a:t>
            </a:r>
            <a:r>
              <a:rPr lang="en-GB" i="1" dirty="0"/>
              <a:t>lm</a:t>
            </a:r>
            <a:r>
              <a:rPr lang="en-GB" dirty="0"/>
              <a:t> and </a:t>
            </a:r>
            <a:r>
              <a:rPr lang="en-GB" i="1" dirty="0" err="1"/>
              <a:t>glm</a:t>
            </a:r>
            <a:r>
              <a:rPr lang="en-GB" dirty="0"/>
              <a:t> and </a:t>
            </a:r>
            <a:r>
              <a:rPr lang="en-GB" i="1" dirty="0" err="1"/>
              <a:t>polr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91262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Use Alexandra Kuznetsova et al.’s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	</a:t>
            </a:r>
            <a:r>
              <a:rPr lang="en-GB" i="1" dirty="0" err="1">
                <a:solidFill>
                  <a:srgbClr val="7030A0"/>
                </a:solidFill>
              </a:rPr>
              <a:t>lmerTest</a:t>
            </a:r>
            <a:r>
              <a:rPr lang="en-GB" dirty="0">
                <a:solidFill>
                  <a:srgbClr val="7030A0"/>
                </a:solidFill>
              </a:rPr>
              <a:t> package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fixes the standard </a:t>
            </a:r>
            <a:r>
              <a:rPr lang="en-GB" i="1" dirty="0"/>
              <a:t>summary</a:t>
            </a:r>
            <a:r>
              <a:rPr lang="en-GB" dirty="0"/>
              <a:t> command so it includes an approximate p-value. So just do: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library(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mod &lt;-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summary(mod)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6257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1C4F-FD77-42F4-901C-F521DE0BC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You can allow the intercept and slopes to vary at multiple levels…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4360-CA36-4DB3-B4A1-9662C48F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(outcome ~ 1 + (1|ID) + (1|Classroom) …)</a:t>
            </a:r>
          </a:p>
          <a:p>
            <a:pPr marL="400050" lvl="1" indent="0">
              <a:buNone/>
            </a:pPr>
            <a:r>
              <a:rPr lang="en-GB" dirty="0"/>
              <a:t>Intercept varies by ID and by classroom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GB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(outcome ~ 1 + Days + </a:t>
            </a:r>
            <a:br>
              <a:rPr lang="en-GB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(1 + Days | ID) +</a:t>
            </a:r>
            <a:br>
              <a:rPr lang="en-GB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(1 + Days | Classroom) …)</a:t>
            </a:r>
          </a:p>
          <a:p>
            <a:pPr marL="400050" lvl="1" indent="0">
              <a:buNone/>
            </a:pPr>
            <a:r>
              <a:rPr lang="en-GB" dirty="0"/>
              <a:t>Intercept and slope for Days varies by ID and classroom</a:t>
            </a:r>
          </a:p>
        </p:txBody>
      </p:sp>
    </p:spTree>
    <p:extLst>
      <p:ext uri="{BB962C8B-B14F-4D97-AF65-F5344CB8AC3E}">
        <p14:creationId xmlns:p14="http://schemas.microsoft.com/office/powerpoint/2010/main" val="2832701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381814D-CCD7-4D3F-8C58-320C104C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5484"/>
            <a:ext cx="6537255" cy="51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AE60F9-4391-4C8E-A6C2-97F339528F19}"/>
              </a:ext>
            </a:extLst>
          </p:cNvPr>
          <p:cNvSpPr/>
          <p:nvPr/>
        </p:nvSpPr>
        <p:spPr>
          <a:xfrm>
            <a:off x="971600" y="1243819"/>
            <a:ext cx="3448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82169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regression assumptions</a:t>
            </a:r>
            <a:br>
              <a:rPr lang="en-GB" dirty="0"/>
            </a:br>
            <a:r>
              <a:rPr lang="en-GB" sz="3600" dirty="0"/>
              <a:t>(</a:t>
            </a:r>
            <a:r>
              <a:rPr lang="en-GB" sz="3600" dirty="0" err="1"/>
              <a:t>Gelman</a:t>
            </a:r>
            <a:r>
              <a:rPr lang="en-GB" sz="3600" dirty="0"/>
              <a:t> &amp; Hill, 2007, pp.45-46)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Validity. </a:t>
            </a:r>
            <a:r>
              <a:rPr lang="en-GB" dirty="0"/>
              <a:t>The data map to the research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Additivity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0070C0"/>
                </a:solidFill>
              </a:rPr>
              <a:t>linearity</a:t>
            </a:r>
            <a:br>
              <a:rPr lang="en-GB" dirty="0"/>
            </a:br>
            <a:r>
              <a:rPr lang="en-GB" dirty="0"/>
              <a:t>      y = B</a:t>
            </a:r>
            <a:r>
              <a:rPr lang="en-GB" baseline="-25000" dirty="0"/>
              <a:t>0</a:t>
            </a:r>
            <a:r>
              <a:rPr lang="en-GB" dirty="0"/>
              <a:t> + B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+ B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 + …</a:t>
            </a:r>
            <a:br>
              <a:rPr lang="en-GB" dirty="0"/>
            </a:br>
            <a:r>
              <a:rPr lang="en-GB" dirty="0"/>
              <a:t>(Transforming the </a:t>
            </a:r>
            <a:r>
              <a:rPr lang="en-GB" i="1" dirty="0" err="1"/>
              <a:t>x</a:t>
            </a:r>
            <a:r>
              <a:rPr lang="en-GB" dirty="0" err="1"/>
              <a:t>s</a:t>
            </a:r>
            <a:r>
              <a:rPr lang="en-GB" dirty="0"/>
              <a:t> and </a:t>
            </a:r>
            <a:r>
              <a:rPr lang="en-GB" i="1" dirty="0"/>
              <a:t>y</a:t>
            </a:r>
            <a:r>
              <a:rPr lang="en-GB" dirty="0"/>
              <a:t> might help, if not)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Independence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errors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Equal variance </a:t>
            </a:r>
            <a:r>
              <a:rPr lang="en-GB" dirty="0"/>
              <a:t>of errors (“Homoscedasticity”)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</a:rPr>
              <a:t>Normal distribution </a:t>
            </a:r>
            <a:r>
              <a:rPr lang="en-GB" dirty="0"/>
              <a:t>of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3852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</a:t>
            </a:r>
            <a:r>
              <a:rPr lang="en-GB" dirty="0">
                <a:solidFill>
                  <a:srgbClr val="7030A0"/>
                </a:solidFill>
              </a:rPr>
              <a:t>multilevel</a:t>
            </a:r>
            <a:r>
              <a:rPr lang="en-GB" dirty="0"/>
              <a:t> regression assumptions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50691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Validity. </a:t>
            </a:r>
            <a:r>
              <a:rPr lang="en-GB" dirty="0"/>
              <a:t>The data map to the research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Additivity</a:t>
            </a:r>
            <a:r>
              <a:rPr lang="en-GB" dirty="0"/>
              <a:t> and </a:t>
            </a:r>
            <a:r>
              <a:rPr lang="en-GB" b="1" dirty="0"/>
              <a:t>linearity</a:t>
            </a:r>
            <a:br>
              <a:rPr lang="en-GB" dirty="0"/>
            </a:br>
            <a:r>
              <a:rPr lang="en-GB" dirty="0"/>
              <a:t>      y = B</a:t>
            </a:r>
            <a:r>
              <a:rPr lang="en-GB" baseline="-25000" dirty="0"/>
              <a:t>0</a:t>
            </a:r>
            <a:r>
              <a:rPr lang="en-GB" dirty="0"/>
              <a:t> + B</a:t>
            </a:r>
            <a:r>
              <a:rPr lang="en-GB" baseline="-25000" dirty="0"/>
              <a:t>1</a:t>
            </a:r>
            <a:r>
              <a:rPr lang="en-GB" dirty="0"/>
              <a:t>x</a:t>
            </a:r>
            <a:r>
              <a:rPr lang="en-GB" baseline="-25000" dirty="0"/>
              <a:t>1</a:t>
            </a:r>
            <a:r>
              <a:rPr lang="en-GB" dirty="0"/>
              <a:t> + B</a:t>
            </a:r>
            <a:r>
              <a:rPr lang="en-GB" baseline="-25000" dirty="0"/>
              <a:t>2</a:t>
            </a:r>
            <a:r>
              <a:rPr lang="en-GB" dirty="0"/>
              <a:t>x</a:t>
            </a:r>
            <a:r>
              <a:rPr lang="en-GB" baseline="-25000" dirty="0"/>
              <a:t>2</a:t>
            </a:r>
            <a:r>
              <a:rPr lang="en-GB" dirty="0"/>
              <a:t> + …</a:t>
            </a:r>
            <a:br>
              <a:rPr lang="en-GB" dirty="0"/>
            </a:br>
            <a:r>
              <a:rPr lang="en-GB" dirty="0"/>
              <a:t>Transforming the </a:t>
            </a:r>
            <a:r>
              <a:rPr lang="en-GB" i="1" dirty="0" err="1"/>
              <a:t>x</a:t>
            </a:r>
            <a:r>
              <a:rPr lang="en-GB" dirty="0" err="1"/>
              <a:t>s</a:t>
            </a:r>
            <a:r>
              <a:rPr lang="en-GB" dirty="0"/>
              <a:t> and </a:t>
            </a:r>
            <a:r>
              <a:rPr lang="en-GB" i="1" dirty="0"/>
              <a:t>y</a:t>
            </a:r>
            <a:r>
              <a:rPr lang="en-GB" dirty="0"/>
              <a:t> might help, if not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Independence</a:t>
            </a:r>
            <a:r>
              <a:rPr lang="en-GB" dirty="0"/>
              <a:t> of errors</a:t>
            </a:r>
            <a:br>
              <a:rPr lang="en-GB" dirty="0"/>
            </a:br>
            <a:r>
              <a:rPr lang="en-GB" sz="2800" dirty="0">
                <a:solidFill>
                  <a:srgbClr val="7030A0"/>
                </a:solidFill>
              </a:rPr>
              <a:t>We have a new trick for dealing with dependence</a:t>
            </a:r>
            <a:endParaRPr lang="en-GB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Equal variance </a:t>
            </a:r>
            <a:r>
              <a:rPr lang="en-GB" dirty="0"/>
              <a:t>of errors (“Homoscedasticity”)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Normal distribution </a:t>
            </a:r>
            <a:r>
              <a:rPr lang="en-GB" dirty="0"/>
              <a:t>of errors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	</a:t>
            </a:r>
            <a:r>
              <a:rPr lang="en-GB" sz="2800" dirty="0">
                <a:solidFill>
                  <a:srgbClr val="7030A0"/>
                </a:solidFill>
              </a:rPr>
              <a:t>Now also have higher level “errors”: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7030A0"/>
                </a:solidFill>
              </a:rPr>
              <a:t>		random slopes &amp; intercepts</a:t>
            </a:r>
          </a:p>
        </p:txBody>
      </p:sp>
    </p:spTree>
    <p:extLst>
      <p:ext uri="{BB962C8B-B14F-4D97-AF65-F5344CB8AC3E}">
        <p14:creationId xmlns:p14="http://schemas.microsoft.com/office/powerpoint/2010/main" val="3909080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VIFs – as before (use </a:t>
            </a:r>
            <a:r>
              <a:rPr lang="en-GB" b="1" dirty="0" err="1"/>
              <a:t>vif</a:t>
            </a:r>
            <a:r>
              <a:rPr lang="en-GB" dirty="0"/>
              <a:t> in the </a:t>
            </a:r>
            <a:r>
              <a:rPr lang="en-GB" b="1" dirty="0"/>
              <a:t>car</a:t>
            </a:r>
            <a:r>
              <a:rPr lang="en-GB" dirty="0"/>
              <a:t> package)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 the residuals and predicted values as before: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resid</a:t>
            </a:r>
            <a:r>
              <a:rPr lang="en-GB" b="1" dirty="0"/>
              <a:t> </a:t>
            </a:r>
            <a:r>
              <a:rPr lang="en-GB" dirty="0"/>
              <a:t>(mod)</a:t>
            </a:r>
          </a:p>
          <a:p>
            <a:pPr marL="0" indent="0">
              <a:buNone/>
            </a:pPr>
            <a:r>
              <a:rPr lang="en-GB" b="1" dirty="0"/>
              <a:t>predict</a:t>
            </a:r>
            <a:r>
              <a:rPr lang="en-GB" dirty="0"/>
              <a:t>(mod)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commands give numbers, which can be scatter </a:t>
            </a:r>
            <a:r>
              <a:rPr lang="en-GB" b="1" dirty="0"/>
              <a:t>plot</a:t>
            </a:r>
            <a:r>
              <a:rPr lang="en-GB" dirty="0"/>
              <a:t>ted (to check for homogeneity of variance) and </a:t>
            </a:r>
            <a:r>
              <a:rPr lang="en-GB" b="1" dirty="0" err="1"/>
              <a:t>hist</a:t>
            </a:r>
            <a:r>
              <a:rPr lang="en-GB" dirty="0" err="1"/>
              <a:t>ogrammed</a:t>
            </a:r>
            <a:r>
              <a:rPr lang="en-GB" dirty="0"/>
              <a:t> (to check for normal distributed residuals)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2827740" y="3422342"/>
            <a:ext cx="216024" cy="86409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203848" y="3592780"/>
            <a:ext cx="5178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Where </a:t>
            </a:r>
            <a:r>
              <a:rPr lang="en-GB" sz="2800" b="1" i="1" dirty="0">
                <a:solidFill>
                  <a:srgbClr val="0070C0"/>
                </a:solidFill>
              </a:rPr>
              <a:t>mod</a:t>
            </a:r>
            <a:r>
              <a:rPr lang="en-GB" sz="2800" b="1" dirty="0">
                <a:solidFill>
                  <a:srgbClr val="0070C0"/>
                </a:solidFill>
              </a:rPr>
              <a:t> is your model’s name</a:t>
            </a:r>
          </a:p>
        </p:txBody>
      </p:sp>
    </p:spTree>
    <p:extLst>
      <p:ext uri="{BB962C8B-B14F-4D97-AF65-F5344CB8AC3E}">
        <p14:creationId xmlns:p14="http://schemas.microsoft.com/office/powerpoint/2010/main" val="3668942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b="1" dirty="0"/>
              <a:t>The random effects (here just for Subject; you could have more, e.g., for schools or teachers)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ranef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myMod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$Subject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(Intercept)        Days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308   2.2585654   9.1989719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309 -40.3985769  -8.6197032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310 -38.9602458  -5.4488799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330  23.6904985  -4.8143313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331  22.2602027  -3.0698946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332   9.0395259  -0.2721707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448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Preview of this week’s new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Linear model (regression)</a:t>
            </a:r>
          </a:p>
          <a:p>
            <a:pPr marL="400050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lm(outcome ~ predictors,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GB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/>
              <a:t>Linear mixed-effect model (LMM)</a:t>
            </a:r>
          </a:p>
          <a:p>
            <a:pPr marL="400050" lvl="1" indent="0">
              <a:buNone/>
            </a:pP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library(lme4)</a:t>
            </a:r>
          </a:p>
          <a:p>
            <a:pPr marL="400050" lvl="1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GB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(outcome ~ predictors +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(predictors | group)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3851920" y="2924944"/>
            <a:ext cx="720080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98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the subject 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ranef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$Subject</a:t>
            </a:r>
          </a:p>
          <a:p>
            <a:pPr marL="0" indent="0">
              <a:buNone/>
            </a:pPr>
            <a:endParaRPr lang="en-GB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    (Intercept)        Days</a:t>
            </a: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308   2.2585654   9.1989719</a:t>
            </a: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309 -40.3985769  -8.6197032</a:t>
            </a: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310 -38.9602458  -5.4488799</a:t>
            </a: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330  23.6904985  -4.8143313</a:t>
            </a: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331  22.2602027  -3.0698946</a:t>
            </a:r>
          </a:p>
          <a:p>
            <a:pPr marL="0" indent="0">
              <a:buNone/>
            </a:pP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332   9.0395259  -0.2721707</a:t>
            </a:r>
            <a:b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0263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The parentheses in “(Intercept)” confuse R, so you need to use backquotes: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ranef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)$Subject</a:t>
            </a:r>
            <a:r>
              <a:rPr lang="en-GB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$`(Intercept)`</a:t>
            </a:r>
          </a:p>
          <a:p>
            <a:pPr marL="0" indent="0">
              <a:buNone/>
            </a:pPr>
            <a:endParaRPr lang="en-GB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/>
              <a:t>2.2585654 -40.3985769 -38.9602458 23.6904985 22.2602027 9.0395259 16.8404311 -7.2325792 -0.3336958 34.8903508 -25.2101104</a:t>
            </a:r>
            <a:b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7985D-1B2F-4F17-8A60-D2351167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25" y="4057650"/>
            <a:ext cx="2009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45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Alternatively, ask for the first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ranef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myMod</a:t>
            </a:r>
            <a:r>
              <a:rPr lang="en-GB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)$Subject</a:t>
            </a:r>
            <a:r>
              <a:rPr lang="en-GB" sz="2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[,1]</a:t>
            </a:r>
          </a:p>
          <a:p>
            <a:pPr marL="0" indent="0">
              <a:buNone/>
            </a:pPr>
            <a:endParaRPr lang="en-GB" sz="2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800" dirty="0"/>
              <a:t>2.2585654 -40.3985769 -38.9602458 23.6904985 22.2602027 9.0395259 16.8404311 -7.2325792 -0.3336958 34.8903508 -25.2101104</a:t>
            </a:r>
            <a:b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2225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07904" y="12585"/>
            <a:ext cx="5084988" cy="129302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7904" y="1401801"/>
            <a:ext cx="5084988" cy="545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Multilevel models are</a:t>
            </a:r>
          </a:p>
          <a:p>
            <a:pPr marL="0" indent="0">
              <a:buNone/>
            </a:pPr>
            <a:r>
              <a:rPr lang="en-GB" sz="2800" dirty="0"/>
              <a:t>	extensions of regression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Allow multilevel data, like students in classrooms (in schools (in counties (in countries)))…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Describing</a:t>
            </a:r>
          </a:p>
          <a:p>
            <a:pPr marL="0" indent="0">
              <a:buNone/>
            </a:pPr>
            <a:r>
              <a:rPr lang="en-GB" sz="2800" dirty="0"/>
              <a:t>  variation at different levels</a:t>
            </a:r>
          </a:p>
          <a:p>
            <a:pPr marL="0" indent="0">
              <a:buNone/>
            </a:pPr>
            <a:r>
              <a:rPr lang="en-GB" sz="2800" dirty="0"/>
              <a:t>  + average relationships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" t="13563" b="10207"/>
          <a:stretch/>
        </p:blipFill>
        <p:spPr bwMode="auto">
          <a:xfrm>
            <a:off x="260058" y="1161877"/>
            <a:ext cx="3552870" cy="20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9" t="10294" b="10328"/>
          <a:stretch/>
        </p:blipFill>
        <p:spPr bwMode="auto">
          <a:xfrm>
            <a:off x="260058" y="3903565"/>
            <a:ext cx="3552870" cy="21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441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3141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/>
              <a:t>Multilevel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9" y="1212080"/>
            <a:ext cx="8095464" cy="539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96406" y="1459584"/>
            <a:ext cx="290935" cy="8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9911" y="2194494"/>
            <a:ext cx="154517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78" y="1966922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896" y="2564270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2" y="3064131"/>
            <a:ext cx="322936" cy="67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0457" y="2582258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08104" y="3580479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8825" y="3292819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319" y="4734199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9722" y="3680466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177" y="4828012"/>
            <a:ext cx="316227" cy="58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24497" y="2786500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68" y="3559551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36265" y="2572740"/>
            <a:ext cx="25836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442" y="4778547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16" y="1477631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33" y="3741814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23" y="2824423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067109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936" y="3833245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80" y="2259378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498" y="4268957"/>
            <a:ext cx="243578" cy="5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61" y="1747669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23" y="2823660"/>
            <a:ext cx="504056" cy="9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39" y="5007011"/>
            <a:ext cx="151212" cy="37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3" y="2067604"/>
            <a:ext cx="261161" cy="65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12" y="5038652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485" y="5132707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822" y="2006945"/>
            <a:ext cx="176058" cy="44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33" y="3892689"/>
            <a:ext cx="322936" cy="67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116" y="5167045"/>
            <a:ext cx="387700" cy="72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61" y="5149876"/>
            <a:ext cx="302423" cy="75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dirty="0"/>
              <a:t>Students are in </a:t>
            </a:r>
            <a:r>
              <a:rPr lang="en-GB" sz="3600" dirty="0">
                <a:solidFill>
                  <a:schemeClr val="accent1"/>
                </a:solidFill>
              </a:rPr>
              <a:t>classrooms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7629" y="1340769"/>
            <a:ext cx="4244085" cy="488935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4722287" y="1340768"/>
            <a:ext cx="4244085" cy="488935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4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0576" y="3215290"/>
            <a:ext cx="3424403" cy="2038187"/>
            <a:chOff x="162061" y="1128419"/>
            <a:chExt cx="8819879" cy="5600446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4728" y="1985634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799" y="1321555"/>
              <a:ext cx="147141" cy="37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41033" y="1360286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8" y="3238207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55" y="152712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8174" y="1535842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90232" y="2128171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37732" y="2037281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07981" y="1331673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198" y="2506185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05777" y="233402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407" y="2526357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751858" y="162739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66" y="2048887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15123" y="153094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079" y="2431870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1430" y="120737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3402" y="292684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03" y="1929116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787" y="157309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0787" y="265639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871" y="209968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324" y="138956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072" y="2711993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25" y="164416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12573" y="1882536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816" y="2629276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46" y="1303034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442" y="279983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" y="150830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4585" y="182254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2245" y="1275665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062" y="2126501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559" y="2701482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29" y="267336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2" name="Picture 2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7574" y="4204598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3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607" y="3222646"/>
              <a:ext cx="147141" cy="37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70868" y="4584994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1009" y="517196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890" y="475183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009" y="4760550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320067" y="5352879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09650" y="6254257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496155" y="3294655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797" y="436529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033" y="5730893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535612" y="555873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4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5804" y="5875356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81693" y="485210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899" y="307450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644958" y="475565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966" y="620502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45516" y="3208019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506" y="326127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510" y="4095193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139" y="517419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622" y="479780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622" y="588109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706" y="5324388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159" y="461427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624" y="5596801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8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769" y="3441156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9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6527" y="3487690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1263" y="420522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0660" y="4868870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2" name="Picture 3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0289" y="3175610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3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51" y="5853984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81" y="4527742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277" y="602454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619" y="325721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420" y="504724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8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80" y="4500373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8897" y="5351209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0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394" y="5926190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996" y="591844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23583" y="1285779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877" y="1397016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18" y="151317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37" y="1521894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3095" y="2114223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61884" y="197168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351618" y="2181194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1703" y="3100721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8640" y="232007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5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490" y="2482526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4721" y="161344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729" y="2034939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77986" y="151700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942" y="241792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76149" y="423516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94" y="542210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14" y="1385699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167" y="193554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1344" y="326789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589" y="295212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734" y="208573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187" y="137561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8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9203" y="2628899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9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4515" y="5906724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0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7377" y="6051663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6768" y="2056865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688" y="163021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4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679" y="2615328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5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8509" y="1289086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7305" y="2785891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448" y="180859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9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108" y="1261717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0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357" y="2850351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1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422" y="2687534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67978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4" name="Picture 37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27193" y="4239471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5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5414" y="2524144"/>
              <a:ext cx="147141" cy="375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403896" y="4484518"/>
              <a:ext cx="76712" cy="199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888" y="406115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918" y="465135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1037" y="4660074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53095" y="5252403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61884" y="5109866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51184" y="3312402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74039" y="552273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061" y="5630417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8640" y="545825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6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490" y="5620706"/>
              <a:ext cx="156996" cy="265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14721" y="4751628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729" y="5173119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77986" y="4655180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3942" y="5556102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80973" y="3121385"/>
              <a:ext cx="128269" cy="324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373" y="2829780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253" y="4360343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8167" y="507372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8811" y="608900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068" y="617449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734" y="5223912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7187" y="451379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293" y="6364581"/>
              <a:ext cx="120928" cy="229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0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8596" y="3472540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1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559" y="3401054"/>
              <a:ext cx="138703" cy="2637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0486" y="4134684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3688" y="4768394"/>
              <a:ext cx="250247" cy="423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4" name="Picture 40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72168" y="2067525"/>
              <a:ext cx="144439" cy="402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5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2679" y="5753508"/>
              <a:ext cx="75072" cy="170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6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0731" y="4618382"/>
              <a:ext cx="129657" cy="294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477" y="6154256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659" y="3026059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448" y="4946773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108" y="4399897"/>
              <a:ext cx="87407" cy="198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1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925" y="5250733"/>
              <a:ext cx="160327" cy="304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2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2858" y="6268871"/>
              <a:ext cx="192480" cy="325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5817967"/>
              <a:ext cx="150143" cy="34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6" name="Rectangle 165"/>
            <p:cNvSpPr/>
            <p:nvPr/>
          </p:nvSpPr>
          <p:spPr>
            <a:xfrm>
              <a:off x="162061" y="4058267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17710" y="4078110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6273359" y="4078110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62061" y="1128419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217710" y="1148262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273359" y="1148262"/>
              <a:ext cx="2708581" cy="2650755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545913" y="3128651"/>
            <a:ext cx="3656804" cy="2225697"/>
          </a:xfrm>
          <a:prstGeom prst="rect">
            <a:avLst/>
          </a:prstGeom>
          <a:noFill/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Classrooms</a:t>
            </a:r>
            <a:r>
              <a:rPr lang="en-GB" sz="3600" dirty="0"/>
              <a:t> are in </a:t>
            </a:r>
            <a:r>
              <a:rPr lang="en-GB" sz="3600" dirty="0">
                <a:solidFill>
                  <a:schemeClr val="accent4"/>
                </a:solidFill>
              </a:rPr>
              <a:t>schools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955808" y="3128651"/>
            <a:ext cx="3656804" cy="2225697"/>
            <a:chOff x="4804806" y="1668967"/>
            <a:chExt cx="3656804" cy="2225697"/>
          </a:xfrm>
        </p:grpSpPr>
        <p:pic>
          <p:nvPicPr>
            <p:cNvPr id="457" name="Picture 45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33460" y="2067575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3897" y="1825895"/>
              <a:ext cx="57129" cy="13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67824" y="1839990"/>
              <a:ext cx="29784" cy="7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7005" y="2523427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876" y="190070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2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131" y="1903881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64578" y="2119449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132454" y="2086371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4383" y="1829577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170" y="2257020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48265" y="2194366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8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3199" y="2264362"/>
              <a:ext cx="60955" cy="9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93242" y="1937200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0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9386" y="2090595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90720" y="1902100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05" y="2229975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986" y="178434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4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186" y="2410111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0920" y="2047006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664" y="191743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0664" y="231168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8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4507" y="210908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309" y="185064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0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719" y="2331921"/>
              <a:ext cx="46951" cy="8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58" y="1943302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2" name="Picture 48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62644" y="2030054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3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201" y="2301817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400" y="1819154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921" y="2363891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2707" y="189385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215" y="200822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8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9170" y="1809194"/>
              <a:ext cx="33937" cy="7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0468" y="2118841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0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531" y="2328096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2333" y="2317861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2" name="Picture 49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46213" y="2875129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3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4550" y="2517764"/>
              <a:ext cx="57129" cy="13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40582" y="3013568"/>
              <a:ext cx="29784" cy="7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0502" y="3227185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2633" y="307428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7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889" y="3077458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37336" y="3293026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26288" y="3621067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417444" y="2543971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44081" y="2933612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2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928" y="3430598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3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21023" y="3367944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4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883" y="3483173"/>
              <a:ext cx="60955" cy="9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66000" y="3110778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957" y="2463851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863478" y="3075677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482" y="3603150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601388" y="2512441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8946" y="253182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074" y="2835313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1498" y="322799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21" y="309101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3421" y="3485263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265" y="328265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1067" y="302422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7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7016" y="3381798"/>
              <a:ext cx="46951" cy="8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8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971" y="2597287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9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229" y="2614223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6533" y="2875359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0316" y="311687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2" name="Picture 5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77380" y="2500646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3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959" y="3475395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157" y="2992732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1679" y="353746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803" y="253034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9973" y="318179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8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928" y="2982771"/>
              <a:ext cx="33937" cy="7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9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225" y="3292419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0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288" y="3501673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3204" y="3498854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69391" y="1812874"/>
              <a:ext cx="29784" cy="72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960" y="1853357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4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73" y="1895633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5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229" y="1898805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6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9675" y="2114373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7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656044" y="2062499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8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079143" y="2138746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8980" y="2473392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03363" y="2189290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1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7141" y="2248410"/>
              <a:ext cx="60955" cy="9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48340" y="1932124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3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484" y="208551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545818" y="1897023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5803" y="222489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4706" y="3318221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556" y="1849239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9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838" y="204934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0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6287" y="2534233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7066" y="241931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604" y="2104004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3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406" y="184556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4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036" y="2301680"/>
              <a:ext cx="46951" cy="836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6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268" y="3547337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8774" y="2093498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656" y="1938226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9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299" y="2296741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0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3497" y="1814078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019" y="2358815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2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2313" y="2003144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3" name="Picture 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4268" y="1804118"/>
              <a:ext cx="33937" cy="72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9028" y="2382274"/>
              <a:ext cx="62249" cy="110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5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1628" y="2323019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544" y="232020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7" name="Picture 5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788403" y="2887820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8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0308" y="2263556"/>
              <a:ext cx="57129" cy="136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973" y="303772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91848" y="2550429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7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268" y="3394032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1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4484" y="3227606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4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29367" y="2480912"/>
              <a:ext cx="49802" cy="11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5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8771" y="237478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6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1969" y="2931810"/>
              <a:ext cx="97161" cy="154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7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838" y="3191432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3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293" y="2608709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4" name="Picture 4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0142" y="2582693"/>
              <a:ext cx="53853" cy="959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7" name="Picture 59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572910" y="2097378"/>
              <a:ext cx="56080" cy="146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8" name="Picture 3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8299" y="3438828"/>
              <a:ext cx="29147" cy="62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9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0004" y="3025719"/>
              <a:ext cx="50341" cy="107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1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0939" y="2446220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5" name="Picture 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311" y="3626386"/>
              <a:ext cx="74732" cy="118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6" name="Picture 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5544" y="3462287"/>
              <a:ext cx="58294" cy="124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7" name="Rectangle 606"/>
            <p:cNvSpPr/>
            <p:nvPr/>
          </p:nvSpPr>
          <p:spPr>
            <a:xfrm>
              <a:off x="4899469" y="2821874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6085854" y="2829096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4899469" y="1755606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6085854" y="1762828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7272239" y="1762828"/>
              <a:ext cx="1051633" cy="964697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4804806" y="1668967"/>
              <a:ext cx="3656804" cy="2225697"/>
            </a:xfrm>
            <a:prstGeom prst="rect">
              <a:avLst/>
            </a:prstGeom>
            <a:noFill/>
            <a:ln w="349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Isosceles Triangle 12"/>
          <p:cNvSpPr/>
          <p:nvPr/>
        </p:nvSpPr>
        <p:spPr>
          <a:xfrm>
            <a:off x="545914" y="2693152"/>
            <a:ext cx="3656804" cy="360529"/>
          </a:xfrm>
          <a:prstGeom prst="triangle">
            <a:avLst/>
          </a:prstGeom>
          <a:noFill/>
          <a:ln w="34925">
            <a:solidFill>
              <a:srgbClr val="8D6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9" name="Isosceles Triangle 568"/>
          <p:cNvSpPr/>
          <p:nvPr/>
        </p:nvSpPr>
        <p:spPr>
          <a:xfrm>
            <a:off x="4959894" y="2693268"/>
            <a:ext cx="3656804" cy="360529"/>
          </a:xfrm>
          <a:prstGeom prst="triangle">
            <a:avLst/>
          </a:prstGeom>
          <a:noFill/>
          <a:ln w="34925">
            <a:solidFill>
              <a:srgbClr val="8D65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9"/>
          <a:stretch/>
        </p:blipFill>
        <p:spPr>
          <a:xfrm>
            <a:off x="1746872" y="952500"/>
            <a:ext cx="5650257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0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1478</Words>
  <Application>Microsoft Office PowerPoint</Application>
  <PresentationFormat>On-screen Show (4:3)</PresentationFormat>
  <Paragraphs>223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Office Theme</vt:lpstr>
      <vt:lpstr>Multilevel models</vt:lpstr>
      <vt:lpstr>Today</vt:lpstr>
      <vt:lpstr>The plan for this eve</vt:lpstr>
      <vt:lpstr>So far…</vt:lpstr>
      <vt:lpstr>Preview of this week’s new command</vt:lpstr>
      <vt:lpstr>Multilevel data</vt:lpstr>
      <vt:lpstr>Students are in classrooms</vt:lpstr>
      <vt:lpstr>Classrooms are in schools</vt:lpstr>
      <vt:lpstr>PowerPoint Presentation</vt:lpstr>
      <vt:lpstr>PowerPoint Presentation</vt:lpstr>
      <vt:lpstr>PowerPoint Presentation</vt:lpstr>
      <vt:lpstr>Each student can also be tracked over time (another level is “within participant”)</vt:lpstr>
      <vt:lpstr>PowerPoint Presentation</vt:lpstr>
      <vt:lpstr>PowerPoint Presentation</vt:lpstr>
      <vt:lpstr>PowerPoint Presentation</vt:lpstr>
      <vt:lpstr>You could just use linear regression…</vt:lpstr>
      <vt:lpstr>But that doesn’t “know” about the structure of the data</vt:lpstr>
      <vt:lpstr>PowerPoint Presentation</vt:lpstr>
      <vt:lpstr>Why not just fit a separate regression model for each participant?</vt:lpstr>
      <vt:lpstr>Our favourite baseline model</vt:lpstr>
      <vt:lpstr>PowerPoint Presentation</vt:lpstr>
      <vt:lpstr>PowerPoint Presentation</vt:lpstr>
      <vt:lpstr>Less silly model</vt:lpstr>
      <vt:lpstr>PowerPoint Presentation</vt:lpstr>
      <vt:lpstr>PowerPoint Presentation</vt:lpstr>
      <vt:lpstr>Better model</vt:lpstr>
      <vt:lpstr>PowerPoint Presentation</vt:lpstr>
      <vt:lpstr>PowerPoint Presentation</vt:lpstr>
      <vt:lpstr>Next step: R code!</vt:lpstr>
      <vt:lpstr>Reaction ~ 1 + (1|Subject)</vt:lpstr>
      <vt:lpstr>Reaction ~ 1 + Days + (1|Subject)</vt:lpstr>
      <vt:lpstr>Reaction ~ 1 + Days + (1+Days|Subject)</vt:lpstr>
      <vt:lpstr>What information do we get?</vt:lpstr>
      <vt:lpstr>Gelman (2005)</vt:lpstr>
      <vt:lpstr>How to think about random effects</vt:lpstr>
      <vt:lpstr>Random effects: tells you about the variation at different levels</vt:lpstr>
      <vt:lpstr>Fixed effects – interpret as for regression: mean change</vt:lpstr>
      <vt:lpstr>Interactive entertainment</vt:lpstr>
      <vt:lpstr>More entertainment</vt:lpstr>
      <vt:lpstr>PowerPoint Presentation</vt:lpstr>
      <vt:lpstr>Solution 0</vt:lpstr>
      <vt:lpstr>Solution 1</vt:lpstr>
      <vt:lpstr>Solution 2</vt:lpstr>
      <vt:lpstr>You can allow the intercept and slopes to vary at multiple levels…</vt:lpstr>
      <vt:lpstr>PowerPoint Presentation</vt:lpstr>
      <vt:lpstr>Linear regression assumptions (Gelman &amp; Hill, 2007, pp.45-46)</vt:lpstr>
      <vt:lpstr>Linear multilevel regression assumptions</vt:lpstr>
      <vt:lpstr>What’s the same?</vt:lpstr>
      <vt:lpstr>The random effects (here just for Subject; you could have more, e.g., for schools or teachers)</vt:lpstr>
      <vt:lpstr>Select the subject ones</vt:lpstr>
      <vt:lpstr>The parentheses in “(Intercept)” confuse R, so you need to use backquotes:</vt:lpstr>
      <vt:lpstr>Alternatively, ask for the first column</vt:lpstr>
      <vt:lpstr>Summary</vt:lpstr>
      <vt:lpstr>PowerPoint Presentation</vt:lpstr>
    </vt:vector>
  </TitlesOfParts>
  <Company>Birkbeck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and Intermediate Quantitative Social Research</dc:title>
  <dc:creator>Andy Fugard</dc:creator>
  <cp:lastModifiedBy>Andi Fugard</cp:lastModifiedBy>
  <cp:revision>376</cp:revision>
  <dcterms:created xsi:type="dcterms:W3CDTF">2017-09-28T16:16:37Z</dcterms:created>
  <dcterms:modified xsi:type="dcterms:W3CDTF">2020-02-11T12:23:21Z</dcterms:modified>
</cp:coreProperties>
</file>