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99" r:id="rId2"/>
    <p:sldId id="267" r:id="rId3"/>
    <p:sldId id="259" r:id="rId4"/>
    <p:sldId id="268" r:id="rId5"/>
    <p:sldId id="261" r:id="rId6"/>
    <p:sldId id="271" r:id="rId7"/>
    <p:sldId id="272" r:id="rId8"/>
    <p:sldId id="262" r:id="rId9"/>
    <p:sldId id="276" r:id="rId10"/>
    <p:sldId id="273" r:id="rId11"/>
    <p:sldId id="263" r:id="rId12"/>
    <p:sldId id="277" r:id="rId13"/>
    <p:sldId id="274" r:id="rId14"/>
    <p:sldId id="264" r:id="rId15"/>
    <p:sldId id="278" r:id="rId16"/>
    <p:sldId id="294" r:id="rId17"/>
    <p:sldId id="296" r:id="rId18"/>
    <p:sldId id="295" r:id="rId19"/>
    <p:sldId id="298" r:id="rId20"/>
    <p:sldId id="29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A69014-4056-4DDE-A68D-C1283649C83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339EE26-06C5-4F23-81B4-16E8B4186261}">
      <dgm:prSet/>
      <dgm:spPr/>
      <dgm:t>
        <a:bodyPr/>
        <a:lstStyle/>
        <a:p>
          <a:r>
            <a:rPr lang="en-GB"/>
            <a:t>What characteristics can be identified about the interviewer(s)?</a:t>
          </a:r>
          <a:endParaRPr lang="en-US"/>
        </a:p>
      </dgm:t>
    </dgm:pt>
    <dgm:pt modelId="{5B16F13F-DF6F-4921-AFF8-34F60541EF86}" type="parTrans" cxnId="{8A8A8CD4-DCDC-4B1A-8C96-2F395333551A}">
      <dgm:prSet/>
      <dgm:spPr/>
      <dgm:t>
        <a:bodyPr/>
        <a:lstStyle/>
        <a:p>
          <a:endParaRPr lang="en-US"/>
        </a:p>
      </dgm:t>
    </dgm:pt>
    <dgm:pt modelId="{89FC6849-5620-43D1-BBA7-54B7126EFDF2}" type="sibTrans" cxnId="{8A8A8CD4-DCDC-4B1A-8C96-2F395333551A}">
      <dgm:prSet/>
      <dgm:spPr/>
      <dgm:t>
        <a:bodyPr/>
        <a:lstStyle/>
        <a:p>
          <a:endParaRPr lang="en-US"/>
        </a:p>
      </dgm:t>
    </dgm:pt>
    <dgm:pt modelId="{C96F6930-49FA-40D1-8305-AEB3FF1D5697}">
      <dgm:prSet/>
      <dgm:spPr/>
      <dgm:t>
        <a:bodyPr/>
        <a:lstStyle/>
        <a:p>
          <a:r>
            <a:rPr lang="en-GB"/>
            <a:t>How might these characteristics influence interviewees’ responses?</a:t>
          </a:r>
          <a:endParaRPr lang="en-US"/>
        </a:p>
      </dgm:t>
    </dgm:pt>
    <dgm:pt modelId="{E6A25417-D42A-485B-8AD6-5106A93D8EE2}" type="parTrans" cxnId="{22F2F4A5-FC83-4D14-9D95-2EA7641059BF}">
      <dgm:prSet/>
      <dgm:spPr/>
      <dgm:t>
        <a:bodyPr/>
        <a:lstStyle/>
        <a:p>
          <a:endParaRPr lang="en-US"/>
        </a:p>
      </dgm:t>
    </dgm:pt>
    <dgm:pt modelId="{239B5A83-FA8B-4731-8EFE-046CD5D8C034}" type="sibTrans" cxnId="{22F2F4A5-FC83-4D14-9D95-2EA7641059BF}">
      <dgm:prSet/>
      <dgm:spPr/>
      <dgm:t>
        <a:bodyPr/>
        <a:lstStyle/>
        <a:p>
          <a:endParaRPr lang="en-US"/>
        </a:p>
      </dgm:t>
    </dgm:pt>
    <dgm:pt modelId="{6A1D0E8E-802B-4671-B887-BEEEB7D39424}">
      <dgm:prSet/>
      <dgm:spPr/>
      <dgm:t>
        <a:bodyPr/>
        <a:lstStyle/>
        <a:p>
          <a:r>
            <a:rPr lang="en-GB"/>
            <a:t>What might be assumed about the intentions of the interviewer?</a:t>
          </a:r>
          <a:endParaRPr lang="en-US"/>
        </a:p>
      </dgm:t>
    </dgm:pt>
    <dgm:pt modelId="{5265B814-481F-4473-9676-4C02D561E7B2}" type="parTrans" cxnId="{C88162F9-6387-4E87-B086-DE8EA3522C92}">
      <dgm:prSet/>
      <dgm:spPr/>
      <dgm:t>
        <a:bodyPr/>
        <a:lstStyle/>
        <a:p>
          <a:endParaRPr lang="en-US"/>
        </a:p>
      </dgm:t>
    </dgm:pt>
    <dgm:pt modelId="{24AD313E-0192-436C-A1DA-DBE1E36A9C7C}" type="sibTrans" cxnId="{C88162F9-6387-4E87-B086-DE8EA3522C92}">
      <dgm:prSet/>
      <dgm:spPr/>
      <dgm:t>
        <a:bodyPr/>
        <a:lstStyle/>
        <a:p>
          <a:endParaRPr lang="en-US"/>
        </a:p>
      </dgm:t>
    </dgm:pt>
    <dgm:pt modelId="{663A7756-FAB7-47BD-A944-B410D02BB6A3}">
      <dgm:prSet/>
      <dgm:spPr/>
      <dgm:t>
        <a:bodyPr/>
        <a:lstStyle/>
        <a:p>
          <a:r>
            <a:rPr lang="en-GB"/>
            <a:t>Positionality of the interviewer</a:t>
          </a:r>
          <a:endParaRPr lang="en-US"/>
        </a:p>
      </dgm:t>
    </dgm:pt>
    <dgm:pt modelId="{9B5551D5-0D9F-4AEE-A317-9DB025502A85}" type="parTrans" cxnId="{184C0D5E-692B-4CB7-A6A6-03A8CE27F8A5}">
      <dgm:prSet/>
      <dgm:spPr/>
      <dgm:t>
        <a:bodyPr/>
        <a:lstStyle/>
        <a:p>
          <a:endParaRPr lang="en-US"/>
        </a:p>
      </dgm:t>
    </dgm:pt>
    <dgm:pt modelId="{36A39233-8458-4FB7-8F21-632AC28BF939}" type="sibTrans" cxnId="{184C0D5E-692B-4CB7-A6A6-03A8CE27F8A5}">
      <dgm:prSet/>
      <dgm:spPr/>
      <dgm:t>
        <a:bodyPr/>
        <a:lstStyle/>
        <a:p>
          <a:endParaRPr lang="en-US"/>
        </a:p>
      </dgm:t>
    </dgm:pt>
    <dgm:pt modelId="{77158CB0-C8A6-4C01-84F8-1641C9B3CA26}" type="pres">
      <dgm:prSet presAssocID="{3CA69014-4056-4DDE-A68D-C1283649C83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E269296-5301-41F0-A127-7F5E355255C6}" type="pres">
      <dgm:prSet presAssocID="{B339EE26-06C5-4F23-81B4-16E8B4186261}" presName="hierRoot1" presStyleCnt="0"/>
      <dgm:spPr/>
    </dgm:pt>
    <dgm:pt modelId="{233A66DD-4EFE-476B-97FF-5E0D6698ADA8}" type="pres">
      <dgm:prSet presAssocID="{B339EE26-06C5-4F23-81B4-16E8B4186261}" presName="composite" presStyleCnt="0"/>
      <dgm:spPr/>
    </dgm:pt>
    <dgm:pt modelId="{88831F3E-E425-4FD9-821E-1D0E4AE12B43}" type="pres">
      <dgm:prSet presAssocID="{B339EE26-06C5-4F23-81B4-16E8B4186261}" presName="background" presStyleLbl="node0" presStyleIdx="0" presStyleCnt="4"/>
      <dgm:spPr/>
    </dgm:pt>
    <dgm:pt modelId="{EC6727EB-E3CB-4F30-A194-E2E9D757183D}" type="pres">
      <dgm:prSet presAssocID="{B339EE26-06C5-4F23-81B4-16E8B4186261}" presName="text" presStyleLbl="fgAcc0" presStyleIdx="0" presStyleCnt="4">
        <dgm:presLayoutVars>
          <dgm:chPref val="3"/>
        </dgm:presLayoutVars>
      </dgm:prSet>
      <dgm:spPr/>
    </dgm:pt>
    <dgm:pt modelId="{14470524-7655-400A-A75B-C3F595757BCD}" type="pres">
      <dgm:prSet presAssocID="{B339EE26-06C5-4F23-81B4-16E8B4186261}" presName="hierChild2" presStyleCnt="0"/>
      <dgm:spPr/>
    </dgm:pt>
    <dgm:pt modelId="{2EF7C111-5732-46D3-AB4A-C9F0DE0CAB09}" type="pres">
      <dgm:prSet presAssocID="{C96F6930-49FA-40D1-8305-AEB3FF1D5697}" presName="hierRoot1" presStyleCnt="0"/>
      <dgm:spPr/>
    </dgm:pt>
    <dgm:pt modelId="{35EFF030-48A7-482C-8A5E-F4160144FFE5}" type="pres">
      <dgm:prSet presAssocID="{C96F6930-49FA-40D1-8305-AEB3FF1D5697}" presName="composite" presStyleCnt="0"/>
      <dgm:spPr/>
    </dgm:pt>
    <dgm:pt modelId="{D1665330-E17A-4A3A-A1FB-4AD24349098C}" type="pres">
      <dgm:prSet presAssocID="{C96F6930-49FA-40D1-8305-AEB3FF1D5697}" presName="background" presStyleLbl="node0" presStyleIdx="1" presStyleCnt="4"/>
      <dgm:spPr/>
    </dgm:pt>
    <dgm:pt modelId="{F2B45B95-AB7D-4C1D-89E1-5D29D49AE3EC}" type="pres">
      <dgm:prSet presAssocID="{C96F6930-49FA-40D1-8305-AEB3FF1D5697}" presName="text" presStyleLbl="fgAcc0" presStyleIdx="1" presStyleCnt="4">
        <dgm:presLayoutVars>
          <dgm:chPref val="3"/>
        </dgm:presLayoutVars>
      </dgm:prSet>
      <dgm:spPr/>
    </dgm:pt>
    <dgm:pt modelId="{08EEFCEB-AFAF-4EE5-A2B2-D311C0206083}" type="pres">
      <dgm:prSet presAssocID="{C96F6930-49FA-40D1-8305-AEB3FF1D5697}" presName="hierChild2" presStyleCnt="0"/>
      <dgm:spPr/>
    </dgm:pt>
    <dgm:pt modelId="{575A8129-CF3B-45CF-877F-964066CFB26C}" type="pres">
      <dgm:prSet presAssocID="{6A1D0E8E-802B-4671-B887-BEEEB7D39424}" presName="hierRoot1" presStyleCnt="0"/>
      <dgm:spPr/>
    </dgm:pt>
    <dgm:pt modelId="{0CC48F81-F23A-4A72-96AE-DF2DAE5C292E}" type="pres">
      <dgm:prSet presAssocID="{6A1D0E8E-802B-4671-B887-BEEEB7D39424}" presName="composite" presStyleCnt="0"/>
      <dgm:spPr/>
    </dgm:pt>
    <dgm:pt modelId="{A2963CCB-6E32-4959-BA40-0576B0426BC7}" type="pres">
      <dgm:prSet presAssocID="{6A1D0E8E-802B-4671-B887-BEEEB7D39424}" presName="background" presStyleLbl="node0" presStyleIdx="2" presStyleCnt="4"/>
      <dgm:spPr/>
    </dgm:pt>
    <dgm:pt modelId="{D3E6B584-0123-4001-8ECC-89ABBECCBC61}" type="pres">
      <dgm:prSet presAssocID="{6A1D0E8E-802B-4671-B887-BEEEB7D39424}" presName="text" presStyleLbl="fgAcc0" presStyleIdx="2" presStyleCnt="4">
        <dgm:presLayoutVars>
          <dgm:chPref val="3"/>
        </dgm:presLayoutVars>
      </dgm:prSet>
      <dgm:spPr/>
    </dgm:pt>
    <dgm:pt modelId="{F99FDF18-B8DB-42E4-9547-68446AE9C4FC}" type="pres">
      <dgm:prSet presAssocID="{6A1D0E8E-802B-4671-B887-BEEEB7D39424}" presName="hierChild2" presStyleCnt="0"/>
      <dgm:spPr/>
    </dgm:pt>
    <dgm:pt modelId="{79A9FA82-52AA-4FED-B97A-C2BFA7972F34}" type="pres">
      <dgm:prSet presAssocID="{663A7756-FAB7-47BD-A944-B410D02BB6A3}" presName="hierRoot1" presStyleCnt="0"/>
      <dgm:spPr/>
    </dgm:pt>
    <dgm:pt modelId="{2C5688BC-9752-4DAA-A107-B511DB62229D}" type="pres">
      <dgm:prSet presAssocID="{663A7756-FAB7-47BD-A944-B410D02BB6A3}" presName="composite" presStyleCnt="0"/>
      <dgm:spPr/>
    </dgm:pt>
    <dgm:pt modelId="{81950B77-B2D9-426C-B672-D25EE93C6D58}" type="pres">
      <dgm:prSet presAssocID="{663A7756-FAB7-47BD-A944-B410D02BB6A3}" presName="background" presStyleLbl="node0" presStyleIdx="3" presStyleCnt="4"/>
      <dgm:spPr/>
    </dgm:pt>
    <dgm:pt modelId="{A274E346-2794-4429-A3B6-7CCAF73F783E}" type="pres">
      <dgm:prSet presAssocID="{663A7756-FAB7-47BD-A944-B410D02BB6A3}" presName="text" presStyleLbl="fgAcc0" presStyleIdx="3" presStyleCnt="4">
        <dgm:presLayoutVars>
          <dgm:chPref val="3"/>
        </dgm:presLayoutVars>
      </dgm:prSet>
      <dgm:spPr/>
    </dgm:pt>
    <dgm:pt modelId="{039D67F3-54FE-4537-A4D1-20178D0E8E7B}" type="pres">
      <dgm:prSet presAssocID="{663A7756-FAB7-47BD-A944-B410D02BB6A3}" presName="hierChild2" presStyleCnt="0"/>
      <dgm:spPr/>
    </dgm:pt>
  </dgm:ptLst>
  <dgm:cxnLst>
    <dgm:cxn modelId="{573C0A3B-0163-42CE-84FA-E11E77C606A2}" type="presOf" srcId="{3CA69014-4056-4DDE-A68D-C1283649C83D}" destId="{77158CB0-C8A6-4C01-84F8-1641C9B3CA26}" srcOrd="0" destOrd="0" presId="urn:microsoft.com/office/officeart/2005/8/layout/hierarchy1"/>
    <dgm:cxn modelId="{184C0D5E-692B-4CB7-A6A6-03A8CE27F8A5}" srcId="{3CA69014-4056-4DDE-A68D-C1283649C83D}" destId="{663A7756-FAB7-47BD-A944-B410D02BB6A3}" srcOrd="3" destOrd="0" parTransId="{9B5551D5-0D9F-4AEE-A317-9DB025502A85}" sibTransId="{36A39233-8458-4FB7-8F21-632AC28BF939}"/>
    <dgm:cxn modelId="{B95C4068-D47C-4AD8-B5F4-1C7D6A22B78C}" type="presOf" srcId="{C96F6930-49FA-40D1-8305-AEB3FF1D5697}" destId="{F2B45B95-AB7D-4C1D-89E1-5D29D49AE3EC}" srcOrd="0" destOrd="0" presId="urn:microsoft.com/office/officeart/2005/8/layout/hierarchy1"/>
    <dgm:cxn modelId="{68A4A76C-5418-4359-85FB-86AC82E10680}" type="presOf" srcId="{B339EE26-06C5-4F23-81B4-16E8B4186261}" destId="{EC6727EB-E3CB-4F30-A194-E2E9D757183D}" srcOrd="0" destOrd="0" presId="urn:microsoft.com/office/officeart/2005/8/layout/hierarchy1"/>
    <dgm:cxn modelId="{22F2F4A5-FC83-4D14-9D95-2EA7641059BF}" srcId="{3CA69014-4056-4DDE-A68D-C1283649C83D}" destId="{C96F6930-49FA-40D1-8305-AEB3FF1D5697}" srcOrd="1" destOrd="0" parTransId="{E6A25417-D42A-485B-8AD6-5106A93D8EE2}" sibTransId="{239B5A83-FA8B-4731-8EFE-046CD5D8C034}"/>
    <dgm:cxn modelId="{6E3B36A9-E339-41EA-B563-68C1879C581D}" type="presOf" srcId="{663A7756-FAB7-47BD-A944-B410D02BB6A3}" destId="{A274E346-2794-4429-A3B6-7CCAF73F783E}" srcOrd="0" destOrd="0" presId="urn:microsoft.com/office/officeart/2005/8/layout/hierarchy1"/>
    <dgm:cxn modelId="{5ECD94AA-4CF9-443B-93D3-D1C8E6863D3D}" type="presOf" srcId="{6A1D0E8E-802B-4671-B887-BEEEB7D39424}" destId="{D3E6B584-0123-4001-8ECC-89ABBECCBC61}" srcOrd="0" destOrd="0" presId="urn:microsoft.com/office/officeart/2005/8/layout/hierarchy1"/>
    <dgm:cxn modelId="{8A8A8CD4-DCDC-4B1A-8C96-2F395333551A}" srcId="{3CA69014-4056-4DDE-A68D-C1283649C83D}" destId="{B339EE26-06C5-4F23-81B4-16E8B4186261}" srcOrd="0" destOrd="0" parTransId="{5B16F13F-DF6F-4921-AFF8-34F60541EF86}" sibTransId="{89FC6849-5620-43D1-BBA7-54B7126EFDF2}"/>
    <dgm:cxn modelId="{C88162F9-6387-4E87-B086-DE8EA3522C92}" srcId="{3CA69014-4056-4DDE-A68D-C1283649C83D}" destId="{6A1D0E8E-802B-4671-B887-BEEEB7D39424}" srcOrd="2" destOrd="0" parTransId="{5265B814-481F-4473-9676-4C02D561E7B2}" sibTransId="{24AD313E-0192-436C-A1DA-DBE1E36A9C7C}"/>
    <dgm:cxn modelId="{2FFBE67A-8B23-44E1-A61B-7B72233254E2}" type="presParOf" srcId="{77158CB0-C8A6-4C01-84F8-1641C9B3CA26}" destId="{3E269296-5301-41F0-A127-7F5E355255C6}" srcOrd="0" destOrd="0" presId="urn:microsoft.com/office/officeart/2005/8/layout/hierarchy1"/>
    <dgm:cxn modelId="{4BF3D769-97A3-4FE0-BC25-A9E096CC4A77}" type="presParOf" srcId="{3E269296-5301-41F0-A127-7F5E355255C6}" destId="{233A66DD-4EFE-476B-97FF-5E0D6698ADA8}" srcOrd="0" destOrd="0" presId="urn:microsoft.com/office/officeart/2005/8/layout/hierarchy1"/>
    <dgm:cxn modelId="{4A1E034A-DC24-4B6E-A493-4C983DE39D68}" type="presParOf" srcId="{233A66DD-4EFE-476B-97FF-5E0D6698ADA8}" destId="{88831F3E-E425-4FD9-821E-1D0E4AE12B43}" srcOrd="0" destOrd="0" presId="urn:microsoft.com/office/officeart/2005/8/layout/hierarchy1"/>
    <dgm:cxn modelId="{48030A46-944E-4A8E-AA8D-2C376AE0C832}" type="presParOf" srcId="{233A66DD-4EFE-476B-97FF-5E0D6698ADA8}" destId="{EC6727EB-E3CB-4F30-A194-E2E9D757183D}" srcOrd="1" destOrd="0" presId="urn:microsoft.com/office/officeart/2005/8/layout/hierarchy1"/>
    <dgm:cxn modelId="{20E90CE0-BB07-482E-92DF-B3B615757898}" type="presParOf" srcId="{3E269296-5301-41F0-A127-7F5E355255C6}" destId="{14470524-7655-400A-A75B-C3F595757BCD}" srcOrd="1" destOrd="0" presId="urn:microsoft.com/office/officeart/2005/8/layout/hierarchy1"/>
    <dgm:cxn modelId="{5B2B3E02-0DDB-4BBA-9B4E-8E4BF5FCFD94}" type="presParOf" srcId="{77158CB0-C8A6-4C01-84F8-1641C9B3CA26}" destId="{2EF7C111-5732-46D3-AB4A-C9F0DE0CAB09}" srcOrd="1" destOrd="0" presId="urn:microsoft.com/office/officeart/2005/8/layout/hierarchy1"/>
    <dgm:cxn modelId="{9C2AD3EB-5EF8-42A4-BDCA-039D0FF516E1}" type="presParOf" srcId="{2EF7C111-5732-46D3-AB4A-C9F0DE0CAB09}" destId="{35EFF030-48A7-482C-8A5E-F4160144FFE5}" srcOrd="0" destOrd="0" presId="urn:microsoft.com/office/officeart/2005/8/layout/hierarchy1"/>
    <dgm:cxn modelId="{D750CE7A-91C0-4205-BDEC-09EDB1CE5043}" type="presParOf" srcId="{35EFF030-48A7-482C-8A5E-F4160144FFE5}" destId="{D1665330-E17A-4A3A-A1FB-4AD24349098C}" srcOrd="0" destOrd="0" presId="urn:microsoft.com/office/officeart/2005/8/layout/hierarchy1"/>
    <dgm:cxn modelId="{4B4C1A82-97FA-41FC-A991-6AB4230AD014}" type="presParOf" srcId="{35EFF030-48A7-482C-8A5E-F4160144FFE5}" destId="{F2B45B95-AB7D-4C1D-89E1-5D29D49AE3EC}" srcOrd="1" destOrd="0" presId="urn:microsoft.com/office/officeart/2005/8/layout/hierarchy1"/>
    <dgm:cxn modelId="{9F461906-0AD4-4EDD-92DD-0817D16F1CE5}" type="presParOf" srcId="{2EF7C111-5732-46D3-AB4A-C9F0DE0CAB09}" destId="{08EEFCEB-AFAF-4EE5-A2B2-D311C0206083}" srcOrd="1" destOrd="0" presId="urn:microsoft.com/office/officeart/2005/8/layout/hierarchy1"/>
    <dgm:cxn modelId="{A7F25285-F105-4175-91D3-65F862103CC7}" type="presParOf" srcId="{77158CB0-C8A6-4C01-84F8-1641C9B3CA26}" destId="{575A8129-CF3B-45CF-877F-964066CFB26C}" srcOrd="2" destOrd="0" presId="urn:microsoft.com/office/officeart/2005/8/layout/hierarchy1"/>
    <dgm:cxn modelId="{575352BD-B0DA-4B03-9E18-11797B409548}" type="presParOf" srcId="{575A8129-CF3B-45CF-877F-964066CFB26C}" destId="{0CC48F81-F23A-4A72-96AE-DF2DAE5C292E}" srcOrd="0" destOrd="0" presId="urn:microsoft.com/office/officeart/2005/8/layout/hierarchy1"/>
    <dgm:cxn modelId="{86DBA3DC-76E1-4DF2-8A16-54BB55AC4A5E}" type="presParOf" srcId="{0CC48F81-F23A-4A72-96AE-DF2DAE5C292E}" destId="{A2963CCB-6E32-4959-BA40-0576B0426BC7}" srcOrd="0" destOrd="0" presId="urn:microsoft.com/office/officeart/2005/8/layout/hierarchy1"/>
    <dgm:cxn modelId="{455E4F91-E4C5-4C75-9C22-17462A0E6AC9}" type="presParOf" srcId="{0CC48F81-F23A-4A72-96AE-DF2DAE5C292E}" destId="{D3E6B584-0123-4001-8ECC-89ABBECCBC61}" srcOrd="1" destOrd="0" presId="urn:microsoft.com/office/officeart/2005/8/layout/hierarchy1"/>
    <dgm:cxn modelId="{564609E4-06CC-4E09-9A27-9E86F870AD7A}" type="presParOf" srcId="{575A8129-CF3B-45CF-877F-964066CFB26C}" destId="{F99FDF18-B8DB-42E4-9547-68446AE9C4FC}" srcOrd="1" destOrd="0" presId="urn:microsoft.com/office/officeart/2005/8/layout/hierarchy1"/>
    <dgm:cxn modelId="{7C106349-1E87-4851-9EE5-0322D66F9242}" type="presParOf" srcId="{77158CB0-C8A6-4C01-84F8-1641C9B3CA26}" destId="{79A9FA82-52AA-4FED-B97A-C2BFA7972F34}" srcOrd="3" destOrd="0" presId="urn:microsoft.com/office/officeart/2005/8/layout/hierarchy1"/>
    <dgm:cxn modelId="{17EA84E7-2245-4D12-A73B-F4E62B3B6912}" type="presParOf" srcId="{79A9FA82-52AA-4FED-B97A-C2BFA7972F34}" destId="{2C5688BC-9752-4DAA-A107-B511DB62229D}" srcOrd="0" destOrd="0" presId="urn:microsoft.com/office/officeart/2005/8/layout/hierarchy1"/>
    <dgm:cxn modelId="{02A1EE60-C5DB-4574-A4DC-ECE38647333E}" type="presParOf" srcId="{2C5688BC-9752-4DAA-A107-B511DB62229D}" destId="{81950B77-B2D9-426C-B672-D25EE93C6D58}" srcOrd="0" destOrd="0" presId="urn:microsoft.com/office/officeart/2005/8/layout/hierarchy1"/>
    <dgm:cxn modelId="{1B195665-7D20-448E-BFA7-27DB0E5B3238}" type="presParOf" srcId="{2C5688BC-9752-4DAA-A107-B511DB62229D}" destId="{A274E346-2794-4429-A3B6-7CCAF73F783E}" srcOrd="1" destOrd="0" presId="urn:microsoft.com/office/officeart/2005/8/layout/hierarchy1"/>
    <dgm:cxn modelId="{788F5222-723B-4C70-8212-ABCC73DCD809}" type="presParOf" srcId="{79A9FA82-52AA-4FED-B97A-C2BFA7972F34}" destId="{039D67F3-54FE-4537-A4D1-20178D0E8E7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3E8AB5-9F93-4B35-BF11-F64A72A8A4B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A69325D-09BE-4010-9E27-1206DEFB80A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Will the interviews be in person, by phone/Zoom or by email?</a:t>
          </a:r>
          <a:endParaRPr lang="en-US" sz="2000" dirty="0"/>
        </a:p>
      </dgm:t>
    </dgm:pt>
    <dgm:pt modelId="{4AACFF59-FA91-47EB-9736-BF4CE94E5F2C}" type="parTrans" cxnId="{5E5BC667-60B0-43D4-941C-00D7AFF40F7B}">
      <dgm:prSet/>
      <dgm:spPr/>
      <dgm:t>
        <a:bodyPr/>
        <a:lstStyle/>
        <a:p>
          <a:endParaRPr lang="en-US" sz="2400"/>
        </a:p>
      </dgm:t>
    </dgm:pt>
    <dgm:pt modelId="{8231B8EE-0C77-4608-9EC2-5CB70D861D31}" type="sibTrans" cxnId="{5E5BC667-60B0-43D4-941C-00D7AFF40F7B}">
      <dgm:prSet/>
      <dgm:spPr/>
      <dgm:t>
        <a:bodyPr/>
        <a:lstStyle/>
        <a:p>
          <a:endParaRPr lang="en-US" sz="2400"/>
        </a:p>
      </dgm:t>
    </dgm:pt>
    <dgm:pt modelId="{26AC1E67-6548-4821-92CF-62E674D45F2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 dirty="0"/>
            <a:t>If in person, where will they take place? In interviewees’ homes or workplaces, a café, on the street, a meeting room?</a:t>
          </a:r>
          <a:endParaRPr lang="en-US" sz="2000" dirty="0"/>
        </a:p>
      </dgm:t>
    </dgm:pt>
    <dgm:pt modelId="{DDE9CADF-5252-4ADB-B6BE-7F4F8C001B5E}" type="parTrans" cxnId="{3C11184C-9DE1-42C0-8ECD-B2BB5BEF90CF}">
      <dgm:prSet/>
      <dgm:spPr/>
      <dgm:t>
        <a:bodyPr/>
        <a:lstStyle/>
        <a:p>
          <a:endParaRPr lang="en-US" sz="2400"/>
        </a:p>
      </dgm:t>
    </dgm:pt>
    <dgm:pt modelId="{B09668A7-400E-43D7-946A-526D786498B6}" type="sibTrans" cxnId="{3C11184C-9DE1-42C0-8ECD-B2BB5BEF90CF}">
      <dgm:prSet/>
      <dgm:spPr/>
      <dgm:t>
        <a:bodyPr/>
        <a:lstStyle/>
        <a:p>
          <a:endParaRPr lang="en-US" sz="2400"/>
        </a:p>
      </dgm:t>
    </dgm:pt>
    <dgm:pt modelId="{AF6981DF-DF77-4B31-A7FD-25D884D1555B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600" dirty="0"/>
        </a:p>
      </dgm:t>
    </dgm:pt>
    <dgm:pt modelId="{38DE1D48-7020-4919-9ED8-49FF32DE5337}" type="parTrans" cxnId="{D0599B35-9275-469D-B6B5-749EF7F5824A}">
      <dgm:prSet/>
      <dgm:spPr/>
      <dgm:t>
        <a:bodyPr/>
        <a:lstStyle/>
        <a:p>
          <a:endParaRPr lang="en-US" sz="2400"/>
        </a:p>
      </dgm:t>
    </dgm:pt>
    <dgm:pt modelId="{5C03F308-BFAF-45EE-BBA2-282924431A41}" type="sibTrans" cxnId="{D0599B35-9275-469D-B6B5-749EF7F5824A}">
      <dgm:prSet/>
      <dgm:spPr/>
      <dgm:t>
        <a:bodyPr/>
        <a:lstStyle/>
        <a:p>
          <a:endParaRPr lang="en-US" sz="2400"/>
        </a:p>
      </dgm:t>
    </dgm:pt>
    <dgm:pt modelId="{21FE02E0-B57B-4874-895C-BE7DC626A89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000"/>
            <a:t>How might the format and/or physical location affect the interview?</a:t>
          </a:r>
          <a:endParaRPr lang="en-US" sz="2000"/>
        </a:p>
      </dgm:t>
    </dgm:pt>
    <dgm:pt modelId="{F23A6CBB-32C9-441A-942A-4DDDBDC5D0B2}" type="parTrans" cxnId="{02EBFE50-0671-4C2C-808E-ACD958F06E3B}">
      <dgm:prSet/>
      <dgm:spPr/>
      <dgm:t>
        <a:bodyPr/>
        <a:lstStyle/>
        <a:p>
          <a:endParaRPr lang="en-US" sz="2400"/>
        </a:p>
      </dgm:t>
    </dgm:pt>
    <dgm:pt modelId="{8451DD55-9D19-4FCF-AD93-BFA0F45EC468}" type="sibTrans" cxnId="{02EBFE50-0671-4C2C-808E-ACD958F06E3B}">
      <dgm:prSet/>
      <dgm:spPr/>
      <dgm:t>
        <a:bodyPr/>
        <a:lstStyle/>
        <a:p>
          <a:endParaRPr lang="en-US" sz="2400"/>
        </a:p>
      </dgm:t>
    </dgm:pt>
    <dgm:pt modelId="{60188CBE-897D-49A2-8D98-C901C03B39C5}" type="pres">
      <dgm:prSet presAssocID="{433E8AB5-9F93-4B35-BF11-F64A72A8A4B1}" presName="root" presStyleCnt="0">
        <dgm:presLayoutVars>
          <dgm:dir/>
          <dgm:resizeHandles val="exact"/>
        </dgm:presLayoutVars>
      </dgm:prSet>
      <dgm:spPr/>
    </dgm:pt>
    <dgm:pt modelId="{0D09C632-0DE4-4868-A290-2CB63AA00F73}" type="pres">
      <dgm:prSet presAssocID="{0A69325D-09BE-4010-9E27-1206DEFB80A1}" presName="compNode" presStyleCnt="0"/>
      <dgm:spPr/>
    </dgm:pt>
    <dgm:pt modelId="{9DC968BD-208C-45D7-B2EA-C4E628CED971}" type="pres">
      <dgm:prSet presAssocID="{0A69325D-09BE-4010-9E27-1206DEFB80A1}" presName="bgRect" presStyleLbl="bgShp" presStyleIdx="0" presStyleCnt="3"/>
      <dgm:spPr/>
    </dgm:pt>
    <dgm:pt modelId="{38218F06-AA94-4F75-AD63-34B5D539AD6B}" type="pres">
      <dgm:prSet presAssocID="{0A69325D-09BE-4010-9E27-1206DEFB80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eiver with solid fill"/>
        </a:ext>
      </dgm:extLst>
    </dgm:pt>
    <dgm:pt modelId="{10BC86AB-3B72-4F7B-AAF8-BD82A00B753B}" type="pres">
      <dgm:prSet presAssocID="{0A69325D-09BE-4010-9E27-1206DEFB80A1}" presName="spaceRect" presStyleCnt="0"/>
      <dgm:spPr/>
    </dgm:pt>
    <dgm:pt modelId="{F3720D77-42E2-4961-8B39-3B6BE08AA730}" type="pres">
      <dgm:prSet presAssocID="{0A69325D-09BE-4010-9E27-1206DEFB80A1}" presName="parTx" presStyleLbl="revTx" presStyleIdx="0" presStyleCnt="4">
        <dgm:presLayoutVars>
          <dgm:chMax val="0"/>
          <dgm:chPref val="0"/>
        </dgm:presLayoutVars>
      </dgm:prSet>
      <dgm:spPr/>
    </dgm:pt>
    <dgm:pt modelId="{08382C1C-17B9-4A44-A73C-2516F4CCA6B8}" type="pres">
      <dgm:prSet presAssocID="{8231B8EE-0C77-4608-9EC2-5CB70D861D31}" presName="sibTrans" presStyleCnt="0"/>
      <dgm:spPr/>
    </dgm:pt>
    <dgm:pt modelId="{6186ECD2-8011-4FDA-9478-6960E2FA2C8F}" type="pres">
      <dgm:prSet presAssocID="{26AC1E67-6548-4821-92CF-62E674D45F24}" presName="compNode" presStyleCnt="0"/>
      <dgm:spPr/>
    </dgm:pt>
    <dgm:pt modelId="{BAAB1044-CDCE-4FF4-B2C0-A992A82ABA0D}" type="pres">
      <dgm:prSet presAssocID="{26AC1E67-6548-4821-92CF-62E674D45F24}" presName="bgRect" presStyleLbl="bgShp" presStyleIdx="1" presStyleCnt="3" custLinFactNeighborX="1487" custLinFactNeighborY="3952"/>
      <dgm:spPr/>
    </dgm:pt>
    <dgm:pt modelId="{4811B400-056C-449D-A983-B0939A91118E}" type="pres">
      <dgm:prSet presAssocID="{26AC1E67-6548-4821-92CF-62E674D45F2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 with solid fill"/>
        </a:ext>
      </dgm:extLst>
    </dgm:pt>
    <dgm:pt modelId="{870421B7-7174-42B8-A649-F135F4FD6655}" type="pres">
      <dgm:prSet presAssocID="{26AC1E67-6548-4821-92CF-62E674D45F24}" presName="spaceRect" presStyleCnt="0"/>
      <dgm:spPr/>
    </dgm:pt>
    <dgm:pt modelId="{D453160E-5027-4B96-89E8-3E72F5F36575}" type="pres">
      <dgm:prSet presAssocID="{26AC1E67-6548-4821-92CF-62E674D45F24}" presName="parTx" presStyleLbl="revTx" presStyleIdx="1" presStyleCnt="4" custScaleX="159960" custLinFactNeighborX="34541" custLinFactNeighborY="790">
        <dgm:presLayoutVars>
          <dgm:chMax val="0"/>
          <dgm:chPref val="0"/>
        </dgm:presLayoutVars>
      </dgm:prSet>
      <dgm:spPr/>
    </dgm:pt>
    <dgm:pt modelId="{9296B6F3-45E9-4AA1-B6B9-57BB625565AC}" type="pres">
      <dgm:prSet presAssocID="{26AC1E67-6548-4821-92CF-62E674D45F24}" presName="desTx" presStyleLbl="revTx" presStyleIdx="2" presStyleCnt="4">
        <dgm:presLayoutVars/>
      </dgm:prSet>
      <dgm:spPr/>
    </dgm:pt>
    <dgm:pt modelId="{3F2B2B14-EDA4-4565-A33B-83E7C7411694}" type="pres">
      <dgm:prSet presAssocID="{B09668A7-400E-43D7-946A-526D786498B6}" presName="sibTrans" presStyleCnt="0"/>
      <dgm:spPr/>
    </dgm:pt>
    <dgm:pt modelId="{F3974258-49FD-430D-8C83-F6D8B5D32305}" type="pres">
      <dgm:prSet presAssocID="{21FE02E0-B57B-4874-895C-BE7DC626A89C}" presName="compNode" presStyleCnt="0"/>
      <dgm:spPr/>
    </dgm:pt>
    <dgm:pt modelId="{36546B71-E6C9-47FC-8121-1D08C9E2EC64}" type="pres">
      <dgm:prSet presAssocID="{21FE02E0-B57B-4874-895C-BE7DC626A89C}" presName="bgRect" presStyleLbl="bgShp" presStyleIdx="2" presStyleCnt="3"/>
      <dgm:spPr/>
    </dgm:pt>
    <dgm:pt modelId="{76143780-753A-4DC6-83DF-2B0ECDBEDA2F}" type="pres">
      <dgm:prSet presAssocID="{21FE02E0-B57B-4874-895C-BE7DC626A89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2829F2F8-86F2-412F-BE20-5DBBDCEA47A9}" type="pres">
      <dgm:prSet presAssocID="{21FE02E0-B57B-4874-895C-BE7DC626A89C}" presName="spaceRect" presStyleCnt="0"/>
      <dgm:spPr/>
    </dgm:pt>
    <dgm:pt modelId="{3F3EA6C6-6A38-4963-A972-080C04F5FA86}" type="pres">
      <dgm:prSet presAssocID="{21FE02E0-B57B-4874-895C-BE7DC626A89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428A300-E379-44C4-8B75-45F6FD47655B}" type="presOf" srcId="{26AC1E67-6548-4821-92CF-62E674D45F24}" destId="{D453160E-5027-4B96-89E8-3E72F5F36575}" srcOrd="0" destOrd="0" presId="urn:microsoft.com/office/officeart/2018/2/layout/IconVerticalSolidList"/>
    <dgm:cxn modelId="{C4531C0D-0502-4A2F-AA1C-BF0727763458}" type="presOf" srcId="{AF6981DF-DF77-4B31-A7FD-25D884D1555B}" destId="{9296B6F3-45E9-4AA1-B6B9-57BB625565AC}" srcOrd="0" destOrd="0" presId="urn:microsoft.com/office/officeart/2018/2/layout/IconVerticalSolidList"/>
    <dgm:cxn modelId="{D0599B35-9275-469D-B6B5-749EF7F5824A}" srcId="{26AC1E67-6548-4821-92CF-62E674D45F24}" destId="{AF6981DF-DF77-4B31-A7FD-25D884D1555B}" srcOrd="0" destOrd="0" parTransId="{38DE1D48-7020-4919-9ED8-49FF32DE5337}" sibTransId="{5C03F308-BFAF-45EE-BBA2-282924431A41}"/>
    <dgm:cxn modelId="{5E5BC667-60B0-43D4-941C-00D7AFF40F7B}" srcId="{433E8AB5-9F93-4B35-BF11-F64A72A8A4B1}" destId="{0A69325D-09BE-4010-9E27-1206DEFB80A1}" srcOrd="0" destOrd="0" parTransId="{4AACFF59-FA91-47EB-9736-BF4CE94E5F2C}" sibTransId="{8231B8EE-0C77-4608-9EC2-5CB70D861D31}"/>
    <dgm:cxn modelId="{3C11184C-9DE1-42C0-8ECD-B2BB5BEF90CF}" srcId="{433E8AB5-9F93-4B35-BF11-F64A72A8A4B1}" destId="{26AC1E67-6548-4821-92CF-62E674D45F24}" srcOrd="1" destOrd="0" parTransId="{DDE9CADF-5252-4ADB-B6BE-7F4F8C001B5E}" sibTransId="{B09668A7-400E-43D7-946A-526D786498B6}"/>
    <dgm:cxn modelId="{02EBFE50-0671-4C2C-808E-ACD958F06E3B}" srcId="{433E8AB5-9F93-4B35-BF11-F64A72A8A4B1}" destId="{21FE02E0-B57B-4874-895C-BE7DC626A89C}" srcOrd="2" destOrd="0" parTransId="{F23A6CBB-32C9-441A-942A-4DDDBDC5D0B2}" sibTransId="{8451DD55-9D19-4FCF-AD93-BFA0F45EC468}"/>
    <dgm:cxn modelId="{5B3FA455-38CE-4775-A2C5-CAEEF68E58CC}" type="presOf" srcId="{21FE02E0-B57B-4874-895C-BE7DC626A89C}" destId="{3F3EA6C6-6A38-4963-A972-080C04F5FA86}" srcOrd="0" destOrd="0" presId="urn:microsoft.com/office/officeart/2018/2/layout/IconVerticalSolidList"/>
    <dgm:cxn modelId="{B182C782-DA46-44B0-A622-FC95FD9A11D8}" type="presOf" srcId="{0A69325D-09BE-4010-9E27-1206DEFB80A1}" destId="{F3720D77-42E2-4961-8B39-3B6BE08AA730}" srcOrd="0" destOrd="0" presId="urn:microsoft.com/office/officeart/2018/2/layout/IconVerticalSolidList"/>
    <dgm:cxn modelId="{0FC93AD3-6334-4CCD-A1D4-FAC927ED60DD}" type="presOf" srcId="{433E8AB5-9F93-4B35-BF11-F64A72A8A4B1}" destId="{60188CBE-897D-49A2-8D98-C901C03B39C5}" srcOrd="0" destOrd="0" presId="urn:microsoft.com/office/officeart/2018/2/layout/IconVerticalSolidList"/>
    <dgm:cxn modelId="{98E4A8AD-42A0-4BFA-B336-0C7F3945BFF8}" type="presParOf" srcId="{60188CBE-897D-49A2-8D98-C901C03B39C5}" destId="{0D09C632-0DE4-4868-A290-2CB63AA00F73}" srcOrd="0" destOrd="0" presId="urn:microsoft.com/office/officeart/2018/2/layout/IconVerticalSolidList"/>
    <dgm:cxn modelId="{E85B5DE0-6F24-4B73-8D8F-FE5EE4056D67}" type="presParOf" srcId="{0D09C632-0DE4-4868-A290-2CB63AA00F73}" destId="{9DC968BD-208C-45D7-B2EA-C4E628CED971}" srcOrd="0" destOrd="0" presId="urn:microsoft.com/office/officeart/2018/2/layout/IconVerticalSolidList"/>
    <dgm:cxn modelId="{28BB4E51-38FE-4EA3-BF38-070B94ED3897}" type="presParOf" srcId="{0D09C632-0DE4-4868-A290-2CB63AA00F73}" destId="{38218F06-AA94-4F75-AD63-34B5D539AD6B}" srcOrd="1" destOrd="0" presId="urn:microsoft.com/office/officeart/2018/2/layout/IconVerticalSolidList"/>
    <dgm:cxn modelId="{423FB783-71E4-4A66-B7ED-3E1F8C6F503A}" type="presParOf" srcId="{0D09C632-0DE4-4868-A290-2CB63AA00F73}" destId="{10BC86AB-3B72-4F7B-AAF8-BD82A00B753B}" srcOrd="2" destOrd="0" presId="urn:microsoft.com/office/officeart/2018/2/layout/IconVerticalSolidList"/>
    <dgm:cxn modelId="{A2346EB2-EB18-428D-A0EF-D5A936CA36CF}" type="presParOf" srcId="{0D09C632-0DE4-4868-A290-2CB63AA00F73}" destId="{F3720D77-42E2-4961-8B39-3B6BE08AA730}" srcOrd="3" destOrd="0" presId="urn:microsoft.com/office/officeart/2018/2/layout/IconVerticalSolidList"/>
    <dgm:cxn modelId="{70C5BD09-C0A8-480C-BFEE-3BE9C8740B6F}" type="presParOf" srcId="{60188CBE-897D-49A2-8D98-C901C03B39C5}" destId="{08382C1C-17B9-4A44-A73C-2516F4CCA6B8}" srcOrd="1" destOrd="0" presId="urn:microsoft.com/office/officeart/2018/2/layout/IconVerticalSolidList"/>
    <dgm:cxn modelId="{C7CE0C14-0B5F-46FA-ABCC-0D719D1BBCCA}" type="presParOf" srcId="{60188CBE-897D-49A2-8D98-C901C03B39C5}" destId="{6186ECD2-8011-4FDA-9478-6960E2FA2C8F}" srcOrd="2" destOrd="0" presId="urn:microsoft.com/office/officeart/2018/2/layout/IconVerticalSolidList"/>
    <dgm:cxn modelId="{D5FC6836-B960-4AC6-8370-7615B4936A4B}" type="presParOf" srcId="{6186ECD2-8011-4FDA-9478-6960E2FA2C8F}" destId="{BAAB1044-CDCE-4FF4-B2C0-A992A82ABA0D}" srcOrd="0" destOrd="0" presId="urn:microsoft.com/office/officeart/2018/2/layout/IconVerticalSolidList"/>
    <dgm:cxn modelId="{39ABAAC9-2DC6-4C24-A38B-EF26D2000BFE}" type="presParOf" srcId="{6186ECD2-8011-4FDA-9478-6960E2FA2C8F}" destId="{4811B400-056C-449D-A983-B0939A91118E}" srcOrd="1" destOrd="0" presId="urn:microsoft.com/office/officeart/2018/2/layout/IconVerticalSolidList"/>
    <dgm:cxn modelId="{B2E56DA9-31EA-4E92-B271-449A937F3E65}" type="presParOf" srcId="{6186ECD2-8011-4FDA-9478-6960E2FA2C8F}" destId="{870421B7-7174-42B8-A649-F135F4FD6655}" srcOrd="2" destOrd="0" presId="urn:microsoft.com/office/officeart/2018/2/layout/IconVerticalSolidList"/>
    <dgm:cxn modelId="{630DB459-5AAE-443E-9CFA-5CA2CEA3B72C}" type="presParOf" srcId="{6186ECD2-8011-4FDA-9478-6960E2FA2C8F}" destId="{D453160E-5027-4B96-89E8-3E72F5F36575}" srcOrd="3" destOrd="0" presId="urn:microsoft.com/office/officeart/2018/2/layout/IconVerticalSolidList"/>
    <dgm:cxn modelId="{832B45B8-7839-4B35-8C42-06474DBBBE58}" type="presParOf" srcId="{6186ECD2-8011-4FDA-9478-6960E2FA2C8F}" destId="{9296B6F3-45E9-4AA1-B6B9-57BB625565AC}" srcOrd="4" destOrd="0" presId="urn:microsoft.com/office/officeart/2018/2/layout/IconVerticalSolidList"/>
    <dgm:cxn modelId="{5D2CED5B-63C3-477C-9BF7-43D32D9EB87D}" type="presParOf" srcId="{60188CBE-897D-49A2-8D98-C901C03B39C5}" destId="{3F2B2B14-EDA4-4565-A33B-83E7C7411694}" srcOrd="3" destOrd="0" presId="urn:microsoft.com/office/officeart/2018/2/layout/IconVerticalSolidList"/>
    <dgm:cxn modelId="{7F22D5F3-9153-4361-A029-A7D9CBEFF2DE}" type="presParOf" srcId="{60188CBE-897D-49A2-8D98-C901C03B39C5}" destId="{F3974258-49FD-430D-8C83-F6D8B5D32305}" srcOrd="4" destOrd="0" presId="urn:microsoft.com/office/officeart/2018/2/layout/IconVerticalSolidList"/>
    <dgm:cxn modelId="{A31A7E9D-6DFB-42D5-B63C-372E286033AB}" type="presParOf" srcId="{F3974258-49FD-430D-8C83-F6D8B5D32305}" destId="{36546B71-E6C9-47FC-8121-1D08C9E2EC64}" srcOrd="0" destOrd="0" presId="urn:microsoft.com/office/officeart/2018/2/layout/IconVerticalSolidList"/>
    <dgm:cxn modelId="{C70B4BF1-AFF2-42E0-926D-67E7CD90A192}" type="presParOf" srcId="{F3974258-49FD-430D-8C83-F6D8B5D32305}" destId="{76143780-753A-4DC6-83DF-2B0ECDBEDA2F}" srcOrd="1" destOrd="0" presId="urn:microsoft.com/office/officeart/2018/2/layout/IconVerticalSolidList"/>
    <dgm:cxn modelId="{81952C96-7851-48F2-94B9-EECC756CC009}" type="presParOf" srcId="{F3974258-49FD-430D-8C83-F6D8B5D32305}" destId="{2829F2F8-86F2-412F-BE20-5DBBDCEA47A9}" srcOrd="2" destOrd="0" presId="urn:microsoft.com/office/officeart/2018/2/layout/IconVerticalSolidList"/>
    <dgm:cxn modelId="{75D68E2A-BFA7-4C68-BEA4-4C7F6EE5386D}" type="presParOf" srcId="{F3974258-49FD-430D-8C83-F6D8B5D32305}" destId="{3F3EA6C6-6A38-4963-A972-080C04F5FA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831F3E-E425-4FD9-821E-1D0E4AE12B43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727EB-E3CB-4F30-A194-E2E9D757183D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What characteristics can be identified about the interviewer(s)?</a:t>
          </a:r>
          <a:endParaRPr lang="en-US" sz="1600" kern="1200"/>
        </a:p>
      </dsp:txBody>
      <dsp:txXfrm>
        <a:off x="284635" y="1070626"/>
        <a:ext cx="2090204" cy="1297804"/>
      </dsp:txXfrm>
    </dsp:sp>
    <dsp:sp modelId="{D1665330-E17A-4A3A-A1FB-4AD24349098C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45B95-AB7D-4C1D-89E1-5D29D49AE3EC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How might these characteristics influence interviewees’ responses?</a:t>
          </a:r>
          <a:endParaRPr lang="en-US" sz="1600" kern="1200"/>
        </a:p>
      </dsp:txBody>
      <dsp:txXfrm>
        <a:off x="2938029" y="1070626"/>
        <a:ext cx="2090204" cy="1297804"/>
      </dsp:txXfrm>
    </dsp:sp>
    <dsp:sp modelId="{A2963CCB-6E32-4959-BA40-0576B0426BC7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6B584-0123-4001-8ECC-89ABBECCBC61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What might be assumed about the intentions of the interviewer?</a:t>
          </a:r>
          <a:endParaRPr lang="en-US" sz="1600" kern="1200"/>
        </a:p>
      </dsp:txBody>
      <dsp:txXfrm>
        <a:off x="5591423" y="1070626"/>
        <a:ext cx="2090204" cy="1297804"/>
      </dsp:txXfrm>
    </dsp:sp>
    <dsp:sp modelId="{81950B77-B2D9-426C-B672-D25EE93C6D58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74E346-2794-4429-A3B6-7CCAF73F783E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Positionality of the interviewer</a:t>
          </a:r>
          <a:endParaRPr lang="en-US" sz="1600" kern="1200"/>
        </a:p>
      </dsp:txBody>
      <dsp:txXfrm>
        <a:off x="8244817" y="1070626"/>
        <a:ext cx="2090204" cy="12978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C968BD-208C-45D7-B2EA-C4E628CED971}">
      <dsp:nvSpPr>
        <dsp:cNvPr id="0" name=""/>
        <dsp:cNvSpPr/>
      </dsp:nvSpPr>
      <dsp:spPr>
        <a:xfrm>
          <a:off x="0" y="190914"/>
          <a:ext cx="6588691" cy="15638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18F06-AA94-4F75-AD63-34B5D539AD6B}">
      <dsp:nvSpPr>
        <dsp:cNvPr id="0" name=""/>
        <dsp:cNvSpPr/>
      </dsp:nvSpPr>
      <dsp:spPr>
        <a:xfrm>
          <a:off x="473049" y="542769"/>
          <a:ext cx="860930" cy="8600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720D77-42E2-4961-8B39-3B6BE08AA730}">
      <dsp:nvSpPr>
        <dsp:cNvPr id="0" name=""/>
        <dsp:cNvSpPr/>
      </dsp:nvSpPr>
      <dsp:spPr>
        <a:xfrm>
          <a:off x="1807030" y="190914"/>
          <a:ext cx="4637373" cy="15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64" tIns="165664" rIns="165664" bIns="1656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Will the interviews be in person, by phone/Zoom or by email?</a:t>
          </a:r>
          <a:endParaRPr lang="en-US" sz="2000" kern="1200" dirty="0"/>
        </a:p>
      </dsp:txBody>
      <dsp:txXfrm>
        <a:off x="1807030" y="190914"/>
        <a:ext cx="4637373" cy="1565328"/>
      </dsp:txXfrm>
    </dsp:sp>
    <dsp:sp modelId="{BAAB1044-CDCE-4FF4-B2C0-A992A82ABA0D}">
      <dsp:nvSpPr>
        <dsp:cNvPr id="0" name=""/>
        <dsp:cNvSpPr/>
      </dsp:nvSpPr>
      <dsp:spPr>
        <a:xfrm>
          <a:off x="0" y="2227508"/>
          <a:ext cx="6588691" cy="15638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11B400-056C-449D-A983-B0939A91118E}">
      <dsp:nvSpPr>
        <dsp:cNvPr id="0" name=""/>
        <dsp:cNvSpPr/>
      </dsp:nvSpPr>
      <dsp:spPr>
        <a:xfrm>
          <a:off x="473049" y="2517562"/>
          <a:ext cx="860930" cy="8600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53160E-5027-4B96-89E8-3E72F5F36575}">
      <dsp:nvSpPr>
        <dsp:cNvPr id="0" name=""/>
        <dsp:cNvSpPr/>
      </dsp:nvSpPr>
      <dsp:spPr>
        <a:xfrm>
          <a:off x="1846019" y="2178073"/>
          <a:ext cx="4742671" cy="15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64" tIns="165664" rIns="165664" bIns="1656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If in person, where will they take place? In interviewees’ homes or workplaces, a café, on the street, a meeting room?</a:t>
          </a:r>
          <a:endParaRPr lang="en-US" sz="2000" kern="1200" dirty="0"/>
        </a:p>
      </dsp:txBody>
      <dsp:txXfrm>
        <a:off x="1846019" y="2178073"/>
        <a:ext cx="4742671" cy="1565328"/>
      </dsp:txXfrm>
    </dsp:sp>
    <dsp:sp modelId="{9296B6F3-45E9-4AA1-B6B9-57BB625565AC}">
      <dsp:nvSpPr>
        <dsp:cNvPr id="0" name=""/>
        <dsp:cNvSpPr/>
      </dsp:nvSpPr>
      <dsp:spPr>
        <a:xfrm>
          <a:off x="4771941" y="2165707"/>
          <a:ext cx="1672462" cy="156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502" tIns="165502" rIns="165502" bIns="165502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4771941" y="2165707"/>
        <a:ext cx="1672462" cy="1563800"/>
      </dsp:txXfrm>
    </dsp:sp>
    <dsp:sp modelId="{36546B71-E6C9-47FC-8121-1D08C9E2EC64}">
      <dsp:nvSpPr>
        <dsp:cNvPr id="0" name=""/>
        <dsp:cNvSpPr/>
      </dsp:nvSpPr>
      <dsp:spPr>
        <a:xfrm>
          <a:off x="0" y="4140499"/>
          <a:ext cx="6588691" cy="15638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143780-753A-4DC6-83DF-2B0ECDBEDA2F}">
      <dsp:nvSpPr>
        <dsp:cNvPr id="0" name=""/>
        <dsp:cNvSpPr/>
      </dsp:nvSpPr>
      <dsp:spPr>
        <a:xfrm>
          <a:off x="473049" y="4492354"/>
          <a:ext cx="860930" cy="8600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EA6C6-6A38-4963-A972-080C04F5FA86}">
      <dsp:nvSpPr>
        <dsp:cNvPr id="0" name=""/>
        <dsp:cNvSpPr/>
      </dsp:nvSpPr>
      <dsp:spPr>
        <a:xfrm>
          <a:off x="1807030" y="4140499"/>
          <a:ext cx="4637373" cy="1565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664" tIns="165664" rIns="165664" bIns="165664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How might the format and/or physical location affect the interview?</a:t>
          </a:r>
          <a:endParaRPr lang="en-US" sz="2000" kern="1200"/>
        </a:p>
      </dsp:txBody>
      <dsp:txXfrm>
        <a:off x="1807030" y="4140499"/>
        <a:ext cx="4637373" cy="15653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12/10/2022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6000" dirty="0">
                <a:solidFill>
                  <a:srgbClr val="404040"/>
                </a:solidFill>
              </a:rPr>
              <a:t>Interviews</a:t>
            </a:r>
            <a:endParaRPr lang="en-GB" sz="5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/>
              <a:t>Doing Political Research</a:t>
            </a:r>
            <a:endParaRPr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Where Will the Interviews Take Place?</a:t>
            </a:r>
          </a:p>
        </p:txBody>
      </p:sp>
    </p:spTree>
    <p:extLst>
      <p:ext uri="{BB962C8B-B14F-4D97-AF65-F5344CB8AC3E}">
        <p14:creationId xmlns:p14="http://schemas.microsoft.com/office/powerpoint/2010/main" val="303012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GB" sz="4800"/>
              <a:t>Where Will the Interviews Take Place?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BC16C5-349A-B986-767B-B21EFB72B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887648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087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Interview Formats/Location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GB" sz="2400"/>
              <a:t>Often depends on practical issues and types of population you are interviewing</a:t>
            </a:r>
          </a:p>
          <a:p>
            <a:r>
              <a:rPr lang="en-GB" sz="2400"/>
              <a:t>Aim should be to make the interviewees comfortable</a:t>
            </a:r>
          </a:p>
          <a:p>
            <a:r>
              <a:rPr lang="en-GB" sz="2400"/>
              <a:t>Be aware of how the format/location could affect the interview</a:t>
            </a:r>
          </a:p>
          <a:p>
            <a:r>
              <a:rPr lang="en-GB" sz="2400"/>
              <a:t>Could a variety of formats be useful? Pilot your interview design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62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Will You Conduct the Interview?</a:t>
            </a:r>
          </a:p>
        </p:txBody>
      </p:sp>
    </p:spTree>
    <p:extLst>
      <p:ext uri="{BB962C8B-B14F-4D97-AF65-F5344CB8AC3E}">
        <p14:creationId xmlns:p14="http://schemas.microsoft.com/office/powerpoint/2010/main" val="510310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How Will You Conduct the Interview?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r>
              <a:rPr lang="en-GB" sz="2200"/>
              <a:t>How structured will you make the interview?</a:t>
            </a:r>
          </a:p>
          <a:p>
            <a:r>
              <a:rPr lang="en-GB" sz="2200"/>
              <a:t>What specific questions will you ask?</a:t>
            </a:r>
          </a:p>
          <a:p>
            <a:r>
              <a:rPr lang="en-GB" sz="2200"/>
              <a:t>Will you ask follow-up questions?</a:t>
            </a:r>
          </a:p>
          <a:p>
            <a:r>
              <a:rPr lang="en-GB" sz="2200"/>
              <a:t>How will you respond to interviewers who are evasive, go off-topic, repeatedly change their mind?</a:t>
            </a:r>
          </a:p>
          <a:p>
            <a:r>
              <a:rPr lang="en-GB" sz="2200"/>
              <a:t>Will you use vignettes or hypotheticals?</a:t>
            </a:r>
          </a:p>
          <a:p>
            <a:r>
              <a:rPr lang="en-GB" sz="2200"/>
              <a:t>How will you record the interview?</a:t>
            </a:r>
          </a:p>
          <a:p>
            <a:r>
              <a:rPr lang="en-GB" sz="2200"/>
              <a:t>How might all of these choices affect interviewers’ responses?</a:t>
            </a:r>
          </a:p>
        </p:txBody>
      </p:sp>
    </p:spTree>
    <p:extLst>
      <p:ext uri="{BB962C8B-B14F-4D97-AF65-F5344CB8AC3E}">
        <p14:creationId xmlns:p14="http://schemas.microsoft.com/office/powerpoint/2010/main" val="128128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Conducting Interviews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There is a lot of advice in textbooks, articles etc</a:t>
            </a:r>
          </a:p>
          <a:p>
            <a:r>
              <a:rPr lang="en-GB" sz="2400" dirty="0"/>
              <a:t>Two key issues: preparation and flexibility</a:t>
            </a:r>
          </a:p>
          <a:p>
            <a:r>
              <a:rPr lang="en-GB" sz="2400" dirty="0"/>
              <a:t>Pilot studies can be useful to refine your approach</a:t>
            </a:r>
          </a:p>
          <a:p>
            <a:endParaRPr lang="en-GB" sz="2400" dirty="0"/>
          </a:p>
          <a:p>
            <a:endParaRPr lang="en-GB" sz="2400" dirty="0"/>
          </a:p>
          <a:p>
            <a:pPr marL="0" indent="0">
              <a:buNone/>
            </a:pPr>
            <a:r>
              <a:rPr lang="en-GB" sz="2400" b="1" dirty="0"/>
              <a:t>Remember, all of your decisions can affect the content of the  interview</a:t>
            </a:r>
          </a:p>
        </p:txBody>
      </p:sp>
    </p:spTree>
    <p:extLst>
      <p:ext uri="{BB962C8B-B14F-4D97-AF65-F5344CB8AC3E}">
        <p14:creationId xmlns:p14="http://schemas.microsoft.com/office/powerpoint/2010/main" val="2711074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81F8D5-515A-45DC-B296-30AB11F2C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2641BF-C16C-A14D-2319-45D5CF0FF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3700" dirty="0"/>
              <a:t>Preparing an Interview Guide (</a:t>
            </a:r>
            <a:r>
              <a:rPr lang="en-GB" sz="3700" i="1" dirty="0"/>
              <a:t>Bryman’s Social Research Methods</a:t>
            </a:r>
            <a:r>
              <a:rPr lang="en-GB" sz="37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55342-EE13-49F4-3B90-1DF1A2AF5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988" y="2620641"/>
            <a:ext cx="5837750" cy="3023702"/>
          </a:xfrm>
        </p:spPr>
        <p:txBody>
          <a:bodyPr anchor="ctr">
            <a:normAutofit/>
          </a:bodyPr>
          <a:lstStyle/>
          <a:p>
            <a:r>
              <a:rPr lang="en-GB" sz="2000"/>
              <a:t>Create a certain amount of order in terms of the topic area</a:t>
            </a:r>
          </a:p>
          <a:p>
            <a:r>
              <a:rPr lang="en-GB" sz="2000"/>
              <a:t>Formulate interview questions or topics in a way that will help you answer your research questions</a:t>
            </a:r>
          </a:p>
          <a:p>
            <a:r>
              <a:rPr lang="en-GB" sz="2000"/>
              <a:t>Use language that will be comprehensible and relevant</a:t>
            </a:r>
          </a:p>
          <a:p>
            <a:r>
              <a:rPr lang="en-GB" sz="2000"/>
              <a:t>Avoid leading questions</a:t>
            </a:r>
          </a:p>
          <a:p>
            <a:r>
              <a:rPr lang="en-GB" sz="2000"/>
              <a:t>Ask for relevant contextual information </a:t>
            </a:r>
          </a:p>
          <a:p>
            <a:endParaRPr lang="en-GB" sz="2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1201A-CCA9-EFC6-D729-BF90369EDEAA}"/>
              </a:ext>
            </a:extLst>
          </p:cNvPr>
          <p:cNvPicPr/>
          <p:nvPr/>
        </p:nvPicPr>
        <p:blipFill rotWithShape="1">
          <a:blip r:embed="rId2"/>
          <a:srcRect l="1441" r="-3" b="-3"/>
          <a:stretch/>
        </p:blipFill>
        <p:spPr>
          <a:xfrm>
            <a:off x="7421373" y="627954"/>
            <a:ext cx="4235516" cy="535337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3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253C1-0077-4927-6DF3-FB315D7CF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Will You Analyse the Data?</a:t>
            </a:r>
          </a:p>
        </p:txBody>
      </p:sp>
    </p:spTree>
    <p:extLst>
      <p:ext uri="{BB962C8B-B14F-4D97-AF65-F5344CB8AC3E}">
        <p14:creationId xmlns:p14="http://schemas.microsoft.com/office/powerpoint/2010/main" val="2272593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7" name="Rectangle 4106">
            <a:extLst>
              <a:ext uri="{FF2B5EF4-FFF2-40B4-BE49-F238E27FC236}">
                <a16:creationId xmlns:a16="http://schemas.microsoft.com/office/drawing/2014/main" id="{B7412B8E-484B-4452-8644-AD263F593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09" name="Group 410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110" name="Rectangle 410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2" name="Rectangle 411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20F3EE-F627-8EF2-4FDD-194111159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GB" sz="3600"/>
              <a:t>Analysing Interview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949B6-1D0E-79F6-752A-43D1DBFE0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 lnSpcReduction="10000"/>
          </a:bodyPr>
          <a:lstStyle/>
          <a:p>
            <a:r>
              <a:rPr lang="en-GB" sz="2400" dirty="0"/>
              <a:t>What data have you collected?</a:t>
            </a:r>
          </a:p>
          <a:p>
            <a:pPr lvl="1"/>
            <a:r>
              <a:rPr lang="en-GB" sz="2000" dirty="0"/>
              <a:t>Recordings</a:t>
            </a:r>
          </a:p>
          <a:p>
            <a:pPr lvl="1"/>
            <a:r>
              <a:rPr lang="en-GB" sz="2000" dirty="0"/>
              <a:t>Transcripts</a:t>
            </a:r>
          </a:p>
          <a:p>
            <a:pPr lvl="1"/>
            <a:r>
              <a:rPr lang="en-GB" sz="2000" dirty="0"/>
              <a:t>Notes (during, after)</a:t>
            </a:r>
          </a:p>
          <a:p>
            <a:r>
              <a:rPr lang="en-GB" sz="2400" dirty="0"/>
              <a:t>Thematic analysis: finding patterns in the data</a:t>
            </a:r>
          </a:p>
          <a:p>
            <a:pPr lvl="1"/>
            <a:r>
              <a:rPr lang="en-GB" sz="2000" dirty="0"/>
              <a:t>Inductive</a:t>
            </a:r>
          </a:p>
          <a:p>
            <a:pPr lvl="1"/>
            <a:r>
              <a:rPr lang="en-GB" sz="2000" dirty="0"/>
              <a:t>Deductive</a:t>
            </a:r>
          </a:p>
          <a:p>
            <a:r>
              <a:rPr lang="en-GB" sz="2400" dirty="0"/>
              <a:t>Computer software can help with organising and coding data </a:t>
            </a:r>
            <a:r>
              <a:rPr lang="en-GB" sz="2400" dirty="0" err="1"/>
              <a:t>eg</a:t>
            </a:r>
            <a:r>
              <a:rPr lang="en-GB" sz="2400" dirty="0"/>
              <a:t> NVivo, </a:t>
            </a:r>
            <a:r>
              <a:rPr lang="en-GB" sz="2400" dirty="0" err="1"/>
              <a:t>MaxQDA</a:t>
            </a:r>
            <a:r>
              <a:rPr lang="en-GB" sz="2400" dirty="0"/>
              <a:t>, </a:t>
            </a:r>
            <a:r>
              <a:rPr lang="en-GB" sz="2400" dirty="0" err="1"/>
              <a:t>Atlas.ti</a:t>
            </a:r>
            <a:endParaRPr lang="en-GB" sz="2400" dirty="0"/>
          </a:p>
        </p:txBody>
      </p:sp>
      <p:sp>
        <p:nvSpPr>
          <p:cNvPr id="4116" name="Rectangle 4115">
            <a:extLst>
              <a:ext uri="{FF2B5EF4-FFF2-40B4-BE49-F238E27FC236}">
                <a16:creationId xmlns:a16="http://schemas.microsoft.com/office/drawing/2014/main" id="{0FD95D09-2666-454C-AE57-F5C7D8660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9" y="650054"/>
            <a:ext cx="4719382" cy="55964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MAXQDA | All-In-One Tool for Qualitative Data Analysis &amp; Mixed Methods -  MAXQDA">
            <a:extLst>
              <a:ext uri="{FF2B5EF4-FFF2-40B4-BE49-F238E27FC236}">
                <a16:creationId xmlns:a16="http://schemas.microsoft.com/office/drawing/2014/main" id="{58A027F5-47CF-013B-B713-A10E67657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20322" y="873941"/>
            <a:ext cx="1986852" cy="19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tlas TI: Qualitative Research Data Analysis Software | Pugh Computers">
            <a:extLst>
              <a:ext uri="{FF2B5EF4-FFF2-40B4-BE49-F238E27FC236}">
                <a16:creationId xmlns:a16="http://schemas.microsoft.com/office/drawing/2014/main" id="{7B035D31-795E-B1F0-D472-B40EBB50F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14731" y="873940"/>
            <a:ext cx="1986852" cy="198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NVivo Reviews 2022: Details, Pricing, &amp; Features | G2">
            <a:extLst>
              <a:ext uri="{FF2B5EF4-FFF2-40B4-BE49-F238E27FC236}">
                <a16:creationId xmlns:a16="http://schemas.microsoft.com/office/drawing/2014/main" id="{E78D5733-0E5A-EC54-ED55-8A168D171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1706" y="2992610"/>
            <a:ext cx="4258492" cy="223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18" name="Straight Connector 41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8385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29" name="Group 5128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5130" name="Rectangle 5129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1" name="Rectangle 5130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2" name="Rectangle 5131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79E85F-CBFE-1D77-2C87-0BC8CE8BE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en-GB" sz="3300"/>
              <a:t>Ontology and Epistemology (Mosley)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67319-7855-A9CE-7FAC-FD0CF9EDE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GB" sz="1800" dirty="0"/>
              <a:t>Positivists</a:t>
            </a:r>
          </a:p>
          <a:p>
            <a:pPr lvl="1"/>
            <a:r>
              <a:rPr lang="en-GB" sz="1400" dirty="0"/>
              <a:t>Use interviews to test hypotheses and establish causal relationships between social phenomena</a:t>
            </a:r>
          </a:p>
          <a:p>
            <a:pPr lvl="1"/>
            <a:r>
              <a:rPr lang="en-GB" sz="1400" dirty="0"/>
              <a:t>Interviewer effects should be minimised and/or controlled for</a:t>
            </a:r>
          </a:p>
          <a:p>
            <a:pPr lvl="1"/>
            <a:r>
              <a:rPr lang="en-GB" sz="1400" dirty="0"/>
              <a:t>Data should be replicable</a:t>
            </a:r>
          </a:p>
          <a:p>
            <a:r>
              <a:rPr lang="en-GB" sz="1800" dirty="0"/>
              <a:t>Interpretivists</a:t>
            </a:r>
          </a:p>
          <a:p>
            <a:pPr lvl="1"/>
            <a:r>
              <a:rPr lang="en-GB" sz="1400" dirty="0"/>
              <a:t>Use interviews to explore participant’s understand of social phenomena</a:t>
            </a:r>
          </a:p>
          <a:p>
            <a:pPr lvl="1"/>
            <a:r>
              <a:rPr lang="en-GB" sz="1400" dirty="0"/>
              <a:t>Sensitive to the ‘double hermeneutic’: replicability more difficult to achieve</a:t>
            </a:r>
          </a:p>
          <a:p>
            <a:pPr lvl="1"/>
            <a:r>
              <a:rPr lang="en-GB" sz="1400" dirty="0"/>
              <a:t>Interviews as a process not a product</a:t>
            </a:r>
          </a:p>
          <a:p>
            <a:pPr lvl="1"/>
            <a:r>
              <a:rPr lang="en-GB" sz="1400" dirty="0"/>
              <a:t>Positionality and power relationships are central</a:t>
            </a:r>
          </a:p>
          <a:p>
            <a:r>
              <a:rPr lang="en-GB" sz="1800" dirty="0"/>
              <a:t>But dividing lines are not always strict</a:t>
            </a:r>
          </a:p>
        </p:txBody>
      </p:sp>
      <p:sp>
        <p:nvSpPr>
          <p:cNvPr id="5136" name="Rectangle 5135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8159F7-7366-B1FE-FC90-0698F9178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34581" y="901032"/>
            <a:ext cx="3415076" cy="5116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8" name="Straight Connector 513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5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What is an Interview?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 fontScale="92500"/>
          </a:bodyPr>
          <a:lstStyle/>
          <a:p>
            <a:r>
              <a:rPr lang="en-GB" sz="2400" dirty="0"/>
              <a:t>Purposeful conversation with participants</a:t>
            </a:r>
          </a:p>
          <a:p>
            <a:r>
              <a:rPr lang="en-GB" sz="2400" dirty="0"/>
              <a:t>Dyadic interaction, with clearly defined roles: interviewer/interviewee </a:t>
            </a:r>
          </a:p>
          <a:p>
            <a:r>
              <a:rPr lang="en-GB" sz="2400" dirty="0"/>
              <a:t>Usually between strangers - formal</a:t>
            </a:r>
          </a:p>
          <a:p>
            <a:r>
              <a:rPr lang="en-GB" sz="2400" dirty="0"/>
              <a:t>‘Inter’ – ‘view’ suggests an exchange of views between two people, but usually quite one-sided</a:t>
            </a:r>
          </a:p>
        </p:txBody>
      </p:sp>
      <p:pic>
        <p:nvPicPr>
          <p:cNvPr id="2050" name="Picture 2" descr="Interview Research - Research Methods Guide - Research Guides at Virginia  Tech">
            <a:extLst>
              <a:ext uri="{FF2B5EF4-FFF2-40B4-BE49-F238E27FC236}">
                <a16:creationId xmlns:a16="http://schemas.microsoft.com/office/drawing/2014/main" id="{F33C5CB2-8017-76F1-6345-EE5BD1BD59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6" r="-1" b="-1"/>
          <a:stretch/>
        </p:blipFill>
        <p:spPr bwMode="auto">
          <a:xfrm>
            <a:off x="5911532" y="2484255"/>
            <a:ext cx="5150277" cy="3714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59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8311BA-270D-4019-B639-C7E2202C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00C1-197F-5C33-B05D-1CBB8CFB7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Many issues to consider in designing interview research: interviewees, interviewers, mode/location of interview, type/style of interview, deductive or inductive coding of data</a:t>
            </a:r>
          </a:p>
          <a:p>
            <a:r>
              <a:rPr lang="en-GB" sz="2400" dirty="0"/>
              <a:t>These choices will affect the answers you receive</a:t>
            </a:r>
          </a:p>
          <a:p>
            <a:r>
              <a:rPr lang="en-GB" sz="2400" dirty="0"/>
              <a:t>Preparation, flexibility and piloting are key</a:t>
            </a:r>
          </a:p>
        </p:txBody>
      </p:sp>
    </p:spTree>
    <p:extLst>
      <p:ext uri="{BB962C8B-B14F-4D97-AF65-F5344CB8AC3E}">
        <p14:creationId xmlns:p14="http://schemas.microsoft.com/office/powerpoint/2010/main" val="63964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3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EC0423-FB2C-4B84-9DC0-FCBE96F7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4800"/>
              <a:t>Types of Research Interview</a:t>
            </a:r>
          </a:p>
        </p:txBody>
      </p:sp>
      <p:sp>
        <p:nvSpPr>
          <p:cNvPr id="1044" name="Rectangle 10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5" name="Rectangle 10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1664B-B6E2-42BB-925A-9E583F0E01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r>
              <a:rPr lang="en-GB" sz="2000"/>
              <a:t>Structured</a:t>
            </a:r>
          </a:p>
          <a:p>
            <a:r>
              <a:rPr lang="en-GB" sz="2000"/>
              <a:t>Semi-structured</a:t>
            </a:r>
          </a:p>
          <a:p>
            <a:r>
              <a:rPr lang="en-GB" sz="2000"/>
              <a:t>Unstructured/informal</a:t>
            </a:r>
          </a:p>
          <a:p>
            <a:r>
              <a:rPr lang="en-GB" sz="2000"/>
              <a:t>Specific sub-types, for example:</a:t>
            </a:r>
          </a:p>
          <a:p>
            <a:pPr lvl="1"/>
            <a:r>
              <a:rPr lang="en-GB" sz="2000"/>
              <a:t>Life history </a:t>
            </a:r>
          </a:p>
          <a:p>
            <a:pPr lvl="1"/>
            <a:r>
              <a:rPr lang="en-GB" sz="2000"/>
              <a:t>Oral history</a:t>
            </a:r>
          </a:p>
          <a:p>
            <a:r>
              <a:rPr lang="en-GB" sz="2000"/>
              <a:t>Focus groups (later this term)</a:t>
            </a:r>
          </a:p>
          <a:p>
            <a:r>
              <a:rPr lang="en-GB" sz="2000"/>
              <a:t>Elites: specific issues that will be covered later in term</a:t>
            </a:r>
          </a:p>
        </p:txBody>
      </p:sp>
      <p:pic>
        <p:nvPicPr>
          <p:cNvPr id="1026" name="Picture 2" descr="how to create connection in an interview and get the job. - B. Building  Business">
            <a:extLst>
              <a:ext uri="{FF2B5EF4-FFF2-40B4-BE49-F238E27FC236}">
                <a16:creationId xmlns:a16="http://schemas.microsoft.com/office/drawing/2014/main" id="{AD4F3A6F-E557-C540-DFB0-943E80E40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532" y="3053807"/>
            <a:ext cx="5150277" cy="2575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10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07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Will You Interview?</a:t>
            </a:r>
          </a:p>
        </p:txBody>
      </p:sp>
    </p:spTree>
    <p:extLst>
      <p:ext uri="{BB962C8B-B14F-4D97-AF65-F5344CB8AC3E}">
        <p14:creationId xmlns:p14="http://schemas.microsoft.com/office/powerpoint/2010/main" val="35178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6,944 Commuter Crowd Stock Photos, Pictures &amp; Royalty-Free Images - iStock">
            <a:extLst>
              <a:ext uri="{FF2B5EF4-FFF2-40B4-BE49-F238E27FC236}">
                <a16:creationId xmlns:a16="http://schemas.microsoft.com/office/drawing/2014/main" id="{78296E06-D11B-B5FF-7B17-DAC1DDDD6F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84" r="-1" b="-1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lang="en-GB" sz="4000" dirty="0"/>
              <a:t>Who Will You Interview?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Who do you want to interview?</a:t>
            </a:r>
          </a:p>
          <a:p>
            <a:r>
              <a:rPr lang="en-GB" sz="2400" dirty="0"/>
              <a:t>What is the target population?</a:t>
            </a:r>
          </a:p>
          <a:p>
            <a:r>
              <a:rPr lang="en-GB" sz="2400" dirty="0"/>
              <a:t>How can you get access to them?</a:t>
            </a:r>
          </a:p>
          <a:p>
            <a:r>
              <a:rPr lang="en-GB" sz="2400" dirty="0"/>
              <a:t>How representative a sample can you obtain?</a:t>
            </a:r>
          </a:p>
          <a:p>
            <a:r>
              <a:rPr lang="en-GB" sz="2400" dirty="0"/>
              <a:t>How much does representativeness matter?</a:t>
            </a:r>
          </a:p>
        </p:txBody>
      </p:sp>
    </p:spTree>
    <p:extLst>
      <p:ext uri="{BB962C8B-B14F-4D97-AF65-F5344CB8AC3E}">
        <p14:creationId xmlns:p14="http://schemas.microsoft.com/office/powerpoint/2010/main" val="123588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GB" sz="4800" dirty="0"/>
              <a:t>Finding Interviewees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 lnSpcReduction="10000"/>
          </a:bodyPr>
          <a:lstStyle/>
          <a:p>
            <a:r>
              <a:rPr lang="en-GB" sz="2200" dirty="0"/>
              <a:t>Personal networks</a:t>
            </a:r>
          </a:p>
          <a:p>
            <a:r>
              <a:rPr lang="en-GB" sz="2200" dirty="0"/>
              <a:t>Direct contact</a:t>
            </a:r>
          </a:p>
          <a:p>
            <a:r>
              <a:rPr lang="en-GB" sz="2200" dirty="0"/>
              <a:t>Advertising</a:t>
            </a:r>
          </a:p>
          <a:p>
            <a:r>
              <a:rPr lang="en-GB" sz="2200" dirty="0"/>
              <a:t>Use of intermediaries (organisations or individuals)</a:t>
            </a:r>
          </a:p>
          <a:p>
            <a:r>
              <a:rPr lang="en-GB" sz="2200" dirty="0"/>
              <a:t>Research companies</a:t>
            </a:r>
          </a:p>
          <a:p>
            <a:r>
              <a:rPr lang="en-GB" sz="2200" dirty="0"/>
              <a:t>Snowball sampling</a:t>
            </a:r>
          </a:p>
          <a:p>
            <a:r>
              <a:rPr lang="en-GB" sz="2200" dirty="0"/>
              <a:t>Purposive sampling</a:t>
            </a:r>
          </a:p>
          <a:p>
            <a:endParaRPr lang="en-GB" sz="2200" dirty="0"/>
          </a:p>
          <a:p>
            <a:pPr marL="0" indent="0">
              <a:buNone/>
            </a:pPr>
            <a:r>
              <a:rPr lang="en-GB" sz="2200" b="1" dirty="0"/>
              <a:t>But who isn’t interviewed? Could this skew your results?</a:t>
            </a:r>
          </a:p>
        </p:txBody>
      </p:sp>
    </p:spTree>
    <p:extLst>
      <p:ext uri="{BB962C8B-B14F-4D97-AF65-F5344CB8AC3E}">
        <p14:creationId xmlns:p14="http://schemas.microsoft.com/office/powerpoint/2010/main" val="387730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Who Interviews?</a:t>
            </a:r>
          </a:p>
        </p:txBody>
      </p:sp>
    </p:spTree>
    <p:extLst>
      <p:ext uri="{BB962C8B-B14F-4D97-AF65-F5344CB8AC3E}">
        <p14:creationId xmlns:p14="http://schemas.microsoft.com/office/powerpoint/2010/main" val="2351001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Who Interviews?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36651395-65BD-4417-FF00-5D31F001FF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214686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289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/>
              <a:t>Interviewer Effects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lnSpcReduction="10000"/>
          </a:bodyPr>
          <a:lstStyle/>
          <a:p>
            <a:r>
              <a:rPr lang="en-GB" sz="1800" dirty="0"/>
              <a:t>Social desirability, stereotype threat, desire to please</a:t>
            </a:r>
          </a:p>
          <a:p>
            <a:r>
              <a:rPr lang="en-GB" sz="1800" dirty="0"/>
              <a:t>Early research on (survey) interviewer effects focused on race in the USA</a:t>
            </a:r>
          </a:p>
          <a:p>
            <a:pPr lvl="1"/>
            <a:r>
              <a:rPr lang="en-GB" sz="1400" dirty="0"/>
              <a:t>Black respondents were more likely to say they would vote to a co-racial interviewer</a:t>
            </a:r>
          </a:p>
          <a:p>
            <a:pPr lvl="1"/>
            <a:r>
              <a:rPr lang="en-GB" sz="1400" dirty="0"/>
              <a:t>Black respondents got fewer answers correct in factual questions about politics when interviewed by white interviewers</a:t>
            </a:r>
          </a:p>
          <a:p>
            <a:pPr lvl="1"/>
            <a:r>
              <a:rPr lang="en-GB" sz="1400" dirty="0"/>
              <a:t>White respondents gave more liberal, less racist answers when interviewed by black interviewers</a:t>
            </a:r>
          </a:p>
          <a:p>
            <a:r>
              <a:rPr lang="en-GB" sz="1800" dirty="0"/>
              <a:t>Other interviewer effects: gender, age, religiosity, who is running the study</a:t>
            </a:r>
          </a:p>
          <a:p>
            <a:r>
              <a:rPr lang="en-GB" sz="1800" dirty="0"/>
              <a:t>Practical issues: use of interpreter or intermediary</a:t>
            </a:r>
          </a:p>
          <a:p>
            <a:r>
              <a:rPr lang="en-GB" sz="1800" dirty="0"/>
              <a:t>How to minimise?</a:t>
            </a:r>
          </a:p>
          <a:p>
            <a:pPr lvl="1"/>
            <a:r>
              <a:rPr lang="en-GB" sz="1600" dirty="0"/>
              <a:t>Multiple interviewers</a:t>
            </a:r>
          </a:p>
          <a:p>
            <a:pPr lvl="1"/>
            <a:r>
              <a:rPr lang="en-GB" sz="1600" dirty="0"/>
              <a:t>Clear statement of research goals at the beginning</a:t>
            </a:r>
          </a:p>
          <a:p>
            <a:pPr lvl="1"/>
            <a:r>
              <a:rPr lang="en-GB" sz="1600" dirty="0"/>
              <a:t>Present as neutrally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1783799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781</Words>
  <Application>Microsoft Office PowerPoint</Application>
  <PresentationFormat>Widescreen</PresentationFormat>
  <Paragraphs>109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1_Office Theme</vt:lpstr>
      <vt:lpstr>Interviews</vt:lpstr>
      <vt:lpstr>What is an Interview?</vt:lpstr>
      <vt:lpstr>Types of Research Interview</vt:lpstr>
      <vt:lpstr>Who Will You Interview?</vt:lpstr>
      <vt:lpstr>Who Will You Interview?</vt:lpstr>
      <vt:lpstr>Finding Interviewees</vt:lpstr>
      <vt:lpstr>Who Interviews?</vt:lpstr>
      <vt:lpstr>Who Interviews?</vt:lpstr>
      <vt:lpstr>Interviewer Effects</vt:lpstr>
      <vt:lpstr>Where Will the Interviews Take Place?</vt:lpstr>
      <vt:lpstr>Where Will the Interviews Take Place?</vt:lpstr>
      <vt:lpstr>Interview Formats/Location</vt:lpstr>
      <vt:lpstr>How Will You Conduct the Interview?</vt:lpstr>
      <vt:lpstr>How Will You Conduct the Interview?</vt:lpstr>
      <vt:lpstr>Conducting Interviews</vt:lpstr>
      <vt:lpstr>Preparing an Interview Guide (Bryman’s Social Research Methods)</vt:lpstr>
      <vt:lpstr>How Will You Analyse the Data?</vt:lpstr>
      <vt:lpstr>Analysing Interview Data</vt:lpstr>
      <vt:lpstr>Ontology and Epistemology (Mosley)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21</cp:revision>
  <dcterms:created xsi:type="dcterms:W3CDTF">2022-09-22T17:54:13Z</dcterms:created>
  <dcterms:modified xsi:type="dcterms:W3CDTF">2022-10-12T20:38:27Z</dcterms:modified>
</cp:coreProperties>
</file>