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3" r:id="rId2"/>
    <p:sldId id="304" r:id="rId3"/>
    <p:sldId id="260" r:id="rId4"/>
    <p:sldId id="262" r:id="rId5"/>
    <p:sldId id="261" r:id="rId6"/>
    <p:sldId id="306" r:id="rId7"/>
    <p:sldId id="263" r:id="rId8"/>
    <p:sldId id="268" r:id="rId9"/>
    <p:sldId id="270" r:id="rId10"/>
    <p:sldId id="309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0D4CB7-2C06-473D-A5BE-ED142AD6CA0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65BA0F-A059-444D-A2EB-745A0253EF01}">
      <dgm:prSet/>
      <dgm:spPr/>
      <dgm:t>
        <a:bodyPr/>
        <a:lstStyle/>
        <a:p>
          <a:r>
            <a:rPr lang="en-GB"/>
            <a:t>Complete participant</a:t>
          </a:r>
          <a:endParaRPr lang="en-US"/>
        </a:p>
      </dgm:t>
    </dgm:pt>
    <dgm:pt modelId="{4EB40222-895E-4848-B63E-362294AC98A3}" type="parTrans" cxnId="{5758F5E6-765A-44F7-BA50-1CBA5B378E24}">
      <dgm:prSet/>
      <dgm:spPr/>
      <dgm:t>
        <a:bodyPr/>
        <a:lstStyle/>
        <a:p>
          <a:endParaRPr lang="en-US"/>
        </a:p>
      </dgm:t>
    </dgm:pt>
    <dgm:pt modelId="{A870FE31-D40F-4B5F-9290-C3DAD103023B}" type="sibTrans" cxnId="{5758F5E6-765A-44F7-BA50-1CBA5B378E24}">
      <dgm:prSet/>
      <dgm:spPr/>
      <dgm:t>
        <a:bodyPr/>
        <a:lstStyle/>
        <a:p>
          <a:endParaRPr lang="en-US"/>
        </a:p>
      </dgm:t>
    </dgm:pt>
    <dgm:pt modelId="{27DE0438-1136-4F90-96D6-86C34D8CDCA9}">
      <dgm:prSet/>
      <dgm:spPr/>
      <dgm:t>
        <a:bodyPr/>
        <a:lstStyle/>
        <a:p>
          <a:r>
            <a:rPr lang="en-GB"/>
            <a:t>The researcher is native in the social world</a:t>
          </a:r>
          <a:endParaRPr lang="en-US"/>
        </a:p>
      </dgm:t>
    </dgm:pt>
    <dgm:pt modelId="{584C52F4-8249-4B9C-BDAE-93FB3DC4A92F}" type="parTrans" cxnId="{66C1AAC8-0E80-4767-BEA5-7C00C962DBBE}">
      <dgm:prSet/>
      <dgm:spPr/>
      <dgm:t>
        <a:bodyPr/>
        <a:lstStyle/>
        <a:p>
          <a:endParaRPr lang="en-US"/>
        </a:p>
      </dgm:t>
    </dgm:pt>
    <dgm:pt modelId="{C7C41AC6-35AB-4496-AD16-DE3A7A21761A}" type="sibTrans" cxnId="{66C1AAC8-0E80-4767-BEA5-7C00C962DBBE}">
      <dgm:prSet/>
      <dgm:spPr/>
      <dgm:t>
        <a:bodyPr/>
        <a:lstStyle/>
        <a:p>
          <a:endParaRPr lang="en-US"/>
        </a:p>
      </dgm:t>
    </dgm:pt>
    <dgm:pt modelId="{B84DDDB5-ADE6-4DC2-A1AA-D18E27F14721}">
      <dgm:prSet/>
      <dgm:spPr/>
      <dgm:t>
        <a:bodyPr/>
        <a:lstStyle/>
        <a:p>
          <a:r>
            <a:rPr lang="en-GB"/>
            <a:t>Reflexive insider accounts - experiences become data in retrospect</a:t>
          </a:r>
          <a:endParaRPr lang="en-US"/>
        </a:p>
      </dgm:t>
    </dgm:pt>
    <dgm:pt modelId="{8DFA45D5-D387-4DC9-A581-C691E4D868D8}" type="parTrans" cxnId="{4CC56778-8F9D-4C40-8CAC-028974ACA92F}">
      <dgm:prSet/>
      <dgm:spPr/>
      <dgm:t>
        <a:bodyPr/>
        <a:lstStyle/>
        <a:p>
          <a:endParaRPr lang="en-US"/>
        </a:p>
      </dgm:t>
    </dgm:pt>
    <dgm:pt modelId="{F14C0223-B023-4F36-8F68-C46AA0CBB8BE}" type="sibTrans" cxnId="{4CC56778-8F9D-4C40-8CAC-028974ACA92F}">
      <dgm:prSet/>
      <dgm:spPr/>
      <dgm:t>
        <a:bodyPr/>
        <a:lstStyle/>
        <a:p>
          <a:endParaRPr lang="en-US"/>
        </a:p>
      </dgm:t>
    </dgm:pt>
    <dgm:pt modelId="{A7EDAF86-23B7-4B18-8D1C-F39B8259D262}">
      <dgm:prSet/>
      <dgm:spPr/>
      <dgm:t>
        <a:bodyPr/>
        <a:lstStyle/>
        <a:p>
          <a:r>
            <a:rPr lang="en-GB"/>
            <a:t>Diaries, notes, professional output etc become sources</a:t>
          </a:r>
          <a:endParaRPr lang="en-US"/>
        </a:p>
      </dgm:t>
    </dgm:pt>
    <dgm:pt modelId="{4DA64078-E789-42BC-8727-4C86B7B1A88C}" type="parTrans" cxnId="{32B937FC-74B9-4FAD-BCFB-7F8B0B51CF97}">
      <dgm:prSet/>
      <dgm:spPr/>
      <dgm:t>
        <a:bodyPr/>
        <a:lstStyle/>
        <a:p>
          <a:endParaRPr lang="en-US"/>
        </a:p>
      </dgm:t>
    </dgm:pt>
    <dgm:pt modelId="{80F98746-E42E-4BFF-949E-1F8DF2847F64}" type="sibTrans" cxnId="{32B937FC-74B9-4FAD-BCFB-7F8B0B51CF97}">
      <dgm:prSet/>
      <dgm:spPr/>
      <dgm:t>
        <a:bodyPr/>
        <a:lstStyle/>
        <a:p>
          <a:endParaRPr lang="en-US"/>
        </a:p>
      </dgm:t>
    </dgm:pt>
    <dgm:pt modelId="{82822745-DB2E-4D6B-886F-DEA233A52ECA}">
      <dgm:prSet/>
      <dgm:spPr/>
      <dgm:t>
        <a:bodyPr/>
        <a:lstStyle/>
        <a:p>
          <a:r>
            <a:rPr lang="en-GB"/>
            <a:t>Participant observer</a:t>
          </a:r>
          <a:endParaRPr lang="en-US"/>
        </a:p>
      </dgm:t>
    </dgm:pt>
    <dgm:pt modelId="{3D46191C-3FF3-48DA-94FD-B174B372A9DE}" type="parTrans" cxnId="{0F46E6A4-FCA5-427F-8E4A-6B3594B1EE1E}">
      <dgm:prSet/>
      <dgm:spPr/>
      <dgm:t>
        <a:bodyPr/>
        <a:lstStyle/>
        <a:p>
          <a:endParaRPr lang="en-US"/>
        </a:p>
      </dgm:t>
    </dgm:pt>
    <dgm:pt modelId="{658D02B0-FD2D-44B7-A173-C5ED0633B109}" type="sibTrans" cxnId="{0F46E6A4-FCA5-427F-8E4A-6B3594B1EE1E}">
      <dgm:prSet/>
      <dgm:spPr/>
      <dgm:t>
        <a:bodyPr/>
        <a:lstStyle/>
        <a:p>
          <a:endParaRPr lang="en-US"/>
        </a:p>
      </dgm:t>
    </dgm:pt>
    <dgm:pt modelId="{F2FCF332-0758-4CFA-B819-A1B7BFEDAE52}">
      <dgm:prSet/>
      <dgm:spPr/>
      <dgm:t>
        <a:bodyPr/>
        <a:lstStyle/>
        <a:p>
          <a:r>
            <a:rPr lang="en-GB" dirty="0"/>
            <a:t>The researcher enters the social world to study it and participates to a greater or lesser extent</a:t>
          </a:r>
          <a:endParaRPr lang="en-US" dirty="0"/>
        </a:p>
      </dgm:t>
    </dgm:pt>
    <dgm:pt modelId="{4887EC1F-6CCB-423A-8176-9852FBCDE931}" type="parTrans" cxnId="{15780058-123E-4932-B8B5-CE776597E87E}">
      <dgm:prSet/>
      <dgm:spPr/>
      <dgm:t>
        <a:bodyPr/>
        <a:lstStyle/>
        <a:p>
          <a:endParaRPr lang="en-US"/>
        </a:p>
      </dgm:t>
    </dgm:pt>
    <dgm:pt modelId="{4CF491EB-A1B6-4A1F-938E-3C729C140652}" type="sibTrans" cxnId="{15780058-123E-4932-B8B5-CE776597E87E}">
      <dgm:prSet/>
      <dgm:spPr/>
      <dgm:t>
        <a:bodyPr/>
        <a:lstStyle/>
        <a:p>
          <a:endParaRPr lang="en-US"/>
        </a:p>
      </dgm:t>
    </dgm:pt>
    <dgm:pt modelId="{5DAF117C-A1D6-468C-BB99-90276219553F}">
      <dgm:prSet/>
      <dgm:spPr/>
      <dgm:t>
        <a:bodyPr/>
        <a:lstStyle/>
        <a:p>
          <a:r>
            <a:rPr lang="en-GB"/>
            <a:t>Complete observer</a:t>
          </a:r>
          <a:endParaRPr lang="en-US"/>
        </a:p>
      </dgm:t>
    </dgm:pt>
    <dgm:pt modelId="{8E450847-7D88-44B5-9253-A109BFD70B48}" type="parTrans" cxnId="{A5AE0C18-3EA1-44E8-B18A-C0AD729A0B02}">
      <dgm:prSet/>
      <dgm:spPr/>
      <dgm:t>
        <a:bodyPr/>
        <a:lstStyle/>
        <a:p>
          <a:endParaRPr lang="en-US"/>
        </a:p>
      </dgm:t>
    </dgm:pt>
    <dgm:pt modelId="{4ECE6E91-EA8E-4D15-8DFA-0144BC31A059}" type="sibTrans" cxnId="{A5AE0C18-3EA1-44E8-B18A-C0AD729A0B02}">
      <dgm:prSet/>
      <dgm:spPr/>
      <dgm:t>
        <a:bodyPr/>
        <a:lstStyle/>
        <a:p>
          <a:endParaRPr lang="en-US"/>
        </a:p>
      </dgm:t>
    </dgm:pt>
    <dgm:pt modelId="{E9E3DEB1-1FC1-4019-B091-8E979955D3FF}">
      <dgm:prSet/>
      <dgm:spPr/>
      <dgm:t>
        <a:bodyPr/>
        <a:lstStyle/>
        <a:p>
          <a:r>
            <a:rPr lang="en-GB" dirty="0"/>
            <a:t>The study of naturally occurring data, where the researcher is not present</a:t>
          </a:r>
          <a:endParaRPr lang="en-US" dirty="0"/>
        </a:p>
      </dgm:t>
    </dgm:pt>
    <dgm:pt modelId="{0EDEEC81-4784-4124-B672-F6C40861390B}" type="parTrans" cxnId="{20CDDCB2-971D-4DCB-ADC3-E68BBCBC12FB}">
      <dgm:prSet/>
      <dgm:spPr/>
      <dgm:t>
        <a:bodyPr/>
        <a:lstStyle/>
        <a:p>
          <a:endParaRPr lang="en-US"/>
        </a:p>
      </dgm:t>
    </dgm:pt>
    <dgm:pt modelId="{F2EFB05E-D4C5-4ECB-8BE1-CC662A955EA3}" type="sibTrans" cxnId="{20CDDCB2-971D-4DCB-ADC3-E68BBCBC12FB}">
      <dgm:prSet/>
      <dgm:spPr/>
      <dgm:t>
        <a:bodyPr/>
        <a:lstStyle/>
        <a:p>
          <a:endParaRPr lang="en-US"/>
        </a:p>
      </dgm:t>
    </dgm:pt>
    <dgm:pt modelId="{90FFC47F-E28D-47FB-B33A-59698090F0D8}">
      <dgm:prSet/>
      <dgm:spPr/>
      <dgm:t>
        <a:bodyPr/>
        <a:lstStyle/>
        <a:p>
          <a:r>
            <a:rPr lang="en-GB" dirty="0"/>
            <a:t>Taking part in participants’ daily lives, collecting observational data</a:t>
          </a:r>
          <a:endParaRPr lang="en-US" dirty="0"/>
        </a:p>
      </dgm:t>
    </dgm:pt>
    <dgm:pt modelId="{DFA7B206-EBC5-4E99-BC64-E512053E8746}" type="parTrans" cxnId="{03D42A1A-13D3-4736-9B3D-856DD2CFF69B}">
      <dgm:prSet/>
      <dgm:spPr/>
    </dgm:pt>
    <dgm:pt modelId="{21340528-560F-4502-AEA6-0EDE2A53FE3F}" type="sibTrans" cxnId="{03D42A1A-13D3-4736-9B3D-856DD2CFF69B}">
      <dgm:prSet/>
      <dgm:spPr/>
    </dgm:pt>
    <dgm:pt modelId="{4135C2C1-0233-4E70-B486-76D4EA5BF0DC}">
      <dgm:prSet/>
      <dgm:spPr/>
      <dgm:t>
        <a:bodyPr/>
        <a:lstStyle/>
        <a:p>
          <a:r>
            <a:rPr lang="en-GB" dirty="0"/>
            <a:t>For example, audio/video recordings, photographs, documents, websites</a:t>
          </a:r>
          <a:endParaRPr lang="en-US" dirty="0"/>
        </a:p>
      </dgm:t>
    </dgm:pt>
    <dgm:pt modelId="{2DBE33E8-547D-4B6D-B67A-5530F94277C9}" type="parTrans" cxnId="{7FD9B877-C299-4ADC-BD1A-CA82C9324365}">
      <dgm:prSet/>
      <dgm:spPr/>
    </dgm:pt>
    <dgm:pt modelId="{AF9401C6-3136-4748-808D-245D32106F4E}" type="sibTrans" cxnId="{7FD9B877-C299-4ADC-BD1A-CA82C9324365}">
      <dgm:prSet/>
      <dgm:spPr/>
    </dgm:pt>
    <dgm:pt modelId="{1A026182-CB84-48D2-8599-B6357B429415}" type="pres">
      <dgm:prSet presAssocID="{EF0D4CB7-2C06-473D-A5BE-ED142AD6CA02}" presName="Name0" presStyleCnt="0">
        <dgm:presLayoutVars>
          <dgm:dir/>
          <dgm:animLvl val="lvl"/>
          <dgm:resizeHandles val="exact"/>
        </dgm:presLayoutVars>
      </dgm:prSet>
      <dgm:spPr/>
    </dgm:pt>
    <dgm:pt modelId="{16E8FAAD-0DC5-477C-8A44-D394ECC22622}" type="pres">
      <dgm:prSet presAssocID="{0965BA0F-A059-444D-A2EB-745A0253EF01}" presName="composite" presStyleCnt="0"/>
      <dgm:spPr/>
    </dgm:pt>
    <dgm:pt modelId="{DB2D6A3C-1993-4083-BF9A-751760953FE4}" type="pres">
      <dgm:prSet presAssocID="{0965BA0F-A059-444D-A2EB-745A0253EF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9A8498C-1812-41FC-9066-A8EBE443A07A}" type="pres">
      <dgm:prSet presAssocID="{0965BA0F-A059-444D-A2EB-745A0253EF01}" presName="desTx" presStyleLbl="alignAccFollowNode1" presStyleIdx="0" presStyleCnt="3">
        <dgm:presLayoutVars>
          <dgm:bulletEnabled val="1"/>
        </dgm:presLayoutVars>
      </dgm:prSet>
      <dgm:spPr/>
    </dgm:pt>
    <dgm:pt modelId="{8CB85FAA-2A10-4440-A313-1BE973095B10}" type="pres">
      <dgm:prSet presAssocID="{A870FE31-D40F-4B5F-9290-C3DAD103023B}" presName="space" presStyleCnt="0"/>
      <dgm:spPr/>
    </dgm:pt>
    <dgm:pt modelId="{C0B049F4-761A-40FE-9BB8-19C6F61FB3D6}" type="pres">
      <dgm:prSet presAssocID="{82822745-DB2E-4D6B-886F-DEA233A52ECA}" presName="composite" presStyleCnt="0"/>
      <dgm:spPr/>
    </dgm:pt>
    <dgm:pt modelId="{C635A1E4-F280-4C1A-AD14-A640D7658B0B}" type="pres">
      <dgm:prSet presAssocID="{82822745-DB2E-4D6B-886F-DEA233A52E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8D6BFCF-B66C-415A-B451-958D4E7ACB6F}" type="pres">
      <dgm:prSet presAssocID="{82822745-DB2E-4D6B-886F-DEA233A52ECA}" presName="desTx" presStyleLbl="alignAccFollowNode1" presStyleIdx="1" presStyleCnt="3">
        <dgm:presLayoutVars>
          <dgm:bulletEnabled val="1"/>
        </dgm:presLayoutVars>
      </dgm:prSet>
      <dgm:spPr/>
    </dgm:pt>
    <dgm:pt modelId="{971B1A67-9C6A-477F-BF5D-96297BC59178}" type="pres">
      <dgm:prSet presAssocID="{658D02B0-FD2D-44B7-A173-C5ED0633B109}" presName="space" presStyleCnt="0"/>
      <dgm:spPr/>
    </dgm:pt>
    <dgm:pt modelId="{4B15504B-07F7-4F67-B573-BBE60A4F3EFB}" type="pres">
      <dgm:prSet presAssocID="{5DAF117C-A1D6-468C-BB99-90276219553F}" presName="composite" presStyleCnt="0"/>
      <dgm:spPr/>
    </dgm:pt>
    <dgm:pt modelId="{977739C5-6810-498F-86FB-C00D60B6F842}" type="pres">
      <dgm:prSet presAssocID="{5DAF117C-A1D6-468C-BB99-90276219553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119108C-30F3-4C30-A3F3-E82BB75AB4F5}" type="pres">
      <dgm:prSet presAssocID="{5DAF117C-A1D6-468C-BB99-90276219553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5AE0C18-3EA1-44E8-B18A-C0AD729A0B02}" srcId="{EF0D4CB7-2C06-473D-A5BE-ED142AD6CA02}" destId="{5DAF117C-A1D6-468C-BB99-90276219553F}" srcOrd="2" destOrd="0" parTransId="{8E450847-7D88-44B5-9253-A109BFD70B48}" sibTransId="{4ECE6E91-EA8E-4D15-8DFA-0144BC31A059}"/>
    <dgm:cxn modelId="{03D42A1A-13D3-4736-9B3D-856DD2CFF69B}" srcId="{82822745-DB2E-4D6B-886F-DEA233A52ECA}" destId="{90FFC47F-E28D-47FB-B33A-59698090F0D8}" srcOrd="1" destOrd="0" parTransId="{DFA7B206-EBC5-4E99-BC64-E512053E8746}" sibTransId="{21340528-560F-4502-AEA6-0EDE2A53FE3F}"/>
    <dgm:cxn modelId="{8C5F0736-05DD-42F0-9C0C-A9FEC975B3DF}" type="presOf" srcId="{E9E3DEB1-1FC1-4019-B091-8E979955D3FF}" destId="{A119108C-30F3-4C30-A3F3-E82BB75AB4F5}" srcOrd="0" destOrd="0" presId="urn:microsoft.com/office/officeart/2005/8/layout/hList1"/>
    <dgm:cxn modelId="{85CFF461-2870-4144-AA8C-B86C7A653994}" type="presOf" srcId="{5DAF117C-A1D6-468C-BB99-90276219553F}" destId="{977739C5-6810-498F-86FB-C00D60B6F842}" srcOrd="0" destOrd="0" presId="urn:microsoft.com/office/officeart/2005/8/layout/hList1"/>
    <dgm:cxn modelId="{25F1F344-FD87-496B-BAB6-93A171F1AE6B}" type="presOf" srcId="{EF0D4CB7-2C06-473D-A5BE-ED142AD6CA02}" destId="{1A026182-CB84-48D2-8599-B6357B429415}" srcOrd="0" destOrd="0" presId="urn:microsoft.com/office/officeart/2005/8/layout/hList1"/>
    <dgm:cxn modelId="{A6D96845-27F5-46DF-8563-792515BBCB5B}" type="presOf" srcId="{B84DDDB5-ADE6-4DC2-A1AA-D18E27F14721}" destId="{B9A8498C-1812-41FC-9066-A8EBE443A07A}" srcOrd="0" destOrd="1" presId="urn:microsoft.com/office/officeart/2005/8/layout/hList1"/>
    <dgm:cxn modelId="{67D77248-F451-4E5D-9863-3B399710F4B1}" type="presOf" srcId="{F2FCF332-0758-4CFA-B819-A1B7BFEDAE52}" destId="{48D6BFCF-B66C-415A-B451-958D4E7ACB6F}" srcOrd="0" destOrd="0" presId="urn:microsoft.com/office/officeart/2005/8/layout/hList1"/>
    <dgm:cxn modelId="{E5ABA569-4031-4A29-81A9-8DCC2EDA12FA}" type="presOf" srcId="{0965BA0F-A059-444D-A2EB-745A0253EF01}" destId="{DB2D6A3C-1993-4083-BF9A-751760953FE4}" srcOrd="0" destOrd="0" presId="urn:microsoft.com/office/officeart/2005/8/layout/hList1"/>
    <dgm:cxn modelId="{1E5C4077-1290-4396-9040-5FA6DD921799}" type="presOf" srcId="{4135C2C1-0233-4E70-B486-76D4EA5BF0DC}" destId="{A119108C-30F3-4C30-A3F3-E82BB75AB4F5}" srcOrd="0" destOrd="1" presId="urn:microsoft.com/office/officeart/2005/8/layout/hList1"/>
    <dgm:cxn modelId="{7FD9B877-C299-4ADC-BD1A-CA82C9324365}" srcId="{5DAF117C-A1D6-468C-BB99-90276219553F}" destId="{4135C2C1-0233-4E70-B486-76D4EA5BF0DC}" srcOrd="1" destOrd="0" parTransId="{2DBE33E8-547D-4B6D-B67A-5530F94277C9}" sibTransId="{AF9401C6-3136-4748-808D-245D32106F4E}"/>
    <dgm:cxn modelId="{15780058-123E-4932-B8B5-CE776597E87E}" srcId="{82822745-DB2E-4D6B-886F-DEA233A52ECA}" destId="{F2FCF332-0758-4CFA-B819-A1B7BFEDAE52}" srcOrd="0" destOrd="0" parTransId="{4887EC1F-6CCB-423A-8176-9852FBCDE931}" sibTransId="{4CF491EB-A1B6-4A1F-938E-3C729C140652}"/>
    <dgm:cxn modelId="{4CC56778-8F9D-4C40-8CAC-028974ACA92F}" srcId="{0965BA0F-A059-444D-A2EB-745A0253EF01}" destId="{B84DDDB5-ADE6-4DC2-A1AA-D18E27F14721}" srcOrd="1" destOrd="0" parTransId="{8DFA45D5-D387-4DC9-A581-C691E4D868D8}" sibTransId="{F14C0223-B023-4F36-8F68-C46AA0CBB8BE}"/>
    <dgm:cxn modelId="{4F67358F-1E39-4A6B-AC58-1411146D06E9}" type="presOf" srcId="{A7EDAF86-23B7-4B18-8D1C-F39B8259D262}" destId="{B9A8498C-1812-41FC-9066-A8EBE443A07A}" srcOrd="0" destOrd="2" presId="urn:microsoft.com/office/officeart/2005/8/layout/hList1"/>
    <dgm:cxn modelId="{C6B0D6A3-1F13-418D-BC14-09409C5AD19D}" type="presOf" srcId="{27DE0438-1136-4F90-96D6-86C34D8CDCA9}" destId="{B9A8498C-1812-41FC-9066-A8EBE443A07A}" srcOrd="0" destOrd="0" presId="urn:microsoft.com/office/officeart/2005/8/layout/hList1"/>
    <dgm:cxn modelId="{0F46E6A4-FCA5-427F-8E4A-6B3594B1EE1E}" srcId="{EF0D4CB7-2C06-473D-A5BE-ED142AD6CA02}" destId="{82822745-DB2E-4D6B-886F-DEA233A52ECA}" srcOrd="1" destOrd="0" parTransId="{3D46191C-3FF3-48DA-94FD-B174B372A9DE}" sibTransId="{658D02B0-FD2D-44B7-A173-C5ED0633B109}"/>
    <dgm:cxn modelId="{20CDDCB2-971D-4DCB-ADC3-E68BBCBC12FB}" srcId="{5DAF117C-A1D6-468C-BB99-90276219553F}" destId="{E9E3DEB1-1FC1-4019-B091-8E979955D3FF}" srcOrd="0" destOrd="0" parTransId="{0EDEEC81-4784-4124-B672-F6C40861390B}" sibTransId="{F2EFB05E-D4C5-4ECB-8BE1-CC662A955EA3}"/>
    <dgm:cxn modelId="{C6C284BF-B38B-4B91-B53B-B85EA9867132}" type="presOf" srcId="{90FFC47F-E28D-47FB-B33A-59698090F0D8}" destId="{48D6BFCF-B66C-415A-B451-958D4E7ACB6F}" srcOrd="0" destOrd="1" presId="urn:microsoft.com/office/officeart/2005/8/layout/hList1"/>
    <dgm:cxn modelId="{66C1AAC8-0E80-4767-BEA5-7C00C962DBBE}" srcId="{0965BA0F-A059-444D-A2EB-745A0253EF01}" destId="{27DE0438-1136-4F90-96D6-86C34D8CDCA9}" srcOrd="0" destOrd="0" parTransId="{584C52F4-8249-4B9C-BDAE-93FB3DC4A92F}" sibTransId="{C7C41AC6-35AB-4496-AD16-DE3A7A21761A}"/>
    <dgm:cxn modelId="{5758F5E6-765A-44F7-BA50-1CBA5B378E24}" srcId="{EF0D4CB7-2C06-473D-A5BE-ED142AD6CA02}" destId="{0965BA0F-A059-444D-A2EB-745A0253EF01}" srcOrd="0" destOrd="0" parTransId="{4EB40222-895E-4848-B63E-362294AC98A3}" sibTransId="{A870FE31-D40F-4B5F-9290-C3DAD103023B}"/>
    <dgm:cxn modelId="{41B77FEA-59F4-4014-893C-DE77D0CA41BE}" type="presOf" srcId="{82822745-DB2E-4D6B-886F-DEA233A52ECA}" destId="{C635A1E4-F280-4C1A-AD14-A640D7658B0B}" srcOrd="0" destOrd="0" presId="urn:microsoft.com/office/officeart/2005/8/layout/hList1"/>
    <dgm:cxn modelId="{32B937FC-74B9-4FAD-BCFB-7F8B0B51CF97}" srcId="{0965BA0F-A059-444D-A2EB-745A0253EF01}" destId="{A7EDAF86-23B7-4B18-8D1C-F39B8259D262}" srcOrd="2" destOrd="0" parTransId="{4DA64078-E789-42BC-8727-4C86B7B1A88C}" sibTransId="{80F98746-E42E-4BFF-949E-1F8DF2847F64}"/>
    <dgm:cxn modelId="{742918BE-A4DB-491F-B03A-321D5B58F597}" type="presParOf" srcId="{1A026182-CB84-48D2-8599-B6357B429415}" destId="{16E8FAAD-0DC5-477C-8A44-D394ECC22622}" srcOrd="0" destOrd="0" presId="urn:microsoft.com/office/officeart/2005/8/layout/hList1"/>
    <dgm:cxn modelId="{F5101038-73FB-466B-9F66-8903F86EF238}" type="presParOf" srcId="{16E8FAAD-0DC5-477C-8A44-D394ECC22622}" destId="{DB2D6A3C-1993-4083-BF9A-751760953FE4}" srcOrd="0" destOrd="0" presId="urn:microsoft.com/office/officeart/2005/8/layout/hList1"/>
    <dgm:cxn modelId="{0536B234-4127-4743-AC9F-8B34C711D047}" type="presParOf" srcId="{16E8FAAD-0DC5-477C-8A44-D394ECC22622}" destId="{B9A8498C-1812-41FC-9066-A8EBE443A07A}" srcOrd="1" destOrd="0" presId="urn:microsoft.com/office/officeart/2005/8/layout/hList1"/>
    <dgm:cxn modelId="{65F9EBB9-050E-4F97-8D70-A75DA6904D8B}" type="presParOf" srcId="{1A026182-CB84-48D2-8599-B6357B429415}" destId="{8CB85FAA-2A10-4440-A313-1BE973095B10}" srcOrd="1" destOrd="0" presId="urn:microsoft.com/office/officeart/2005/8/layout/hList1"/>
    <dgm:cxn modelId="{E298EF36-D727-4E30-8F1B-2FD7D3B964F5}" type="presParOf" srcId="{1A026182-CB84-48D2-8599-B6357B429415}" destId="{C0B049F4-761A-40FE-9BB8-19C6F61FB3D6}" srcOrd="2" destOrd="0" presId="urn:microsoft.com/office/officeart/2005/8/layout/hList1"/>
    <dgm:cxn modelId="{97F0FAA0-BD13-47E8-BC25-0E40EBF4BC4F}" type="presParOf" srcId="{C0B049F4-761A-40FE-9BB8-19C6F61FB3D6}" destId="{C635A1E4-F280-4C1A-AD14-A640D7658B0B}" srcOrd="0" destOrd="0" presId="urn:microsoft.com/office/officeart/2005/8/layout/hList1"/>
    <dgm:cxn modelId="{EDD29251-ABAB-43FF-8EAF-46737C02413B}" type="presParOf" srcId="{C0B049F4-761A-40FE-9BB8-19C6F61FB3D6}" destId="{48D6BFCF-B66C-415A-B451-958D4E7ACB6F}" srcOrd="1" destOrd="0" presId="urn:microsoft.com/office/officeart/2005/8/layout/hList1"/>
    <dgm:cxn modelId="{D939B88E-DE6C-4F01-AA41-74A59A59B7B2}" type="presParOf" srcId="{1A026182-CB84-48D2-8599-B6357B429415}" destId="{971B1A67-9C6A-477F-BF5D-96297BC59178}" srcOrd="3" destOrd="0" presId="urn:microsoft.com/office/officeart/2005/8/layout/hList1"/>
    <dgm:cxn modelId="{7971F583-C64A-40EE-BBE1-8F0C2A0A66E6}" type="presParOf" srcId="{1A026182-CB84-48D2-8599-B6357B429415}" destId="{4B15504B-07F7-4F67-B573-BBE60A4F3EFB}" srcOrd="4" destOrd="0" presId="urn:microsoft.com/office/officeart/2005/8/layout/hList1"/>
    <dgm:cxn modelId="{227AE16B-24F1-46DD-A151-343BCFB75CB1}" type="presParOf" srcId="{4B15504B-07F7-4F67-B573-BBE60A4F3EFB}" destId="{977739C5-6810-498F-86FB-C00D60B6F842}" srcOrd="0" destOrd="0" presId="urn:microsoft.com/office/officeart/2005/8/layout/hList1"/>
    <dgm:cxn modelId="{1DB1E9E3-44ED-4E69-8D8D-99B867AE1859}" type="presParOf" srcId="{4B15504B-07F7-4F67-B573-BBE60A4F3EFB}" destId="{A119108C-30F3-4C30-A3F3-E82BB75AB4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D6A3C-1993-4083-BF9A-751760953FE4}">
      <dsp:nvSpPr>
        <dsp:cNvPr id="0" name=""/>
        <dsp:cNvSpPr/>
      </dsp:nvSpPr>
      <dsp:spPr>
        <a:xfrm>
          <a:off x="3286" y="14156"/>
          <a:ext cx="3203971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Complete participant</a:t>
          </a:r>
          <a:endParaRPr lang="en-US" sz="2300" kern="1200"/>
        </a:p>
      </dsp:txBody>
      <dsp:txXfrm>
        <a:off x="3286" y="14156"/>
        <a:ext cx="3203971" cy="662400"/>
      </dsp:txXfrm>
    </dsp:sp>
    <dsp:sp modelId="{B9A8498C-1812-41FC-9066-A8EBE443A07A}">
      <dsp:nvSpPr>
        <dsp:cNvPr id="0" name=""/>
        <dsp:cNvSpPr/>
      </dsp:nvSpPr>
      <dsp:spPr>
        <a:xfrm>
          <a:off x="3286" y="676557"/>
          <a:ext cx="3203971" cy="36618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The researcher is native in the social world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Reflexive insider accounts - experiences become data in retrospect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Diaries, notes, professional output etc become sources</a:t>
          </a:r>
          <a:endParaRPr lang="en-US" sz="2300" kern="1200"/>
        </a:p>
      </dsp:txBody>
      <dsp:txXfrm>
        <a:off x="3286" y="676557"/>
        <a:ext cx="3203971" cy="3661830"/>
      </dsp:txXfrm>
    </dsp:sp>
    <dsp:sp modelId="{C635A1E4-F280-4C1A-AD14-A640D7658B0B}">
      <dsp:nvSpPr>
        <dsp:cNvPr id="0" name=""/>
        <dsp:cNvSpPr/>
      </dsp:nvSpPr>
      <dsp:spPr>
        <a:xfrm>
          <a:off x="3655814" y="14156"/>
          <a:ext cx="3203971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Participant observer</a:t>
          </a:r>
          <a:endParaRPr lang="en-US" sz="2300" kern="1200"/>
        </a:p>
      </dsp:txBody>
      <dsp:txXfrm>
        <a:off x="3655814" y="14156"/>
        <a:ext cx="3203971" cy="662400"/>
      </dsp:txXfrm>
    </dsp:sp>
    <dsp:sp modelId="{48D6BFCF-B66C-415A-B451-958D4E7ACB6F}">
      <dsp:nvSpPr>
        <dsp:cNvPr id="0" name=""/>
        <dsp:cNvSpPr/>
      </dsp:nvSpPr>
      <dsp:spPr>
        <a:xfrm>
          <a:off x="3655814" y="676557"/>
          <a:ext cx="3203971" cy="36618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The researcher enters the social world to study it and participates to a greater or lesser extent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Taking part in participants’ daily lives, collecting observational data</a:t>
          </a:r>
          <a:endParaRPr lang="en-US" sz="2300" kern="1200" dirty="0"/>
        </a:p>
      </dsp:txBody>
      <dsp:txXfrm>
        <a:off x="3655814" y="676557"/>
        <a:ext cx="3203971" cy="3661830"/>
      </dsp:txXfrm>
    </dsp:sp>
    <dsp:sp modelId="{977739C5-6810-498F-86FB-C00D60B6F842}">
      <dsp:nvSpPr>
        <dsp:cNvPr id="0" name=""/>
        <dsp:cNvSpPr/>
      </dsp:nvSpPr>
      <dsp:spPr>
        <a:xfrm>
          <a:off x="7308342" y="14156"/>
          <a:ext cx="3203971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Complete observer</a:t>
          </a:r>
          <a:endParaRPr lang="en-US" sz="2300" kern="1200"/>
        </a:p>
      </dsp:txBody>
      <dsp:txXfrm>
        <a:off x="7308342" y="14156"/>
        <a:ext cx="3203971" cy="662400"/>
      </dsp:txXfrm>
    </dsp:sp>
    <dsp:sp modelId="{A119108C-30F3-4C30-A3F3-E82BB75AB4F5}">
      <dsp:nvSpPr>
        <dsp:cNvPr id="0" name=""/>
        <dsp:cNvSpPr/>
      </dsp:nvSpPr>
      <dsp:spPr>
        <a:xfrm>
          <a:off x="7308342" y="676557"/>
          <a:ext cx="3203971" cy="36618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The study of naturally occurring data, where the researcher is not present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For example, audio/video recordings, photographs, documents, websites</a:t>
          </a:r>
          <a:endParaRPr lang="en-US" sz="2300" kern="1200" dirty="0"/>
        </a:p>
      </dsp:txBody>
      <dsp:txXfrm>
        <a:off x="7308342" y="676557"/>
        <a:ext cx="3203971" cy="366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5CBCC-13A1-4337-9A71-239DEC3B5E71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8D63A-C684-456F-A13B-2C1279D84F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20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7062-B7B7-48BF-8B46-397EAEF0B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3BCC5-FED0-436A-8560-7B2295B70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E96F-F95D-48AB-866C-78A96E0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FAF9-2C21-4511-BACF-4A89EC9E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21C2E-A135-499F-BD96-52295CF3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9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6380-E956-4E99-B5C1-04D3D0D4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9C540-88E9-4BC4-83E9-36ACAF8B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CF4F-F616-4C71-B676-9BDD216A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9C8A-485E-48DC-B1C5-290ACFD4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3A7D-CF88-424B-B010-29C11454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2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D5EC3-BE4E-4B77-ADC8-B83BF541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8D150-C374-4FA8-9B06-9CCE7C346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6174-26ED-45A9-9AD3-A7458A86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FD07-EC27-4052-861C-C8AF3FAF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978A-EA26-4599-ADD8-8A4D34DA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0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229-1E5B-4915-8A97-7C515B5E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B1F8-EE4B-4CC0-88F7-54690BD4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9A0E-3F8D-4FAC-92B0-5C94AE77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B17F-4C0D-4BC6-9D7E-6AFF7447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7A5F-54CB-4CD8-94BD-B4B7496C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5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6339-232B-4302-91CD-C09D7052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31DC-809D-4187-8B7B-564722FB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E966-A9B4-433C-83CB-6B16522B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88E19-36CB-46E1-B7D5-E58ADBEE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6F8E1-9FB6-4CE8-8043-B92AF56C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93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5E25-6CF3-4D4E-9F71-A310C727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95B74-E3C2-49E4-AE75-0F1A0FB57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F626-23EE-4F96-83FA-C999F7B5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837FB-B198-4F6F-B280-12F12A01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7636E-53B2-4130-8EBE-D8EF42B9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F35A-1D9A-4C9A-BDB7-06AB40F0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4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6DCB-524D-4F56-9528-612E0C80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837F9-D02C-4DB1-AB0B-1F8A7BFE1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D913-15A3-4312-B0C9-D634BA65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9B7A5-2114-4A37-BD6D-2334D0C92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16757-436E-470B-BB7C-FC930944E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F6B0F-7575-452C-BAD3-999981AD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5700-3480-4712-9429-11347DF6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9A072-B80C-4896-B692-7E7D5D6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7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5A4-47CA-4E04-B78D-411D230D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B6F0E-FB83-4761-B7F2-F4251106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F75EE-89BF-46D5-BDB8-EE04DB7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BBA5-45FC-4875-A346-0378AC8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1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86DD3-3363-4DFB-BAA0-2E87AEE3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64A80-5866-49A0-B7EA-4A8FFC2C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09FC4-2E5B-4D14-88CF-2C055CB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99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94A-8354-478C-8786-11B0C1A5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5CEF-331E-49EF-A9D9-97EC53E9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60B67-2247-4FD9-A94E-A04558044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F4F2A-E4D5-4940-8EF8-DDAE11E2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4E01-B2A5-4776-9670-539BC00D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BCB9-23C7-4604-A7ED-CA1DD773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8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C372-8EF6-420B-B322-DF03C62B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35450-9098-44F5-B7BA-B0E2A82C6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84F72-8A44-463F-92B5-9D07DDEAD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5648-1C10-449A-8220-4447DF29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AE65-14FF-4CA5-B5A6-5F2C5BA6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F8C49-039B-4BF0-89FA-8F409DEE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1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752C2-71C9-445B-8E36-A2018F69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F316-459E-4A17-9DEC-A28E3CB1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D0EF-2115-4ED8-8420-78F370E7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9B96F-7D9B-46EA-BF20-606D330AF553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A67D-F496-4322-BDA8-1CE118804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3789-DE37-473C-9401-AA66629B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F4D2-1CC5-49BE-AFE2-BEFAE0B90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Ethnography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Comparison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Benefits:</a:t>
            </a:r>
          </a:p>
          <a:p>
            <a:pPr lvl="1"/>
            <a:r>
              <a:rPr lang="en-GB" sz="1800" dirty="0"/>
              <a:t>generalisability</a:t>
            </a:r>
          </a:p>
          <a:p>
            <a:pPr lvl="1"/>
            <a:r>
              <a:rPr lang="en-GB" sz="1800" dirty="0"/>
              <a:t>questioning of concepts</a:t>
            </a:r>
          </a:p>
          <a:p>
            <a:pPr lvl="1"/>
            <a:r>
              <a:rPr lang="en-GB" sz="1800" dirty="0"/>
              <a:t>studying the effects of practices in different settings</a:t>
            </a:r>
          </a:p>
          <a:p>
            <a:pPr lvl="1"/>
            <a:r>
              <a:rPr lang="en-GB" sz="1800" dirty="0"/>
              <a:t>refining of the political phenomena under study</a:t>
            </a:r>
          </a:p>
          <a:p>
            <a:r>
              <a:rPr lang="en-GB" sz="1800" dirty="0"/>
              <a:t>But: comparison often requires more resources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84E86-3714-350B-0D21-1F5A16C5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491" y="122851"/>
            <a:ext cx="3877216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2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B0291-C48B-27A3-D459-39CA70DE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7326-8B40-A546-8A8D-BC8FB8EC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Ethnography is the traditional method of anthropology but is increasingly used in other social sciences</a:t>
            </a:r>
          </a:p>
          <a:p>
            <a:r>
              <a:rPr lang="en-GB" sz="2400" dirty="0"/>
              <a:t>Conducting ethnography is time-consuming and there are many practical challenges</a:t>
            </a:r>
          </a:p>
          <a:p>
            <a:r>
              <a:rPr lang="en-GB" sz="2400" dirty="0"/>
              <a:t>It gets us closer than other methods to lived experiences and everyday understandings of political processes, but there is a trade-off with generalisability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06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302A2-4A6C-E325-CAC6-2ECD0D4E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Autofit/>
          </a:bodyPr>
          <a:lstStyle/>
          <a:p>
            <a:r>
              <a:rPr lang="en-GB" sz="4000" dirty="0"/>
              <a:t>Ethnography and Participant Observation?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19BD4B-4F77-5839-2E63-3116E0180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506661"/>
            <a:ext cx="9704024" cy="355261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Ethnography</a:t>
            </a:r>
          </a:p>
          <a:p>
            <a:pPr lvl="1"/>
            <a:r>
              <a:rPr lang="en-GB" sz="2000" dirty="0"/>
              <a:t>Extended immersion of the researcher in the life of a particular ‘social world,’ for example, a far-right political group, a police unit, the House of Lords</a:t>
            </a:r>
          </a:p>
          <a:p>
            <a:pPr lvl="1"/>
            <a:r>
              <a:rPr lang="en-GB" sz="2000" dirty="0"/>
              <a:t>Can involve observation of group and individual behaviour, participation in group activities, interviews with groups and individuals and analyses of material culture, written documents etc</a:t>
            </a:r>
          </a:p>
          <a:p>
            <a:pPr lvl="1"/>
            <a:r>
              <a:rPr lang="en-GB" sz="2000" dirty="0"/>
              <a:t>Aim to reach deep understanding of the group’s culture</a:t>
            </a:r>
          </a:p>
          <a:p>
            <a:r>
              <a:rPr lang="en-GB" dirty="0"/>
              <a:t>Participant observation: a core method of ethnography involving the observation of a ‘social world’ as a participant</a:t>
            </a:r>
          </a:p>
          <a:p>
            <a:r>
              <a:rPr lang="en-GB" dirty="0"/>
              <a:t>Focus on the politics of the everyday and lived experiences</a:t>
            </a:r>
          </a:p>
        </p:txBody>
      </p:sp>
    </p:spTree>
    <p:extLst>
      <p:ext uri="{BB962C8B-B14F-4D97-AF65-F5344CB8AC3E}">
        <p14:creationId xmlns:p14="http://schemas.microsoft.com/office/powerpoint/2010/main" val="33347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Types of Observation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FCB44-7F39-3D1C-9956-DAF1E4E83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2032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51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/>
              <a:t>Etic vs Emic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GB" sz="2200" dirty="0"/>
              <a:t>Etic: the perspective of the analyst who learns the rules and norms of the social group, reflects on this learning process and identifies the significance of the rules learned</a:t>
            </a:r>
          </a:p>
          <a:p>
            <a:r>
              <a:rPr lang="en-GB" sz="2200" dirty="0"/>
              <a:t>Emic: the perspective of the insider, the native, who sees things ‘though the eyes’ of participants, allowing access to the logic and norms of the participants</a:t>
            </a:r>
          </a:p>
          <a:p>
            <a:r>
              <a:rPr lang="en-GB" sz="2200" dirty="0"/>
              <a:t>Ethnographic research allows the researcher to adopt both roles, and the tension between them drives ethnographic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321556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/>
              <a:t>Ethnography vs Interviews/Focus Groups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745059"/>
              </p:ext>
            </p:extLst>
          </p:nvPr>
        </p:nvGraphicFramePr>
        <p:xfrm>
          <a:off x="1314999" y="2905220"/>
          <a:ext cx="9562001" cy="334665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57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849">
                <a:tc>
                  <a:txBody>
                    <a:bodyPr/>
                    <a:lstStyle/>
                    <a:p>
                      <a:endParaRPr lang="en-GB" sz="20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cap="none" spc="0" dirty="0">
                          <a:solidFill>
                            <a:schemeClr val="tx1"/>
                          </a:solidFill>
                        </a:rPr>
                        <a:t>Ethnography</a:t>
                      </a:r>
                    </a:p>
                  </a:txBody>
                  <a:tcPr marL="86207" marR="86207" marT="60345" marB="6034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cap="none" spc="0" dirty="0">
                          <a:solidFill>
                            <a:schemeClr val="tx1"/>
                          </a:solidFill>
                        </a:rPr>
                        <a:t>Interviews/Focus</a:t>
                      </a:r>
                      <a:r>
                        <a:rPr lang="en-GB" sz="2000" b="1" cap="none" spc="0" baseline="0" dirty="0">
                          <a:solidFill>
                            <a:schemeClr val="tx1"/>
                          </a:solidFill>
                        </a:rPr>
                        <a:t> Groups</a:t>
                      </a:r>
                      <a:endParaRPr lang="en-GB" sz="2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57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Type of interaction</a:t>
                      </a:r>
                    </a:p>
                  </a:txBody>
                  <a:tcPr marL="86207" marR="86207" marT="60345" marB="6034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Informal</a:t>
                      </a: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More formal</a:t>
                      </a: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498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Role of researcher</a:t>
                      </a: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Participan</a:t>
                      </a:r>
                      <a:r>
                        <a:rPr lang="en-GB" sz="2000" cap="none" spc="0" baseline="0">
                          <a:solidFill>
                            <a:schemeClr val="tx1"/>
                          </a:solidFill>
                        </a:rPr>
                        <a:t>t/observer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Clearly</a:t>
                      </a:r>
                      <a:r>
                        <a:rPr lang="en-GB" sz="2000" cap="none" spc="0" baseline="0" dirty="0">
                          <a:solidFill>
                            <a:schemeClr val="tx1"/>
                          </a:solidFill>
                        </a:rPr>
                        <a:t> defined role as researcher</a:t>
                      </a:r>
                      <a:endParaRPr lang="en-GB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957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Setting</a:t>
                      </a:r>
                    </a:p>
                  </a:txBody>
                  <a:tcPr marL="86207" marR="86207" marT="60345" marB="60345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GB" sz="2000" cap="none" spc="0" baseline="0" dirty="0">
                          <a:solidFill>
                            <a:schemeClr val="tx1"/>
                          </a:solidFill>
                        </a:rPr>
                        <a:t> social world under investigation</a:t>
                      </a:r>
                      <a:endParaRPr lang="en-GB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Often</a:t>
                      </a:r>
                      <a:r>
                        <a:rPr lang="en-GB" sz="2000" cap="none" spc="0" baseline="0">
                          <a:solidFill>
                            <a:schemeClr val="tx1"/>
                          </a:solidFill>
                        </a:rPr>
                        <a:t> distinct from the social world</a:t>
                      </a:r>
                      <a:endParaRPr lang="en-GB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498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Recording</a:t>
                      </a:r>
                      <a:r>
                        <a:rPr lang="en-GB" sz="2000" i="1" cap="none" spc="0" baseline="0" dirty="0">
                          <a:solidFill>
                            <a:schemeClr val="tx1"/>
                          </a:solidFill>
                        </a:rPr>
                        <a:t> information</a:t>
                      </a:r>
                      <a:endParaRPr lang="en-GB" sz="2000" i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Field notes</a:t>
                      </a: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Audio/visual</a:t>
                      </a:r>
                      <a:r>
                        <a:rPr lang="en-GB" sz="2000" cap="none" spc="0" baseline="0" dirty="0">
                          <a:solidFill>
                            <a:schemeClr val="tx1"/>
                          </a:solidFill>
                        </a:rPr>
                        <a:t> recordings + notes</a:t>
                      </a:r>
                      <a:endParaRPr lang="en-GB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207" marR="86207" marT="60345" marB="6034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5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Ethnography in Political Research</a:t>
            </a:r>
            <a:endParaRPr lang="en-GB" sz="5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Peaceland: Conflict Resolution and the Everyday Politics of International  Intervention (Problems of International Politics): Amazon.co.uk:  Autesserre, Séverine: 9781107632042: Books">
            <a:extLst>
              <a:ext uri="{FF2B5EF4-FFF2-40B4-BE49-F238E27FC236}">
                <a16:creationId xmlns:a16="http://schemas.microsoft.com/office/drawing/2014/main" id="{457304A4-6453-375D-D9A0-E297A5A83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2349661"/>
            <a:ext cx="3739305" cy="394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eripheral Visions">
            <a:extLst>
              <a:ext uri="{FF2B5EF4-FFF2-40B4-BE49-F238E27FC236}">
                <a16:creationId xmlns:a16="http://schemas.microsoft.com/office/drawing/2014/main" id="{53886275-CB04-05AA-1320-E085566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87" y="2349660"/>
            <a:ext cx="2613433" cy="394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Weapons of the Weak - Wikipedia">
            <a:extLst>
              <a:ext uri="{FF2B5EF4-FFF2-40B4-BE49-F238E27FC236}">
                <a16:creationId xmlns:a16="http://schemas.microsoft.com/office/drawing/2014/main" id="{02336661-B4C2-9742-1B00-104443045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8" y="2349661"/>
            <a:ext cx="2562768" cy="3944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0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000"/>
              <a:t>Designing Ethnographic 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Identifying research sites</a:t>
            </a:r>
          </a:p>
          <a:p>
            <a:pPr lvl="1"/>
            <a:r>
              <a:rPr lang="en-GB" sz="1800" dirty="0"/>
              <a:t>Open vs closed settings</a:t>
            </a:r>
          </a:p>
          <a:p>
            <a:pPr lvl="1"/>
            <a:r>
              <a:rPr lang="en-GB" sz="1800" dirty="0"/>
              <a:t>Representativeness?</a:t>
            </a:r>
          </a:p>
          <a:p>
            <a:r>
              <a:rPr lang="en-GB" sz="2400" dirty="0"/>
              <a:t>Overt vs covert (ethical implications)</a:t>
            </a:r>
          </a:p>
          <a:p>
            <a:r>
              <a:rPr lang="en-GB" sz="2400" dirty="0"/>
              <a:t>Extent of participation</a:t>
            </a:r>
          </a:p>
          <a:p>
            <a:r>
              <a:rPr lang="en-GB" sz="2400" dirty="0"/>
              <a:t>Use of one or multiple sites and comparison</a:t>
            </a:r>
          </a:p>
          <a:p>
            <a:r>
              <a:rPr lang="en-GB" sz="2400" dirty="0"/>
              <a:t>Often dependent on practical issues</a:t>
            </a:r>
          </a:p>
        </p:txBody>
      </p:sp>
    </p:spTree>
    <p:extLst>
      <p:ext uri="{BB962C8B-B14F-4D97-AF65-F5344CB8AC3E}">
        <p14:creationId xmlns:p14="http://schemas.microsoft.com/office/powerpoint/2010/main" val="211273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Access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Access shapes the study</a:t>
            </a:r>
          </a:p>
          <a:p>
            <a:r>
              <a:rPr lang="en-GB" sz="2400" dirty="0"/>
              <a:t>Open settings are much easier to get access to</a:t>
            </a:r>
          </a:p>
          <a:p>
            <a:r>
              <a:rPr lang="en-GB" sz="2400" dirty="0"/>
              <a:t>Often a pragmatic decision, based on existing networks of connections</a:t>
            </a:r>
          </a:p>
          <a:p>
            <a:r>
              <a:rPr lang="en-GB" sz="2400" dirty="0"/>
              <a:t>Gatekeepers, key informants and earning trust are crucial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Off the Books: The Underground Economy of the Urban Poor: Amazon.co.uk:  Venkatesh, Sudhir Alladi: 9780674030718: Books">
            <a:extLst>
              <a:ext uri="{FF2B5EF4-FFF2-40B4-BE49-F238E27FC236}">
                <a16:creationId xmlns:a16="http://schemas.microsoft.com/office/drawing/2014/main" id="{7B107128-D79D-80E2-39C2-0AF2E8C8A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76" y="685482"/>
            <a:ext cx="365887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44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Overt or Covert?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Why covert?</a:t>
            </a:r>
          </a:p>
          <a:p>
            <a:pPr lvl="1"/>
            <a:r>
              <a:rPr lang="en-GB" sz="2000" dirty="0"/>
              <a:t>Access to naturally occurring phenomena, not influenced by the presence of the researcher</a:t>
            </a:r>
          </a:p>
          <a:p>
            <a:pPr lvl="1"/>
            <a:r>
              <a:rPr lang="en-GB" sz="2000" dirty="0"/>
              <a:t>Impossibility of gathering data in any other way </a:t>
            </a:r>
          </a:p>
          <a:p>
            <a:pPr lvl="1"/>
            <a:r>
              <a:rPr lang="en-GB" sz="2000" dirty="0"/>
              <a:t>Participants may insist researcher participates in potential illegal or dangerous activities</a:t>
            </a:r>
          </a:p>
          <a:p>
            <a:r>
              <a:rPr lang="en-GB" sz="2000" dirty="0"/>
              <a:t>But</a:t>
            </a:r>
          </a:p>
          <a:p>
            <a:pPr lvl="1"/>
            <a:r>
              <a:rPr lang="en-GB" sz="2000" dirty="0"/>
              <a:t>Violation of informed consent</a:t>
            </a:r>
          </a:p>
          <a:p>
            <a:pPr lvl="1"/>
            <a:r>
              <a:rPr lang="en-GB" sz="2000" dirty="0"/>
              <a:t>Danger of blowing cover</a:t>
            </a:r>
          </a:p>
          <a:p>
            <a:pPr lvl="1"/>
            <a:r>
              <a:rPr lang="en-GB" sz="2000" dirty="0"/>
              <a:t>Difficult to take notes and combine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318913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542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Ethnography</vt:lpstr>
      <vt:lpstr>Ethnography and Participant Observation?</vt:lpstr>
      <vt:lpstr>Types of Observation</vt:lpstr>
      <vt:lpstr>Etic vs Emic</vt:lpstr>
      <vt:lpstr>Ethnography vs Interviews/Focus Groups</vt:lpstr>
      <vt:lpstr>Ethnography in Political Research</vt:lpstr>
      <vt:lpstr>Designing Ethnographic Research</vt:lpstr>
      <vt:lpstr>Access</vt:lpstr>
      <vt:lpstr>Overt or Covert?</vt:lpstr>
      <vt:lpstr>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Groups</dc:title>
  <dc:creator>Barry Maydom</dc:creator>
  <cp:lastModifiedBy>Barry Maydom</cp:lastModifiedBy>
  <cp:revision>34</cp:revision>
  <dcterms:created xsi:type="dcterms:W3CDTF">2018-10-26T11:07:40Z</dcterms:created>
  <dcterms:modified xsi:type="dcterms:W3CDTF">2023-11-22T18:27:42Z</dcterms:modified>
</cp:coreProperties>
</file>