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0" r:id="rId18"/>
    <p:sldId id="301" r:id="rId19"/>
    <p:sldId id="304" r:id="rId20"/>
    <p:sldId id="257" r:id="rId21"/>
    <p:sldId id="302" r:id="rId22"/>
    <p:sldId id="303" r:id="rId23"/>
    <p:sldId id="258" r:id="rId24"/>
    <p:sldId id="259" r:id="rId25"/>
    <p:sldId id="260" r:id="rId26"/>
    <p:sldId id="262" r:id="rId27"/>
    <p:sldId id="261" r:id="rId28"/>
    <p:sldId id="263" r:id="rId29"/>
    <p:sldId id="264" r:id="rId30"/>
    <p:sldId id="305" r:id="rId31"/>
    <p:sldId id="306" r:id="rId32"/>
    <p:sldId id="307" r:id="rId33"/>
    <p:sldId id="265" r:id="rId34"/>
    <p:sldId id="266" r:id="rId35"/>
    <p:sldId id="267" r:id="rId36"/>
    <p:sldId id="268" r:id="rId37"/>
    <p:sldId id="270" r:id="rId38"/>
    <p:sldId id="271" r:id="rId39"/>
    <p:sldId id="274" r:id="rId40"/>
    <p:sldId id="272" r:id="rId41"/>
    <p:sldId id="273" r:id="rId42"/>
    <p:sldId id="275" r:id="rId43"/>
    <p:sldId id="276" r:id="rId44"/>
    <p:sldId id="278" r:id="rId45"/>
    <p:sldId id="279" r:id="rId46"/>
    <p:sldId id="280" r:id="rId47"/>
    <p:sldId id="281" r:id="rId48"/>
    <p:sldId id="28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0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01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9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30711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2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7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0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0F75-E526-4582-B00D-7C338AC98EA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9775-5162-4574-AE2A-F54A8CCA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devdocs.io/tensorflow~python/" TargetMode="External"/><Relationship Id="rId3" Type="http://schemas.openxmlformats.org/officeDocument/2006/relationships/hyperlink" Target="http://www.wildml.com/2015/12/implementing-a-cnn-for-text-classification-in-tensorflow/" TargetMode="External"/><Relationship Id="rId7" Type="http://schemas.openxmlformats.org/officeDocument/2006/relationships/hyperlink" Target="http://luthuli.cs.uiuc.edu/~daf/courses/LearningCourse17/learning-book-6-April-nn-revision.pdf" TargetMode="External"/><Relationship Id="rId2" Type="http://schemas.openxmlformats.org/officeDocument/2006/relationships/hyperlink" Target="http://www.wildml.com/2015/11/understanding-convolutional-neural-networks-for-nl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ceiver_operating_characteristic" TargetMode="External"/><Relationship Id="rId5" Type="http://schemas.openxmlformats.org/officeDocument/2006/relationships/hyperlink" Target="https://web.stanford.edu/class/cs20si/syllabus.html" TargetMode="External"/><Relationship Id="rId4" Type="http://schemas.openxmlformats.org/officeDocument/2006/relationships/hyperlink" Target="http://hacker.duanshishi.com/?p=1805" TargetMode="External"/><Relationship Id="rId9" Type="http://schemas.openxmlformats.org/officeDocument/2006/relationships/hyperlink" Target="https://github.com/jikexueyuanwiki/tensorflow-z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6917-33AE-4F85-80FB-7ACD0AC75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1D2803-2797-4D6E-BD2C-1D4C03F11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9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7587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6400"/>
            </a:lvl1pPr>
          </a:lstStyle>
          <a:p>
            <a:r>
              <a:t>Practice with Linear Filters</a:t>
            </a:r>
          </a:p>
        </p:txBody>
      </p:sp>
      <p:pic>
        <p:nvPicPr>
          <p:cNvPr id="44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789" y="2527101"/>
            <a:ext cx="1958439" cy="1933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9797" y="2893219"/>
            <a:ext cx="964406" cy="1071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5772" y="2462498"/>
            <a:ext cx="1958439" cy="1933005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Shape 448"/>
          <p:cNvSpPr/>
          <p:nvPr/>
        </p:nvSpPr>
        <p:spPr>
          <a:xfrm>
            <a:off x="1460003" y="4777863"/>
            <a:ext cx="58670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Original</a:t>
            </a:r>
          </a:p>
        </p:txBody>
      </p:sp>
      <p:sp>
        <p:nvSpPr>
          <p:cNvPr id="449" name="Shape 449"/>
          <p:cNvSpPr/>
          <p:nvPr/>
        </p:nvSpPr>
        <p:spPr>
          <a:xfrm>
            <a:off x="5474926" y="4777863"/>
            <a:ext cx="140865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Filtered (No change)</a:t>
            </a:r>
          </a:p>
        </p:txBody>
      </p:sp>
      <p:sp>
        <p:nvSpPr>
          <p:cNvPr id="450" name="Shape 450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95477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 animBg="1" advAuto="0"/>
      <p:bldP spid="44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7587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6400"/>
            </a:lvl1pPr>
          </a:lstStyle>
          <a:p>
            <a:r>
              <a:t>Practice with Linear Filters</a:t>
            </a:r>
          </a:p>
        </p:txBody>
      </p:sp>
      <p:pic>
        <p:nvPicPr>
          <p:cNvPr id="45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789" y="2527101"/>
            <a:ext cx="1958439" cy="1933005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Shape 454"/>
          <p:cNvSpPr/>
          <p:nvPr/>
        </p:nvSpPr>
        <p:spPr>
          <a:xfrm>
            <a:off x="1460003" y="4777863"/>
            <a:ext cx="58670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Original</a:t>
            </a:r>
          </a:p>
        </p:txBody>
      </p:sp>
      <p:sp>
        <p:nvSpPr>
          <p:cNvPr id="455" name="Shape 455"/>
          <p:cNvSpPr/>
          <p:nvPr/>
        </p:nvSpPr>
        <p:spPr>
          <a:xfrm>
            <a:off x="5463122" y="4777863"/>
            <a:ext cx="144892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Shifted left by 1 pixel</a:t>
            </a:r>
          </a:p>
        </p:txBody>
      </p:sp>
      <p:pic>
        <p:nvPicPr>
          <p:cNvPr id="4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9094" y="2893219"/>
            <a:ext cx="964406" cy="1071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8616" y="2488182"/>
            <a:ext cx="1958439" cy="1881638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6604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0" animBg="1" advAuto="0"/>
      <p:bldP spid="45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7587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6400"/>
            </a:lvl1pPr>
          </a:lstStyle>
          <a:p>
            <a:r>
              <a:t>Practice with Linear Filters</a:t>
            </a:r>
          </a:p>
        </p:txBody>
      </p:sp>
      <p:pic>
        <p:nvPicPr>
          <p:cNvPr id="46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789" y="2527101"/>
            <a:ext cx="1958439" cy="1933005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Shape 462"/>
          <p:cNvSpPr/>
          <p:nvPr/>
        </p:nvSpPr>
        <p:spPr>
          <a:xfrm>
            <a:off x="1460003" y="4777863"/>
            <a:ext cx="58670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Original</a:t>
            </a:r>
          </a:p>
        </p:txBody>
      </p:sp>
      <p:sp>
        <p:nvSpPr>
          <p:cNvPr id="463" name="Shape 463"/>
          <p:cNvSpPr/>
          <p:nvPr/>
        </p:nvSpPr>
        <p:spPr>
          <a:xfrm>
            <a:off x="5445441" y="4777863"/>
            <a:ext cx="150515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Blur (with a box filter)</a:t>
            </a:r>
          </a:p>
        </p:txBody>
      </p:sp>
      <p:pic>
        <p:nvPicPr>
          <p:cNvPr id="46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1203" y="2957822"/>
            <a:ext cx="1214438" cy="1071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8616" y="2469059"/>
            <a:ext cx="1907335" cy="1919883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Shape 466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21189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 animBg="1" advAuto="0"/>
      <p:bldP spid="465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7587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6400"/>
            </a:lvl1pPr>
          </a:lstStyle>
          <a:p>
            <a:r>
              <a:t>Practice with Linear Filters</a:t>
            </a:r>
          </a:p>
        </p:txBody>
      </p:sp>
      <p:pic>
        <p:nvPicPr>
          <p:cNvPr id="4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531" y="2598539"/>
            <a:ext cx="1958439" cy="1933005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Shape 470"/>
          <p:cNvSpPr/>
          <p:nvPr/>
        </p:nvSpPr>
        <p:spPr>
          <a:xfrm>
            <a:off x="1197996" y="4777863"/>
            <a:ext cx="58670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Original</a:t>
            </a:r>
          </a:p>
        </p:txBody>
      </p:sp>
      <p:sp>
        <p:nvSpPr>
          <p:cNvPr id="471" name="Shape 471"/>
          <p:cNvSpPr/>
          <p:nvPr/>
        </p:nvSpPr>
        <p:spPr>
          <a:xfrm>
            <a:off x="5514547" y="4857979"/>
            <a:ext cx="3443782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sz="1969"/>
              <a:t>Sharpening filter - increases differences with local average</a:t>
            </a:r>
          </a:p>
        </p:txBody>
      </p:sp>
      <p:pic>
        <p:nvPicPr>
          <p:cNvPr id="47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8266" y="2861965"/>
            <a:ext cx="2482453" cy="1134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52054" y="2500312"/>
            <a:ext cx="2129458" cy="2129458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Shape 474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6021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 animBg="1" advAuto="0"/>
      <p:bldP spid="47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669727" y="196454"/>
            <a:ext cx="7804547" cy="871517"/>
          </a:xfrm>
          <a:prstGeom prst="rect">
            <a:avLst/>
          </a:prstGeom>
        </p:spPr>
        <p:txBody>
          <a:bodyPr>
            <a:normAutofit/>
          </a:bodyPr>
          <a:lstStyle>
            <a:lvl1pPr defTabSz="549148">
              <a:defRPr sz="7519"/>
            </a:lvl1pPr>
          </a:lstStyle>
          <a:p>
            <a:r>
              <a:rPr sz="4400" dirty="0"/>
              <a:t>Convolution Layer</a:t>
            </a:r>
            <a:r>
              <a:rPr lang="en-US" sz="4400" dirty="0"/>
              <a:t> </a:t>
            </a:r>
            <a:r>
              <a:rPr lang="zh-CN" altLang="en-US" sz="4400" dirty="0"/>
              <a:t>卷积层</a:t>
            </a:r>
            <a:endParaRPr dirty="0"/>
          </a:p>
        </p:txBody>
      </p:sp>
      <p:pic>
        <p:nvPicPr>
          <p:cNvPr id="48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130" y="1215065"/>
            <a:ext cx="2834224" cy="2752072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Shape 484"/>
          <p:cNvSpPr/>
          <p:nvPr/>
        </p:nvSpPr>
        <p:spPr>
          <a:xfrm>
            <a:off x="4726678" y="1499545"/>
            <a:ext cx="3854703" cy="199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sz="1969" dirty="0"/>
              <a:t>Each local region of the image is connected to a node in the next layer </a:t>
            </a:r>
            <a:endParaRPr lang="en-US" sz="1969" dirty="0"/>
          </a:p>
          <a:p>
            <a:r>
              <a:rPr lang="zh-CN" altLang="en-US" sz="1969" dirty="0"/>
              <a:t>图像中每一个局部和卷积核点乘，求和之后输出到下一层</a:t>
            </a:r>
            <a:endParaRPr sz="1969" dirty="0"/>
          </a:p>
        </p:txBody>
      </p:sp>
      <p:sp>
        <p:nvSpPr>
          <p:cNvPr id="485" name="Shape 485"/>
          <p:cNvSpPr/>
          <p:nvPr/>
        </p:nvSpPr>
        <p:spPr>
          <a:xfrm>
            <a:off x="946596" y="4475979"/>
            <a:ext cx="7250809" cy="97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spcBef>
                <a:spcPts val="2250"/>
              </a:spcBef>
              <a:defRPr sz="2800"/>
            </a:pP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Weights are shared</a:t>
            </a:r>
            <a:r>
              <a:rPr sz="1969" dirty="0"/>
              <a:t>. </a:t>
            </a:r>
            <a:r>
              <a:rPr lang="zh-CN" altLang="en-US" sz="1969" dirty="0"/>
              <a:t>卷积核权重共享</a:t>
            </a:r>
            <a:endParaRPr lang="en-US" altLang="zh-CN" sz="1969" dirty="0"/>
          </a:p>
          <a:p>
            <a:pPr>
              <a:spcBef>
                <a:spcPts val="2250"/>
              </a:spcBef>
              <a:defRPr sz="2800"/>
            </a:pPr>
            <a:r>
              <a:rPr lang="zh-CN" altLang="en-US" sz="1969" dirty="0"/>
              <a:t>图中不同颜色的卷积核权重是一样的</a:t>
            </a:r>
            <a:endParaRPr sz="1969" dirty="0"/>
          </a:p>
        </p:txBody>
      </p:sp>
      <p:sp>
        <p:nvSpPr>
          <p:cNvPr id="486" name="Shape 486"/>
          <p:cNvSpPr/>
          <p:nvPr/>
        </p:nvSpPr>
        <p:spPr>
          <a:xfrm>
            <a:off x="946596" y="5893534"/>
            <a:ext cx="725080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lang="zh-CN" altLang="en-US" sz="1969" dirty="0"/>
              <a:t>参数数量远小于全连接网络，更好地捕获局部特征</a:t>
            </a:r>
            <a:endParaRPr sz="1969" dirty="0"/>
          </a:p>
        </p:txBody>
      </p:sp>
      <p:sp>
        <p:nvSpPr>
          <p:cNvPr id="487" name="Shape 487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53219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animBg="1" advAuto="0"/>
      <p:bldP spid="484" grpId="0" animBg="1" advAuto="0"/>
      <p:bldP spid="485" grpId="0" animBg="1" advAuto="0"/>
      <p:bldP spid="48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7865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rPr sz="5300" dirty="0"/>
              <a:t>Convolution Layer</a:t>
            </a:r>
            <a:r>
              <a:rPr lang="en-US" sz="5300" dirty="0"/>
              <a:t> </a:t>
            </a:r>
            <a:r>
              <a:rPr lang="zh-CN" altLang="en-US" sz="5300" dirty="0"/>
              <a:t>卷积层</a:t>
            </a:r>
            <a:endParaRPr dirty="0"/>
          </a:p>
        </p:txBody>
      </p:sp>
      <p:sp>
        <p:nvSpPr>
          <p:cNvPr id="490" name="Shape 490"/>
          <p:cNvSpPr/>
          <p:nvPr/>
        </p:nvSpPr>
        <p:spPr>
          <a:xfrm>
            <a:off x="561609" y="1759089"/>
            <a:ext cx="80207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lang="zh-CN" altLang="en-US" sz="1969" dirty="0"/>
              <a:t>每一层可以有多个卷积核</a:t>
            </a:r>
            <a:endParaRPr sz="1969" dirty="0"/>
          </a:p>
        </p:txBody>
      </p:sp>
      <p:pic>
        <p:nvPicPr>
          <p:cNvPr id="491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250" y="3603129"/>
            <a:ext cx="4473773" cy="83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8695" y="4634508"/>
            <a:ext cx="776883" cy="553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73899" y="3781723"/>
            <a:ext cx="1330523" cy="1009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55852" y="4750594"/>
            <a:ext cx="991195" cy="767953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Shape 496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01373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 advAuto="0"/>
      <p:bldP spid="491" grpId="0" animBg="1" advAuto="0"/>
      <p:bldP spid="492" grpId="0" animBg="1" advAuto="0"/>
      <p:bldP spid="493" grpId="0" animBg="1" advAuto="0"/>
      <p:bldP spid="49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844065"/>
          </a:xfrm>
          <a:prstGeom prst="rect">
            <a:avLst/>
          </a:prstGeom>
        </p:spPr>
        <p:txBody>
          <a:bodyPr>
            <a:noAutofit/>
          </a:bodyPr>
          <a:lstStyle>
            <a:lvl1pPr defTabSz="525779">
              <a:defRPr sz="7200"/>
            </a:lvl1pPr>
          </a:lstStyle>
          <a:p>
            <a:r>
              <a:rPr sz="4400" dirty="0"/>
              <a:t>Convolution Layer</a:t>
            </a:r>
            <a:r>
              <a:rPr lang="en-US" sz="4400" dirty="0"/>
              <a:t> </a:t>
            </a:r>
            <a:r>
              <a:rPr lang="zh-CN" altLang="en-US" sz="4400" dirty="0"/>
              <a:t>卷积层</a:t>
            </a:r>
            <a:endParaRPr sz="4400" dirty="0"/>
          </a:p>
        </p:txBody>
      </p:sp>
      <p:sp>
        <p:nvSpPr>
          <p:cNvPr id="499" name="Shape 499"/>
          <p:cNvSpPr/>
          <p:nvPr/>
        </p:nvSpPr>
        <p:spPr>
          <a:xfrm>
            <a:off x="895695" y="1310265"/>
            <a:ext cx="7352609" cy="108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lang="en-US" altLang="zh-CN" sz="1969" dirty="0"/>
              <a:t>RGB</a:t>
            </a:r>
            <a:r>
              <a:rPr lang="zh-CN" altLang="en-US" sz="1969" dirty="0"/>
              <a:t>空间中的彩色图像有</a:t>
            </a:r>
            <a:r>
              <a:rPr lang="en-US" altLang="zh-CN" sz="1969" dirty="0"/>
              <a:t>RGB</a:t>
            </a:r>
            <a:r>
              <a:rPr lang="zh-CN" altLang="en-US" sz="1969" dirty="0"/>
              <a:t>三个通道，所以输入是</a:t>
            </a:r>
            <a:r>
              <a:rPr lang="en-US" altLang="zh-CN" sz="1969" dirty="0"/>
              <a:t>3D</a:t>
            </a:r>
            <a:r>
              <a:rPr lang="zh-CN" altLang="en-US" sz="1969" dirty="0"/>
              <a:t>矩阵</a:t>
            </a:r>
            <a:endParaRPr lang="en-US" altLang="zh-CN" sz="1969" dirty="0"/>
          </a:p>
          <a:p>
            <a:r>
              <a:rPr lang="zh-CN" altLang="en-US" sz="1969" dirty="0"/>
              <a:t>相应地，卷积核也是</a:t>
            </a:r>
            <a:r>
              <a:rPr lang="en-US" altLang="zh-CN" sz="1969" dirty="0"/>
              <a:t>3D</a:t>
            </a:r>
            <a:r>
              <a:rPr lang="zh-CN" altLang="en-US" sz="1969" dirty="0"/>
              <a:t>的</a:t>
            </a:r>
            <a:endParaRPr sz="1969" dirty="0"/>
          </a:p>
        </p:txBody>
      </p:sp>
      <p:pic>
        <p:nvPicPr>
          <p:cNvPr id="500" name="Screen Shot 2017-04-03 at 9.28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1495" y="2308305"/>
            <a:ext cx="4259181" cy="2652155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637677" y="2787068"/>
            <a:ext cx="3843835" cy="169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sz="1969" dirty="0"/>
              <a:t>perform 2D convolution with a 3D filter / kernel matrix</a:t>
            </a:r>
            <a:endParaRPr lang="en-US" sz="1969" dirty="0"/>
          </a:p>
          <a:p>
            <a:r>
              <a:rPr lang="zh-CN" altLang="en-US" sz="1969" dirty="0"/>
              <a:t>卷积核的第三维和输入的通道数目相等</a:t>
            </a:r>
            <a:endParaRPr sz="1969" dirty="0"/>
          </a:p>
        </p:txBody>
      </p:sp>
      <p:sp>
        <p:nvSpPr>
          <p:cNvPr id="502" name="Shape 502"/>
          <p:cNvSpPr/>
          <p:nvPr/>
        </p:nvSpPr>
        <p:spPr>
          <a:xfrm>
            <a:off x="781958" y="5442873"/>
            <a:ext cx="7580085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sz="1969"/>
              <a:t>Each neuron in the convolutional layer is connected only to a local region in the input volume spatially, but to the full depth (i.e. all color channels).</a:t>
            </a:r>
          </a:p>
        </p:txBody>
      </p:sp>
      <p:sp>
        <p:nvSpPr>
          <p:cNvPr id="503" name="Shape 50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251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 advAuto="0"/>
      <p:bldP spid="500" grpId="0" animBg="1" advAuto="0"/>
      <p:bldP spid="501" grpId="0" animBg="1" advAuto="0"/>
      <p:bldP spid="50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87197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9148">
              <a:defRPr sz="7519"/>
            </a:lvl1pPr>
          </a:lstStyle>
          <a:p>
            <a:r>
              <a:rPr dirty="0"/>
              <a:t>Pooling Layer</a:t>
            </a:r>
            <a:r>
              <a:rPr lang="en-US" dirty="0"/>
              <a:t> </a:t>
            </a:r>
            <a:r>
              <a:rPr lang="zh-CN" altLang="en-US" dirty="0"/>
              <a:t>池化层</a:t>
            </a:r>
            <a:endParaRPr dirty="0"/>
          </a:p>
        </p:txBody>
      </p:sp>
      <p:pic>
        <p:nvPicPr>
          <p:cNvPr id="50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269" y="1777008"/>
            <a:ext cx="2518172" cy="1643063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Shape 508"/>
          <p:cNvSpPr/>
          <p:nvPr/>
        </p:nvSpPr>
        <p:spPr>
          <a:xfrm>
            <a:off x="1921729" y="3446800"/>
            <a:ext cx="530054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lang="zh-CN" altLang="en-US" sz="1969" dirty="0"/>
              <a:t>计算每个窗口中的最大值</a:t>
            </a:r>
            <a:endParaRPr sz="1969" dirty="0"/>
          </a:p>
        </p:txBody>
      </p:sp>
      <p:pic>
        <p:nvPicPr>
          <p:cNvPr id="50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83746" y="1690606"/>
            <a:ext cx="1357313" cy="1339454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Shape 510"/>
          <p:cNvSpPr/>
          <p:nvPr/>
        </p:nvSpPr>
        <p:spPr>
          <a:xfrm>
            <a:off x="801789" y="3729148"/>
            <a:ext cx="7540424" cy="169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sz="1969" dirty="0"/>
              <a:t>Function is to progressively reduce the spatial size of the representation to reduce the amount of parameters and computation in the network, and hence to also control </a:t>
            </a:r>
            <a:r>
              <a:rPr sz="1969" dirty="0" err="1"/>
              <a:t>overfitting</a:t>
            </a:r>
            <a:endParaRPr lang="en-US" sz="1969" dirty="0"/>
          </a:p>
          <a:p>
            <a:r>
              <a:rPr lang="zh-CN" altLang="en-US" sz="1969" dirty="0"/>
              <a:t>通过池化操作减小矩阵纬度，控制过拟合</a:t>
            </a:r>
            <a:endParaRPr sz="1969" dirty="0"/>
          </a:p>
        </p:txBody>
      </p:sp>
      <p:sp>
        <p:nvSpPr>
          <p:cNvPr id="511" name="Shape 511"/>
          <p:cNvSpPr/>
          <p:nvPr/>
        </p:nvSpPr>
        <p:spPr>
          <a:xfrm>
            <a:off x="901898" y="5550965"/>
            <a:ext cx="717946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spcBef>
                <a:spcPts val="2250"/>
              </a:spcBef>
              <a:defRPr sz="2800"/>
            </a:pPr>
            <a:r>
              <a:rPr lang="zh-CN" altLang="en-US" sz="1969" dirty="0"/>
              <a:t>最大池化、平均池化、</a:t>
            </a:r>
            <a:r>
              <a:rPr lang="en-US" altLang="zh-CN" sz="1969" dirty="0"/>
              <a:t>L2 norm</a:t>
            </a:r>
            <a:r>
              <a:rPr lang="zh-CN" altLang="en-US" sz="1969" dirty="0"/>
              <a:t>池化等多种选择，最大池化最常用</a:t>
            </a:r>
            <a:endParaRPr sz="1969" dirty="0"/>
          </a:p>
        </p:txBody>
      </p:sp>
      <p:sp>
        <p:nvSpPr>
          <p:cNvPr id="512" name="Shape 51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9031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animBg="1" advAuto="0"/>
      <p:bldP spid="508" grpId="0" animBg="1" advAuto="0"/>
      <p:bldP spid="509" grpId="0" animBg="1" advAuto="0"/>
      <p:bldP spid="510" grpId="0" animBg="1" advAuto="0"/>
      <p:bldP spid="511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8483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/>
            </a:lvl1pPr>
          </a:lstStyle>
          <a:p>
            <a:r>
              <a:t>Some Facts</a:t>
            </a:r>
          </a:p>
        </p:txBody>
      </p:sp>
      <p:sp>
        <p:nvSpPr>
          <p:cNvPr id="515" name="Shape 515"/>
          <p:cNvSpPr/>
          <p:nvPr/>
        </p:nvSpPr>
        <p:spPr>
          <a:xfrm>
            <a:off x="922593" y="1345759"/>
            <a:ext cx="7298814" cy="368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43077" indent="-243077">
              <a:spcBef>
                <a:spcPts val="2250"/>
              </a:spcBef>
              <a:buSzPct val="75000"/>
              <a:buChar char="•"/>
              <a:defRPr sz="2800"/>
            </a:pPr>
            <a:r>
              <a:rPr sz="1969" dirty="0"/>
              <a:t>Both the convolutional layer and the pooling layer can reduce the size of the input. </a:t>
            </a:r>
            <a:r>
              <a:rPr lang="en-US" sz="1969" dirty="0"/>
              <a:t> </a:t>
            </a:r>
            <a:r>
              <a:rPr lang="zh-CN" altLang="en-US" sz="1969" dirty="0"/>
              <a:t>卷积层和池化层都可以实现降维</a:t>
            </a:r>
            <a:endParaRPr sz="1969" dirty="0"/>
          </a:p>
          <a:p>
            <a:pPr marL="243077" indent="-243077">
              <a:spcBef>
                <a:spcPts val="2250"/>
              </a:spcBef>
              <a:buSzPct val="75000"/>
              <a:buChar char="•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1969" dirty="0"/>
              <a:t>Stride : </a:t>
            </a:r>
            <a:r>
              <a:rPr sz="1969" dirty="0">
                <a:sym typeface="Helvetica Light"/>
              </a:rPr>
              <a:t>You do not have to apply filter to each consecutive pixel. You can only apply filter once every 2 pixels </a:t>
            </a:r>
            <a:r>
              <a:rPr sz="1969" dirty="0"/>
              <a:t>(stride = 2)</a:t>
            </a:r>
            <a:r>
              <a:rPr sz="1969" dirty="0">
                <a:sym typeface="Helvetica Light"/>
              </a:rPr>
              <a:t>, etc. </a:t>
            </a:r>
            <a:r>
              <a:rPr lang="zh-CN" altLang="en-US" sz="1969" dirty="0">
                <a:sym typeface="Helvetica Light"/>
              </a:rPr>
              <a:t>卷积核在图像上可以一次移动两个像素的距离</a:t>
            </a:r>
            <a:endParaRPr sz="1969" dirty="0">
              <a:sym typeface="Helvetica Light"/>
            </a:endParaRPr>
          </a:p>
          <a:p>
            <a:pPr marL="243077" indent="-243077">
              <a:spcBef>
                <a:spcPts val="2250"/>
              </a:spcBef>
              <a:buSzPct val="75000"/>
              <a:buChar char="•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1969" dirty="0">
                <a:sym typeface="Helvetica Light"/>
              </a:rPr>
              <a:t>Usually convolution layers use stride of 1, so does not reduce image response size</a:t>
            </a:r>
            <a:r>
              <a:rPr lang="en-US" sz="1969" dirty="0">
                <a:sym typeface="Helvetica Light"/>
              </a:rPr>
              <a:t> </a:t>
            </a:r>
            <a:r>
              <a:rPr lang="zh-CN" altLang="en-US" sz="1969" dirty="0">
                <a:sym typeface="Helvetica Light"/>
              </a:rPr>
              <a:t>卷积层一般不改变图像的大小</a:t>
            </a:r>
            <a:endParaRPr sz="1969" dirty="0">
              <a:sym typeface="Helvetica Light"/>
            </a:endParaRPr>
          </a:p>
          <a:p>
            <a:pPr marL="243077" indent="-243077">
              <a:spcBef>
                <a:spcPts val="2250"/>
              </a:spcBef>
              <a:buSzPct val="75000"/>
              <a:buChar char="•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1969" dirty="0">
                <a:sym typeface="Helvetica Light"/>
              </a:rPr>
              <a:t>Pooling layers use stride of 2, halves the height and width of image response.</a:t>
            </a:r>
            <a:r>
              <a:rPr lang="en-US" sz="1969" dirty="0">
                <a:sym typeface="Helvetica Light"/>
              </a:rPr>
              <a:t> </a:t>
            </a:r>
            <a:r>
              <a:rPr lang="zh-CN" altLang="en-US" sz="1969" dirty="0">
                <a:sym typeface="Helvetica Light"/>
              </a:rPr>
              <a:t>池化层一般将图像的长宽减半</a:t>
            </a:r>
            <a:endParaRPr sz="1969" dirty="0">
              <a:sym typeface="Helvetica Light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1120561" y="5147314"/>
            <a:ext cx="6902878" cy="13915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sz="1969" dirty="0"/>
              <a:t>Deep CNNs usually apply multiple convolution and pooling layers to compute rich features as well as reduce the image/response size</a:t>
            </a:r>
            <a:endParaRPr lang="en-US" altLang="zh-CN" sz="1969" dirty="0"/>
          </a:p>
          <a:p>
            <a:r>
              <a:rPr lang="zh-CN" altLang="en-US" sz="1969" dirty="0"/>
              <a:t>处理图像时一般采用深度</a:t>
            </a:r>
            <a:r>
              <a:rPr lang="en-US" altLang="zh-CN" sz="1969" dirty="0"/>
              <a:t>CNN</a:t>
            </a:r>
            <a:endParaRPr sz="1969" dirty="0"/>
          </a:p>
        </p:txBody>
      </p:sp>
      <p:sp>
        <p:nvSpPr>
          <p:cNvPr id="517" name="Shape 517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84933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 build="p" bldLvl="5" animBg="1" advAuto="0"/>
      <p:bldP spid="516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用于图像处理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80" y="2542455"/>
            <a:ext cx="8130639" cy="22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000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236461" y="216205"/>
            <a:ext cx="6211401" cy="68758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rPr lang="zh-CN" altLang="en-US" dirty="0"/>
              <a:t>基本单元：神经元</a:t>
            </a:r>
            <a:endParaRPr dirty="0"/>
          </a:p>
        </p:txBody>
      </p:sp>
      <p:pic>
        <p:nvPicPr>
          <p:cNvPr id="13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1327" y="1589177"/>
            <a:ext cx="2619244" cy="108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4922" y="2670862"/>
            <a:ext cx="2152055" cy="6875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Group 156"/>
          <p:cNvGrpSpPr/>
          <p:nvPr/>
        </p:nvGrpSpPr>
        <p:grpSpPr>
          <a:xfrm>
            <a:off x="815530" y="1696641"/>
            <a:ext cx="4474994" cy="3202097"/>
            <a:chOff x="0" y="120650"/>
            <a:chExt cx="6364434" cy="4554092"/>
          </a:xfrm>
        </p:grpSpPr>
        <p:sp>
          <p:nvSpPr>
            <p:cNvPr id="136" name="Shape 136"/>
            <p:cNvSpPr/>
            <p:nvPr/>
          </p:nvSpPr>
          <p:spPr>
            <a:xfrm>
              <a:off x="878484" y="120650"/>
              <a:ext cx="649487" cy="62135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7" name="Shape 137"/>
            <p:cNvSpPr/>
            <p:nvPr/>
          </p:nvSpPr>
          <p:spPr>
            <a:xfrm>
              <a:off x="878484" y="4053383"/>
              <a:ext cx="649487" cy="6213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8" name="Shape 138"/>
            <p:cNvSpPr/>
            <p:nvPr/>
          </p:nvSpPr>
          <p:spPr>
            <a:xfrm>
              <a:off x="878484" y="3035771"/>
              <a:ext cx="649487" cy="62135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39" name="Shape 139"/>
            <p:cNvSpPr/>
            <p:nvPr/>
          </p:nvSpPr>
          <p:spPr>
            <a:xfrm>
              <a:off x="878484" y="2018158"/>
              <a:ext cx="649487" cy="6213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0" name="Shape 140"/>
            <p:cNvSpPr/>
            <p:nvPr/>
          </p:nvSpPr>
          <p:spPr>
            <a:xfrm>
              <a:off x="878484" y="1035050"/>
              <a:ext cx="649487" cy="62135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548784" y="2018158"/>
              <a:ext cx="649487" cy="621359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134033"/>
              <a:ext cx="280419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x</a:t>
              </a:r>
              <a:r>
                <a:rPr sz="1266" baseline="-5999"/>
                <a:t>1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4174245"/>
              <a:ext cx="282699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x</a:t>
              </a:r>
              <a:r>
                <a:rPr sz="1266" baseline="-5999"/>
                <a:t>n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1155911"/>
              <a:ext cx="280419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x</a:t>
              </a:r>
              <a:r>
                <a:rPr sz="1266" baseline="-5999"/>
                <a:t>2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81683" y="556213"/>
              <a:ext cx="2919463" cy="15901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578974" y="1443972"/>
              <a:ext cx="2922404" cy="8554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575608" y="2273397"/>
              <a:ext cx="2926449" cy="714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48" name="Shape 148"/>
            <p:cNvSpPr/>
            <p:nvPr/>
          </p:nvSpPr>
          <p:spPr>
            <a:xfrm flipV="1">
              <a:off x="1579968" y="2429666"/>
              <a:ext cx="2920399" cy="8643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49" name="Shape 149"/>
            <p:cNvSpPr/>
            <p:nvPr/>
          </p:nvSpPr>
          <p:spPr>
            <a:xfrm flipV="1">
              <a:off x="1582412" y="2478727"/>
              <a:ext cx="2917779" cy="17241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50" name="Shape 150"/>
            <p:cNvSpPr/>
            <p:nvPr/>
          </p:nvSpPr>
          <p:spPr>
            <a:xfrm>
              <a:off x="5252150" y="2341021"/>
              <a:ext cx="73944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51" name="Shape 151"/>
            <p:cNvSpPr/>
            <p:nvPr/>
          </p:nvSpPr>
          <p:spPr>
            <a:xfrm>
              <a:off x="6141010" y="2139019"/>
              <a:ext cx="22342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o</a:t>
              </a:r>
            </a:p>
          </p:txBody>
        </p:sp>
        <p:pic>
          <p:nvPicPr>
            <p:cNvPr id="152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326732" y="1105544"/>
              <a:ext cx="1333501" cy="64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hape 153"/>
            <p:cNvSpPr/>
            <p:nvPr/>
          </p:nvSpPr>
          <p:spPr>
            <a:xfrm>
              <a:off x="2209850" y="1239576"/>
              <a:ext cx="34425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w</a:t>
              </a:r>
              <a:r>
                <a:rPr sz="1266" baseline="-5999"/>
                <a:t>2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620417" y="622266"/>
              <a:ext cx="34425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w</a:t>
              </a:r>
              <a:r>
                <a:rPr sz="1266" baseline="-5999"/>
                <a:t>1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356232" y="3607134"/>
              <a:ext cx="346534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w</a:t>
              </a:r>
              <a:r>
                <a:rPr sz="1266" baseline="-5999"/>
                <a:t>n</a:t>
              </a:r>
            </a:p>
          </p:txBody>
        </p:sp>
      </p:grpSp>
      <p:pic>
        <p:nvPicPr>
          <p:cNvPr id="157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0918" y="3616523"/>
            <a:ext cx="2750344" cy="69651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>
            <a:spLocks noGrp="1"/>
          </p:cNvSpPr>
          <p:nvPr>
            <p:ph type="sldNum" sz="quarter" idx="4294967295"/>
          </p:nvPr>
        </p:nvSpPr>
        <p:spPr>
          <a:xfrm>
            <a:off x="4482667" y="6505277"/>
            <a:ext cx="169736" cy="2678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621975" y="5659158"/>
            <a:ext cx="254029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zh-CN" altLang="en-US" dirty="0"/>
              <a:t>写成矩阵乘法的形式：</a:t>
            </a:r>
            <a:endParaRPr dirty="0"/>
          </a:p>
        </p:txBody>
      </p:sp>
      <p:pic>
        <p:nvPicPr>
          <p:cNvPr id="160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14982" y="5678522"/>
            <a:ext cx="1500188" cy="3303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970376" y="124685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152685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  <p:bldP spid="160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F8A47-94A1-4639-B65F-D4DEC700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793897" cy="18854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网络结构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514F27-67A0-4FE5-B393-358EC258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90" y="744998"/>
            <a:ext cx="6616416" cy="6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0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5D73-7FEC-4177-9F4F-46BAEAEB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29456" cy="1186837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: Tensor, Session &amp;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9C7BE-7495-4029-B820-606B28D1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913"/>
            <a:ext cx="7886700" cy="255913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张量</a:t>
            </a:r>
            <a:r>
              <a:rPr lang="en-US" altLang="zh-CN" dirty="0"/>
              <a:t>(Tensor)</a:t>
            </a:r>
            <a:r>
              <a:rPr lang="zh-CN" altLang="en-US" dirty="0"/>
              <a:t>是一个按类型划分的多维数组。例如</a:t>
            </a:r>
            <a:r>
              <a:rPr lang="en-US" altLang="zh-CN" dirty="0"/>
              <a:t>, </a:t>
            </a:r>
            <a:r>
              <a:rPr lang="zh-CN" altLang="en-US" dirty="0"/>
              <a:t>你可以将一小组图像集表示为一个四维浮点数数组</a:t>
            </a:r>
            <a:r>
              <a:rPr lang="en-US" altLang="zh-CN" dirty="0"/>
              <a:t>, </a:t>
            </a:r>
            <a:r>
              <a:rPr lang="zh-CN" altLang="en-US" dirty="0"/>
              <a:t>这四个维度分别是</a:t>
            </a:r>
            <a:r>
              <a:rPr lang="en-US" altLang="zh-CN" dirty="0"/>
              <a:t>[batch, height, width, channels]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 err="1"/>
              <a:t>TensorFlow</a:t>
            </a:r>
            <a:r>
              <a:rPr lang="zh-CN" altLang="en-US" dirty="0"/>
              <a:t>是一个以图</a:t>
            </a:r>
            <a:r>
              <a:rPr lang="en-US" altLang="zh-CN" dirty="0"/>
              <a:t>(Graphs) </a:t>
            </a:r>
            <a:r>
              <a:rPr lang="zh-CN" altLang="en-US" dirty="0"/>
              <a:t>来表示计算的编程系统，</a:t>
            </a:r>
            <a:r>
              <a:rPr lang="en-US" altLang="zh-CN" dirty="0"/>
              <a:t> </a:t>
            </a:r>
            <a:r>
              <a:rPr lang="zh-CN" altLang="en-US" dirty="0"/>
              <a:t>图中的节点被称之为</a:t>
            </a:r>
            <a:r>
              <a:rPr lang="en-US" altLang="zh-CN" dirty="0"/>
              <a:t>op (operation</a:t>
            </a:r>
            <a:r>
              <a:rPr lang="zh-CN" altLang="en-US" dirty="0"/>
              <a:t>的简写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一个</a:t>
            </a:r>
            <a:r>
              <a:rPr lang="en-US" altLang="zh-CN" dirty="0"/>
              <a:t>op</a:t>
            </a:r>
            <a:r>
              <a:rPr lang="zh-CN" altLang="en-US" dirty="0"/>
              <a:t>获得零或多个张量</a:t>
            </a:r>
            <a:r>
              <a:rPr lang="en-US" altLang="zh-CN" dirty="0"/>
              <a:t>(tensors) </a:t>
            </a:r>
            <a:r>
              <a:rPr lang="zh-CN" altLang="en-US" dirty="0"/>
              <a:t>来执行计算</a:t>
            </a:r>
            <a:r>
              <a:rPr lang="en-US" altLang="zh-CN" dirty="0"/>
              <a:t>, </a:t>
            </a:r>
            <a:r>
              <a:rPr lang="zh-CN" altLang="en-US" dirty="0"/>
              <a:t>产生零或多个张量。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9" y="3212983"/>
            <a:ext cx="7707341" cy="1753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8" y="5008460"/>
            <a:ext cx="8021131" cy="14091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444" y="2970497"/>
            <a:ext cx="1610282" cy="10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5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E5D73-7FEC-4177-9F4F-46BAEAEB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29456" cy="1186837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: Tensor, Session &amp;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9C7BE-7495-4029-B820-606B28D1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912"/>
            <a:ext cx="7886700" cy="29688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的图是一种对计算的抽象描述。在计算开始前</a:t>
            </a:r>
            <a:r>
              <a:rPr lang="en-US" altLang="zh-CN" dirty="0"/>
              <a:t>, </a:t>
            </a:r>
            <a:r>
              <a:rPr lang="zh-CN" altLang="en-US" dirty="0"/>
              <a:t>图必须在会话</a:t>
            </a:r>
            <a:r>
              <a:rPr lang="en-US" altLang="zh-CN" dirty="0"/>
              <a:t>(Session)</a:t>
            </a:r>
            <a:r>
              <a:rPr lang="zh-CN" altLang="en-US" dirty="0"/>
              <a:t>中被启动。</a:t>
            </a:r>
            <a:r>
              <a:rPr lang="en-US" altLang="zh-CN" dirty="0"/>
              <a:t> </a:t>
            </a:r>
            <a:r>
              <a:rPr lang="zh-CN" altLang="en-US" dirty="0"/>
              <a:t>会话将图的</a:t>
            </a:r>
            <a:r>
              <a:rPr lang="en-US" altLang="zh-CN" dirty="0"/>
              <a:t>op</a:t>
            </a:r>
            <a:r>
              <a:rPr lang="zh-CN" altLang="en-US" dirty="0"/>
              <a:t>分发到如</a:t>
            </a:r>
            <a:r>
              <a:rPr lang="en-US" altLang="zh-CN" dirty="0"/>
              <a:t>CPU </a:t>
            </a:r>
            <a:r>
              <a:rPr lang="zh-CN" altLang="en-US" dirty="0"/>
              <a:t>或</a:t>
            </a:r>
            <a:r>
              <a:rPr lang="en-US" altLang="zh-CN" dirty="0"/>
              <a:t>GPU </a:t>
            </a:r>
            <a:r>
              <a:rPr lang="zh-CN" altLang="en-US" dirty="0"/>
              <a:t>之类的设备</a:t>
            </a:r>
            <a:r>
              <a:rPr lang="en-US" altLang="zh-CN" dirty="0"/>
              <a:t>(Devices) </a:t>
            </a:r>
            <a:r>
              <a:rPr lang="zh-CN" altLang="en-US" dirty="0"/>
              <a:t>上</a:t>
            </a:r>
            <a:r>
              <a:rPr lang="en-US" altLang="zh-CN" dirty="0"/>
              <a:t>, </a:t>
            </a:r>
            <a:r>
              <a:rPr lang="zh-CN" altLang="en-US" dirty="0"/>
              <a:t>同时提供执行</a:t>
            </a:r>
            <a:r>
              <a:rPr lang="en-US" altLang="zh-CN" dirty="0"/>
              <a:t>op</a:t>
            </a:r>
            <a:r>
              <a:rPr lang="zh-CN" altLang="en-US" dirty="0"/>
              <a:t>的方法。这些方法执行后</a:t>
            </a:r>
            <a:r>
              <a:rPr lang="en-US" altLang="zh-CN" dirty="0"/>
              <a:t>, </a:t>
            </a:r>
            <a:r>
              <a:rPr lang="zh-CN" altLang="en-US" dirty="0"/>
              <a:t>将产生的张量</a:t>
            </a:r>
            <a:r>
              <a:rPr lang="en-US" altLang="zh-CN" dirty="0"/>
              <a:t>(tensor) </a:t>
            </a:r>
            <a:r>
              <a:rPr lang="zh-CN" altLang="en-US" dirty="0"/>
              <a:t>返回。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通常，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编程可按两个阶段组织起来</a:t>
            </a:r>
            <a:r>
              <a:rPr lang="en-US" altLang="zh-CN" dirty="0"/>
              <a:t>: </a:t>
            </a:r>
            <a:r>
              <a:rPr lang="zh-CN" altLang="en-US" dirty="0"/>
              <a:t>构建阶段和执行阶段</a:t>
            </a:r>
            <a:r>
              <a:rPr lang="en-US" altLang="zh-CN" dirty="0"/>
              <a:t>; </a:t>
            </a:r>
            <a:r>
              <a:rPr lang="zh-CN" altLang="en-US" dirty="0"/>
              <a:t>前者用于组织计算图，而后者利用</a:t>
            </a:r>
            <a:r>
              <a:rPr lang="en-US" altLang="zh-CN" dirty="0"/>
              <a:t>session </a:t>
            </a:r>
            <a:r>
              <a:rPr lang="zh-CN" altLang="en-US" dirty="0"/>
              <a:t>中执行计算图中的</a:t>
            </a:r>
            <a:r>
              <a:rPr lang="en-US" altLang="zh-CN" dirty="0"/>
              <a:t>op </a:t>
            </a:r>
            <a:r>
              <a:rPr lang="zh-CN" altLang="en-US" dirty="0"/>
              <a:t>操作。例如</a:t>
            </a:r>
            <a:r>
              <a:rPr lang="en-US" altLang="zh-CN" dirty="0"/>
              <a:t>, </a:t>
            </a:r>
            <a:r>
              <a:rPr lang="zh-CN" altLang="en-US" dirty="0"/>
              <a:t>在构建阶段创建一个图来表示和训练神经网络，然后在执行阶段反复执行一组</a:t>
            </a:r>
            <a:r>
              <a:rPr lang="en-US" altLang="zh-CN" dirty="0"/>
              <a:t>op </a:t>
            </a:r>
            <a:r>
              <a:rPr lang="zh-CN" altLang="en-US" dirty="0"/>
              <a:t>来实现图中的训练。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可以在多个</a:t>
            </a:r>
            <a:r>
              <a:rPr lang="en-US" altLang="zh-CN" dirty="0"/>
              <a:t>Session</a:t>
            </a:r>
            <a:r>
              <a:rPr lang="zh-CN" altLang="en-US" dirty="0"/>
              <a:t>中执行同一个</a:t>
            </a:r>
            <a:r>
              <a:rPr lang="en-US" altLang="zh-CN" dirty="0"/>
              <a:t>Graph</a:t>
            </a:r>
            <a:r>
              <a:rPr lang="zh-CN" altLang="en-US" dirty="0"/>
              <a:t>，但是不能在一个</a:t>
            </a:r>
            <a:r>
              <a:rPr lang="en-US" altLang="zh-CN" dirty="0"/>
              <a:t>Session</a:t>
            </a:r>
            <a:r>
              <a:rPr lang="zh-CN" altLang="en-US" dirty="0"/>
              <a:t>中执行多个</a:t>
            </a:r>
            <a:r>
              <a:rPr lang="en-US" altLang="zh-CN" dirty="0"/>
              <a:t>Graph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47" y="4293632"/>
            <a:ext cx="4952753" cy="1987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29" y="4756108"/>
            <a:ext cx="3321382" cy="10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2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EBFA-5971-40EB-8EFB-3F707532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343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构造网络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3F45A5-8F45-4499-BBD6-61A4F310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01" y="1333020"/>
            <a:ext cx="6500407" cy="92361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65671F-646B-4739-85F6-A7E1F2A6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6662"/>
            <a:ext cx="8104289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text_cnn.py</a:t>
            </a:r>
          </a:p>
          <a:p>
            <a:r>
              <a:rPr lang="en-US" altLang="zh-CN" sz="2400" dirty="0" err="1"/>
              <a:t>sequence_length</a:t>
            </a:r>
            <a:r>
              <a:rPr lang="en-US" altLang="zh-CN" sz="2400" dirty="0"/>
              <a:t>: </a:t>
            </a:r>
            <a:r>
              <a:rPr lang="zh-CN" altLang="en-US" sz="2400" dirty="0"/>
              <a:t>句子的长度</a:t>
            </a:r>
            <a:endParaRPr lang="en-US" altLang="zh-CN" sz="2400" dirty="0"/>
          </a:p>
          <a:p>
            <a:r>
              <a:rPr lang="en-US" altLang="zh-CN" sz="2400" dirty="0" err="1"/>
              <a:t>num_classes</a:t>
            </a:r>
            <a:r>
              <a:rPr lang="en-US" altLang="zh-CN" sz="2400" dirty="0"/>
              <a:t>: </a:t>
            </a:r>
            <a:r>
              <a:rPr lang="zh-CN" altLang="en-US" sz="2400" dirty="0"/>
              <a:t>输出类别（两类：正或负）</a:t>
            </a:r>
            <a:endParaRPr lang="en-US" altLang="zh-CN" sz="2400" dirty="0"/>
          </a:p>
          <a:p>
            <a:r>
              <a:rPr lang="en-US" altLang="zh-CN" sz="2400" dirty="0" err="1"/>
              <a:t>vocab_size</a:t>
            </a:r>
            <a:r>
              <a:rPr lang="en-US" altLang="zh-CN" sz="2400" dirty="0"/>
              <a:t>: </a:t>
            </a:r>
            <a:r>
              <a:rPr lang="zh-CN" altLang="en-US" sz="2400" dirty="0"/>
              <a:t>词汇库大小 ，用于构建</a:t>
            </a:r>
            <a:r>
              <a:rPr lang="en-US" altLang="zh-CN" sz="2400" dirty="0"/>
              <a:t>embedding</a:t>
            </a:r>
            <a:r>
              <a:rPr lang="zh-CN" altLang="en-US" sz="2400" dirty="0"/>
              <a:t>层（约</a:t>
            </a:r>
            <a:r>
              <a:rPr lang="en-US" altLang="zh-CN" sz="2400" dirty="0"/>
              <a:t>30</a:t>
            </a:r>
            <a:r>
              <a:rPr lang="zh-CN" altLang="en-US" sz="2400" dirty="0"/>
              <a:t>万）</a:t>
            </a:r>
            <a:endParaRPr lang="en-US" altLang="zh-CN" sz="2400" dirty="0"/>
          </a:p>
          <a:p>
            <a:r>
              <a:rPr lang="en-US" altLang="zh-CN" sz="2400" dirty="0" err="1"/>
              <a:t>filter_sizes</a:t>
            </a:r>
            <a:r>
              <a:rPr lang="en-US" altLang="zh-CN" sz="2400" dirty="0"/>
              <a:t>: </a:t>
            </a:r>
            <a:r>
              <a:rPr lang="zh-CN" altLang="en-US" sz="2400" dirty="0"/>
              <a:t>卷积核大小（每次卷积操作覆盖多少词）</a:t>
            </a:r>
            <a:endParaRPr lang="en-US" altLang="zh-CN" sz="2400" dirty="0"/>
          </a:p>
          <a:p>
            <a:r>
              <a:rPr lang="en-US" altLang="zh-CN" sz="2400" dirty="0" err="1"/>
              <a:t>num_filters</a:t>
            </a:r>
            <a:r>
              <a:rPr lang="en-US" altLang="zh-CN" sz="2400" dirty="0"/>
              <a:t>: </a:t>
            </a:r>
            <a:r>
              <a:rPr lang="zh-CN" altLang="en-US" sz="2400" dirty="0"/>
              <a:t>每种大小的卷积核有多少个</a:t>
            </a:r>
            <a:endParaRPr lang="en-US" altLang="zh-CN" sz="2400" dirty="0"/>
          </a:p>
          <a:p>
            <a:r>
              <a:rPr lang="en-US" altLang="zh-CN" sz="2400" dirty="0"/>
              <a:t>l2_reg_lambda: L2</a:t>
            </a:r>
            <a:r>
              <a:rPr lang="zh-CN" altLang="en-US" sz="2400" dirty="0"/>
              <a:t>正则系数，限制网络中权重大小</a:t>
            </a:r>
          </a:p>
        </p:txBody>
      </p:sp>
    </p:spTree>
    <p:extLst>
      <p:ext uri="{BB962C8B-B14F-4D97-AF65-F5344CB8AC3E}">
        <p14:creationId xmlns:p14="http://schemas.microsoft.com/office/powerpoint/2010/main" val="26049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0249-1726-46FE-AE99-3F5ABDBE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777"/>
          </a:xfrm>
        </p:spPr>
        <p:txBody>
          <a:bodyPr/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Placeholders</a:t>
            </a:r>
            <a:r>
              <a:rPr lang="zh-CN" altLang="en-US" dirty="0"/>
              <a:t>（占位符）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7A21B-D487-43EA-8FD1-BD387DD5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44342"/>
            <a:ext cx="7886700" cy="9163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 err="1"/>
              <a:t>tf.placeholder</a:t>
            </a:r>
            <a:r>
              <a:rPr lang="en-US" altLang="zh-CN" sz="2000" dirty="0"/>
              <a:t>: Inserts a placeholder for a tensor that will be always fed.</a:t>
            </a:r>
          </a:p>
          <a:p>
            <a:r>
              <a:rPr lang="zh-CN" altLang="en-US" sz="2000" dirty="0"/>
              <a:t>当</a:t>
            </a:r>
            <a:r>
              <a:rPr lang="en-US" altLang="zh-CN" sz="2000" dirty="0" err="1"/>
              <a:t>TensorFlow</a:t>
            </a:r>
            <a:r>
              <a:rPr lang="en-US" altLang="zh-CN" sz="2000" dirty="0"/>
              <a:t> </a:t>
            </a:r>
            <a:r>
              <a:rPr lang="zh-CN" altLang="en-US" sz="2000" dirty="0"/>
              <a:t>运行时需要赋值的变量。</a:t>
            </a:r>
            <a:endParaRPr lang="en-US" altLang="zh-CN" sz="2000" dirty="0"/>
          </a:p>
          <a:p>
            <a:r>
              <a:rPr lang="en-US" altLang="zh-CN" sz="2000" dirty="0"/>
              <a:t>None: </a:t>
            </a:r>
            <a:r>
              <a:rPr lang="zh-CN" altLang="en-US" sz="2000" dirty="0"/>
              <a:t>自适应</a:t>
            </a:r>
            <a:r>
              <a:rPr lang="en-US" altLang="zh-CN" sz="2000" dirty="0"/>
              <a:t>batch</a:t>
            </a:r>
            <a:r>
              <a:rPr lang="zh-CN" altLang="en-US" sz="2000" dirty="0"/>
              <a:t>大小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BDE475-99BA-42C6-B51A-81790D96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6" y="1575425"/>
            <a:ext cx="6181725" cy="714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59EF6E-4FAC-4B74-AB31-90770CE2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52" y="3467798"/>
            <a:ext cx="6043894" cy="21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3FA26-56BC-49E9-989A-750C73B3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188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5EA8D-E3BC-409C-9BE7-B52BBEC0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47876"/>
            <a:ext cx="7886700" cy="272069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矩阵</a:t>
            </a:r>
            <a:r>
              <a:rPr lang="en-US" altLang="zh-CN" dirty="0"/>
              <a:t>([300000, 64]): lookup table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: 800</a:t>
            </a:r>
            <a:r>
              <a:rPr lang="zh-CN" altLang="en-US" dirty="0"/>
              <a:t>维向量</a:t>
            </a: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 800*64 </a:t>
            </a:r>
            <a:r>
              <a:rPr lang="zh-CN" altLang="en-US" dirty="0"/>
              <a:t>维矩阵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Variable</a:t>
            </a:r>
            <a:r>
              <a:rPr lang="zh-CN" altLang="en-US" dirty="0"/>
              <a:t>代表着在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zh-CN" altLang="en-US" dirty="0"/>
              <a:t>计算图中的一个值，它是能在计算过程中被读取和修改的。在机器学习的应用过程中，模型参数一般用</a:t>
            </a:r>
            <a:r>
              <a:rPr lang="en-US" altLang="zh-CN" dirty="0"/>
              <a:t>Variable</a:t>
            </a:r>
            <a:r>
              <a:rPr lang="zh-CN" altLang="en-US" dirty="0"/>
              <a:t>来表示。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53A2F2-5199-4B2B-BC9F-07F2383B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057013"/>
            <a:ext cx="5734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BC184-AC51-41B5-8B69-12A76CC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9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Convolution</a:t>
            </a:r>
            <a:r>
              <a:rPr lang="zh-CN" altLang="en-US" dirty="0"/>
              <a:t>和</a:t>
            </a:r>
            <a:r>
              <a:rPr lang="en-US" altLang="zh-CN" dirty="0"/>
              <a:t>Max-Pooling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F2D19-6C35-496D-A282-761A2B94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7348"/>
            <a:ext cx="9211111" cy="5027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tf.nn.conv2d(input, filter, strides, padding, name)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输入</a:t>
            </a:r>
            <a:r>
              <a:rPr lang="en-US" altLang="zh-CN" sz="2400" dirty="0"/>
              <a:t>: [batch, </a:t>
            </a:r>
            <a:r>
              <a:rPr lang="en-US" altLang="zh-CN" sz="2400" dirty="0" err="1"/>
              <a:t>in_height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in_width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in_channels</a:t>
            </a:r>
            <a:r>
              <a:rPr lang="en-US" altLang="zh-CN" sz="2400" dirty="0"/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输出</a:t>
            </a:r>
            <a:r>
              <a:rPr lang="en-US" altLang="zh-CN" sz="2400" dirty="0"/>
              <a:t>: [</a:t>
            </a:r>
            <a:r>
              <a:rPr lang="en-US" altLang="zh-CN" sz="2400" dirty="0" err="1"/>
              <a:t>filter_height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filter_width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in_channels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out_channels</a:t>
            </a:r>
            <a:r>
              <a:rPr lang="en-US" altLang="zh-CN" sz="24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strides: </a:t>
            </a:r>
            <a:r>
              <a:rPr lang="zh-CN" altLang="en-US" sz="2400" dirty="0"/>
              <a:t>四维</a:t>
            </a:r>
            <a:r>
              <a:rPr lang="en-US" altLang="zh-CN" sz="2400" dirty="0"/>
              <a:t>tensor    e.g. [1, 1, 1, 1]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padding: VALID</a:t>
            </a:r>
            <a:r>
              <a:rPr lang="zh-CN" altLang="en-US" sz="2400" dirty="0"/>
              <a:t>或</a:t>
            </a:r>
            <a:r>
              <a:rPr lang="en-US" altLang="zh-CN" sz="2400" dirty="0"/>
              <a:t>SAME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SAME: </a:t>
            </a:r>
            <a:r>
              <a:rPr lang="en-US" altLang="zh-CN" sz="2400" dirty="0" err="1"/>
              <a:t>out_height</a:t>
            </a:r>
            <a:r>
              <a:rPr lang="en-US" altLang="zh-CN" sz="2400" dirty="0"/>
              <a:t> = ceil(float(</a:t>
            </a:r>
            <a:r>
              <a:rPr lang="en-US" altLang="zh-CN" sz="2400" dirty="0" err="1"/>
              <a:t>in_height</a:t>
            </a:r>
            <a:r>
              <a:rPr lang="en-US" altLang="zh-CN" sz="2400" dirty="0"/>
              <a:t>) / float(strides[1]))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VALID: </a:t>
            </a:r>
            <a:r>
              <a:rPr lang="en-US" altLang="zh-CN" sz="2400" dirty="0" err="1"/>
              <a:t>out_height</a:t>
            </a:r>
            <a:r>
              <a:rPr lang="en-US" altLang="zh-CN" sz="2400" dirty="0"/>
              <a:t> = ceil(float(</a:t>
            </a:r>
            <a:r>
              <a:rPr lang="en-US" altLang="zh-CN" sz="2400" dirty="0" err="1"/>
              <a:t>in_height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filter_height</a:t>
            </a:r>
            <a:r>
              <a:rPr lang="en-US" altLang="zh-CN" sz="2400" dirty="0"/>
              <a:t> + 1) / 	    float(strides[1]))</a:t>
            </a:r>
          </a:p>
        </p:txBody>
      </p:sp>
    </p:spTree>
    <p:extLst>
      <p:ext uri="{BB962C8B-B14F-4D97-AF65-F5344CB8AC3E}">
        <p14:creationId xmlns:p14="http://schemas.microsoft.com/office/powerpoint/2010/main" val="2478047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BC184-AC51-41B5-8B69-12A76CC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9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Convolution</a:t>
            </a:r>
            <a:r>
              <a:rPr lang="zh-CN" altLang="en-US" dirty="0"/>
              <a:t>和</a:t>
            </a:r>
            <a:r>
              <a:rPr lang="en-US" altLang="zh-CN" dirty="0"/>
              <a:t>Max-Pooling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F2D19-6C35-496D-A282-761A2B94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38443"/>
            <a:ext cx="7886700" cy="163851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F90E1-E87A-4BC9-BE5A-27CA84F3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973123"/>
            <a:ext cx="64198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6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B77C0-17A7-4C2D-83F1-9B842F72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905B4-F49B-4546-8969-30FC4F01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45203"/>
            <a:ext cx="7886700" cy="3131759"/>
          </a:xfrm>
        </p:spPr>
        <p:txBody>
          <a:bodyPr/>
          <a:lstStyle/>
          <a:p>
            <a:r>
              <a:rPr lang="en-US" altLang="zh-CN" dirty="0"/>
              <a:t>Dropout</a:t>
            </a:r>
            <a:r>
              <a:rPr lang="zh-CN" altLang="en-US" dirty="0"/>
              <a:t>是指在深度学习网络的训练过程中，对于神经网络单元，按照一定的概率将其暂时从网络中丢弃。由于是随机丢弃，故而每一个</a:t>
            </a:r>
            <a:r>
              <a:rPr lang="en-US" altLang="zh-CN" dirty="0"/>
              <a:t>batch</a:t>
            </a:r>
            <a:r>
              <a:rPr lang="zh-CN" altLang="en-US" dirty="0"/>
              <a:t>都在训练不同的网络。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114CC-911E-4312-85C0-6CBA4908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02" y="1690689"/>
            <a:ext cx="6904351" cy="8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BDB8-EF02-42F8-AAE7-382C170D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和输出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B824D-84EF-4B2D-A499-E571DD58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11941"/>
            <a:ext cx="7886700" cy="1865021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en-US" altLang="zh-CN" dirty="0"/>
              <a:t>L2 regularization (</a:t>
            </a:r>
            <a:r>
              <a:rPr lang="zh-CN" altLang="en-US" dirty="0"/>
              <a:t>正则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8B8DB3-0C09-4952-B35E-CC52E753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3" y="1690689"/>
            <a:ext cx="6324600" cy="211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45" y="4264438"/>
            <a:ext cx="3265578" cy="818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721" y="5705660"/>
            <a:ext cx="51530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203345" y="204282"/>
            <a:ext cx="3609631" cy="6336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79729">
              <a:defRPr sz="5200"/>
            </a:lvl1pPr>
          </a:lstStyle>
          <a:p>
            <a:r>
              <a:rPr lang="zh-CN" altLang="en-US" dirty="0"/>
              <a:t>堆叠神经元</a:t>
            </a:r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555760" y="4177197"/>
            <a:ext cx="828753" cy="656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zh-CN" altLang="en-US" sz="1266" dirty="0"/>
              <a:t>   输入层</a:t>
            </a:r>
            <a:endParaRPr lang="en-US" sz="1266" dirty="0"/>
          </a:p>
          <a:p>
            <a:r>
              <a:rPr sz="1266" dirty="0"/>
              <a:t>Input Layer</a:t>
            </a:r>
            <a:endParaRPr lang="en-US" sz="1266" dirty="0"/>
          </a:p>
          <a:p>
            <a:endParaRPr sz="1266" dirty="0"/>
          </a:p>
        </p:txBody>
      </p:sp>
      <p:sp>
        <p:nvSpPr>
          <p:cNvPr id="164" name="Shape 164"/>
          <p:cNvSpPr/>
          <p:nvPr/>
        </p:nvSpPr>
        <p:spPr>
          <a:xfrm>
            <a:off x="3103462" y="4321857"/>
            <a:ext cx="934359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zh-CN" altLang="en-US" sz="1266" dirty="0"/>
              <a:t>    隐层</a:t>
            </a:r>
            <a:endParaRPr lang="en-US" sz="1266" dirty="0"/>
          </a:p>
          <a:p>
            <a:r>
              <a:rPr sz="1266" dirty="0"/>
              <a:t>Hidden Layer</a:t>
            </a:r>
          </a:p>
        </p:txBody>
      </p:sp>
      <p:sp>
        <p:nvSpPr>
          <p:cNvPr id="165" name="Shape 165"/>
          <p:cNvSpPr/>
          <p:nvPr/>
        </p:nvSpPr>
        <p:spPr>
          <a:xfrm>
            <a:off x="4996804" y="4564981"/>
            <a:ext cx="3591773" cy="72128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sz="2109" dirty="0"/>
              <a:t>前馈神经网络</a:t>
            </a:r>
            <a:endParaRPr lang="en-US" sz="2109" dirty="0"/>
          </a:p>
          <a:p>
            <a:r>
              <a:rPr sz="2109" dirty="0" err="1"/>
              <a:t>Feedforward</a:t>
            </a:r>
            <a:r>
              <a:rPr sz="2109" dirty="0"/>
              <a:t> Neural Network</a:t>
            </a:r>
            <a:endParaRPr lang="en-US" sz="2109" dirty="0"/>
          </a:p>
        </p:txBody>
      </p:sp>
      <p:sp>
        <p:nvSpPr>
          <p:cNvPr id="166" name="Shape 166"/>
          <p:cNvSpPr/>
          <p:nvPr/>
        </p:nvSpPr>
        <p:spPr>
          <a:xfrm>
            <a:off x="5556793" y="3615340"/>
            <a:ext cx="932756" cy="46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zh-CN" altLang="en-US" sz="1266" dirty="0"/>
              <a:t>     输出层</a:t>
            </a:r>
            <a:endParaRPr lang="en-US" sz="1266" dirty="0"/>
          </a:p>
          <a:p>
            <a:r>
              <a:rPr sz="1266" dirty="0"/>
              <a:t>Output Layer</a:t>
            </a:r>
          </a:p>
        </p:txBody>
      </p:sp>
      <p:grpSp>
        <p:nvGrpSpPr>
          <p:cNvPr id="210" name="Group 210"/>
          <p:cNvGrpSpPr/>
          <p:nvPr/>
        </p:nvGrpSpPr>
        <p:grpSpPr>
          <a:xfrm>
            <a:off x="690515" y="974981"/>
            <a:ext cx="6511285" cy="3070169"/>
            <a:chOff x="0" y="0"/>
            <a:chExt cx="9260493" cy="4366460"/>
          </a:xfrm>
        </p:grpSpPr>
        <p:sp>
          <p:nvSpPr>
            <p:cNvPr id="167" name="Shape 167"/>
            <p:cNvSpPr/>
            <p:nvPr/>
          </p:nvSpPr>
          <p:spPr>
            <a:xfrm>
              <a:off x="0" y="849241"/>
              <a:ext cx="280419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x</a:t>
              </a:r>
              <a:r>
                <a:rPr sz="1266" baseline="-5999"/>
                <a:t>1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3893698"/>
              <a:ext cx="282699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x</a:t>
              </a:r>
              <a:r>
                <a:rPr sz="1266" baseline="-5999"/>
                <a:t>n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1871120"/>
              <a:ext cx="280419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x</a:t>
              </a:r>
              <a:r>
                <a:rPr sz="1266" baseline="-5999"/>
                <a:t>2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864585" y="829980"/>
              <a:ext cx="649487" cy="6213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1" name="Shape 171"/>
            <p:cNvSpPr/>
            <p:nvPr/>
          </p:nvSpPr>
          <p:spPr>
            <a:xfrm>
              <a:off x="864585" y="3745102"/>
              <a:ext cx="649487" cy="62135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2" name="Shape 172"/>
            <p:cNvSpPr/>
            <p:nvPr/>
          </p:nvSpPr>
          <p:spPr>
            <a:xfrm>
              <a:off x="864585" y="2727489"/>
              <a:ext cx="649487" cy="6213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3" name="Shape 173"/>
            <p:cNvSpPr/>
            <p:nvPr/>
          </p:nvSpPr>
          <p:spPr>
            <a:xfrm>
              <a:off x="864585" y="1744380"/>
              <a:ext cx="649487" cy="6213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4" name="Shape 174"/>
            <p:cNvSpPr/>
            <p:nvPr/>
          </p:nvSpPr>
          <p:spPr>
            <a:xfrm>
              <a:off x="4534885" y="2727489"/>
              <a:ext cx="649487" cy="621359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67785" y="1265543"/>
              <a:ext cx="2919463" cy="15901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65076" y="2153303"/>
              <a:ext cx="2922404" cy="8554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61710" y="2982728"/>
              <a:ext cx="2926449" cy="714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8" name="Shape 178"/>
            <p:cNvSpPr/>
            <p:nvPr/>
          </p:nvSpPr>
          <p:spPr>
            <a:xfrm flipV="1">
              <a:off x="1566070" y="3138997"/>
              <a:ext cx="2920399" cy="8643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79" name="Shape 179"/>
            <p:cNvSpPr/>
            <p:nvPr/>
          </p:nvSpPr>
          <p:spPr>
            <a:xfrm>
              <a:off x="4509485" y="682789"/>
              <a:ext cx="649487" cy="621359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80" name="Shape 180"/>
            <p:cNvSpPr/>
            <p:nvPr/>
          </p:nvSpPr>
          <p:spPr>
            <a:xfrm>
              <a:off x="4509485" y="1673389"/>
              <a:ext cx="649487" cy="621359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509485" y="3679989"/>
              <a:ext cx="649487" cy="621359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74581" y="4077636"/>
              <a:ext cx="28798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467955" y="1371995"/>
              <a:ext cx="2940210" cy="24982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4" name="Shape 184"/>
            <p:cNvSpPr/>
            <p:nvPr/>
          </p:nvSpPr>
          <p:spPr>
            <a:xfrm flipV="1">
              <a:off x="1541859" y="1026506"/>
              <a:ext cx="2913967" cy="9242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5" name="Shape 185"/>
            <p:cNvSpPr/>
            <p:nvPr/>
          </p:nvSpPr>
          <p:spPr>
            <a:xfrm flipV="1">
              <a:off x="1549247" y="1111355"/>
              <a:ext cx="2946824" cy="1819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6" name="Shape 186"/>
            <p:cNvSpPr/>
            <p:nvPr/>
          </p:nvSpPr>
          <p:spPr>
            <a:xfrm flipV="1">
              <a:off x="1571503" y="929408"/>
              <a:ext cx="2851504" cy="1699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68371" y="1123033"/>
              <a:ext cx="2914285" cy="870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538019" y="2077785"/>
              <a:ext cx="291780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494312" y="2210720"/>
              <a:ext cx="2909890" cy="174488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0" name="Shape 190"/>
            <p:cNvSpPr/>
            <p:nvPr/>
          </p:nvSpPr>
          <p:spPr>
            <a:xfrm flipV="1">
              <a:off x="1514648" y="2150948"/>
              <a:ext cx="2968008" cy="8414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560498" y="3179479"/>
              <a:ext cx="2865264" cy="7546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2" name="Shape 192"/>
            <p:cNvSpPr/>
            <p:nvPr/>
          </p:nvSpPr>
          <p:spPr>
            <a:xfrm flipV="1">
              <a:off x="1554648" y="2182758"/>
              <a:ext cx="2891108" cy="17301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3" name="Shape 193"/>
            <p:cNvSpPr/>
            <p:nvPr/>
          </p:nvSpPr>
          <p:spPr>
            <a:xfrm flipV="1">
              <a:off x="1513510" y="1220934"/>
              <a:ext cx="3010338" cy="26525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pic>
          <p:nvPicPr>
            <p:cNvPr id="194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27777" y="0"/>
              <a:ext cx="1333501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20675" y="0"/>
              <a:ext cx="1333501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Shape 196"/>
            <p:cNvSpPr/>
            <p:nvPr/>
          </p:nvSpPr>
          <p:spPr>
            <a:xfrm>
              <a:off x="8850075" y="1549613"/>
              <a:ext cx="300938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o</a:t>
              </a:r>
              <a:r>
                <a:rPr sz="1266" baseline="-5999"/>
                <a:t>1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5187361" y="2083084"/>
              <a:ext cx="2110428" cy="7994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198" name="Shape 198"/>
            <p:cNvSpPr/>
            <p:nvPr/>
          </p:nvSpPr>
          <p:spPr>
            <a:xfrm>
              <a:off x="7316185" y="1428752"/>
              <a:ext cx="649487" cy="62135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199" name="Shape 199"/>
            <p:cNvSpPr/>
            <p:nvPr/>
          </p:nvSpPr>
          <p:spPr>
            <a:xfrm>
              <a:off x="5221050" y="2967991"/>
              <a:ext cx="208250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0" name="Shape 200"/>
            <p:cNvSpPr/>
            <p:nvPr/>
          </p:nvSpPr>
          <p:spPr>
            <a:xfrm flipV="1">
              <a:off x="5178593" y="3221387"/>
              <a:ext cx="2127613" cy="6922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1" name="Shape 201"/>
            <p:cNvSpPr/>
            <p:nvPr/>
          </p:nvSpPr>
          <p:spPr>
            <a:xfrm>
              <a:off x="5121078" y="1114687"/>
              <a:ext cx="2246218" cy="17488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2" name="Shape 202"/>
            <p:cNvSpPr/>
            <p:nvPr/>
          </p:nvSpPr>
          <p:spPr>
            <a:xfrm>
              <a:off x="8080518" y="1739430"/>
              <a:ext cx="73944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3" name="Shape 203"/>
            <p:cNvSpPr/>
            <p:nvPr/>
          </p:nvSpPr>
          <p:spPr>
            <a:xfrm>
              <a:off x="7316185" y="2742619"/>
              <a:ext cx="649487" cy="621358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04" name="Shape 204"/>
            <p:cNvSpPr/>
            <p:nvPr/>
          </p:nvSpPr>
          <p:spPr>
            <a:xfrm flipV="1">
              <a:off x="5187635" y="1878245"/>
              <a:ext cx="2222010" cy="20016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5" name="Shape 205"/>
            <p:cNvSpPr/>
            <p:nvPr/>
          </p:nvSpPr>
          <p:spPr>
            <a:xfrm flipV="1">
              <a:off x="5201694" y="1799397"/>
              <a:ext cx="2153633" cy="10555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6" name="Shape 206"/>
            <p:cNvSpPr/>
            <p:nvPr/>
          </p:nvSpPr>
          <p:spPr>
            <a:xfrm flipV="1">
              <a:off x="5185843" y="1718889"/>
              <a:ext cx="2105079" cy="2722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7" name="Shape 207"/>
            <p:cNvSpPr/>
            <p:nvPr/>
          </p:nvSpPr>
          <p:spPr>
            <a:xfrm>
              <a:off x="5182377" y="964738"/>
              <a:ext cx="2119482" cy="61722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8" name="Shape 208"/>
            <p:cNvSpPr/>
            <p:nvPr/>
          </p:nvSpPr>
          <p:spPr>
            <a:xfrm>
              <a:off x="8966395" y="2887899"/>
              <a:ext cx="294098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o</a:t>
              </a:r>
              <a:r>
                <a:rPr sz="1266" baseline="-5999"/>
                <a:t>k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88304" y="3077716"/>
              <a:ext cx="73944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11" name="Shape 211"/>
          <p:cNvSpPr>
            <a:spLocks noGrp="1"/>
          </p:cNvSpPr>
          <p:nvPr>
            <p:ph type="sldNum" sz="quarter" idx="4294967295"/>
          </p:nvPr>
        </p:nvSpPr>
        <p:spPr>
          <a:xfrm>
            <a:off x="4482667" y="6505277"/>
            <a:ext cx="169736" cy="2678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59570" y="5409605"/>
            <a:ext cx="7425559" cy="1088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lang="zh-CN" altLang="en-US" sz="1969" dirty="0"/>
              <a:t>可以学习更复杂的非线性函数</a:t>
            </a:r>
            <a:endParaRPr lang="en-US" sz="1969" dirty="0"/>
          </a:p>
          <a:p>
            <a:r>
              <a:rPr sz="1969" dirty="0"/>
              <a:t>This allows us to capture complex non-linear functions of the input data</a:t>
            </a:r>
          </a:p>
        </p:txBody>
      </p:sp>
    </p:spTree>
    <p:extLst>
      <p:ext uri="{BB962C8B-B14F-4D97-AF65-F5344CB8AC3E}">
        <p14:creationId xmlns:p14="http://schemas.microsoft.com/office/powerpoint/2010/main" val="4289962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regularization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90" y="1903497"/>
            <a:ext cx="5412984" cy="3971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28" y="2701637"/>
            <a:ext cx="3012685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49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regularization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4093"/>
          <a:stretch/>
        </p:blipFill>
        <p:spPr>
          <a:xfrm>
            <a:off x="1846707" y="1542288"/>
            <a:ext cx="5450586" cy="9652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65" y="2877312"/>
            <a:ext cx="8716657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7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9938" y="0"/>
            <a:ext cx="7886700" cy="5908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L2 regularization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38" y="590838"/>
            <a:ext cx="6204334" cy="62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98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E81D-C642-437E-B23A-9FA6C4B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638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定义损失函数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9EB6B-1D9F-4965-95E9-4CB5320C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8553"/>
            <a:ext cx="7886700" cy="4008410"/>
          </a:xfrm>
        </p:spPr>
        <p:txBody>
          <a:bodyPr/>
          <a:lstStyle/>
          <a:p>
            <a:r>
              <a:rPr lang="en-US" altLang="zh-CN" dirty="0" err="1"/>
              <a:t>softmax_cross_entropy_with_logits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E635B7-4652-4559-A4E3-1D5BFA93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127358"/>
            <a:ext cx="7172325" cy="895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344583-29B2-49D5-BF0A-FA21869E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56" y="3919442"/>
            <a:ext cx="5261645" cy="18031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CC12CC-9641-4EAF-875F-E395EE84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416" y="2645898"/>
            <a:ext cx="5138126" cy="11276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581" y="5668981"/>
            <a:ext cx="5431793" cy="6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37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D854-C1C6-4CE1-90F9-E551C311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99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计算准确率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D27D1-60C0-4170-9FE6-E591E020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0997"/>
            <a:ext cx="7886700" cy="175596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5CF14-D575-47A4-9FE2-D059AE4F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13"/>
            <a:ext cx="9144000" cy="12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9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58817-E956-40F3-A937-B472CC41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99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网络可视化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4522C-44D1-4DDF-B11C-25930DA0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15300"/>
            <a:ext cx="7886700" cy="984178"/>
          </a:xfrm>
        </p:spPr>
        <p:txBody>
          <a:bodyPr>
            <a:normAutofit lnSpcReduction="10000"/>
          </a:bodyPr>
          <a:lstStyle/>
          <a:p>
            <a:r>
              <a:rPr lang="fr-FR" altLang="zh-CN" dirty="0"/>
              <a:t>tensorboard --logdir="./summaries" --port 6006</a:t>
            </a:r>
          </a:p>
          <a:p>
            <a:r>
              <a:rPr lang="zh-CN" altLang="en-US" dirty="0"/>
              <a:t>在浏览器中打开 </a:t>
            </a:r>
            <a:r>
              <a:rPr lang="en-US" altLang="zh-CN" dirty="0"/>
              <a:t>http://host:6006</a:t>
            </a:r>
            <a:endParaRPr lang="fr-FR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4DD43B-D18A-4DB4-93E8-9905282C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957"/>
            <a:ext cx="9144000" cy="46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58817-E956-40F3-A937-B472CC41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99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网络可视化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4522C-44D1-4DDF-B11C-25930DA0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92785"/>
            <a:ext cx="7886700" cy="98417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91AB5-EEC2-489E-B8BE-14149E365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886"/>
            <a:ext cx="9144000" cy="46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4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4EA1B-5E46-4F0F-9A95-7B6B60EC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0944"/>
          </a:xfrm>
        </p:spPr>
        <p:txBody>
          <a:bodyPr/>
          <a:lstStyle/>
          <a:p>
            <a:pPr algn="ctr"/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CDBA-A601-494F-A12B-F14CCBC6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5461"/>
            <a:ext cx="7651284" cy="439010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分词、去停止词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将文本中出现的股票名称替换为相应的股票代码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将股票代码根据类别转换为“大盘股”“中小板块”“创业板块”“基金股”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如文章过长（约</a:t>
            </a:r>
            <a:r>
              <a:rPr lang="en-US" altLang="zh-CN" dirty="0"/>
              <a:t>4%</a:t>
            </a:r>
            <a:r>
              <a:rPr lang="zh-CN" altLang="en-US" dirty="0"/>
              <a:t>的文章超过</a:t>
            </a:r>
            <a:r>
              <a:rPr lang="en-US" altLang="zh-CN" dirty="0"/>
              <a:t>800</a:t>
            </a:r>
            <a:r>
              <a:rPr lang="zh-CN" altLang="en-US" dirty="0"/>
              <a:t>词），提取</a:t>
            </a:r>
            <a:r>
              <a:rPr lang="en-US" altLang="zh-CN" dirty="0"/>
              <a:t>800</a:t>
            </a:r>
            <a:r>
              <a:rPr lang="zh-CN" altLang="en-US" dirty="0"/>
              <a:t>个关键词，并按原文顺序组合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使用</a:t>
            </a:r>
            <a:r>
              <a:rPr lang="en-US" altLang="zh-CN" dirty="0" err="1"/>
              <a:t>VocabularyProcessor</a:t>
            </a:r>
            <a:r>
              <a:rPr lang="zh-CN" altLang="en-US" dirty="0"/>
              <a:t>将文章转换为</a:t>
            </a:r>
            <a:r>
              <a:rPr lang="en-US" altLang="zh-CN" dirty="0"/>
              <a:t>800</a:t>
            </a:r>
            <a:r>
              <a:rPr lang="zh-CN" altLang="en-US" dirty="0"/>
              <a:t>维向量表示</a:t>
            </a:r>
          </a:p>
        </p:txBody>
      </p:sp>
    </p:spTree>
    <p:extLst>
      <p:ext uri="{BB962C8B-B14F-4D97-AF65-F5344CB8AC3E}">
        <p14:creationId xmlns:p14="http://schemas.microsoft.com/office/powerpoint/2010/main" val="3946622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F7696D-47C9-40CD-B3F3-1B4E3862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14" y="0"/>
            <a:ext cx="5864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3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1685-A3FD-4F3A-B778-30565538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5502"/>
          </a:xfrm>
        </p:spPr>
        <p:txBody>
          <a:bodyPr/>
          <a:lstStyle/>
          <a:p>
            <a:pPr algn="ctr"/>
            <a:r>
              <a:rPr lang="zh-CN" altLang="en-US" dirty="0"/>
              <a:t>定义模型参数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27A75F-D566-47AA-ABD1-630100D7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06"/>
            <a:ext cx="9144000" cy="41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134113" y="312540"/>
            <a:ext cx="9009888" cy="662506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/>
            </a:lvl1pPr>
          </a:lstStyle>
          <a:p>
            <a:r>
              <a:rPr lang="zh-CN" altLang="en-US" sz="2800" dirty="0"/>
              <a:t>神经网络的学习：反向传播算法</a:t>
            </a:r>
            <a:r>
              <a:rPr lang="en-US" altLang="zh-CN" sz="2800" dirty="0"/>
              <a:t>(Back propagation)</a:t>
            </a:r>
            <a:endParaRPr sz="2800" dirty="0"/>
          </a:p>
        </p:txBody>
      </p:sp>
      <p:sp>
        <p:nvSpPr>
          <p:cNvPr id="215" name="Shape 215"/>
          <p:cNvSpPr/>
          <p:nvPr/>
        </p:nvSpPr>
        <p:spPr>
          <a:xfrm>
            <a:off x="782248" y="3033943"/>
            <a:ext cx="4566956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/>
            </a:pPr>
            <a:r>
              <a:rPr sz="2109" dirty="0"/>
              <a:t> </a:t>
            </a:r>
            <a:r>
              <a:rPr sz="2109" b="1" dirty="0" err="1">
                <a:latin typeface="Helvetica"/>
                <a:ea typeface="Helvetica"/>
                <a:cs typeface="Helvetica"/>
                <a:sym typeface="Helvetica"/>
              </a:rPr>
              <a:t>w</a:t>
            </a:r>
            <a:r>
              <a:rPr sz="2109" b="1" baseline="-5999" dirty="0" err="1">
                <a:latin typeface="Helvetica"/>
                <a:ea typeface="Helvetica"/>
                <a:cs typeface="Helvetica"/>
                <a:sym typeface="Helvetica"/>
              </a:rPr>
              <a:t>ij</a:t>
            </a:r>
            <a:r>
              <a:rPr sz="2109" dirty="0"/>
              <a:t> </a:t>
            </a:r>
            <a:r>
              <a:rPr lang="zh-CN" altLang="en-US" sz="2109" dirty="0"/>
              <a:t>：输出层和隐层之间的神经元权重</a:t>
            </a:r>
            <a:endParaRPr sz="2109" dirty="0"/>
          </a:p>
        </p:txBody>
      </p:sp>
      <p:pic>
        <p:nvPicPr>
          <p:cNvPr id="216" name="Screen Shot 2017-03-29 at 11.16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34212" y="3023990"/>
            <a:ext cx="5286376" cy="580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996" y="4400643"/>
            <a:ext cx="319662" cy="24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17-03-29 at 11.35.0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3062" y="3506760"/>
            <a:ext cx="5197079" cy="642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Screen Shot 2017-03-29 at 11.35.1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1164" y="4245074"/>
            <a:ext cx="1089423" cy="553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9933" y="3782479"/>
            <a:ext cx="319662" cy="242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 Shot 2017-03-29 at 11.35.29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3274" y="5070528"/>
            <a:ext cx="4277321" cy="110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26812" y="5436934"/>
            <a:ext cx="1366243" cy="759024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4722207" y="1449450"/>
            <a:ext cx="1170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6"/>
              <a:t>i</a:t>
            </a:r>
          </a:p>
        </p:txBody>
      </p:sp>
      <p:sp>
        <p:nvSpPr>
          <p:cNvPr id="224" name="Shape 224"/>
          <p:cNvSpPr/>
          <p:nvPr/>
        </p:nvSpPr>
        <p:spPr>
          <a:xfrm>
            <a:off x="6063834" y="2374989"/>
            <a:ext cx="1170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6"/>
              <a:t>j</a:t>
            </a:r>
          </a:p>
        </p:txBody>
      </p:sp>
      <p:grpSp>
        <p:nvGrpSpPr>
          <p:cNvPr id="260" name="Group 260"/>
          <p:cNvGrpSpPr/>
          <p:nvPr/>
        </p:nvGrpSpPr>
        <p:grpSpPr>
          <a:xfrm>
            <a:off x="2729340" y="1162158"/>
            <a:ext cx="3842404" cy="1752295"/>
            <a:chOff x="0" y="0"/>
            <a:chExt cx="5464750" cy="2492151"/>
          </a:xfrm>
        </p:grpSpPr>
        <p:sp>
          <p:nvSpPr>
            <p:cNvPr id="225" name="Shape 225"/>
            <p:cNvSpPr/>
            <p:nvPr/>
          </p:nvSpPr>
          <p:spPr>
            <a:xfrm>
              <a:off x="0" y="99580"/>
              <a:ext cx="439404" cy="42037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2071778"/>
              <a:ext cx="439404" cy="42037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1383322"/>
              <a:ext cx="439404" cy="42037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718209"/>
              <a:ext cx="439404" cy="42037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29" name="Shape 229"/>
            <p:cNvSpPr/>
            <p:nvPr/>
          </p:nvSpPr>
          <p:spPr>
            <a:xfrm>
              <a:off x="2483106" y="1383322"/>
              <a:ext cx="439405" cy="420375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30" name="Shape 230"/>
            <p:cNvSpPr/>
            <p:nvPr/>
          </p:nvSpPr>
          <p:spPr>
            <a:xfrm>
              <a:off x="475742" y="394256"/>
              <a:ext cx="1975136" cy="10758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1" name="Shape 231"/>
            <p:cNvSpPr/>
            <p:nvPr/>
          </p:nvSpPr>
          <p:spPr>
            <a:xfrm>
              <a:off x="473910" y="994862"/>
              <a:ext cx="1977124" cy="5787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2" name="Shape 232"/>
            <p:cNvSpPr/>
            <p:nvPr/>
          </p:nvSpPr>
          <p:spPr>
            <a:xfrm>
              <a:off x="471633" y="1556001"/>
              <a:ext cx="1979861" cy="483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3" name="Shape 233"/>
            <p:cNvSpPr/>
            <p:nvPr/>
          </p:nvSpPr>
          <p:spPr>
            <a:xfrm flipV="1">
              <a:off x="474582" y="1661724"/>
              <a:ext cx="1975768" cy="584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4" name="Shape 234"/>
            <p:cNvSpPr/>
            <p:nvPr/>
          </p:nvSpPr>
          <p:spPr>
            <a:xfrm>
              <a:off x="2465922" y="0"/>
              <a:ext cx="439404" cy="420374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35" name="Shape 235"/>
            <p:cNvSpPr/>
            <p:nvPr/>
          </p:nvSpPr>
          <p:spPr>
            <a:xfrm>
              <a:off x="2465922" y="670180"/>
              <a:ext cx="439404" cy="420375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36" name="Shape 236"/>
            <p:cNvSpPr/>
            <p:nvPr/>
          </p:nvSpPr>
          <p:spPr>
            <a:xfrm>
              <a:off x="2465922" y="2027727"/>
              <a:ext cx="439404" cy="420374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37" name="Shape 237"/>
            <p:cNvSpPr/>
            <p:nvPr/>
          </p:nvSpPr>
          <p:spPr>
            <a:xfrm>
              <a:off x="480340" y="2296751"/>
              <a:ext cx="19483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8204" y="466275"/>
              <a:ext cx="1989171" cy="16901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9" name="Shape 239"/>
            <p:cNvSpPr/>
            <p:nvPr/>
          </p:nvSpPr>
          <p:spPr>
            <a:xfrm flipV="1">
              <a:off x="458203" y="232538"/>
              <a:ext cx="1971416" cy="6253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0" name="Shape 240"/>
            <p:cNvSpPr/>
            <p:nvPr/>
          </p:nvSpPr>
          <p:spPr>
            <a:xfrm flipV="1">
              <a:off x="463201" y="289942"/>
              <a:ext cx="1993646" cy="12308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1" name="Shape 241"/>
            <p:cNvSpPr/>
            <p:nvPr/>
          </p:nvSpPr>
          <p:spPr>
            <a:xfrm flipV="1">
              <a:off x="478258" y="166847"/>
              <a:ext cx="1929158" cy="1149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2" name="Shape 242"/>
            <p:cNvSpPr/>
            <p:nvPr/>
          </p:nvSpPr>
          <p:spPr>
            <a:xfrm>
              <a:off x="476139" y="297842"/>
              <a:ext cx="1971632" cy="5887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5605" y="943771"/>
              <a:ext cx="19740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4" name="Shape 244"/>
            <p:cNvSpPr/>
            <p:nvPr/>
          </p:nvSpPr>
          <p:spPr>
            <a:xfrm>
              <a:off x="426035" y="1033707"/>
              <a:ext cx="1968659" cy="11804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5" name="Shape 245"/>
            <p:cNvSpPr/>
            <p:nvPr/>
          </p:nvSpPr>
          <p:spPr>
            <a:xfrm flipV="1">
              <a:off x="439793" y="993269"/>
              <a:ext cx="2007978" cy="5693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6" name="Shape 246"/>
            <p:cNvSpPr/>
            <p:nvPr/>
          </p:nvSpPr>
          <p:spPr>
            <a:xfrm>
              <a:off x="470813" y="1689111"/>
              <a:ext cx="1938467" cy="5105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7" name="Shape 247"/>
            <p:cNvSpPr/>
            <p:nvPr/>
          </p:nvSpPr>
          <p:spPr>
            <a:xfrm flipV="1">
              <a:off x="466855" y="1014789"/>
              <a:ext cx="1955952" cy="1170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8" name="Shape 248"/>
            <p:cNvSpPr/>
            <p:nvPr/>
          </p:nvSpPr>
          <p:spPr>
            <a:xfrm flipV="1">
              <a:off x="439023" y="364076"/>
              <a:ext cx="2036616" cy="179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49" name="Shape 249"/>
            <p:cNvSpPr/>
            <p:nvPr/>
          </p:nvSpPr>
          <p:spPr>
            <a:xfrm flipV="1">
              <a:off x="2914243" y="654037"/>
              <a:ext cx="1523301" cy="2491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0" name="Shape 250"/>
            <p:cNvSpPr/>
            <p:nvPr/>
          </p:nvSpPr>
          <p:spPr>
            <a:xfrm>
              <a:off x="4456831" y="412411"/>
              <a:ext cx="439405" cy="420375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1" name="Shape 251"/>
            <p:cNvSpPr/>
            <p:nvPr/>
          </p:nvSpPr>
          <p:spPr>
            <a:xfrm flipV="1">
              <a:off x="2937035" y="651068"/>
              <a:ext cx="1458717" cy="8507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2" name="Shape 252"/>
            <p:cNvSpPr/>
            <p:nvPr/>
          </p:nvSpPr>
          <p:spPr>
            <a:xfrm flipV="1">
              <a:off x="2908311" y="649225"/>
              <a:ext cx="1492382" cy="14923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869400" y="248010"/>
              <a:ext cx="1563901" cy="3372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941984" y="622598"/>
              <a:ext cx="5002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5" name="Shape 255"/>
            <p:cNvSpPr/>
            <p:nvPr/>
          </p:nvSpPr>
          <p:spPr>
            <a:xfrm>
              <a:off x="4456831" y="1364131"/>
              <a:ext cx="439405" cy="420374"/>
            </a:xfrm>
            <a:prstGeom prst="ellipse">
              <a:avLst/>
            </a:prstGeom>
            <a:blipFill rotWithShape="1">
              <a:blip r:embed="rId8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944221" y="902600"/>
              <a:ext cx="1474033" cy="6276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7" name="Shape 257"/>
            <p:cNvSpPr/>
            <p:nvPr/>
          </p:nvSpPr>
          <p:spPr>
            <a:xfrm>
              <a:off x="4964486" y="1574317"/>
              <a:ext cx="5002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943628" y="1561738"/>
              <a:ext cx="149531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59" name="Shape 259"/>
            <p:cNvSpPr/>
            <p:nvPr/>
          </p:nvSpPr>
          <p:spPr>
            <a:xfrm flipV="1">
              <a:off x="2924106" y="1628999"/>
              <a:ext cx="1482392" cy="5552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61" name="Shape 261"/>
          <p:cNvSpPr/>
          <p:nvPr/>
        </p:nvSpPr>
        <p:spPr>
          <a:xfrm rot="1380000">
            <a:off x="4769456" y="1755203"/>
            <a:ext cx="1047623" cy="503034"/>
          </a:xfrm>
          <a:prstGeom prst="rightArrow">
            <a:avLst>
              <a:gd name="adj1" fmla="val 22923"/>
              <a:gd name="adj2" fmla="val 58652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1279596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4294967295"/>
          </p:nvPr>
        </p:nvSpPr>
        <p:spPr>
          <a:xfrm>
            <a:off x="4482667" y="6505277"/>
            <a:ext cx="169736" cy="2678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37817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601B6-83BB-4BD6-A6ED-90A8D1F7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5012"/>
          </a:xfrm>
        </p:spPr>
        <p:txBody>
          <a:bodyPr/>
          <a:lstStyle/>
          <a:p>
            <a:r>
              <a:rPr lang="zh-CN" altLang="en-US" dirty="0"/>
              <a:t>加载数据</a:t>
            </a:r>
            <a:r>
              <a:rPr lang="en-US" altLang="zh-CN" dirty="0"/>
              <a:t>&amp;</a:t>
            </a:r>
            <a:r>
              <a:rPr lang="zh-CN" altLang="en-US" dirty="0"/>
              <a:t>分割训练集</a:t>
            </a:r>
            <a:r>
              <a:rPr lang="en-US" altLang="zh-CN" dirty="0"/>
              <a:t>/</a:t>
            </a:r>
            <a:r>
              <a:rPr lang="zh-CN" altLang="en-US" dirty="0"/>
              <a:t>开发集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6CBDC-1A05-44A2-9873-6CB5CE07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92785"/>
            <a:ext cx="7886700" cy="98417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1560A3-BE2F-44FA-9BBD-AA7956D6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226146"/>
            <a:ext cx="8372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5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DF010-C18F-43FF-8E8F-13B8E1A5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处理不平衡的数据集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98681-6AD7-47BC-B09D-23A7D1D7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0686"/>
            <a:ext cx="7886700" cy="4566277"/>
          </a:xfrm>
        </p:spPr>
        <p:txBody>
          <a:bodyPr/>
          <a:lstStyle/>
          <a:p>
            <a:r>
              <a:rPr lang="zh-CN" altLang="en-US" dirty="0"/>
              <a:t>正负例比例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9</a:t>
            </a:r>
          </a:p>
          <a:p>
            <a:r>
              <a:rPr lang="zh-CN" altLang="en-US" dirty="0"/>
              <a:t>处理方法：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改变每个</a:t>
            </a:r>
            <a:r>
              <a:rPr lang="en-US" altLang="zh-CN" dirty="0"/>
              <a:t>batch</a:t>
            </a:r>
            <a:r>
              <a:rPr lang="zh-CN" altLang="en-US" dirty="0"/>
              <a:t>中正负例的分布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改变</a:t>
            </a:r>
            <a:r>
              <a:rPr lang="en-US" altLang="zh-CN" dirty="0"/>
              <a:t>loss function</a:t>
            </a:r>
            <a:r>
              <a:rPr lang="zh-CN" altLang="en-US" dirty="0"/>
              <a:t>中正负例的权重</a:t>
            </a:r>
          </a:p>
        </p:txBody>
      </p:sp>
    </p:spTree>
    <p:extLst>
      <p:ext uri="{BB962C8B-B14F-4D97-AF65-F5344CB8AC3E}">
        <p14:creationId xmlns:p14="http://schemas.microsoft.com/office/powerpoint/2010/main" val="1719250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9442-E8A5-4783-9F6A-9509405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12678" cy="6331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TensorBoard</a:t>
            </a:r>
            <a:r>
              <a:rPr lang="zh-CN" altLang="en-US" dirty="0"/>
              <a:t>可视化训练过程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CD3833-CCA4-4B6C-A7FF-200FF1EB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2" y="1179310"/>
            <a:ext cx="8041472" cy="21567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FAD601-E564-4A51-A06A-81554888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72" y="3503059"/>
            <a:ext cx="8041472" cy="21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8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9442-E8A5-4783-9F6A-9509405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12678" cy="6331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TensorBoard</a:t>
            </a:r>
            <a:r>
              <a:rPr lang="zh-CN" altLang="en-US" dirty="0"/>
              <a:t>可视化训练过程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A482B2-8857-4A3B-B760-58ADEECD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" y="920430"/>
            <a:ext cx="3095625" cy="2114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6CC5B9-7255-47CE-83C6-A78FF849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966" y="1057013"/>
            <a:ext cx="2956182" cy="1919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B13003-C84C-4A07-BADF-0DD41F2E0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148" y="920430"/>
            <a:ext cx="3020264" cy="20507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9242CC-4F77-42FC-97E6-F8065B3C4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059" y="3029949"/>
            <a:ext cx="6014907" cy="37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81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751-DB5A-42E2-82FF-377BB517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rate</a:t>
            </a:r>
            <a:r>
              <a:rPr lang="zh-CN" altLang="en-US" dirty="0"/>
              <a:t>对训练的影响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C416C-A50D-4B59-8654-1A3A1B72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67289"/>
            <a:ext cx="7886700" cy="4892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5AC54B-D141-406A-82FD-184754AF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46" y="1690689"/>
            <a:ext cx="3895725" cy="3295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321EA0-CBCD-4265-9B59-D0357027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39" y="5268287"/>
            <a:ext cx="2548027" cy="4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8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3BBD-7DBF-45D4-A2DF-04A0352C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664"/>
          </a:xfrm>
        </p:spPr>
        <p:txBody>
          <a:bodyPr/>
          <a:lstStyle/>
          <a:p>
            <a:pPr algn="ctr"/>
            <a:r>
              <a:rPr lang="zh-CN" altLang="en-US" dirty="0"/>
              <a:t>模型的评估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41B89-909B-41D8-8DFE-AE516905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98796"/>
            <a:ext cx="7886700" cy="480837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AE6BAE-E20B-46D7-85BF-227CEA23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5118" y="252103"/>
            <a:ext cx="13619401" cy="27641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9ADBC4-C0A1-4FA3-8AC9-DC4C654B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6" y="3132133"/>
            <a:ext cx="3559879" cy="3563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1DD78-1D82-41C7-A124-BD0D2367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718" y="3250620"/>
            <a:ext cx="3287830" cy="33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44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40B86-3F26-49EB-8AEB-DD80F085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3832"/>
          </a:xfrm>
        </p:spPr>
        <p:txBody>
          <a:bodyPr/>
          <a:lstStyle/>
          <a:p>
            <a:pPr algn="ctr"/>
            <a:r>
              <a:rPr lang="zh-CN" altLang="en-US" dirty="0"/>
              <a:t>模型的评估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61902-D768-41F7-832E-D638B45E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5" y="1308564"/>
            <a:ext cx="4210050" cy="2133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0A01A8-77E2-4F55-BDB9-7CC792E9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03" y="3651769"/>
            <a:ext cx="3501618" cy="2626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AEBAF8-E3A7-4DEE-8064-816D21ED0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139" y="1146639"/>
            <a:ext cx="2876550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1E4FF1-3F46-421C-8A42-813F8EEFF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139" y="2442039"/>
            <a:ext cx="2876550" cy="11780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37630C-740E-40ED-A9C2-82E204F3F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435" y="3622613"/>
            <a:ext cx="3668915" cy="275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2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40B86-3F26-49EB-8AEB-DD80F085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3832"/>
          </a:xfrm>
        </p:spPr>
        <p:txBody>
          <a:bodyPr/>
          <a:lstStyle/>
          <a:p>
            <a:pPr algn="ctr"/>
            <a:r>
              <a:rPr lang="zh-CN" altLang="en-US" dirty="0"/>
              <a:t>模型的评估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695B46-7B9A-4F53-9CCC-0315D3DD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0" y="1030404"/>
            <a:ext cx="3716323" cy="27872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298209-FFA0-4476-A8CD-3209E3B0C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58" y="1053677"/>
            <a:ext cx="3685292" cy="27639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BE7244-8391-4472-88E7-C76582D8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811" y="3817646"/>
            <a:ext cx="3771376" cy="28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85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6B656-C337-4F86-B0E8-DEC6EF21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9942"/>
          </a:xfrm>
        </p:spPr>
        <p:txBody>
          <a:bodyPr/>
          <a:lstStyle/>
          <a:p>
            <a:pPr algn="ctr"/>
            <a:r>
              <a:rPr lang="zh-CN" altLang="en-US" sz="3600" dirty="0"/>
              <a:t>参考资料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3F8A4-CA2F-4051-932F-0C3464EA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15069"/>
            <a:ext cx="8104289" cy="516189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http://www.wildml.com/2015/11/understanding-convolutional-neural-networks-for-nlp/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http://www.wildml.com/2015/12/implementing-a-cnn-for-text-classification-in-tensorflow/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http://hacker.duanshishi.com/?p=1805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https://web.stanford.edu/class/cs20si/syllabus.html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https://en.wikipedia.org/wiki/Receiver_operating_characteristic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http://luthuli.cs.uiuc.edu/~daf/courses/LearningCourse17/learning-book-6-April-nn-revision.pdf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http://devdocs.io/tensorflow~python/</a:t>
            </a:r>
            <a:endParaRPr lang="en-US" altLang="zh-CN" dirty="0"/>
          </a:p>
          <a:p>
            <a:r>
              <a:rPr lang="en-US" altLang="zh-CN" dirty="0">
                <a:hlinkClick r:id="rId9"/>
              </a:rPr>
              <a:t>https://github.com/jikexueyuanwiki/tensorflow-zh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36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66250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7256">
              <a:defRPr sz="5440"/>
            </a:lvl1pPr>
          </a:lstStyle>
          <a:p>
            <a:r>
              <a:rPr lang="zh-CN" altLang="en-US" sz="3100" dirty="0"/>
              <a:t>神经网络的学习：反向传播算法</a:t>
            </a:r>
            <a:r>
              <a:rPr lang="en-US" altLang="zh-CN" sz="3100" dirty="0"/>
              <a:t>(Back propagation)</a:t>
            </a:r>
            <a:endParaRPr dirty="0"/>
          </a:p>
        </p:txBody>
      </p:sp>
      <p:grpSp>
        <p:nvGrpSpPr>
          <p:cNvPr id="295" name="Group 295"/>
          <p:cNvGrpSpPr/>
          <p:nvPr/>
        </p:nvGrpSpPr>
        <p:grpSpPr>
          <a:xfrm>
            <a:off x="2799597" y="1155592"/>
            <a:ext cx="3814048" cy="1752295"/>
            <a:chOff x="0" y="0"/>
            <a:chExt cx="5424422" cy="2492151"/>
          </a:xfrm>
        </p:grpSpPr>
        <p:sp>
          <p:nvSpPr>
            <p:cNvPr id="265" name="Shape 265"/>
            <p:cNvSpPr/>
            <p:nvPr/>
          </p:nvSpPr>
          <p:spPr>
            <a:xfrm>
              <a:off x="0" y="99580"/>
              <a:ext cx="439404" cy="42037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6" name="Shape 266"/>
            <p:cNvSpPr/>
            <p:nvPr/>
          </p:nvSpPr>
          <p:spPr>
            <a:xfrm>
              <a:off x="0" y="2071778"/>
              <a:ext cx="439404" cy="42037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1383322"/>
              <a:ext cx="439404" cy="42037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718209"/>
              <a:ext cx="439404" cy="42037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483106" y="1383322"/>
              <a:ext cx="439405" cy="420374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75742" y="394256"/>
              <a:ext cx="1975136" cy="10758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73910" y="994862"/>
              <a:ext cx="1977124" cy="5787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2" name="Shape 272"/>
            <p:cNvSpPr/>
            <p:nvPr/>
          </p:nvSpPr>
          <p:spPr>
            <a:xfrm>
              <a:off x="471633" y="1556001"/>
              <a:ext cx="1979861" cy="483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3" name="Shape 273"/>
            <p:cNvSpPr/>
            <p:nvPr/>
          </p:nvSpPr>
          <p:spPr>
            <a:xfrm flipV="1">
              <a:off x="474582" y="1661724"/>
              <a:ext cx="1975768" cy="584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465922" y="0"/>
              <a:ext cx="439405" cy="420374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465922" y="670181"/>
              <a:ext cx="439405" cy="420374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465922" y="2027727"/>
              <a:ext cx="439405" cy="420374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77" name="Shape 277"/>
            <p:cNvSpPr/>
            <p:nvPr/>
          </p:nvSpPr>
          <p:spPr>
            <a:xfrm>
              <a:off x="480340" y="2296751"/>
              <a:ext cx="19483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8" name="Shape 278"/>
            <p:cNvSpPr/>
            <p:nvPr/>
          </p:nvSpPr>
          <p:spPr>
            <a:xfrm>
              <a:off x="408204" y="466275"/>
              <a:ext cx="1989171" cy="16901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9" name="Shape 279"/>
            <p:cNvSpPr/>
            <p:nvPr/>
          </p:nvSpPr>
          <p:spPr>
            <a:xfrm flipV="1">
              <a:off x="458202" y="232538"/>
              <a:ext cx="1971417" cy="6253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0" name="Shape 280"/>
            <p:cNvSpPr/>
            <p:nvPr/>
          </p:nvSpPr>
          <p:spPr>
            <a:xfrm flipV="1">
              <a:off x="463201" y="289941"/>
              <a:ext cx="1993646" cy="123084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24532" y="947355"/>
              <a:ext cx="1426224" cy="2644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2" name="Shape 282"/>
            <p:cNvSpPr/>
            <p:nvPr/>
          </p:nvSpPr>
          <p:spPr>
            <a:xfrm>
              <a:off x="4416321" y="1054403"/>
              <a:ext cx="439404" cy="420375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  <p:sp>
          <p:nvSpPr>
            <p:cNvPr id="283" name="Shape 283"/>
            <p:cNvSpPr/>
            <p:nvPr/>
          </p:nvSpPr>
          <p:spPr>
            <a:xfrm flipV="1">
              <a:off x="2947324" y="1331328"/>
              <a:ext cx="1428173" cy="2147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4" name="Shape 284"/>
            <p:cNvSpPr/>
            <p:nvPr/>
          </p:nvSpPr>
          <p:spPr>
            <a:xfrm flipV="1">
              <a:off x="2918600" y="1397304"/>
              <a:ext cx="1488355" cy="7884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879689" y="292196"/>
              <a:ext cx="1518764" cy="8528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6" name="Shape 286"/>
            <p:cNvSpPr/>
            <p:nvPr/>
          </p:nvSpPr>
          <p:spPr>
            <a:xfrm>
              <a:off x="4924158" y="1273463"/>
              <a:ext cx="50026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7" name="Shape 287"/>
            <p:cNvSpPr/>
            <p:nvPr/>
          </p:nvSpPr>
          <p:spPr>
            <a:xfrm flipV="1">
              <a:off x="478258" y="166847"/>
              <a:ext cx="1929158" cy="11496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8" name="Shape 288"/>
            <p:cNvSpPr/>
            <p:nvPr/>
          </p:nvSpPr>
          <p:spPr>
            <a:xfrm>
              <a:off x="476139" y="297842"/>
              <a:ext cx="1971632" cy="5887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9" name="Shape 289"/>
            <p:cNvSpPr/>
            <p:nvPr/>
          </p:nvSpPr>
          <p:spPr>
            <a:xfrm>
              <a:off x="455605" y="943771"/>
              <a:ext cx="19740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0" name="Shape 290"/>
            <p:cNvSpPr/>
            <p:nvPr/>
          </p:nvSpPr>
          <p:spPr>
            <a:xfrm>
              <a:off x="426035" y="1033707"/>
              <a:ext cx="1968659" cy="11804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1" name="Shape 291"/>
            <p:cNvSpPr/>
            <p:nvPr/>
          </p:nvSpPr>
          <p:spPr>
            <a:xfrm flipV="1">
              <a:off x="439793" y="993269"/>
              <a:ext cx="2007978" cy="5693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2" name="Shape 292"/>
            <p:cNvSpPr/>
            <p:nvPr/>
          </p:nvSpPr>
          <p:spPr>
            <a:xfrm>
              <a:off x="470812" y="1689111"/>
              <a:ext cx="1938468" cy="5105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3" name="Shape 293"/>
            <p:cNvSpPr/>
            <p:nvPr/>
          </p:nvSpPr>
          <p:spPr>
            <a:xfrm flipV="1">
              <a:off x="466855" y="1014789"/>
              <a:ext cx="1955952" cy="11705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4" name="Shape 294"/>
            <p:cNvSpPr/>
            <p:nvPr/>
          </p:nvSpPr>
          <p:spPr>
            <a:xfrm flipV="1">
              <a:off x="439024" y="364076"/>
              <a:ext cx="2036615" cy="1794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96" name="Shape 296"/>
          <p:cNvSpPr/>
          <p:nvPr/>
        </p:nvSpPr>
        <p:spPr>
          <a:xfrm rot="20580000">
            <a:off x="3134884" y="1776415"/>
            <a:ext cx="1412722" cy="503035"/>
          </a:xfrm>
          <a:prstGeom prst="rightArrow">
            <a:avLst>
              <a:gd name="adj1" fmla="val 22923"/>
              <a:gd name="adj2" fmla="val 58652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1279596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97" name="Shape 297"/>
          <p:cNvSpPr/>
          <p:nvPr/>
        </p:nvSpPr>
        <p:spPr>
          <a:xfrm>
            <a:off x="2558346" y="2546714"/>
            <a:ext cx="1170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6"/>
              <a:t>i</a:t>
            </a:r>
          </a:p>
        </p:txBody>
      </p:sp>
      <p:sp>
        <p:nvSpPr>
          <p:cNvPr id="298" name="Shape 298"/>
          <p:cNvSpPr/>
          <p:nvPr/>
        </p:nvSpPr>
        <p:spPr>
          <a:xfrm>
            <a:off x="4844346" y="1461831"/>
            <a:ext cx="11702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266"/>
              <a:t>j</a:t>
            </a:r>
          </a:p>
        </p:txBody>
      </p:sp>
      <p:sp>
        <p:nvSpPr>
          <p:cNvPr id="299" name="Shape 299"/>
          <p:cNvSpPr/>
          <p:nvPr/>
        </p:nvSpPr>
        <p:spPr>
          <a:xfrm>
            <a:off x="335251" y="3031955"/>
            <a:ext cx="3957815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600"/>
            </a:pPr>
            <a:r>
              <a:rPr sz="1828" dirty="0"/>
              <a:t> </a:t>
            </a:r>
            <a:r>
              <a:rPr sz="1828" b="1" dirty="0" err="1">
                <a:latin typeface="Helvetica"/>
                <a:ea typeface="Helvetica"/>
                <a:cs typeface="Helvetica"/>
                <a:sym typeface="Helvetica"/>
              </a:rPr>
              <a:t>w</a:t>
            </a:r>
            <a:r>
              <a:rPr sz="1828" b="1" baseline="-5999" dirty="0" err="1">
                <a:latin typeface="Helvetica"/>
                <a:ea typeface="Helvetica"/>
                <a:cs typeface="Helvetica"/>
                <a:sym typeface="Helvetica"/>
              </a:rPr>
              <a:t>ij</a:t>
            </a:r>
            <a:r>
              <a:rPr sz="1828" dirty="0"/>
              <a:t> </a:t>
            </a:r>
            <a:r>
              <a:rPr lang="zh-CN" altLang="en-US" sz="1828" dirty="0"/>
              <a:t>：隐层和输入层之间的神经元权重</a:t>
            </a:r>
            <a:endParaRPr sz="1828" dirty="0"/>
          </a:p>
        </p:txBody>
      </p:sp>
      <p:pic>
        <p:nvPicPr>
          <p:cNvPr id="300" name="Screen Shot 2017-03-29 at 11.16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34212" y="3023990"/>
            <a:ext cx="5286376" cy="58043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hape 301"/>
          <p:cNvSpPr/>
          <p:nvPr/>
        </p:nvSpPr>
        <p:spPr>
          <a:xfrm>
            <a:off x="386968" y="4355613"/>
            <a:ext cx="67659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r>
              <a:rPr sz="1828" dirty="0"/>
              <a:t>where</a:t>
            </a:r>
          </a:p>
        </p:txBody>
      </p:sp>
      <p:sp>
        <p:nvSpPr>
          <p:cNvPr id="302" name="Shape 302"/>
          <p:cNvSpPr/>
          <p:nvPr/>
        </p:nvSpPr>
        <p:spPr>
          <a:xfrm>
            <a:off x="107480" y="5723201"/>
            <a:ext cx="8965596" cy="91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r>
              <a:rPr lang="zh-CN" altLang="en-US" sz="1828" dirty="0"/>
              <a:t>首先计算出网络输出的误差，然后将误差逐层向后传播，并相应地改变每层的权重值。</a:t>
            </a:r>
            <a:endParaRPr lang="en-US" sz="1828" dirty="0"/>
          </a:p>
          <a:p>
            <a:r>
              <a:rPr sz="1828" dirty="0"/>
              <a:t>First determine the error for the output units. Then, back propagate this error layer by layer </a:t>
            </a:r>
            <a:endParaRPr lang="en-US" sz="1828" dirty="0"/>
          </a:p>
          <a:p>
            <a:r>
              <a:rPr sz="1828" dirty="0"/>
              <a:t>through the network, changing weights appropriately in each layer</a:t>
            </a:r>
          </a:p>
        </p:txBody>
      </p:sp>
      <p:sp>
        <p:nvSpPr>
          <p:cNvPr id="303" name="Shape 303"/>
          <p:cNvSpPr>
            <a:spLocks noGrp="1"/>
          </p:cNvSpPr>
          <p:nvPr>
            <p:ph type="sldNum" sz="quarter" idx="4294967295"/>
          </p:nvPr>
        </p:nvSpPr>
        <p:spPr>
          <a:xfrm>
            <a:off x="4482667" y="6505277"/>
            <a:ext cx="169736" cy="2678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0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5108" y="3339255"/>
            <a:ext cx="6900694" cy="1018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5497" y="4481378"/>
            <a:ext cx="5134640" cy="10766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957626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 advAuto="0"/>
      <p:bldP spid="301" grpId="0" animBg="1" advAuto="0"/>
      <p:bldP spid="302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60739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2204">
              <a:defRPr sz="4960"/>
            </a:lvl1pPr>
          </a:lstStyle>
          <a:p>
            <a:r>
              <a:rPr lang="zh-CN" altLang="en-US" dirty="0"/>
              <a:t>反向传播算法</a:t>
            </a:r>
            <a:r>
              <a:rPr lang="en-US" altLang="zh-CN" dirty="0"/>
              <a:t>(Back propagation)</a:t>
            </a:r>
            <a:endParaRPr dirty="0"/>
          </a:p>
        </p:txBody>
      </p:sp>
      <p:sp>
        <p:nvSpPr>
          <p:cNvPr id="308" name="Shape 308"/>
          <p:cNvSpPr/>
          <p:nvPr/>
        </p:nvSpPr>
        <p:spPr>
          <a:xfrm>
            <a:off x="817895" y="1713367"/>
            <a:ext cx="7647685" cy="396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3000"/>
            </a:pPr>
            <a:r>
              <a:rPr lang="zh-CN" altLang="en-US" sz="2109" dirty="0"/>
              <a:t>对训练集中的每一个数据点：</a:t>
            </a:r>
            <a:endParaRPr sz="2109" dirty="0"/>
          </a:p>
          <a:p>
            <a:pPr marL="446469" indent="-446469">
              <a:buSzPct val="100000"/>
              <a:buAutoNum type="arabicPeriod"/>
              <a:defRPr sz="3000"/>
            </a:pPr>
            <a:r>
              <a:rPr lang="zh-CN" altLang="en-US" sz="2109" dirty="0"/>
              <a:t>计算网络的输出</a:t>
            </a:r>
            <a:endParaRPr sz="2109" dirty="0"/>
          </a:p>
          <a:p>
            <a:pPr marL="446469" indent="-446469">
              <a:buSzPct val="100000"/>
              <a:buAutoNum type="arabicPeriod"/>
              <a:defRPr sz="3000"/>
            </a:pPr>
            <a:r>
              <a:rPr lang="zh-CN" altLang="en-US" sz="2109" dirty="0"/>
              <a:t>计算输出和目标值之间的误差</a:t>
            </a:r>
            <a:endParaRPr sz="2109" dirty="0"/>
          </a:p>
          <a:p>
            <a:pPr marL="446469" indent="-446469">
              <a:buSzPct val="100000"/>
              <a:buAutoNum type="arabicPeriod"/>
              <a:defRPr sz="3000"/>
            </a:pPr>
            <a:r>
              <a:rPr lang="zh-CN" altLang="en-US" sz="2109" dirty="0"/>
              <a:t>对输出层的每一个神经元</a:t>
            </a:r>
            <a:r>
              <a:rPr sz="2109" dirty="0"/>
              <a:t> </a:t>
            </a:r>
            <a:r>
              <a:rPr sz="2109" b="1" dirty="0">
                <a:latin typeface="Helvetica"/>
                <a:ea typeface="Helvetica"/>
                <a:cs typeface="Helvetica"/>
                <a:sym typeface="Helvetica"/>
              </a:rPr>
              <a:t>j</a:t>
            </a:r>
            <a:r>
              <a:rPr sz="2109" dirty="0"/>
              <a:t>, </a:t>
            </a:r>
            <a:r>
              <a:rPr lang="zh-CN" altLang="en-US" sz="2109" dirty="0"/>
              <a:t>计算误差项</a:t>
            </a:r>
            <a:r>
              <a:rPr sz="2109" dirty="0"/>
              <a:t>:</a:t>
            </a:r>
          </a:p>
          <a:p>
            <a:pPr algn="l">
              <a:defRPr sz="3000"/>
            </a:pPr>
            <a:endParaRPr sz="2109" dirty="0"/>
          </a:p>
          <a:p>
            <a:pPr algn="l">
              <a:defRPr sz="3000"/>
            </a:pPr>
            <a:endParaRPr sz="2109" dirty="0"/>
          </a:p>
          <a:p>
            <a:pPr algn="l">
              <a:defRPr sz="3000"/>
            </a:pPr>
            <a:r>
              <a:rPr sz="2109" dirty="0"/>
              <a:t>4.   </a:t>
            </a:r>
            <a:r>
              <a:rPr lang="zh-CN" altLang="en-US" sz="2109" dirty="0"/>
              <a:t>对隐层的每一个神经元，计算</a:t>
            </a:r>
            <a:endParaRPr sz="2109" dirty="0"/>
          </a:p>
          <a:p>
            <a:pPr algn="l">
              <a:defRPr sz="3000"/>
            </a:pPr>
            <a:endParaRPr sz="2109" dirty="0"/>
          </a:p>
          <a:p>
            <a:pPr algn="l">
              <a:defRPr sz="3000"/>
            </a:pPr>
            <a:endParaRPr sz="2109" dirty="0"/>
          </a:p>
          <a:p>
            <a:pPr algn="l">
              <a:defRPr sz="3000"/>
            </a:pPr>
            <a:endParaRPr sz="2109" dirty="0"/>
          </a:p>
          <a:p>
            <a:pPr algn="l">
              <a:defRPr sz="3000"/>
            </a:pPr>
            <a:endParaRPr sz="2109" dirty="0"/>
          </a:p>
          <a:p>
            <a:pPr algn="l">
              <a:defRPr sz="3000"/>
            </a:pPr>
            <a:r>
              <a:rPr sz="2109" dirty="0"/>
              <a:t>5.   </a:t>
            </a:r>
            <a:r>
              <a:rPr lang="zh-CN" altLang="en-US" sz="2109" dirty="0"/>
              <a:t>更新权重</a:t>
            </a:r>
            <a:r>
              <a:rPr sz="2109" dirty="0"/>
              <a:t> </a:t>
            </a:r>
          </a:p>
        </p:txBody>
      </p:sp>
      <p:pic>
        <p:nvPicPr>
          <p:cNvPr id="309" name="Screen Shot 2017-03-30 at 12.48.5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187" y="3071795"/>
            <a:ext cx="3340696" cy="50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Screen Shot 2017-03-30 at 12.53.0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9655" y="5536902"/>
            <a:ext cx="1884165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hape 311"/>
          <p:cNvSpPr>
            <a:spLocks noGrp="1"/>
          </p:cNvSpPr>
          <p:nvPr>
            <p:ph type="sldNum" sz="quarter" idx="4294967295"/>
          </p:nvPr>
        </p:nvSpPr>
        <p:spPr>
          <a:xfrm>
            <a:off x="4482667" y="6505277"/>
            <a:ext cx="169736" cy="26789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473666" y="6144105"/>
            <a:ext cx="92153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Questions ??</a:t>
            </a:r>
          </a:p>
        </p:txBody>
      </p:sp>
      <p:pic>
        <p:nvPicPr>
          <p:cNvPr id="313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8403" y="4365292"/>
            <a:ext cx="5134640" cy="107661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39687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47501" y="2750745"/>
            <a:ext cx="9096499" cy="13565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08063">
              <a:defRPr sz="6000"/>
            </a:pPr>
            <a:r>
              <a:rPr dirty="0"/>
              <a:t>Convolutional Neural</a:t>
            </a:r>
            <a:r>
              <a:rPr lang="en-US" dirty="0"/>
              <a:t> N</a:t>
            </a:r>
            <a:r>
              <a:rPr dirty="0"/>
              <a:t>etworks</a:t>
            </a:r>
            <a:br>
              <a:rPr lang="en-US" dirty="0"/>
            </a:br>
            <a:r>
              <a:rPr lang="zh-CN" altLang="en-US" dirty="0"/>
              <a:t>卷积神经网络</a:t>
            </a:r>
            <a:endParaRPr dirty="0"/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6101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8034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6800"/>
            </a:lvl1pPr>
          </a:lstStyle>
          <a:p>
            <a:r>
              <a:rPr dirty="0"/>
              <a:t>Motivation</a:t>
            </a:r>
          </a:p>
        </p:txBody>
      </p:sp>
      <p:pic>
        <p:nvPicPr>
          <p:cNvPr id="42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379" y="1937742"/>
            <a:ext cx="2732484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hape 424"/>
          <p:cNvSpPr/>
          <p:nvPr/>
        </p:nvSpPr>
        <p:spPr>
          <a:xfrm>
            <a:off x="4409653" y="1937742"/>
            <a:ext cx="4361775" cy="3727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lang="zh-CN" altLang="en-US" sz="1969" dirty="0"/>
              <a:t>图像是以矩阵的形式表示的</a:t>
            </a:r>
            <a:r>
              <a:rPr sz="1969" dirty="0"/>
              <a:t> (intensity values)</a:t>
            </a:r>
            <a:r>
              <a:rPr lang="zh-CN" altLang="en-US" sz="1969" dirty="0"/>
              <a:t>，黑白图像有一个通道，</a:t>
            </a:r>
            <a:r>
              <a:rPr lang="en-US" altLang="zh-CN" sz="1969" dirty="0"/>
              <a:t>RGB</a:t>
            </a:r>
            <a:r>
              <a:rPr lang="zh-CN" altLang="en-US" sz="1969" dirty="0"/>
              <a:t>彩色图像有三个通道</a:t>
            </a:r>
            <a:endParaRPr lang="en-US" altLang="zh-CN" sz="1969" dirty="0"/>
          </a:p>
          <a:p>
            <a:endParaRPr lang="en-US" sz="1969" dirty="0"/>
          </a:p>
          <a:p>
            <a:r>
              <a:rPr lang="en-US" sz="1969" dirty="0"/>
              <a:t>http://www.wildml.com/2015/11/understanding-convolutional-neural-networks-for-nlp/</a:t>
            </a:r>
          </a:p>
          <a:p>
            <a:endParaRPr sz="1969" dirty="0"/>
          </a:p>
        </p:txBody>
      </p:sp>
      <p:sp>
        <p:nvSpPr>
          <p:cNvPr id="427" name="Shape 427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9937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 advAuto="0"/>
      <p:bldP spid="42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/>
          </p:cNvSpPr>
          <p:nvPr>
            <p:ph type="title"/>
          </p:nvPr>
        </p:nvSpPr>
        <p:spPr>
          <a:xfrm>
            <a:off x="669727" y="312540"/>
            <a:ext cx="7804547" cy="8484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/>
            </a:lvl1pPr>
          </a:lstStyle>
          <a:p>
            <a:r>
              <a:rPr dirty="0"/>
              <a:t>Convolution</a:t>
            </a:r>
            <a:r>
              <a:rPr lang="en-US" dirty="0"/>
              <a:t> </a:t>
            </a:r>
            <a:r>
              <a:rPr lang="zh-CN" altLang="en-US" dirty="0"/>
              <a:t>卷积</a:t>
            </a:r>
            <a:endParaRPr dirty="0"/>
          </a:p>
        </p:txBody>
      </p:sp>
      <p:sp>
        <p:nvSpPr>
          <p:cNvPr id="436" name="Shape 436"/>
          <p:cNvSpPr/>
          <p:nvPr/>
        </p:nvSpPr>
        <p:spPr>
          <a:xfrm>
            <a:off x="660797" y="1339682"/>
            <a:ext cx="782240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spcBef>
                <a:spcPts val="2250"/>
              </a:spcBef>
              <a:defRPr sz="2800"/>
            </a:pPr>
            <a:r>
              <a:rPr sz="1969"/>
              <a:t>Let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f </a:t>
            </a:r>
            <a:r>
              <a:rPr sz="1969"/>
              <a:t>be the image and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g </a:t>
            </a:r>
            <a:r>
              <a:rPr sz="1969"/>
              <a:t>be the kernel. The output of convolving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f</a:t>
            </a:r>
            <a:r>
              <a:rPr sz="1969"/>
              <a:t> with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rPr sz="1969"/>
              <a:t> is denoted </a:t>
            </a:r>
            <a:r>
              <a:rPr sz="1969" b="1">
                <a:latin typeface="Helvetica"/>
                <a:ea typeface="Helvetica"/>
                <a:cs typeface="Helvetica"/>
                <a:sym typeface="Helvetica"/>
              </a:rPr>
              <a:t>f*g</a:t>
            </a:r>
            <a:r>
              <a:rPr sz="1969"/>
              <a:t> </a:t>
            </a:r>
          </a:p>
        </p:txBody>
      </p:sp>
      <p:pic>
        <p:nvPicPr>
          <p:cNvPr id="43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4388" y="2096349"/>
            <a:ext cx="4982766" cy="750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0845" y="3430709"/>
            <a:ext cx="1669852" cy="1669852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/>
          <p:nvPr/>
        </p:nvSpPr>
        <p:spPr>
          <a:xfrm>
            <a:off x="642937" y="3706049"/>
            <a:ext cx="2020621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sz="1969"/>
              <a:t>Convention: kernel is flipped</a:t>
            </a:r>
          </a:p>
        </p:txBody>
      </p:sp>
      <p:pic>
        <p:nvPicPr>
          <p:cNvPr id="44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4719" y="3415605"/>
            <a:ext cx="535781" cy="526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4719" y="3415605"/>
            <a:ext cx="535781" cy="526852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hape 44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66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554 -0.001790" pathEditMode="relative">
                                      <p:cBhvr>
                                        <p:cTn id="30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554 -0.001790 L 0.129890 0.063863" pathEditMode="relative">
                                      <p:cBhvr>
                                        <p:cTn id="34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90 0.063863 L 0.000549 0.065109" pathEditMode="relative">
                                      <p:cBhvr>
                                        <p:cTn id="38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49 0.065109 L 0.000587 0.131419" pathEditMode="relative">
                                      <p:cBhvr>
                                        <p:cTn id="42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7 0.131419 L 0.130135 0.129700" pathEditMode="relative">
                                      <p:cBhvr>
                                        <p:cTn id="46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135 0.129700 L 0.130253 0.175832" pathEditMode="relative">
                                      <p:cBhvr>
                                        <p:cTn id="50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253 0.175832 L 0.000786 0.176631" pathEditMode="relative">
                                      <p:cBhvr>
                                        <p:cTn id="54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 animBg="1" advAuto="0"/>
      <p:bldP spid="437" grpId="0" animBg="1" advAuto="0"/>
      <p:bldP spid="438" grpId="0" animBg="1" advAuto="0"/>
      <p:bldP spid="439" grpId="0" animBg="1" advAuto="0"/>
      <p:bldP spid="440" grpId="0" animBg="1" advAuto="0"/>
      <p:bldP spid="441" grpId="0" animBg="1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1671</Words>
  <Application>Microsoft Office PowerPoint</Application>
  <PresentationFormat>全屏显示(4:3)</PresentationFormat>
  <Paragraphs>195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Helvetica Light</vt:lpstr>
      <vt:lpstr>等线</vt:lpstr>
      <vt:lpstr>等线 Light</vt:lpstr>
      <vt:lpstr>Arial</vt:lpstr>
      <vt:lpstr>Calibri</vt:lpstr>
      <vt:lpstr>Calibri Light</vt:lpstr>
      <vt:lpstr>Helvetica</vt:lpstr>
      <vt:lpstr>Office 主题​​</vt:lpstr>
      <vt:lpstr>PowerPoint 演示文稿</vt:lpstr>
      <vt:lpstr>基本单元：神经元</vt:lpstr>
      <vt:lpstr>堆叠神经元</vt:lpstr>
      <vt:lpstr>神经网络的学习：反向传播算法(Back propagation)</vt:lpstr>
      <vt:lpstr>神经网络的学习：反向传播算法(Back propagation)</vt:lpstr>
      <vt:lpstr>反向传播算法(Back propagation)</vt:lpstr>
      <vt:lpstr>Convolutional Neural Networks 卷积神经网络</vt:lpstr>
      <vt:lpstr>Motivation</vt:lpstr>
      <vt:lpstr>Convolution 卷积</vt:lpstr>
      <vt:lpstr>Practice with Linear Filters</vt:lpstr>
      <vt:lpstr>Practice with Linear Filters</vt:lpstr>
      <vt:lpstr>Practice with Linear Filters</vt:lpstr>
      <vt:lpstr>Practice with Linear Filters</vt:lpstr>
      <vt:lpstr>Convolution Layer 卷积层</vt:lpstr>
      <vt:lpstr>Convolution Layer 卷积层</vt:lpstr>
      <vt:lpstr>Convolution Layer 卷积层</vt:lpstr>
      <vt:lpstr>Pooling Layer 池化层</vt:lpstr>
      <vt:lpstr>Some Facts</vt:lpstr>
      <vt:lpstr>CNN用于图像处理</vt:lpstr>
      <vt:lpstr>网络结构</vt:lpstr>
      <vt:lpstr>TensorFlow: Tensor, Session &amp; Graph</vt:lpstr>
      <vt:lpstr>TensorFlow: Tensor, Session &amp; Graph</vt:lpstr>
      <vt:lpstr>构造网络</vt:lpstr>
      <vt:lpstr>输入Placeholders（占位符）</vt:lpstr>
      <vt:lpstr>Embedding层</vt:lpstr>
      <vt:lpstr>Convolution和Max-Pooling层</vt:lpstr>
      <vt:lpstr>Convolution和Max-Pooling层</vt:lpstr>
      <vt:lpstr>Dropout</vt:lpstr>
      <vt:lpstr>Softmax 和输出</vt:lpstr>
      <vt:lpstr>L2 regularization</vt:lpstr>
      <vt:lpstr>L2 regularization</vt:lpstr>
      <vt:lpstr>L2 regularization</vt:lpstr>
      <vt:lpstr>定义损失函数</vt:lpstr>
      <vt:lpstr>计算准确率</vt:lpstr>
      <vt:lpstr>网络可视化</vt:lpstr>
      <vt:lpstr>网络可视化</vt:lpstr>
      <vt:lpstr>数据预处理</vt:lpstr>
      <vt:lpstr>PowerPoint 演示文稿</vt:lpstr>
      <vt:lpstr>定义模型参数</vt:lpstr>
      <vt:lpstr>加载数据&amp;分割训练集/开发集</vt:lpstr>
      <vt:lpstr>处理不平衡的数据集</vt:lpstr>
      <vt:lpstr>使用TensorBoard可视化训练过程</vt:lpstr>
      <vt:lpstr>使用TensorBoard可视化训练过程</vt:lpstr>
      <vt:lpstr>Learning rate对训练的影响</vt:lpstr>
      <vt:lpstr>模型的评估</vt:lpstr>
      <vt:lpstr>模型的评估</vt:lpstr>
      <vt:lpstr>模型的评估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Cheng</dc:creator>
  <cp:lastModifiedBy>Cheng Cheng</cp:lastModifiedBy>
  <cp:revision>35</cp:revision>
  <dcterms:created xsi:type="dcterms:W3CDTF">2017-07-17T07:49:09Z</dcterms:created>
  <dcterms:modified xsi:type="dcterms:W3CDTF">2017-07-18T05:27:35Z</dcterms:modified>
</cp:coreProperties>
</file>