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8" r:id="rId6"/>
    <p:sldId id="260" r:id="rId7"/>
    <p:sldId id="263" r:id="rId8"/>
    <p:sldId id="274" r:id="rId9"/>
    <p:sldId id="264" r:id="rId10"/>
    <p:sldId id="265" r:id="rId11"/>
    <p:sldId id="266" r:id="rId12"/>
    <p:sldId id="267" r:id="rId13"/>
    <p:sldId id="271" r:id="rId14"/>
    <p:sldId id="273" r:id="rId15"/>
    <p:sldId id="272" r:id="rId16"/>
    <p:sldId id="261" r:id="rId17"/>
    <p:sldId id="270" r:id="rId18"/>
    <p:sldId id="275" r:id="rId19"/>
    <p:sldId id="269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默认节" id="{CD29DCF0-8BB8-8147-9AC2-5B7706F0CEBC}">
          <p14:sldIdLst>
            <p14:sldId id="256"/>
            <p14:sldId id="257"/>
            <p14:sldId id="258"/>
            <p14:sldId id="262"/>
            <p14:sldId id="268"/>
            <p14:sldId id="260"/>
            <p14:sldId id="263"/>
            <p14:sldId id="274"/>
            <p14:sldId id="264"/>
            <p14:sldId id="265"/>
            <p14:sldId id="266"/>
            <p14:sldId id="267"/>
            <p14:sldId id="271"/>
            <p14:sldId id="273"/>
            <p14:sldId id="272"/>
            <p14:sldId id="261"/>
            <p14:sldId id="270"/>
            <p14:sldId id="27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86746"/>
  </p:normalViewPr>
  <p:slideViewPr>
    <p:cSldViewPr snapToGrid="0" snapToObjects="1">
      <p:cViewPr varScale="1">
        <p:scale>
          <a:sx n="56" d="100"/>
          <a:sy n="56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执行单元测试</a:t>
            </a:r>
          </a:p>
        </p:txBody>
      </p:sp>
    </p:spTree>
    <p:extLst>
      <p:ext uri="{BB962C8B-B14F-4D97-AF65-F5344CB8AC3E}">
        <p14:creationId xmlns:p14="http://schemas.microsoft.com/office/powerpoint/2010/main" val="28992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nb65482/article/details/80458571" TargetMode="External"/><Relationship Id="rId2" Type="http://schemas.openxmlformats.org/officeDocument/2006/relationships/hyperlink" Target="https://time.geekbang.org/dailylesson/detail/10004400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Double-checked_lock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陈曦 2021.1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陈曦 2021.10</a:t>
            </a:r>
          </a:p>
        </p:txBody>
      </p:sp>
      <p:sp>
        <p:nvSpPr>
          <p:cNvPr id="152" name="单例的8种写法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单例的8种写法</a:t>
            </a:r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A477-4C31-AD4D-8548-A824DAC2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懒汉式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AF72F-2DD5-D042-BBD9-52AAE0E889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2.2.</a:t>
            </a:r>
            <a:r>
              <a:rPr kumimoji="1" lang="zh-CN" altLang="en-US" dirty="0"/>
              <a:t> 使用同步方法实现线程安全（不推荐）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0AA-1FCA-A24E-A4B1-A967D38F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500" cy="8256012"/>
          </a:xfrm>
        </p:spPr>
        <p:txBody>
          <a:bodyPr/>
          <a:lstStyle/>
          <a:p>
            <a:r>
              <a:rPr kumimoji="1" lang="zh-CN" altLang="en-US" dirty="0"/>
              <a:t>延迟加载</a:t>
            </a:r>
            <a:endParaRPr kumimoji="1" lang="en-US" altLang="zh-CN" dirty="0"/>
          </a:p>
          <a:p>
            <a:r>
              <a:rPr kumimoji="1" lang="zh-CN" altLang="en-US" dirty="0"/>
              <a:t>线程安全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效率低，并发度低（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），多线程串行执行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5CB7E-136E-4D4E-983A-F086B4E2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4248503"/>
            <a:ext cx="10370004" cy="54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75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A477-4C31-AD4D-8548-A824DAC2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懒汉式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AF72F-2DD5-D042-BBD9-52AAE0E889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2.3.</a:t>
            </a:r>
            <a:r>
              <a:rPr kumimoji="1" lang="zh-CN" altLang="en-US" dirty="0"/>
              <a:t> 使用同步代码块替代同步方法（</a:t>
            </a:r>
            <a:r>
              <a:rPr kumimoji="1" lang="zh-CN" altLang="en-US" dirty="0">
                <a:solidFill>
                  <a:srgbClr val="FF0000"/>
                </a:solidFill>
              </a:rPr>
              <a:t>不可用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0AA-1FCA-A24E-A4B1-A967D38F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500" cy="8256012"/>
          </a:xfrm>
        </p:spPr>
        <p:txBody>
          <a:bodyPr/>
          <a:lstStyle/>
          <a:p>
            <a:r>
              <a:rPr kumimoji="1" lang="zh-CN" altLang="en-US" dirty="0"/>
              <a:t>延迟加载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线程不安全，多个线程同时通过</a:t>
            </a: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</a:rPr>
              <a:t>条件，会创建多个实例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8A9812-932A-DA4C-A67F-FF7D1B38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4248504"/>
            <a:ext cx="9455016" cy="7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04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A477-4C31-AD4D-8548-A824DAC2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双重检查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AF72F-2DD5-D042-BBD9-52AAE0E889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推荐使用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0AA-1FCA-A24E-A4B1-A967D38F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500" cy="825601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延迟加载</a:t>
            </a:r>
            <a:endParaRPr kumimoji="1" lang="en-US" altLang="zh-CN" dirty="0"/>
          </a:p>
          <a:p>
            <a:r>
              <a:rPr kumimoji="1" lang="zh-CN" altLang="en-US" dirty="0"/>
              <a:t>线程安全</a:t>
            </a:r>
            <a:endParaRPr kumimoji="1" lang="en-US" altLang="zh-CN" dirty="0"/>
          </a:p>
          <a:p>
            <a:r>
              <a:rPr kumimoji="1" lang="zh-CN" altLang="en-US" dirty="0"/>
              <a:t>效率较高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</a:p>
          <a:p>
            <a:pPr lvl="1"/>
            <a:r>
              <a:rPr lang="zh-CN" altLang="en-US" sz="4400" dirty="0"/>
              <a:t>去掉第一层</a:t>
            </a:r>
            <a:r>
              <a:rPr lang="en-US" altLang="zh-CN" sz="4400" dirty="0"/>
              <a:t>if</a:t>
            </a:r>
            <a:r>
              <a:rPr lang="zh-CN" altLang="en-US" sz="4400" dirty="0"/>
              <a:t>，多个线程只能串行执行</a:t>
            </a:r>
            <a:endParaRPr lang="en-US" altLang="zh-CN" sz="4400" dirty="0"/>
          </a:p>
          <a:p>
            <a:pPr lvl="1"/>
            <a:r>
              <a:rPr kumimoji="1" lang="zh-CN" altLang="en-US" sz="4400" dirty="0"/>
              <a:t>去掉</a:t>
            </a:r>
            <a:r>
              <a:rPr lang="zh-CN" altLang="en-US" sz="4400" dirty="0"/>
              <a:t>第二层</a:t>
            </a:r>
            <a:r>
              <a:rPr lang="en-US" altLang="zh-CN" sz="4400" dirty="0"/>
              <a:t>if</a:t>
            </a:r>
            <a:r>
              <a:rPr lang="zh-CN" altLang="en-US" sz="4400" dirty="0"/>
              <a:t>，多个线程同时通过第一层</a:t>
            </a:r>
            <a:r>
              <a:rPr lang="en-US" altLang="zh-CN" sz="4400" dirty="0"/>
              <a:t>if</a:t>
            </a:r>
            <a:r>
              <a:rPr lang="zh-CN" altLang="en-US" sz="4400" dirty="0"/>
              <a:t>判断后，会产生多个实例</a:t>
            </a:r>
            <a:endParaRPr kumimoji="1" lang="en-US" altLang="zh-CN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D2E842-6BD3-2C44-99EC-B831D79E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4248504"/>
            <a:ext cx="9516140" cy="82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750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A477-4C31-AD4D-8548-A824DAC2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静态内部类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AF72F-2DD5-D042-BBD9-52AAE0E889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推荐使用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0AA-1FCA-A24E-A4B1-A967D38F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500" cy="3436347"/>
          </a:xfrm>
        </p:spPr>
        <p:txBody>
          <a:bodyPr/>
          <a:lstStyle/>
          <a:p>
            <a:r>
              <a:rPr kumimoji="1" lang="zh-CN" altLang="en-US" sz="4400" dirty="0"/>
              <a:t>延时加载</a:t>
            </a:r>
            <a:endParaRPr kumimoji="1" lang="en-US" altLang="zh-CN" sz="4400" dirty="0"/>
          </a:p>
          <a:p>
            <a:r>
              <a:rPr kumimoji="1" lang="zh-CN" altLang="en-US" sz="4400" dirty="0"/>
              <a:t>线程安全</a:t>
            </a:r>
            <a:endParaRPr kumimoji="1" lang="en-US" altLang="zh-CN" sz="4400" dirty="0"/>
          </a:p>
          <a:p>
            <a:r>
              <a:rPr kumimoji="1" lang="zh-CN" altLang="en-US" sz="4400" dirty="0"/>
              <a:t>效率高</a:t>
            </a:r>
            <a:endParaRPr kumimoji="1" lang="en-US" altLang="zh-CN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D0013-9359-8643-85A9-D8C83DC2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9" y="4248504"/>
            <a:ext cx="10691273" cy="45063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7F03F9-C369-6A47-860F-C7CE38282951}"/>
              </a:ext>
            </a:extLst>
          </p:cNvPr>
          <p:cNvSpPr txBox="1"/>
          <p:nvPr/>
        </p:nvSpPr>
        <p:spPr>
          <a:xfrm>
            <a:off x="1194210" y="9181425"/>
            <a:ext cx="21971000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algn="l" fontAlgn="auto" hangingPunct="0">
              <a:buSzPct val="123000"/>
            </a:pPr>
            <a:r>
              <a:rPr kumimoji="1" lang="zh-CN" altLang="en-US" sz="4400" dirty="0">
                <a:solidFill>
                  <a:srgbClr val="000000"/>
                </a:solidFill>
              </a:rPr>
              <a:t>与饿汉式比较：</a:t>
            </a:r>
            <a:endParaRPr kumimoji="1" lang="en-US" altLang="zh-CN" sz="4400" dirty="0">
              <a:solidFill>
                <a:srgbClr val="000000"/>
              </a:solidFill>
            </a:endParaRPr>
          </a:p>
          <a:p>
            <a:pPr algn="l">
              <a:buSzPct val="123000"/>
            </a:pPr>
            <a:r>
              <a:rPr kumimoji="1" lang="zh-CN" altLang="en-US" sz="4400" dirty="0">
                <a:solidFill>
                  <a:srgbClr val="000000"/>
                </a:solidFill>
              </a:rPr>
              <a:t>饿汉式，</a:t>
            </a:r>
            <a:r>
              <a:rPr kumimoji="1" lang="en-US" altLang="zh-CN" sz="4400" dirty="0">
                <a:solidFill>
                  <a:srgbClr val="000000"/>
                </a:solidFill>
              </a:rPr>
              <a:t> Singleton</a:t>
            </a:r>
            <a:r>
              <a:rPr kumimoji="1" lang="zh-CN" altLang="en-US" sz="4400" dirty="0">
                <a:solidFill>
                  <a:srgbClr val="000000"/>
                </a:solidFill>
              </a:rPr>
              <a:t>类被加载时就实例化。</a:t>
            </a:r>
            <a:endParaRPr kumimoji="1" lang="en-US" altLang="zh-CN" sz="4400" dirty="0">
              <a:solidFill>
                <a:srgbClr val="000000"/>
              </a:solidFill>
            </a:endParaRPr>
          </a:p>
          <a:p>
            <a:pPr algn="l">
              <a:buSzPct val="123000"/>
            </a:pPr>
            <a:r>
              <a:rPr kumimoji="1" lang="zh-CN" altLang="en-US" sz="4400" dirty="0">
                <a:solidFill>
                  <a:srgbClr val="000000"/>
                </a:solidFill>
              </a:rPr>
              <a:t>静态内部类，</a:t>
            </a:r>
            <a:r>
              <a:rPr kumimoji="1" lang="en-US" altLang="zh-CN" sz="4400" dirty="0">
                <a:solidFill>
                  <a:srgbClr val="000000"/>
                </a:solidFill>
              </a:rPr>
              <a:t> Singleton</a:t>
            </a:r>
            <a:r>
              <a:rPr kumimoji="1" lang="zh-CN" altLang="en-US" sz="4400" dirty="0">
                <a:solidFill>
                  <a:srgbClr val="000000"/>
                </a:solidFill>
              </a:rPr>
              <a:t>类被加载不会立刻实例，而是在需要实例化时调用</a:t>
            </a:r>
            <a:r>
              <a:rPr kumimoji="1" lang="en-US" altLang="zh-CN" sz="4400" dirty="0" err="1">
                <a:solidFill>
                  <a:srgbClr val="000000"/>
                </a:solidFill>
              </a:rPr>
              <a:t>getInstance</a:t>
            </a:r>
            <a:r>
              <a:rPr kumimoji="1" lang="zh-CN" altLang="en-US" sz="4400" dirty="0">
                <a:solidFill>
                  <a:srgbClr val="000000"/>
                </a:solidFill>
              </a:rPr>
              <a:t>方法，加载</a:t>
            </a:r>
            <a:r>
              <a:rPr kumimoji="1" lang="en-US" altLang="zh-CN" sz="4400" dirty="0" err="1">
                <a:solidFill>
                  <a:srgbClr val="000000"/>
                </a:solidFill>
              </a:rPr>
              <a:t>SingletonInstance</a:t>
            </a:r>
            <a:r>
              <a:rPr kumimoji="1" lang="zh-CN" altLang="en-US" sz="4400" dirty="0">
                <a:solidFill>
                  <a:srgbClr val="000000"/>
                </a:solidFill>
              </a:rPr>
              <a:t>类，创建</a:t>
            </a:r>
            <a:r>
              <a:rPr kumimoji="1" lang="en-US" altLang="zh-CN" sz="4400" dirty="0">
                <a:solidFill>
                  <a:srgbClr val="000000"/>
                </a:solidFill>
              </a:rPr>
              <a:t>INSTANCE</a:t>
            </a:r>
            <a:r>
              <a:rPr kumimoji="1" lang="zh-CN" altLang="en-US" sz="4400" dirty="0">
                <a:solidFill>
                  <a:srgbClr val="000000"/>
                </a:solidFill>
              </a:rPr>
              <a:t>实例。</a:t>
            </a:r>
            <a:endParaRPr kumimoji="1" lang="en-US" altLang="zh-CN" sz="4400" dirty="0">
              <a:solidFill>
                <a:srgbClr val="000000"/>
              </a:solidFill>
            </a:endParaRPr>
          </a:p>
          <a:p>
            <a:pPr algn="l">
              <a:buSzPct val="123000"/>
            </a:pPr>
            <a:endParaRPr kumimoji="1" lang="en-US" altLang="zh-CN" sz="4400" dirty="0">
              <a:solidFill>
                <a:srgbClr val="000000"/>
              </a:solidFill>
            </a:endParaRPr>
          </a:p>
          <a:p>
            <a:pPr algn="l" fontAlgn="auto" hangingPunct="0">
              <a:buSzPct val="123000"/>
            </a:pPr>
            <a:r>
              <a:rPr kumimoji="1" lang="zh-CN" altLang="en-US" sz="4400" dirty="0">
                <a:solidFill>
                  <a:srgbClr val="000000"/>
                </a:solidFill>
              </a:rPr>
              <a:t>类加载机制，保证初始化实例时只有一个线程。</a:t>
            </a:r>
            <a:endParaRPr kumimoji="1" lang="en-US" altLang="zh-CN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417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45A9-A6FA-1947-AD09-A2CD7487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2105-D72D-3043-B1E8-1614640091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5ABF7-F5FD-284A-841E-D07867E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双重检查和静态内部类都不能避免被</a:t>
            </a:r>
            <a:r>
              <a:rPr kumimoji="1" lang="zh-CN" altLang="en-US" dirty="0">
                <a:solidFill>
                  <a:srgbClr val="FF0000"/>
                </a:solidFill>
              </a:rPr>
              <a:t>反序列化</a:t>
            </a:r>
            <a:r>
              <a:rPr kumimoji="1" lang="zh-CN" altLang="en-US" dirty="0"/>
              <a:t>生成多个实例</a:t>
            </a:r>
          </a:p>
        </p:txBody>
      </p:sp>
    </p:spTree>
    <p:extLst>
      <p:ext uri="{BB962C8B-B14F-4D97-AF65-F5344CB8AC3E}">
        <p14:creationId xmlns:p14="http://schemas.microsoft.com/office/powerpoint/2010/main" val="40059979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A477-4C31-AD4D-8548-A824DAC2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枚举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AF72F-2DD5-D042-BBD9-52AAE0E889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推荐使用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0AA-1FCA-A24E-A4B1-A967D38F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500" cy="8256012"/>
          </a:xfrm>
        </p:spPr>
        <p:txBody>
          <a:bodyPr/>
          <a:lstStyle/>
          <a:p>
            <a:r>
              <a:rPr kumimoji="1" lang="zh-CN" altLang="en-US" sz="4400" dirty="0"/>
              <a:t>写法简单，无需考虑懒加载、线程安全</a:t>
            </a:r>
            <a:endParaRPr kumimoji="1" lang="en-US" altLang="zh-CN" sz="4400" dirty="0"/>
          </a:p>
          <a:p>
            <a:r>
              <a:rPr kumimoji="1" lang="zh-CN" altLang="en-US" sz="4400" dirty="0"/>
              <a:t>线程安全，枚举值会在类加载时被初始化</a:t>
            </a:r>
            <a:endParaRPr kumimoji="1" lang="en-US" altLang="zh-CN" sz="4400" dirty="0"/>
          </a:p>
          <a:p>
            <a:r>
              <a:rPr kumimoji="1" lang="zh-CN" altLang="en-US" sz="4400" dirty="0"/>
              <a:t>防止反序列化重新创建对象，</a:t>
            </a:r>
            <a:r>
              <a:rPr lang="zh-CN" altLang="en-US" dirty="0"/>
              <a:t>反序列化的时候，会根据名字来找到对应的枚举对象，而不是创建新的对象。</a:t>
            </a:r>
            <a:endParaRPr kumimoji="1"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A50B48-6237-9D47-98C7-FAD8451D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9" y="4248504"/>
            <a:ext cx="7276019" cy="33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36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总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总结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D6CC3F-131B-F24C-8155-FD65E3AF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797D29-61D4-B84B-BC56-C1F20E1CA0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9D8CF-3AE5-5A45-B84B-0DD72738C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什么是单例</a:t>
            </a:r>
            <a:endParaRPr lang="en-US" altLang="zh-CN" dirty="0"/>
          </a:p>
          <a:p>
            <a:r>
              <a:rPr lang="zh-CN" altLang="en-US" dirty="0"/>
              <a:t>单例的使用场景</a:t>
            </a:r>
            <a:endParaRPr lang="en-US" altLang="zh-CN" dirty="0"/>
          </a:p>
          <a:p>
            <a:r>
              <a:rPr lang="zh-CN" altLang="en-US" dirty="0"/>
              <a:t>单例的写法</a:t>
            </a:r>
            <a:endParaRPr lang="en-US" altLang="zh-CN" dirty="0"/>
          </a:p>
          <a:p>
            <a:pPr lvl="1"/>
            <a:r>
              <a:rPr lang="zh-CN" altLang="en-US" dirty="0"/>
              <a:t>饿汉式</a:t>
            </a:r>
            <a:endParaRPr lang="en-US" altLang="zh-CN" dirty="0"/>
          </a:p>
          <a:p>
            <a:pPr lvl="1"/>
            <a:r>
              <a:rPr lang="zh-CN" altLang="en-US" dirty="0"/>
              <a:t>懒汉式</a:t>
            </a:r>
            <a:endParaRPr lang="en-US" altLang="zh-CN" dirty="0"/>
          </a:p>
          <a:p>
            <a:pPr lvl="1"/>
            <a:r>
              <a:rPr lang="zh-CN" altLang="en-US" dirty="0"/>
              <a:t>* 双重检查</a:t>
            </a:r>
            <a:endParaRPr lang="en-US" altLang="zh-CN" dirty="0"/>
          </a:p>
          <a:p>
            <a:pPr lvl="1"/>
            <a:r>
              <a:rPr lang="zh-CN" altLang="en-US" dirty="0"/>
              <a:t>* 静态内部类</a:t>
            </a:r>
            <a:endParaRPr lang="en-US" altLang="zh-CN" dirty="0"/>
          </a:p>
          <a:p>
            <a:pPr lvl="1"/>
            <a:r>
              <a:rPr lang="zh-CN" altLang="en-US" dirty="0"/>
              <a:t>* 枚举</a:t>
            </a:r>
          </a:p>
        </p:txBody>
      </p:sp>
    </p:spTree>
    <p:extLst>
      <p:ext uri="{BB962C8B-B14F-4D97-AF65-F5344CB8AC3E}">
        <p14:creationId xmlns:p14="http://schemas.microsoft.com/office/powerpoint/2010/main" val="7783912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7CC90-BF71-D545-A6E7-AB49EC2F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4D93-D876-2E4F-ACF8-DD2F4D1439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71B58-3E89-AB40-98DA-34460C22E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https://www.cnblogs.com/zhaoyan001/p/6365064.html</a:t>
            </a:r>
          </a:p>
          <a:p>
            <a:r>
              <a:rPr kumimoji="1" lang="en-US" altLang="zh-CN" dirty="0">
                <a:hlinkClick r:id="rId2"/>
              </a:rPr>
              <a:t>https://time.geekbang.org/dailylesson/detail/100044001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https://blog.csdn.net/mnb65482/article/details/80458571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https://en.wikipedia.org/wiki/Double-checked</a:t>
            </a:r>
            <a:r>
              <a:rPr kumimoji="1" lang="en-US" altLang="zh-CN">
                <a:hlinkClick r:id="rId4"/>
              </a:rPr>
              <a:t>_locking</a:t>
            </a:r>
            <a:endParaRPr kumimoji="1" lang="en-US" altLang="zh-CN" dirty="0"/>
          </a:p>
          <a:p>
            <a:r>
              <a:rPr kumimoji="1" lang="en-US" altLang="zh-CN" dirty="0"/>
              <a:t>《Effective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Java》</a:t>
            </a:r>
          </a:p>
          <a:p>
            <a:r>
              <a:rPr kumimoji="1" lang="en-US" altLang="zh-CN" dirty="0"/>
              <a:t>《Java</a:t>
            </a:r>
            <a:r>
              <a:rPr kumimoji="1" lang="zh-CN" altLang="en-US" dirty="0"/>
              <a:t>并发编程实战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23202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总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8426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单例模式介绍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/>
            </a:pPr>
            <a:r>
              <a:t>单例模式介绍</a:t>
            </a:r>
          </a:p>
          <a:p>
            <a:pPr marL="889000" indent="-889000">
              <a:buSzPct val="100000"/>
              <a:buAutoNum type="arabicPeriod"/>
            </a:pPr>
            <a:r>
              <a:t>单例的8种写法</a:t>
            </a:r>
          </a:p>
          <a:p>
            <a:pPr marL="889000" indent="-889000">
              <a:buSzPct val="100000"/>
              <a:buAutoNum type="arabicPeriod"/>
            </a:pPr>
            <a:r>
              <a:t>总结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单例模式介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单例模式介绍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564648-85C5-684C-9098-AC5235C0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51871C-242A-D041-B0E7-93AE58B85A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A265D-CB13-8942-ACBB-57BEC077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一个类只允许创建一个对象（实例），这个类就是一个单例类。</a:t>
            </a:r>
            <a:endParaRPr lang="en-US" altLang="zh-CN" dirty="0"/>
          </a:p>
          <a:p>
            <a:r>
              <a:rPr lang="zh-CN" altLang="en-US" dirty="0"/>
              <a:t>这种设计模式叫做单例设计模式，简称单例模式。</a:t>
            </a:r>
          </a:p>
        </p:txBody>
      </p:sp>
    </p:spTree>
    <p:extLst>
      <p:ext uri="{BB962C8B-B14F-4D97-AF65-F5344CB8AC3E}">
        <p14:creationId xmlns:p14="http://schemas.microsoft.com/office/powerpoint/2010/main" val="10785796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CABE-4F98-EE4E-B456-7F6563A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C3281-D690-3146-9977-D6099E4B47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单例模式的适用场景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1154AA-7E64-0C41-8F76-A37C3939B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无状态的工具类（日志）</a:t>
            </a:r>
            <a:endParaRPr kumimoji="1" lang="en-US" altLang="zh-CN" dirty="0"/>
          </a:p>
          <a:p>
            <a:r>
              <a:rPr kumimoji="1" lang="zh-CN" altLang="en-US" dirty="0"/>
              <a:t>全局信息类（全局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、记录网站访问次数）</a:t>
            </a:r>
          </a:p>
        </p:txBody>
      </p:sp>
    </p:spTree>
    <p:extLst>
      <p:ext uri="{BB962C8B-B14F-4D97-AF65-F5344CB8AC3E}">
        <p14:creationId xmlns:p14="http://schemas.microsoft.com/office/powerpoint/2010/main" val="16492750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单例的8种写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单例的8种写法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267155-8B70-F044-ABC6-87D15195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饿汉式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FBD33B-F6D0-AC44-9642-533119F49B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静态常量与静态代码块（可用）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5305C-B269-B648-8C3D-3576705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0105141"/>
            <a:ext cx="20845426" cy="2719905"/>
          </a:xfrm>
        </p:spPr>
        <p:txBody>
          <a:bodyPr/>
          <a:lstStyle/>
          <a:p>
            <a:r>
              <a:rPr lang="zh-CN" altLang="en-US" dirty="0"/>
              <a:t>类加载时完成实例化，线程安全</a:t>
            </a:r>
            <a:endParaRPr lang="en-US" altLang="zh-CN" dirty="0"/>
          </a:p>
          <a:p>
            <a:r>
              <a:rPr lang="zh-CN" altLang="en-US" dirty="0"/>
              <a:t>不支持延迟加载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14F197-7902-694E-8405-4797B7E8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9" y="3631818"/>
            <a:ext cx="11866753" cy="45765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9C8852-9C6F-ED48-944E-1945179F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606" y="3631818"/>
            <a:ext cx="8571319" cy="61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51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98AD-BF67-914E-BA92-D1E1BBCD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2ACC6-7F24-7E49-8263-34028326BE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关于延时加载的观点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07C24-8888-A348-9BF2-B7CABB548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实例占用资源多、耗时长，提前初始化实例是一种浪费资源的行为。应该用到的时候再去初始化。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如果初始化耗时长，最好不要等到用到的时候才执行初始化，影响系统性能。</a:t>
            </a:r>
            <a:endParaRPr kumimoji="1" lang="en-US" altLang="zh-CN" dirty="0"/>
          </a:p>
          <a:p>
            <a:r>
              <a:rPr kumimoji="1" lang="en-US" altLang="zh-CN" dirty="0"/>
              <a:t>Fail-fast</a:t>
            </a:r>
            <a:r>
              <a:rPr kumimoji="1" lang="zh-CN" altLang="en-US" dirty="0"/>
              <a:t>，资源不足时，启动时报错，避免程序运行一段时间之后崩溃，影响系统可用性</a:t>
            </a:r>
          </a:p>
        </p:txBody>
      </p:sp>
    </p:spTree>
    <p:extLst>
      <p:ext uri="{BB962C8B-B14F-4D97-AF65-F5344CB8AC3E}">
        <p14:creationId xmlns:p14="http://schemas.microsoft.com/office/powerpoint/2010/main" val="16760919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37781-7E5C-2E49-9F2E-5DF7096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懒汉式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BC685-5010-164D-883D-B83C87531E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2.1.</a:t>
            </a:r>
            <a:r>
              <a:rPr kumimoji="1" lang="zh-CN" altLang="en-US" dirty="0"/>
              <a:t> 线程不安全的懒汉式（</a:t>
            </a:r>
            <a:r>
              <a:rPr kumimoji="1" lang="zh-CN" altLang="en-US" dirty="0">
                <a:solidFill>
                  <a:srgbClr val="FF0000"/>
                </a:solidFill>
              </a:rPr>
              <a:t>不可用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3F60D-2DE1-3544-A5A2-B1A4F780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105072"/>
            <a:ext cx="10985499" cy="8399444"/>
          </a:xfrm>
        </p:spPr>
        <p:txBody>
          <a:bodyPr/>
          <a:lstStyle/>
          <a:p>
            <a:r>
              <a:rPr kumimoji="1" lang="zh-CN" altLang="en-US" dirty="0"/>
              <a:t>延迟加载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线程不安全，多个线程同时通过</a:t>
            </a: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</a:rPr>
              <a:t>条件，会创建多个实例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20D5E-A652-E64B-9438-4F7D824A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105072"/>
            <a:ext cx="9763634" cy="66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005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585</Words>
  <Application>Microsoft Macintosh PowerPoint</Application>
  <PresentationFormat>自定义</PresentationFormat>
  <Paragraphs>77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Helvetica Neue</vt:lpstr>
      <vt:lpstr>Helvetica Neue Medium</vt:lpstr>
      <vt:lpstr>21_BasicWhite</vt:lpstr>
      <vt:lpstr>单例的8种写法</vt:lpstr>
      <vt:lpstr>PowerPoint 演示文稿</vt:lpstr>
      <vt:lpstr>单例模式介绍</vt:lpstr>
      <vt:lpstr>PowerPoint 演示文稿</vt:lpstr>
      <vt:lpstr>PowerPoint 演示文稿</vt:lpstr>
      <vt:lpstr>单例的8种写法</vt:lpstr>
      <vt:lpstr>1. 饿汉式</vt:lpstr>
      <vt:lpstr>PowerPoint 演示文稿</vt:lpstr>
      <vt:lpstr>2. 懒汉式</vt:lpstr>
      <vt:lpstr>2. 懒汉式</vt:lpstr>
      <vt:lpstr>2. 懒汉式</vt:lpstr>
      <vt:lpstr>2. 双重检查</vt:lpstr>
      <vt:lpstr>3. 静态内部类</vt:lpstr>
      <vt:lpstr>PowerPoint 演示文稿</vt:lpstr>
      <vt:lpstr>4. 枚举</vt:lpstr>
      <vt:lpstr>总结</vt:lpstr>
      <vt:lpstr>PowerPoint 演示文稿</vt:lpstr>
      <vt:lpstr>PowerPoint 演示文稿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单例的8种写法</dc:title>
  <cp:lastModifiedBy>陈 曦</cp:lastModifiedBy>
  <cp:revision>4</cp:revision>
  <dcterms:modified xsi:type="dcterms:W3CDTF">2021-10-04T15:46:34Z</dcterms:modified>
</cp:coreProperties>
</file>