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  <p:sldId id="325" r:id="rId77"/>
    <p:sldId id="326" r:id="rId78"/>
    <p:sldId id="327" r:id="rId79"/>
    <p:sldId id="328" r:id="rId80"/>
    <p:sldId id="329" r:id="rId81"/>
    <p:sldId id="330" r:id="rId82"/>
    <p:sldId id="331" r:id="rId83"/>
    <p:sldId id="332" r:id="rId84"/>
    <p:sldId id="333" r:id="rId85"/>
    <p:sldId id="334" r:id="rId86"/>
    <p:sldId id="335" r:id="rId87"/>
    <p:sldId id="336" r:id="rId88"/>
    <p:sldId id="337" r:id="rId89"/>
    <p:sldId id="338" r:id="rId90"/>
    <p:sldId id="339" r:id="rId91"/>
    <p:sldId id="340" r:id="rId92"/>
    <p:sldId id="341" r:id="rId93"/>
    <p:sldId id="342" r:id="rId94"/>
    <p:sldId id="343" r:id="rId95"/>
    <p:sldId id="344" r:id="rId96"/>
    <p:sldId id="345" r:id="rId97"/>
    <p:sldId id="346" r:id="rId98"/>
    <p:sldId id="347" r:id="rId99"/>
    <p:sldId id="348" r:id="rId100"/>
    <p:sldId id="349" r:id="rId101"/>
    <p:sldId id="350" r:id="rId102"/>
    <p:sldId id="351" r:id="rId103"/>
    <p:sldId id="352" r:id="rId104"/>
    <p:sldId id="353" r:id="rId105"/>
    <p:sldId id="354" r:id="rId106"/>
    <p:sldId id="355" r:id="rId107"/>
    <p:sldId id="356" r:id="rId108"/>
    <p:sldId id="357" r:id="rId109"/>
    <p:sldId id="358" r:id="rId110"/>
    <p:sldId id="359" r:id="rId111"/>
    <p:sldId id="360" r:id="rId112"/>
    <p:sldId id="361" r:id="rId113"/>
    <p:sldId id="362" r:id="rId114"/>
    <p:sldId id="363" r:id="rId115"/>
    <p:sldId id="364" r:id="rId116"/>
    <p:sldId id="365" r:id="rId117"/>
    <p:sldId id="366" r:id="rId118"/>
    <p:sldId id="367" r:id="rId119"/>
    <p:sldId id="368" r:id="rId120"/>
    <p:sldId id="369" r:id="rId121"/>
    <p:sldId id="370" r:id="rId122"/>
    <p:sldId id="371" r:id="rId123"/>
    <p:sldId id="372" r:id="rId124"/>
    <p:sldId id="373" r:id="rId125"/>
    <p:sldId id="374" r:id="rId126"/>
    <p:sldId id="375" r:id="rId127"/>
    <p:sldId id="376" r:id="rId128"/>
    <p:sldId id="377" r:id="rId129"/>
    <p:sldId id="378" r:id="rId130"/>
    <p:sldId id="379" r:id="rId131"/>
    <p:sldId id="380" r:id="rId132"/>
    <p:sldId id="381" r:id="rId133"/>
    <p:sldId id="382" r:id="rId134"/>
    <p:sldId id="383" r:id="rId135"/>
    <p:sldId id="384" r:id="rId136"/>
    <p:sldId id="385" r:id="rId137"/>
    <p:sldId id="386" r:id="rId138"/>
    <p:sldId id="387" r:id="rId139"/>
    <p:sldId id="388" r:id="rId140"/>
    <p:sldId id="389" r:id="rId141"/>
    <p:sldId id="390" r:id="rId142"/>
    <p:sldId id="391" r:id="rId143"/>
    <p:sldId id="392" r:id="rId144"/>
    <p:sldId id="393" r:id="rId145"/>
    <p:sldId id="394" r:id="rId146"/>
    <p:sldId id="395" r:id="rId147"/>
    <p:sldId id="396" r:id="rId148"/>
    <p:sldId id="397" r:id="rId149"/>
    <p:sldId id="398" r:id="rId150"/>
    <p:sldId id="399" r:id="rId151"/>
    <p:sldId id="400" r:id="rId152"/>
    <p:sldId id="401" r:id="rId153"/>
    <p:sldId id="402" r:id="rId154"/>
    <p:sldId id="403" r:id="rId155"/>
    <p:sldId id="404" r:id="rId156"/>
    <p:sldId id="405" r:id="rId157"/>
    <p:sldId id="406" r:id="rId158"/>
    <p:sldId id="407" r:id="rId159"/>
    <p:sldId id="408" r:id="rId160"/>
    <p:sldId id="409" r:id="rId161"/>
    <p:sldId id="410" r:id="rId162"/>
    <p:sldId id="411" r:id="rId163"/>
    <p:sldId id="412" r:id="rId164"/>
    <p:sldId id="413" r:id="rId165"/>
    <p:sldId id="414" r:id="rId166"/>
    <p:sldId id="415" r:id="rId167"/>
    <p:sldId id="416" r:id="rId168"/>
    <p:sldId id="417" r:id="rId169"/>
    <p:sldId id="418" r:id="rId170"/>
    <p:sldId id="419" r:id="rId171"/>
    <p:sldId id="420" r:id="rId172"/>
    <p:sldId id="421" r:id="rId173"/>
  </p:sldIdLst>
  <p:sldSz cx="8128000" cy="609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Times New Roman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Times New Roman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Times New Roman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Times New Roman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Times New Roman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Times New Roman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Times New Roman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Times New Roman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Times New Roman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DBFE"/>
          </a:solidFill>
        </a:fill>
      </a:tcStyle>
    </a:wholeTbl>
    <a:band2H>
      <a:tcTxStyle b="def" i="def"/>
      <a:tcStyle>
        <a:tcBdr/>
        <a:fill>
          <a:solidFill>
            <a:srgbClr val="EAEE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slide" Target="slides/slide54.xml"/><Relationship Id="rId62" Type="http://schemas.openxmlformats.org/officeDocument/2006/relationships/slide" Target="slides/slide55.xml"/><Relationship Id="rId63" Type="http://schemas.openxmlformats.org/officeDocument/2006/relationships/slide" Target="slides/slide56.xml"/><Relationship Id="rId64" Type="http://schemas.openxmlformats.org/officeDocument/2006/relationships/slide" Target="slides/slide57.xml"/><Relationship Id="rId65" Type="http://schemas.openxmlformats.org/officeDocument/2006/relationships/slide" Target="slides/slide58.xml"/><Relationship Id="rId66" Type="http://schemas.openxmlformats.org/officeDocument/2006/relationships/slide" Target="slides/slide59.xml"/><Relationship Id="rId67" Type="http://schemas.openxmlformats.org/officeDocument/2006/relationships/slide" Target="slides/slide60.xml"/><Relationship Id="rId68" Type="http://schemas.openxmlformats.org/officeDocument/2006/relationships/slide" Target="slides/slide61.xml"/><Relationship Id="rId69" Type="http://schemas.openxmlformats.org/officeDocument/2006/relationships/slide" Target="slides/slide62.xml"/><Relationship Id="rId70" Type="http://schemas.openxmlformats.org/officeDocument/2006/relationships/slide" Target="slides/slide63.xml"/><Relationship Id="rId71" Type="http://schemas.openxmlformats.org/officeDocument/2006/relationships/slide" Target="slides/slide64.xml"/><Relationship Id="rId72" Type="http://schemas.openxmlformats.org/officeDocument/2006/relationships/slide" Target="slides/slide65.xml"/><Relationship Id="rId73" Type="http://schemas.openxmlformats.org/officeDocument/2006/relationships/slide" Target="slides/slide66.xml"/><Relationship Id="rId74" Type="http://schemas.openxmlformats.org/officeDocument/2006/relationships/slide" Target="slides/slide67.xml"/><Relationship Id="rId75" Type="http://schemas.openxmlformats.org/officeDocument/2006/relationships/slide" Target="slides/slide68.xml"/><Relationship Id="rId76" Type="http://schemas.openxmlformats.org/officeDocument/2006/relationships/slide" Target="slides/slide69.xml"/><Relationship Id="rId77" Type="http://schemas.openxmlformats.org/officeDocument/2006/relationships/slide" Target="slides/slide70.xml"/><Relationship Id="rId78" Type="http://schemas.openxmlformats.org/officeDocument/2006/relationships/slide" Target="slides/slide71.xml"/><Relationship Id="rId79" Type="http://schemas.openxmlformats.org/officeDocument/2006/relationships/slide" Target="slides/slide72.xml"/><Relationship Id="rId80" Type="http://schemas.openxmlformats.org/officeDocument/2006/relationships/slide" Target="slides/slide73.xml"/><Relationship Id="rId81" Type="http://schemas.openxmlformats.org/officeDocument/2006/relationships/slide" Target="slides/slide74.xml"/><Relationship Id="rId82" Type="http://schemas.openxmlformats.org/officeDocument/2006/relationships/slide" Target="slides/slide75.xml"/><Relationship Id="rId83" Type="http://schemas.openxmlformats.org/officeDocument/2006/relationships/slide" Target="slides/slide76.xml"/><Relationship Id="rId84" Type="http://schemas.openxmlformats.org/officeDocument/2006/relationships/slide" Target="slides/slide77.xml"/><Relationship Id="rId85" Type="http://schemas.openxmlformats.org/officeDocument/2006/relationships/slide" Target="slides/slide78.xml"/><Relationship Id="rId86" Type="http://schemas.openxmlformats.org/officeDocument/2006/relationships/slide" Target="slides/slide79.xml"/><Relationship Id="rId87" Type="http://schemas.openxmlformats.org/officeDocument/2006/relationships/slide" Target="slides/slide80.xml"/><Relationship Id="rId88" Type="http://schemas.openxmlformats.org/officeDocument/2006/relationships/slide" Target="slides/slide81.xml"/><Relationship Id="rId89" Type="http://schemas.openxmlformats.org/officeDocument/2006/relationships/slide" Target="slides/slide82.xml"/><Relationship Id="rId90" Type="http://schemas.openxmlformats.org/officeDocument/2006/relationships/slide" Target="slides/slide83.xml"/><Relationship Id="rId91" Type="http://schemas.openxmlformats.org/officeDocument/2006/relationships/slide" Target="slides/slide84.xml"/><Relationship Id="rId92" Type="http://schemas.openxmlformats.org/officeDocument/2006/relationships/slide" Target="slides/slide85.xml"/><Relationship Id="rId93" Type="http://schemas.openxmlformats.org/officeDocument/2006/relationships/slide" Target="slides/slide86.xml"/><Relationship Id="rId94" Type="http://schemas.openxmlformats.org/officeDocument/2006/relationships/slide" Target="slides/slide87.xml"/><Relationship Id="rId95" Type="http://schemas.openxmlformats.org/officeDocument/2006/relationships/slide" Target="slides/slide88.xml"/><Relationship Id="rId96" Type="http://schemas.openxmlformats.org/officeDocument/2006/relationships/slide" Target="slides/slide89.xml"/><Relationship Id="rId97" Type="http://schemas.openxmlformats.org/officeDocument/2006/relationships/slide" Target="slides/slide90.xml"/><Relationship Id="rId98" Type="http://schemas.openxmlformats.org/officeDocument/2006/relationships/slide" Target="slides/slide91.xml"/><Relationship Id="rId99" Type="http://schemas.openxmlformats.org/officeDocument/2006/relationships/slide" Target="slides/slide92.xml"/><Relationship Id="rId100" Type="http://schemas.openxmlformats.org/officeDocument/2006/relationships/slide" Target="slides/slide93.xml"/><Relationship Id="rId101" Type="http://schemas.openxmlformats.org/officeDocument/2006/relationships/slide" Target="slides/slide94.xml"/><Relationship Id="rId102" Type="http://schemas.openxmlformats.org/officeDocument/2006/relationships/slide" Target="slides/slide95.xml"/><Relationship Id="rId103" Type="http://schemas.openxmlformats.org/officeDocument/2006/relationships/slide" Target="slides/slide96.xml"/><Relationship Id="rId104" Type="http://schemas.openxmlformats.org/officeDocument/2006/relationships/slide" Target="slides/slide97.xml"/><Relationship Id="rId105" Type="http://schemas.openxmlformats.org/officeDocument/2006/relationships/slide" Target="slides/slide98.xml"/><Relationship Id="rId106" Type="http://schemas.openxmlformats.org/officeDocument/2006/relationships/slide" Target="slides/slide99.xml"/><Relationship Id="rId107" Type="http://schemas.openxmlformats.org/officeDocument/2006/relationships/slide" Target="slides/slide100.xml"/><Relationship Id="rId108" Type="http://schemas.openxmlformats.org/officeDocument/2006/relationships/slide" Target="slides/slide101.xml"/><Relationship Id="rId109" Type="http://schemas.openxmlformats.org/officeDocument/2006/relationships/slide" Target="slides/slide102.xml"/><Relationship Id="rId110" Type="http://schemas.openxmlformats.org/officeDocument/2006/relationships/slide" Target="slides/slide103.xml"/><Relationship Id="rId111" Type="http://schemas.openxmlformats.org/officeDocument/2006/relationships/slide" Target="slides/slide104.xml"/><Relationship Id="rId112" Type="http://schemas.openxmlformats.org/officeDocument/2006/relationships/slide" Target="slides/slide105.xml"/><Relationship Id="rId113" Type="http://schemas.openxmlformats.org/officeDocument/2006/relationships/slide" Target="slides/slide106.xml"/><Relationship Id="rId114" Type="http://schemas.openxmlformats.org/officeDocument/2006/relationships/slide" Target="slides/slide107.xml"/><Relationship Id="rId115" Type="http://schemas.openxmlformats.org/officeDocument/2006/relationships/slide" Target="slides/slide108.xml"/><Relationship Id="rId116" Type="http://schemas.openxmlformats.org/officeDocument/2006/relationships/slide" Target="slides/slide109.xml"/><Relationship Id="rId117" Type="http://schemas.openxmlformats.org/officeDocument/2006/relationships/slide" Target="slides/slide110.xml"/><Relationship Id="rId118" Type="http://schemas.openxmlformats.org/officeDocument/2006/relationships/slide" Target="slides/slide111.xml"/><Relationship Id="rId119" Type="http://schemas.openxmlformats.org/officeDocument/2006/relationships/slide" Target="slides/slide112.xml"/><Relationship Id="rId120" Type="http://schemas.openxmlformats.org/officeDocument/2006/relationships/slide" Target="slides/slide113.xml"/><Relationship Id="rId121" Type="http://schemas.openxmlformats.org/officeDocument/2006/relationships/slide" Target="slides/slide114.xml"/><Relationship Id="rId122" Type="http://schemas.openxmlformats.org/officeDocument/2006/relationships/slide" Target="slides/slide115.xml"/><Relationship Id="rId123" Type="http://schemas.openxmlformats.org/officeDocument/2006/relationships/slide" Target="slides/slide116.xml"/><Relationship Id="rId124" Type="http://schemas.openxmlformats.org/officeDocument/2006/relationships/slide" Target="slides/slide117.xml"/><Relationship Id="rId125" Type="http://schemas.openxmlformats.org/officeDocument/2006/relationships/slide" Target="slides/slide118.xml"/><Relationship Id="rId126" Type="http://schemas.openxmlformats.org/officeDocument/2006/relationships/slide" Target="slides/slide119.xml"/><Relationship Id="rId127" Type="http://schemas.openxmlformats.org/officeDocument/2006/relationships/slide" Target="slides/slide120.xml"/><Relationship Id="rId128" Type="http://schemas.openxmlformats.org/officeDocument/2006/relationships/slide" Target="slides/slide121.xml"/><Relationship Id="rId129" Type="http://schemas.openxmlformats.org/officeDocument/2006/relationships/slide" Target="slides/slide122.xml"/><Relationship Id="rId130" Type="http://schemas.openxmlformats.org/officeDocument/2006/relationships/slide" Target="slides/slide123.xml"/><Relationship Id="rId131" Type="http://schemas.openxmlformats.org/officeDocument/2006/relationships/slide" Target="slides/slide124.xml"/><Relationship Id="rId132" Type="http://schemas.openxmlformats.org/officeDocument/2006/relationships/slide" Target="slides/slide125.xml"/><Relationship Id="rId133" Type="http://schemas.openxmlformats.org/officeDocument/2006/relationships/slide" Target="slides/slide126.xml"/><Relationship Id="rId134" Type="http://schemas.openxmlformats.org/officeDocument/2006/relationships/slide" Target="slides/slide127.xml"/><Relationship Id="rId135" Type="http://schemas.openxmlformats.org/officeDocument/2006/relationships/slide" Target="slides/slide128.xml"/><Relationship Id="rId136" Type="http://schemas.openxmlformats.org/officeDocument/2006/relationships/slide" Target="slides/slide129.xml"/><Relationship Id="rId137" Type="http://schemas.openxmlformats.org/officeDocument/2006/relationships/slide" Target="slides/slide130.xml"/><Relationship Id="rId138" Type="http://schemas.openxmlformats.org/officeDocument/2006/relationships/slide" Target="slides/slide131.xml"/><Relationship Id="rId139" Type="http://schemas.openxmlformats.org/officeDocument/2006/relationships/slide" Target="slides/slide132.xml"/><Relationship Id="rId140" Type="http://schemas.openxmlformats.org/officeDocument/2006/relationships/slide" Target="slides/slide133.xml"/><Relationship Id="rId141" Type="http://schemas.openxmlformats.org/officeDocument/2006/relationships/slide" Target="slides/slide134.xml"/><Relationship Id="rId142" Type="http://schemas.openxmlformats.org/officeDocument/2006/relationships/slide" Target="slides/slide135.xml"/><Relationship Id="rId143" Type="http://schemas.openxmlformats.org/officeDocument/2006/relationships/slide" Target="slides/slide136.xml"/><Relationship Id="rId144" Type="http://schemas.openxmlformats.org/officeDocument/2006/relationships/slide" Target="slides/slide137.xml"/><Relationship Id="rId145" Type="http://schemas.openxmlformats.org/officeDocument/2006/relationships/slide" Target="slides/slide138.xml"/><Relationship Id="rId146" Type="http://schemas.openxmlformats.org/officeDocument/2006/relationships/slide" Target="slides/slide139.xml"/><Relationship Id="rId147" Type="http://schemas.openxmlformats.org/officeDocument/2006/relationships/slide" Target="slides/slide140.xml"/><Relationship Id="rId148" Type="http://schemas.openxmlformats.org/officeDocument/2006/relationships/slide" Target="slides/slide141.xml"/><Relationship Id="rId149" Type="http://schemas.openxmlformats.org/officeDocument/2006/relationships/slide" Target="slides/slide142.xml"/><Relationship Id="rId150" Type="http://schemas.openxmlformats.org/officeDocument/2006/relationships/slide" Target="slides/slide143.xml"/><Relationship Id="rId151" Type="http://schemas.openxmlformats.org/officeDocument/2006/relationships/slide" Target="slides/slide144.xml"/><Relationship Id="rId152" Type="http://schemas.openxmlformats.org/officeDocument/2006/relationships/slide" Target="slides/slide145.xml"/><Relationship Id="rId153" Type="http://schemas.openxmlformats.org/officeDocument/2006/relationships/slide" Target="slides/slide146.xml"/><Relationship Id="rId154" Type="http://schemas.openxmlformats.org/officeDocument/2006/relationships/slide" Target="slides/slide147.xml"/><Relationship Id="rId155" Type="http://schemas.openxmlformats.org/officeDocument/2006/relationships/slide" Target="slides/slide148.xml"/><Relationship Id="rId156" Type="http://schemas.openxmlformats.org/officeDocument/2006/relationships/slide" Target="slides/slide149.xml"/><Relationship Id="rId157" Type="http://schemas.openxmlformats.org/officeDocument/2006/relationships/slide" Target="slides/slide150.xml"/><Relationship Id="rId158" Type="http://schemas.openxmlformats.org/officeDocument/2006/relationships/slide" Target="slides/slide151.xml"/><Relationship Id="rId159" Type="http://schemas.openxmlformats.org/officeDocument/2006/relationships/slide" Target="slides/slide152.xml"/><Relationship Id="rId160" Type="http://schemas.openxmlformats.org/officeDocument/2006/relationships/slide" Target="slides/slide153.xml"/><Relationship Id="rId161" Type="http://schemas.openxmlformats.org/officeDocument/2006/relationships/slide" Target="slides/slide154.xml"/><Relationship Id="rId162" Type="http://schemas.openxmlformats.org/officeDocument/2006/relationships/slide" Target="slides/slide155.xml"/><Relationship Id="rId163" Type="http://schemas.openxmlformats.org/officeDocument/2006/relationships/slide" Target="slides/slide156.xml"/><Relationship Id="rId164" Type="http://schemas.openxmlformats.org/officeDocument/2006/relationships/slide" Target="slides/slide157.xml"/><Relationship Id="rId165" Type="http://schemas.openxmlformats.org/officeDocument/2006/relationships/slide" Target="slides/slide158.xml"/><Relationship Id="rId166" Type="http://schemas.openxmlformats.org/officeDocument/2006/relationships/slide" Target="slides/slide159.xml"/><Relationship Id="rId167" Type="http://schemas.openxmlformats.org/officeDocument/2006/relationships/slide" Target="slides/slide160.xml"/><Relationship Id="rId168" Type="http://schemas.openxmlformats.org/officeDocument/2006/relationships/slide" Target="slides/slide161.xml"/><Relationship Id="rId169" Type="http://schemas.openxmlformats.org/officeDocument/2006/relationships/slide" Target="slides/slide162.xml"/><Relationship Id="rId170" Type="http://schemas.openxmlformats.org/officeDocument/2006/relationships/slide" Target="slides/slide163.xml"/><Relationship Id="rId171" Type="http://schemas.openxmlformats.org/officeDocument/2006/relationships/slide" Target="slides/slide164.xml"/><Relationship Id="rId172" Type="http://schemas.openxmlformats.org/officeDocument/2006/relationships/slide" Target="slides/slide165.xml"/><Relationship Id="rId173" Type="http://schemas.openxmlformats.org/officeDocument/2006/relationships/slide" Target="slides/slide16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" name="Shape 1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762000" latinLnBrk="0">
      <a:spcBef>
        <a:spcPts val="400"/>
      </a:spcBef>
      <a:defRPr sz="1200">
        <a:latin typeface="+mj-lt"/>
        <a:ea typeface="+mj-ea"/>
        <a:cs typeface="+mj-cs"/>
        <a:sym typeface="Times New Roman"/>
      </a:defRPr>
    </a:lvl1pPr>
    <a:lvl2pPr indent="228600" defTabSz="762000" latinLnBrk="0">
      <a:spcBef>
        <a:spcPts val="400"/>
      </a:spcBef>
      <a:defRPr sz="1200">
        <a:latin typeface="+mj-lt"/>
        <a:ea typeface="+mj-ea"/>
        <a:cs typeface="+mj-cs"/>
        <a:sym typeface="Times New Roman"/>
      </a:defRPr>
    </a:lvl2pPr>
    <a:lvl3pPr indent="457200" defTabSz="762000" latinLnBrk="0">
      <a:spcBef>
        <a:spcPts val="400"/>
      </a:spcBef>
      <a:defRPr sz="1200">
        <a:latin typeface="+mj-lt"/>
        <a:ea typeface="+mj-ea"/>
        <a:cs typeface="+mj-cs"/>
        <a:sym typeface="Times New Roman"/>
      </a:defRPr>
    </a:lvl3pPr>
    <a:lvl4pPr indent="685800" defTabSz="762000" latinLnBrk="0">
      <a:spcBef>
        <a:spcPts val="400"/>
      </a:spcBef>
      <a:defRPr sz="1200">
        <a:latin typeface="+mj-lt"/>
        <a:ea typeface="+mj-ea"/>
        <a:cs typeface="+mj-cs"/>
        <a:sym typeface="Times New Roman"/>
      </a:defRPr>
    </a:lvl4pPr>
    <a:lvl5pPr indent="914400" defTabSz="762000" latinLnBrk="0">
      <a:spcBef>
        <a:spcPts val="400"/>
      </a:spcBef>
      <a:defRPr sz="1200">
        <a:latin typeface="+mj-lt"/>
        <a:ea typeface="+mj-ea"/>
        <a:cs typeface="+mj-cs"/>
        <a:sym typeface="Times New Roman"/>
      </a:defRPr>
    </a:lvl5pPr>
    <a:lvl6pPr indent="1143000" defTabSz="762000" latinLnBrk="0">
      <a:spcBef>
        <a:spcPts val="400"/>
      </a:spcBef>
      <a:defRPr sz="1200">
        <a:latin typeface="+mj-lt"/>
        <a:ea typeface="+mj-ea"/>
        <a:cs typeface="+mj-cs"/>
        <a:sym typeface="Times New Roman"/>
      </a:defRPr>
    </a:lvl6pPr>
    <a:lvl7pPr indent="1371600" defTabSz="762000" latinLnBrk="0">
      <a:spcBef>
        <a:spcPts val="400"/>
      </a:spcBef>
      <a:defRPr sz="1200">
        <a:latin typeface="+mj-lt"/>
        <a:ea typeface="+mj-ea"/>
        <a:cs typeface="+mj-cs"/>
        <a:sym typeface="Times New Roman"/>
      </a:defRPr>
    </a:lvl7pPr>
    <a:lvl8pPr indent="1600200" defTabSz="762000" latinLnBrk="0">
      <a:spcBef>
        <a:spcPts val="400"/>
      </a:spcBef>
      <a:defRPr sz="1200">
        <a:latin typeface="+mj-lt"/>
        <a:ea typeface="+mj-ea"/>
        <a:cs typeface="+mj-cs"/>
        <a:sym typeface="Times New Roman"/>
      </a:defRPr>
    </a:lvl8pPr>
    <a:lvl9pPr indent="1828800" defTabSz="762000" latinLnBrk="0">
      <a:spcBef>
        <a:spcPts val="400"/>
      </a:spcBef>
      <a:defRPr sz="1200">
        <a:latin typeface="+mj-lt"/>
        <a:ea typeface="+mj-ea"/>
        <a:cs typeface="+mj-cs"/>
        <a:sym typeface="Times New Roman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406400" y="81844"/>
            <a:ext cx="7315200" cy="13405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406400" y="1422400"/>
            <a:ext cx="7315200" cy="467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3928533" y="5484988"/>
            <a:ext cx="1896534" cy="3302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  <p:transition xmlns:p14="http://schemas.microsoft.com/office/powerpoint/2010/main" spd="med" advClick="1"/>
  <p:txStyles>
    <p:titleStyle>
      <a:lvl1pPr marL="0" marR="0" indent="0" algn="ctr" defTabSz="7620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Times New Roman"/>
        </a:defRPr>
      </a:lvl1pPr>
      <a:lvl2pPr marL="0" marR="0" indent="0" algn="ctr" defTabSz="7620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Times New Roman"/>
        </a:defRPr>
      </a:lvl2pPr>
      <a:lvl3pPr marL="0" marR="0" indent="0" algn="ctr" defTabSz="7620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Times New Roman"/>
        </a:defRPr>
      </a:lvl3pPr>
      <a:lvl4pPr marL="0" marR="0" indent="0" algn="ctr" defTabSz="7620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Times New Roman"/>
        </a:defRPr>
      </a:lvl4pPr>
      <a:lvl5pPr marL="0" marR="0" indent="0" algn="ctr" defTabSz="7620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Times New Roman"/>
        </a:defRPr>
      </a:lvl5pPr>
      <a:lvl6pPr marL="0" marR="0" indent="457200" algn="ctr" defTabSz="7620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Times New Roman"/>
        </a:defRPr>
      </a:lvl6pPr>
      <a:lvl7pPr marL="0" marR="0" indent="914400" algn="ctr" defTabSz="7620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Times New Roman"/>
        </a:defRPr>
      </a:lvl7pPr>
      <a:lvl8pPr marL="0" marR="0" indent="1371600" algn="ctr" defTabSz="7620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Times New Roman"/>
        </a:defRPr>
      </a:lvl8pPr>
      <a:lvl9pPr marL="0" marR="0" indent="1828800" algn="ctr" defTabSz="7620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Times New Roman"/>
        </a:defRPr>
      </a:lvl9pPr>
    </p:titleStyle>
    <p:bodyStyle>
      <a:lvl1pPr marL="342900" marR="0" indent="-342900" algn="l" defTabSz="7620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Times New Roman"/>
        </a:defRPr>
      </a:lvl1pPr>
      <a:lvl2pPr marL="783771" marR="0" indent="-326571" algn="l" defTabSz="7620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Times New Roman"/>
        </a:defRPr>
      </a:lvl2pPr>
      <a:lvl3pPr marL="1219200" marR="0" indent="-304800" algn="l" defTabSz="7620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Times New Roman"/>
        </a:defRPr>
      </a:lvl3pPr>
      <a:lvl4pPr marL="1737360" marR="0" indent="-365760" algn="l" defTabSz="7620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Times New Roman"/>
        </a:defRPr>
      </a:lvl4pPr>
      <a:lvl5pPr marL="2235200" marR="0" indent="-406400" algn="l" defTabSz="7620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Times New Roman"/>
        </a:defRPr>
      </a:lvl5pPr>
      <a:lvl6pPr marL="2692400" marR="0" indent="-406400" algn="l" defTabSz="7620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Times New Roman"/>
        </a:defRPr>
      </a:lvl6pPr>
      <a:lvl7pPr marL="3149600" marR="0" indent="-406400" algn="l" defTabSz="7620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Times New Roman"/>
        </a:defRPr>
      </a:lvl7pPr>
      <a:lvl8pPr marL="3606800" marR="0" indent="-406400" algn="l" defTabSz="7620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Times New Roman"/>
        </a:defRPr>
      </a:lvl8pPr>
      <a:lvl9pPr marL="4064000" marR="0" indent="-406400" algn="l" defTabSz="7620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Times New Roman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6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6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6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SCI 111…"/>
          <p:cNvSpPr txBox="1"/>
          <p:nvPr/>
        </p:nvSpPr>
        <p:spPr>
          <a:xfrm>
            <a:off x="838200" y="846138"/>
            <a:ext cx="6781800" cy="46239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50" tIns="19050" rIns="19050" bIns="19050">
            <a:spAutoFit/>
          </a:bodyPr>
          <a:lstStyle/>
          <a:p>
            <a:pPr algn="ctr" defTabSz="762000">
              <a:lnSpc>
                <a:spcPts val="4300"/>
              </a:lnSpc>
              <a:spcBef>
                <a:spcPts val="1000"/>
              </a:spcBef>
              <a:defRPr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pPr>
            <a:r>
              <a:t>CSCI 111</a:t>
            </a:r>
          </a:p>
          <a:p>
            <a:pPr algn="ctr" defTabSz="762000">
              <a:lnSpc>
                <a:spcPts val="4300"/>
              </a:lnSpc>
              <a:spcBef>
                <a:spcPts val="1000"/>
              </a:spcBef>
              <a:defRPr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pPr>
            <a:r>
              <a:t>Topic 10</a:t>
            </a:r>
          </a:p>
          <a:p>
            <a:pPr algn="ctr" defTabSz="762000">
              <a:lnSpc>
                <a:spcPts val="4300"/>
              </a:lnSpc>
              <a:spcBef>
                <a:spcPts val="1000"/>
              </a:spcBef>
              <a:defRPr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pPr>
          </a:p>
          <a:p>
            <a:pPr algn="ctr" defTabSz="762000">
              <a:lnSpc>
                <a:spcPts val="4300"/>
              </a:lnSpc>
              <a:spcBef>
                <a:spcPts val="1000"/>
              </a:spcBef>
              <a:defRPr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pPr>
            <a:r>
              <a:t>Sorting and Searching</a:t>
            </a:r>
          </a:p>
          <a:p>
            <a:pPr algn="ctr" defTabSz="762000">
              <a:lnSpc>
                <a:spcPts val="4300"/>
              </a:lnSpc>
              <a:spcBef>
                <a:spcPts val="1000"/>
              </a:spcBef>
              <a:defRPr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pPr>
          </a:p>
          <a:p>
            <a:pPr algn="ctr" defTabSz="762000">
              <a:lnSpc>
                <a:spcPts val="4300"/>
              </a:lnSpc>
              <a:spcBef>
                <a:spcPts val="1000"/>
              </a:spcBef>
              <a:defRPr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pPr>
          </a:p>
          <a:p>
            <a:pPr algn="ctr" defTabSz="762000">
              <a:lnSpc>
                <a:spcPts val="4300"/>
              </a:lnSpc>
              <a:spcBef>
                <a:spcPts val="1000"/>
              </a:spcBef>
              <a:defRPr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pPr>
            <a:r>
              <a:t>S Antoun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Let's talk about efficiency:…"/>
          <p:cNvSpPr txBox="1"/>
          <p:nvPr/>
        </p:nvSpPr>
        <p:spPr>
          <a:xfrm>
            <a:off x="103187" y="368298"/>
            <a:ext cx="7440676" cy="40512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9044" tIns="19044" rIns="19044" bIns="19044">
            <a:spAutoFit/>
          </a:bodyPr>
          <a:lstStyle/>
          <a:p>
            <a:pPr defTabSz="762000">
              <a:lnSpc>
                <a:spcPts val="3600"/>
              </a:lnSpc>
              <a:tabLst>
                <a:tab pos="355600" algn="l"/>
                <a:tab pos="711200" algn="l"/>
                <a:tab pos="1079500" algn="l"/>
              </a:tabLst>
              <a:defRPr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pPr>
            <a:r>
              <a:t>Let's talk about efficiency:</a:t>
            </a:r>
          </a:p>
          <a:p>
            <a:pPr defTabSz="762000">
              <a:tabLst>
                <a:tab pos="355600" algn="l"/>
                <a:tab pos="711200" algn="l"/>
                <a:tab pos="1079500" algn="l"/>
              </a:tabLst>
              <a:defRPr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defTabSz="762000">
              <a:tabLst>
                <a:tab pos="355600" algn="l"/>
                <a:tab pos="711200" algn="l"/>
                <a:tab pos="1079500" algn="l"/>
              </a:tabLst>
              <a:defRPr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pPr>
            <a:r>
              <a:t>	for (i=0;i&lt;n-1;i++)</a:t>
            </a:r>
            <a:br/>
            <a:r>
              <a:t>	{</a:t>
            </a:r>
          </a:p>
          <a:p>
            <a:pPr defTabSz="762000">
              <a:tabLst>
                <a:tab pos="355600" algn="l"/>
                <a:tab pos="711200" algn="l"/>
                <a:tab pos="1079500" algn="l"/>
              </a:tabLst>
              <a:defRPr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pPr>
            <a:r>
              <a:t>			smallest = i;   // location of smallest so far</a:t>
            </a:r>
            <a:br/>
            <a:r>
              <a:t>			for (j=i+1;j&lt;n;j++)</a:t>
            </a:r>
          </a:p>
          <a:p>
            <a:pPr defTabSz="762000">
              <a:tabLst>
                <a:tab pos="355600" algn="l"/>
                <a:tab pos="711200" algn="l"/>
                <a:tab pos="1079500" algn="l"/>
              </a:tabLst>
              <a:defRPr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pPr>
            <a:r>
              <a:t>			{</a:t>
            </a:r>
            <a:br/>
            <a:r>
              <a:t>				if (X[smallest] &gt; X[j])</a:t>
            </a:r>
            <a:br/>
            <a:r>
              <a:t>			   		smallest = j; // new loc of smallest</a:t>
            </a:r>
          </a:p>
          <a:p>
            <a:pPr defTabSz="762000">
              <a:tabLst>
                <a:tab pos="355600" algn="l"/>
                <a:tab pos="711200" algn="l"/>
                <a:tab pos="1079500" algn="l"/>
              </a:tabLst>
              <a:defRPr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pPr>
            <a:r>
              <a:t>			}</a:t>
            </a:r>
            <a:br/>
            <a:r>
              <a:t>			if (smallest != i) // swap if not already in </a:t>
            </a:r>
            <a:br/>
            <a:r>
              <a:t>			{	                // correct position</a:t>
            </a:r>
            <a:br/>
            <a:r>
              <a:t>				</a:t>
            </a:r>
            <a:r>
              <a:rPr i="1"/>
              <a:t>swap X[i] with X[smallest]</a:t>
            </a:r>
            <a:br>
              <a:rPr i="1"/>
            </a:br>
            <a:r>
              <a:t>			}</a:t>
            </a:r>
          </a:p>
          <a:p>
            <a:pPr defTabSz="762000">
              <a:tabLst>
                <a:tab pos="355600" algn="l"/>
                <a:tab pos="711200" algn="l"/>
                <a:tab pos="1079500" algn="l"/>
              </a:tabLst>
              <a:defRPr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pPr>
            <a:r>
              <a:t>	}</a:t>
            </a:r>
          </a:p>
        </p:txBody>
      </p:sp>
      <p:sp>
        <p:nvSpPr>
          <p:cNvPr id="42" name="two nested for loops"/>
          <p:cNvSpPr txBox="1"/>
          <p:nvPr/>
        </p:nvSpPr>
        <p:spPr>
          <a:xfrm>
            <a:off x="1111250" y="4579935"/>
            <a:ext cx="1911066" cy="910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9044" tIns="19044" rIns="19044" bIns="19044">
            <a:spAutoFit/>
          </a:bodyPr>
          <a:lstStyle>
            <a:lvl1pPr defTabSz="762000">
              <a:lnSpc>
                <a:spcPts val="3600"/>
              </a:lnSpc>
              <a:tabLst>
                <a:tab pos="355600" algn="l"/>
                <a:tab pos="711200" algn="l"/>
                <a:tab pos="1079500" algn="l"/>
              </a:tabLst>
              <a:defRPr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lvl1pPr>
          </a:lstStyle>
          <a:p>
            <a:pPr/>
            <a:r>
              <a:t>two nested for loops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2" grpId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63" name="Group"/>
          <p:cNvGrpSpPr/>
          <p:nvPr/>
        </p:nvGrpSpPr>
        <p:grpSpPr>
          <a:xfrm>
            <a:off x="2911474" y="2476499"/>
            <a:ext cx="317501" cy="735499"/>
            <a:chOff x="0" y="0"/>
            <a:chExt cx="317500" cy="735497"/>
          </a:xfrm>
        </p:grpSpPr>
        <p:sp>
          <p:nvSpPr>
            <p:cNvPr id="2461" name="1"/>
            <p:cNvSpPr txBox="1"/>
            <p:nvPr/>
          </p:nvSpPr>
          <p:spPr>
            <a:xfrm>
              <a:off x="0" y="2492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462" name="Rectangle"/>
            <p:cNvSpPr/>
            <p:nvPr/>
          </p:nvSpPr>
          <p:spPr>
            <a:xfrm>
              <a:off x="50800" y="0"/>
              <a:ext cx="266700" cy="2540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2466" name="Group"/>
          <p:cNvGrpSpPr/>
          <p:nvPr/>
        </p:nvGrpSpPr>
        <p:grpSpPr>
          <a:xfrm>
            <a:off x="1776412" y="2247900"/>
            <a:ext cx="279401" cy="976798"/>
            <a:chOff x="0" y="0"/>
            <a:chExt cx="279400" cy="976797"/>
          </a:xfrm>
        </p:grpSpPr>
        <p:sp>
          <p:nvSpPr>
            <p:cNvPr id="2464" name="2"/>
            <p:cNvSpPr txBox="1"/>
            <p:nvPr/>
          </p:nvSpPr>
          <p:spPr>
            <a:xfrm>
              <a:off x="0" y="4905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2465" name="Rectangle"/>
            <p:cNvSpPr/>
            <p:nvPr/>
          </p:nvSpPr>
          <p:spPr>
            <a:xfrm>
              <a:off x="12700" y="0"/>
              <a:ext cx="266700" cy="5080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2469" name="Group"/>
          <p:cNvGrpSpPr/>
          <p:nvPr/>
        </p:nvGrpSpPr>
        <p:grpSpPr>
          <a:xfrm>
            <a:off x="1111249" y="1993900"/>
            <a:ext cx="304801" cy="1230798"/>
            <a:chOff x="0" y="0"/>
            <a:chExt cx="304800" cy="1230797"/>
          </a:xfrm>
        </p:grpSpPr>
        <p:sp>
          <p:nvSpPr>
            <p:cNvPr id="2467" name="3"/>
            <p:cNvSpPr txBox="1"/>
            <p:nvPr/>
          </p:nvSpPr>
          <p:spPr>
            <a:xfrm>
              <a:off x="0" y="7445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2468" name="Rectangle"/>
            <p:cNvSpPr/>
            <p:nvPr/>
          </p:nvSpPr>
          <p:spPr>
            <a:xfrm>
              <a:off x="38100" y="0"/>
              <a:ext cx="266700" cy="7493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2472" name="Group"/>
          <p:cNvGrpSpPr/>
          <p:nvPr/>
        </p:nvGrpSpPr>
        <p:grpSpPr>
          <a:xfrm>
            <a:off x="2298699" y="1679575"/>
            <a:ext cx="342901" cy="1497498"/>
            <a:chOff x="0" y="0"/>
            <a:chExt cx="342900" cy="1497497"/>
          </a:xfrm>
        </p:grpSpPr>
        <p:sp>
          <p:nvSpPr>
            <p:cNvPr id="2470" name="4"/>
            <p:cNvSpPr txBox="1"/>
            <p:nvPr/>
          </p:nvSpPr>
          <p:spPr>
            <a:xfrm>
              <a:off x="0" y="10112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2471" name="Rectangle"/>
            <p:cNvSpPr/>
            <p:nvPr/>
          </p:nvSpPr>
          <p:spPr>
            <a:xfrm>
              <a:off x="76200" y="0"/>
              <a:ext cx="266700" cy="10160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2475" name="Group"/>
          <p:cNvGrpSpPr/>
          <p:nvPr/>
        </p:nvGrpSpPr>
        <p:grpSpPr>
          <a:xfrm>
            <a:off x="3479799" y="1485900"/>
            <a:ext cx="317502" cy="1726098"/>
            <a:chOff x="0" y="0"/>
            <a:chExt cx="317500" cy="1726097"/>
          </a:xfrm>
        </p:grpSpPr>
        <p:sp>
          <p:nvSpPr>
            <p:cNvPr id="2473" name="5"/>
            <p:cNvSpPr txBox="1"/>
            <p:nvPr/>
          </p:nvSpPr>
          <p:spPr>
            <a:xfrm>
              <a:off x="0" y="12398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2474" name="Rectangle"/>
            <p:cNvSpPr/>
            <p:nvPr/>
          </p:nvSpPr>
          <p:spPr>
            <a:xfrm>
              <a:off x="50800" y="0"/>
              <a:ext cx="266701" cy="12446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2478" name="Group"/>
          <p:cNvGrpSpPr/>
          <p:nvPr/>
        </p:nvGrpSpPr>
        <p:grpSpPr>
          <a:xfrm>
            <a:off x="4183062" y="1231900"/>
            <a:ext cx="317501" cy="1967398"/>
            <a:chOff x="0" y="0"/>
            <a:chExt cx="317500" cy="1967397"/>
          </a:xfrm>
        </p:grpSpPr>
        <p:sp>
          <p:nvSpPr>
            <p:cNvPr id="2476" name="6"/>
            <p:cNvSpPr txBox="1"/>
            <p:nvPr/>
          </p:nvSpPr>
          <p:spPr>
            <a:xfrm>
              <a:off x="0" y="14811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2477" name="Rectangle"/>
            <p:cNvSpPr/>
            <p:nvPr/>
          </p:nvSpPr>
          <p:spPr>
            <a:xfrm>
              <a:off x="63500" y="0"/>
              <a:ext cx="254000" cy="14986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2481" name="Group"/>
          <p:cNvGrpSpPr/>
          <p:nvPr/>
        </p:nvGrpSpPr>
        <p:grpSpPr>
          <a:xfrm>
            <a:off x="4868862" y="990600"/>
            <a:ext cx="317501" cy="2246798"/>
            <a:chOff x="0" y="0"/>
            <a:chExt cx="317500" cy="2246797"/>
          </a:xfrm>
        </p:grpSpPr>
        <p:sp>
          <p:nvSpPr>
            <p:cNvPr id="2479" name="7"/>
            <p:cNvSpPr txBox="1"/>
            <p:nvPr/>
          </p:nvSpPr>
          <p:spPr>
            <a:xfrm>
              <a:off x="0" y="17605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2480" name="Rectangle"/>
            <p:cNvSpPr/>
            <p:nvPr/>
          </p:nvSpPr>
          <p:spPr>
            <a:xfrm>
              <a:off x="63500" y="0"/>
              <a:ext cx="254000" cy="17653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2484" name="Group"/>
          <p:cNvGrpSpPr/>
          <p:nvPr/>
        </p:nvGrpSpPr>
        <p:grpSpPr>
          <a:xfrm>
            <a:off x="5605462" y="744537"/>
            <a:ext cx="279401" cy="2475399"/>
            <a:chOff x="0" y="0"/>
            <a:chExt cx="279400" cy="2475397"/>
          </a:xfrm>
        </p:grpSpPr>
        <p:sp>
          <p:nvSpPr>
            <p:cNvPr id="2482" name="8"/>
            <p:cNvSpPr txBox="1"/>
            <p:nvPr/>
          </p:nvSpPr>
          <p:spPr>
            <a:xfrm>
              <a:off x="0" y="19891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2483" name="Rectangle"/>
            <p:cNvSpPr/>
            <p:nvPr/>
          </p:nvSpPr>
          <p:spPr>
            <a:xfrm>
              <a:off x="25400" y="0"/>
              <a:ext cx="254000" cy="19939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2487" name="Group"/>
          <p:cNvGrpSpPr/>
          <p:nvPr/>
        </p:nvGrpSpPr>
        <p:grpSpPr>
          <a:xfrm>
            <a:off x="6267449" y="455612"/>
            <a:ext cx="279401" cy="2742099"/>
            <a:chOff x="0" y="0"/>
            <a:chExt cx="279400" cy="2742097"/>
          </a:xfrm>
        </p:grpSpPr>
        <p:sp>
          <p:nvSpPr>
            <p:cNvPr id="2485" name="9"/>
            <p:cNvSpPr txBox="1"/>
            <p:nvPr/>
          </p:nvSpPr>
          <p:spPr>
            <a:xfrm>
              <a:off x="0" y="22558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9</a:t>
              </a:r>
            </a:p>
          </p:txBody>
        </p:sp>
        <p:sp>
          <p:nvSpPr>
            <p:cNvPr id="2486" name="Rectangle"/>
            <p:cNvSpPr/>
            <p:nvPr/>
          </p:nvSpPr>
          <p:spPr>
            <a:xfrm>
              <a:off x="25400" y="0"/>
              <a:ext cx="254000" cy="22606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sp>
        <p:nvSpPr>
          <p:cNvPr id="2488" name="Bubble Sort"/>
          <p:cNvSpPr txBox="1"/>
          <p:nvPr/>
        </p:nvSpPr>
        <p:spPr>
          <a:xfrm>
            <a:off x="2451100" y="4833935"/>
            <a:ext cx="1881747" cy="4862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9044" tIns="19044" rIns="19044" bIns="19044">
            <a:spAutoFit/>
          </a:bodyPr>
          <a:lstStyle>
            <a:lvl1pPr defTabSz="762000">
              <a:lnSpc>
                <a:spcPts val="3600"/>
              </a:lnSpc>
              <a:tabLst>
                <a:tab pos="355600" algn="l"/>
                <a:tab pos="711200" algn="l"/>
                <a:tab pos="1079500" algn="l"/>
              </a:tabLst>
              <a:defRPr sz="30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lvl1pPr>
          </a:lstStyle>
          <a:p>
            <a:pPr/>
            <a:r>
              <a:t>Bubble Sort</a:t>
            </a:r>
          </a:p>
        </p:txBody>
      </p:sp>
      <p:sp>
        <p:nvSpPr>
          <p:cNvPr id="2489" name="Line"/>
          <p:cNvSpPr/>
          <p:nvPr/>
        </p:nvSpPr>
        <p:spPr>
          <a:xfrm flipH="1">
            <a:off x="6756399" y="571500"/>
            <a:ext cx="1" cy="4241800"/>
          </a:xfrm>
          <a:prstGeom prst="line">
            <a:avLst/>
          </a:prstGeom>
          <a:ln w="25400">
            <a:solidFill>
              <a:srgbClr val="FFFFFF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490" name="Line"/>
          <p:cNvSpPr/>
          <p:nvPr/>
        </p:nvSpPr>
        <p:spPr>
          <a:xfrm flipV="1">
            <a:off x="4064000" y="384174"/>
            <a:ext cx="0" cy="4464051"/>
          </a:xfrm>
          <a:prstGeom prst="line">
            <a:avLst/>
          </a:prstGeom>
          <a:ln w="38100">
            <a:solidFill>
              <a:srgbClr val="FF00FF"/>
            </a:solidFill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94" name="Group"/>
          <p:cNvGrpSpPr/>
          <p:nvPr/>
        </p:nvGrpSpPr>
        <p:grpSpPr>
          <a:xfrm>
            <a:off x="2911474" y="2476499"/>
            <a:ext cx="317501" cy="735499"/>
            <a:chOff x="0" y="0"/>
            <a:chExt cx="317500" cy="735497"/>
          </a:xfrm>
        </p:grpSpPr>
        <p:sp>
          <p:nvSpPr>
            <p:cNvPr id="2492" name="1"/>
            <p:cNvSpPr txBox="1"/>
            <p:nvPr/>
          </p:nvSpPr>
          <p:spPr>
            <a:xfrm>
              <a:off x="0" y="2492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493" name="Rectangle"/>
            <p:cNvSpPr/>
            <p:nvPr/>
          </p:nvSpPr>
          <p:spPr>
            <a:xfrm>
              <a:off x="50800" y="0"/>
              <a:ext cx="266700" cy="2540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2497" name="Group"/>
          <p:cNvGrpSpPr/>
          <p:nvPr/>
        </p:nvGrpSpPr>
        <p:grpSpPr>
          <a:xfrm>
            <a:off x="1776412" y="2247900"/>
            <a:ext cx="279401" cy="976798"/>
            <a:chOff x="0" y="0"/>
            <a:chExt cx="279400" cy="976797"/>
          </a:xfrm>
        </p:grpSpPr>
        <p:sp>
          <p:nvSpPr>
            <p:cNvPr id="2495" name="2"/>
            <p:cNvSpPr txBox="1"/>
            <p:nvPr/>
          </p:nvSpPr>
          <p:spPr>
            <a:xfrm>
              <a:off x="0" y="4905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2496" name="Rectangle"/>
            <p:cNvSpPr/>
            <p:nvPr/>
          </p:nvSpPr>
          <p:spPr>
            <a:xfrm>
              <a:off x="12700" y="0"/>
              <a:ext cx="266700" cy="5080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2500" name="Group"/>
          <p:cNvGrpSpPr/>
          <p:nvPr/>
        </p:nvGrpSpPr>
        <p:grpSpPr>
          <a:xfrm>
            <a:off x="1111249" y="1993900"/>
            <a:ext cx="304801" cy="1230798"/>
            <a:chOff x="0" y="0"/>
            <a:chExt cx="304800" cy="1230797"/>
          </a:xfrm>
        </p:grpSpPr>
        <p:sp>
          <p:nvSpPr>
            <p:cNvPr id="2498" name="3"/>
            <p:cNvSpPr txBox="1"/>
            <p:nvPr/>
          </p:nvSpPr>
          <p:spPr>
            <a:xfrm>
              <a:off x="0" y="7445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2499" name="Rectangle"/>
            <p:cNvSpPr/>
            <p:nvPr/>
          </p:nvSpPr>
          <p:spPr>
            <a:xfrm>
              <a:off x="38100" y="0"/>
              <a:ext cx="266700" cy="7493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2503" name="Group"/>
          <p:cNvGrpSpPr/>
          <p:nvPr/>
        </p:nvGrpSpPr>
        <p:grpSpPr>
          <a:xfrm>
            <a:off x="2298699" y="1679575"/>
            <a:ext cx="342901" cy="1497498"/>
            <a:chOff x="0" y="0"/>
            <a:chExt cx="342900" cy="1497497"/>
          </a:xfrm>
        </p:grpSpPr>
        <p:sp>
          <p:nvSpPr>
            <p:cNvPr id="2501" name="4"/>
            <p:cNvSpPr txBox="1"/>
            <p:nvPr/>
          </p:nvSpPr>
          <p:spPr>
            <a:xfrm>
              <a:off x="0" y="10112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2502" name="Rectangle"/>
            <p:cNvSpPr/>
            <p:nvPr/>
          </p:nvSpPr>
          <p:spPr>
            <a:xfrm>
              <a:off x="76200" y="0"/>
              <a:ext cx="266700" cy="10160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2506" name="Group"/>
          <p:cNvGrpSpPr/>
          <p:nvPr/>
        </p:nvGrpSpPr>
        <p:grpSpPr>
          <a:xfrm>
            <a:off x="3479799" y="1485900"/>
            <a:ext cx="317502" cy="1726098"/>
            <a:chOff x="0" y="0"/>
            <a:chExt cx="317500" cy="1726097"/>
          </a:xfrm>
        </p:grpSpPr>
        <p:sp>
          <p:nvSpPr>
            <p:cNvPr id="2504" name="5"/>
            <p:cNvSpPr txBox="1"/>
            <p:nvPr/>
          </p:nvSpPr>
          <p:spPr>
            <a:xfrm>
              <a:off x="0" y="12398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2505" name="Rectangle"/>
            <p:cNvSpPr/>
            <p:nvPr/>
          </p:nvSpPr>
          <p:spPr>
            <a:xfrm>
              <a:off x="50800" y="0"/>
              <a:ext cx="266701" cy="12446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2509" name="Group"/>
          <p:cNvGrpSpPr/>
          <p:nvPr/>
        </p:nvGrpSpPr>
        <p:grpSpPr>
          <a:xfrm>
            <a:off x="4183062" y="1231900"/>
            <a:ext cx="317501" cy="1967398"/>
            <a:chOff x="0" y="0"/>
            <a:chExt cx="317500" cy="1967397"/>
          </a:xfrm>
        </p:grpSpPr>
        <p:sp>
          <p:nvSpPr>
            <p:cNvPr id="2507" name="6"/>
            <p:cNvSpPr txBox="1"/>
            <p:nvPr/>
          </p:nvSpPr>
          <p:spPr>
            <a:xfrm>
              <a:off x="0" y="14811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2508" name="Rectangle"/>
            <p:cNvSpPr/>
            <p:nvPr/>
          </p:nvSpPr>
          <p:spPr>
            <a:xfrm>
              <a:off x="63500" y="0"/>
              <a:ext cx="254000" cy="14986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2512" name="Group"/>
          <p:cNvGrpSpPr/>
          <p:nvPr/>
        </p:nvGrpSpPr>
        <p:grpSpPr>
          <a:xfrm>
            <a:off x="4868862" y="990600"/>
            <a:ext cx="317501" cy="2246798"/>
            <a:chOff x="0" y="0"/>
            <a:chExt cx="317500" cy="2246797"/>
          </a:xfrm>
        </p:grpSpPr>
        <p:sp>
          <p:nvSpPr>
            <p:cNvPr id="2510" name="7"/>
            <p:cNvSpPr txBox="1"/>
            <p:nvPr/>
          </p:nvSpPr>
          <p:spPr>
            <a:xfrm>
              <a:off x="0" y="17605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2511" name="Rectangle"/>
            <p:cNvSpPr/>
            <p:nvPr/>
          </p:nvSpPr>
          <p:spPr>
            <a:xfrm>
              <a:off x="63500" y="0"/>
              <a:ext cx="254000" cy="17653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2515" name="Group"/>
          <p:cNvGrpSpPr/>
          <p:nvPr/>
        </p:nvGrpSpPr>
        <p:grpSpPr>
          <a:xfrm>
            <a:off x="5605462" y="744537"/>
            <a:ext cx="279401" cy="2475399"/>
            <a:chOff x="0" y="0"/>
            <a:chExt cx="279400" cy="2475397"/>
          </a:xfrm>
        </p:grpSpPr>
        <p:sp>
          <p:nvSpPr>
            <p:cNvPr id="2513" name="8"/>
            <p:cNvSpPr txBox="1"/>
            <p:nvPr/>
          </p:nvSpPr>
          <p:spPr>
            <a:xfrm>
              <a:off x="0" y="19891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2514" name="Rectangle"/>
            <p:cNvSpPr/>
            <p:nvPr/>
          </p:nvSpPr>
          <p:spPr>
            <a:xfrm>
              <a:off x="25400" y="0"/>
              <a:ext cx="254000" cy="19939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2518" name="Group"/>
          <p:cNvGrpSpPr/>
          <p:nvPr/>
        </p:nvGrpSpPr>
        <p:grpSpPr>
          <a:xfrm>
            <a:off x="6267449" y="455612"/>
            <a:ext cx="279401" cy="2742099"/>
            <a:chOff x="0" y="0"/>
            <a:chExt cx="279400" cy="2742097"/>
          </a:xfrm>
        </p:grpSpPr>
        <p:sp>
          <p:nvSpPr>
            <p:cNvPr id="2516" name="9"/>
            <p:cNvSpPr txBox="1"/>
            <p:nvPr/>
          </p:nvSpPr>
          <p:spPr>
            <a:xfrm>
              <a:off x="0" y="22558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9</a:t>
              </a:r>
            </a:p>
          </p:txBody>
        </p:sp>
        <p:sp>
          <p:nvSpPr>
            <p:cNvPr id="2517" name="Rectangle"/>
            <p:cNvSpPr/>
            <p:nvPr/>
          </p:nvSpPr>
          <p:spPr>
            <a:xfrm>
              <a:off x="25400" y="0"/>
              <a:ext cx="254000" cy="22606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sp>
        <p:nvSpPr>
          <p:cNvPr id="2519" name="Bubble Sort"/>
          <p:cNvSpPr txBox="1"/>
          <p:nvPr/>
        </p:nvSpPr>
        <p:spPr>
          <a:xfrm>
            <a:off x="2451100" y="4833935"/>
            <a:ext cx="1881747" cy="4862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9044" tIns="19044" rIns="19044" bIns="19044">
            <a:spAutoFit/>
          </a:bodyPr>
          <a:lstStyle>
            <a:lvl1pPr defTabSz="762000">
              <a:lnSpc>
                <a:spcPts val="3600"/>
              </a:lnSpc>
              <a:tabLst>
                <a:tab pos="355600" algn="l"/>
                <a:tab pos="711200" algn="l"/>
                <a:tab pos="1079500" algn="l"/>
              </a:tabLst>
              <a:defRPr sz="30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lvl1pPr>
          </a:lstStyle>
          <a:p>
            <a:pPr/>
            <a:r>
              <a:t>Bubble Sort</a:t>
            </a:r>
          </a:p>
        </p:txBody>
      </p:sp>
      <p:sp>
        <p:nvSpPr>
          <p:cNvPr id="2520" name="Line"/>
          <p:cNvSpPr/>
          <p:nvPr/>
        </p:nvSpPr>
        <p:spPr>
          <a:xfrm flipH="1">
            <a:off x="6756399" y="571500"/>
            <a:ext cx="1" cy="4241800"/>
          </a:xfrm>
          <a:prstGeom prst="line">
            <a:avLst/>
          </a:prstGeom>
          <a:ln w="25400">
            <a:solidFill>
              <a:srgbClr val="FFFFFF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521" name="Line"/>
          <p:cNvSpPr/>
          <p:nvPr/>
        </p:nvSpPr>
        <p:spPr>
          <a:xfrm flipV="1">
            <a:off x="3343275" y="384174"/>
            <a:ext cx="0" cy="4464051"/>
          </a:xfrm>
          <a:prstGeom prst="line">
            <a:avLst/>
          </a:prstGeom>
          <a:ln w="38100">
            <a:solidFill>
              <a:srgbClr val="FF00FF"/>
            </a:solidFill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25" name="Group"/>
          <p:cNvGrpSpPr/>
          <p:nvPr/>
        </p:nvGrpSpPr>
        <p:grpSpPr>
          <a:xfrm>
            <a:off x="2911474" y="2476499"/>
            <a:ext cx="317501" cy="735499"/>
            <a:chOff x="0" y="0"/>
            <a:chExt cx="317500" cy="735497"/>
          </a:xfrm>
        </p:grpSpPr>
        <p:sp>
          <p:nvSpPr>
            <p:cNvPr id="2523" name="1"/>
            <p:cNvSpPr txBox="1"/>
            <p:nvPr/>
          </p:nvSpPr>
          <p:spPr>
            <a:xfrm>
              <a:off x="0" y="2492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524" name="Rectangle"/>
            <p:cNvSpPr/>
            <p:nvPr/>
          </p:nvSpPr>
          <p:spPr>
            <a:xfrm>
              <a:off x="50800" y="0"/>
              <a:ext cx="266700" cy="2540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2528" name="Group"/>
          <p:cNvGrpSpPr/>
          <p:nvPr/>
        </p:nvGrpSpPr>
        <p:grpSpPr>
          <a:xfrm>
            <a:off x="1128712" y="2247900"/>
            <a:ext cx="279401" cy="976798"/>
            <a:chOff x="0" y="0"/>
            <a:chExt cx="279400" cy="976797"/>
          </a:xfrm>
        </p:grpSpPr>
        <p:sp>
          <p:nvSpPr>
            <p:cNvPr id="2526" name="2"/>
            <p:cNvSpPr txBox="1"/>
            <p:nvPr/>
          </p:nvSpPr>
          <p:spPr>
            <a:xfrm>
              <a:off x="0" y="4905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2527" name="Rectangle"/>
            <p:cNvSpPr/>
            <p:nvPr/>
          </p:nvSpPr>
          <p:spPr>
            <a:xfrm>
              <a:off x="12700" y="0"/>
              <a:ext cx="266700" cy="5080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2531" name="Group"/>
          <p:cNvGrpSpPr/>
          <p:nvPr/>
        </p:nvGrpSpPr>
        <p:grpSpPr>
          <a:xfrm>
            <a:off x="1687512" y="1993900"/>
            <a:ext cx="304801" cy="1230798"/>
            <a:chOff x="0" y="0"/>
            <a:chExt cx="304800" cy="1230797"/>
          </a:xfrm>
        </p:grpSpPr>
        <p:sp>
          <p:nvSpPr>
            <p:cNvPr id="2529" name="3"/>
            <p:cNvSpPr txBox="1"/>
            <p:nvPr/>
          </p:nvSpPr>
          <p:spPr>
            <a:xfrm>
              <a:off x="0" y="7445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2530" name="Rectangle"/>
            <p:cNvSpPr/>
            <p:nvPr/>
          </p:nvSpPr>
          <p:spPr>
            <a:xfrm>
              <a:off x="38100" y="0"/>
              <a:ext cx="266700" cy="7493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2534" name="Group"/>
          <p:cNvGrpSpPr/>
          <p:nvPr/>
        </p:nvGrpSpPr>
        <p:grpSpPr>
          <a:xfrm>
            <a:off x="2298699" y="1679575"/>
            <a:ext cx="342901" cy="1497498"/>
            <a:chOff x="0" y="0"/>
            <a:chExt cx="342900" cy="1497497"/>
          </a:xfrm>
        </p:grpSpPr>
        <p:sp>
          <p:nvSpPr>
            <p:cNvPr id="2532" name="4"/>
            <p:cNvSpPr txBox="1"/>
            <p:nvPr/>
          </p:nvSpPr>
          <p:spPr>
            <a:xfrm>
              <a:off x="0" y="10112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2533" name="Rectangle"/>
            <p:cNvSpPr/>
            <p:nvPr/>
          </p:nvSpPr>
          <p:spPr>
            <a:xfrm>
              <a:off x="76200" y="0"/>
              <a:ext cx="266700" cy="10160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2537" name="Group"/>
          <p:cNvGrpSpPr/>
          <p:nvPr/>
        </p:nvGrpSpPr>
        <p:grpSpPr>
          <a:xfrm>
            <a:off x="3479799" y="1485900"/>
            <a:ext cx="317502" cy="1726098"/>
            <a:chOff x="0" y="0"/>
            <a:chExt cx="317500" cy="1726097"/>
          </a:xfrm>
        </p:grpSpPr>
        <p:sp>
          <p:nvSpPr>
            <p:cNvPr id="2535" name="5"/>
            <p:cNvSpPr txBox="1"/>
            <p:nvPr/>
          </p:nvSpPr>
          <p:spPr>
            <a:xfrm>
              <a:off x="0" y="12398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2536" name="Rectangle"/>
            <p:cNvSpPr/>
            <p:nvPr/>
          </p:nvSpPr>
          <p:spPr>
            <a:xfrm>
              <a:off x="50800" y="0"/>
              <a:ext cx="266701" cy="12446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2540" name="Group"/>
          <p:cNvGrpSpPr/>
          <p:nvPr/>
        </p:nvGrpSpPr>
        <p:grpSpPr>
          <a:xfrm>
            <a:off x="4183062" y="1231900"/>
            <a:ext cx="317501" cy="1967398"/>
            <a:chOff x="0" y="0"/>
            <a:chExt cx="317500" cy="1967397"/>
          </a:xfrm>
        </p:grpSpPr>
        <p:sp>
          <p:nvSpPr>
            <p:cNvPr id="2538" name="6"/>
            <p:cNvSpPr txBox="1"/>
            <p:nvPr/>
          </p:nvSpPr>
          <p:spPr>
            <a:xfrm>
              <a:off x="0" y="14811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2539" name="Rectangle"/>
            <p:cNvSpPr/>
            <p:nvPr/>
          </p:nvSpPr>
          <p:spPr>
            <a:xfrm>
              <a:off x="63500" y="0"/>
              <a:ext cx="254000" cy="14986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2543" name="Group"/>
          <p:cNvGrpSpPr/>
          <p:nvPr/>
        </p:nvGrpSpPr>
        <p:grpSpPr>
          <a:xfrm>
            <a:off x="4868862" y="990600"/>
            <a:ext cx="317501" cy="2246798"/>
            <a:chOff x="0" y="0"/>
            <a:chExt cx="317500" cy="2246797"/>
          </a:xfrm>
        </p:grpSpPr>
        <p:sp>
          <p:nvSpPr>
            <p:cNvPr id="2541" name="7"/>
            <p:cNvSpPr txBox="1"/>
            <p:nvPr/>
          </p:nvSpPr>
          <p:spPr>
            <a:xfrm>
              <a:off x="0" y="17605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2542" name="Rectangle"/>
            <p:cNvSpPr/>
            <p:nvPr/>
          </p:nvSpPr>
          <p:spPr>
            <a:xfrm>
              <a:off x="63500" y="0"/>
              <a:ext cx="254000" cy="17653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2546" name="Group"/>
          <p:cNvGrpSpPr/>
          <p:nvPr/>
        </p:nvGrpSpPr>
        <p:grpSpPr>
          <a:xfrm>
            <a:off x="5605462" y="744537"/>
            <a:ext cx="279401" cy="2475399"/>
            <a:chOff x="0" y="0"/>
            <a:chExt cx="279400" cy="2475397"/>
          </a:xfrm>
        </p:grpSpPr>
        <p:sp>
          <p:nvSpPr>
            <p:cNvPr id="2544" name="8"/>
            <p:cNvSpPr txBox="1"/>
            <p:nvPr/>
          </p:nvSpPr>
          <p:spPr>
            <a:xfrm>
              <a:off x="0" y="19891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2545" name="Rectangle"/>
            <p:cNvSpPr/>
            <p:nvPr/>
          </p:nvSpPr>
          <p:spPr>
            <a:xfrm>
              <a:off x="25400" y="0"/>
              <a:ext cx="254000" cy="19939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2549" name="Group"/>
          <p:cNvGrpSpPr/>
          <p:nvPr/>
        </p:nvGrpSpPr>
        <p:grpSpPr>
          <a:xfrm>
            <a:off x="6267449" y="455612"/>
            <a:ext cx="279401" cy="2742099"/>
            <a:chOff x="0" y="0"/>
            <a:chExt cx="279400" cy="2742097"/>
          </a:xfrm>
        </p:grpSpPr>
        <p:sp>
          <p:nvSpPr>
            <p:cNvPr id="2547" name="9"/>
            <p:cNvSpPr txBox="1"/>
            <p:nvPr/>
          </p:nvSpPr>
          <p:spPr>
            <a:xfrm>
              <a:off x="0" y="22558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9</a:t>
              </a:r>
            </a:p>
          </p:txBody>
        </p:sp>
        <p:sp>
          <p:nvSpPr>
            <p:cNvPr id="2548" name="Rectangle"/>
            <p:cNvSpPr/>
            <p:nvPr/>
          </p:nvSpPr>
          <p:spPr>
            <a:xfrm>
              <a:off x="25400" y="0"/>
              <a:ext cx="254000" cy="22606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sp>
        <p:nvSpPr>
          <p:cNvPr id="2550" name="Bubble Sort"/>
          <p:cNvSpPr txBox="1"/>
          <p:nvPr/>
        </p:nvSpPr>
        <p:spPr>
          <a:xfrm>
            <a:off x="2451100" y="4833935"/>
            <a:ext cx="1881747" cy="4862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9044" tIns="19044" rIns="19044" bIns="19044">
            <a:spAutoFit/>
          </a:bodyPr>
          <a:lstStyle>
            <a:lvl1pPr defTabSz="762000">
              <a:lnSpc>
                <a:spcPts val="3600"/>
              </a:lnSpc>
              <a:tabLst>
                <a:tab pos="355600" algn="l"/>
                <a:tab pos="711200" algn="l"/>
                <a:tab pos="1079500" algn="l"/>
              </a:tabLst>
              <a:defRPr sz="30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lvl1pPr>
          </a:lstStyle>
          <a:p>
            <a:pPr/>
            <a:r>
              <a:t>Bubble Sort</a:t>
            </a:r>
          </a:p>
        </p:txBody>
      </p:sp>
      <p:sp>
        <p:nvSpPr>
          <p:cNvPr id="2551" name="Line"/>
          <p:cNvSpPr/>
          <p:nvPr/>
        </p:nvSpPr>
        <p:spPr>
          <a:xfrm flipH="1">
            <a:off x="6756399" y="571500"/>
            <a:ext cx="1" cy="4241800"/>
          </a:xfrm>
          <a:prstGeom prst="line">
            <a:avLst/>
          </a:prstGeom>
          <a:ln w="25400">
            <a:solidFill>
              <a:srgbClr val="FFFFFF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552" name="Line"/>
          <p:cNvSpPr/>
          <p:nvPr/>
        </p:nvSpPr>
        <p:spPr>
          <a:xfrm flipV="1">
            <a:off x="3343275" y="384174"/>
            <a:ext cx="0" cy="4464051"/>
          </a:xfrm>
          <a:prstGeom prst="line">
            <a:avLst/>
          </a:prstGeom>
          <a:ln w="38100">
            <a:solidFill>
              <a:srgbClr val="FF00FF"/>
            </a:solidFill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6" name="Group"/>
          <p:cNvGrpSpPr/>
          <p:nvPr/>
        </p:nvGrpSpPr>
        <p:grpSpPr>
          <a:xfrm>
            <a:off x="2335212" y="2476499"/>
            <a:ext cx="317501" cy="735499"/>
            <a:chOff x="0" y="0"/>
            <a:chExt cx="317500" cy="735497"/>
          </a:xfrm>
        </p:grpSpPr>
        <p:sp>
          <p:nvSpPr>
            <p:cNvPr id="2554" name="1"/>
            <p:cNvSpPr txBox="1"/>
            <p:nvPr/>
          </p:nvSpPr>
          <p:spPr>
            <a:xfrm>
              <a:off x="0" y="2492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555" name="Rectangle"/>
            <p:cNvSpPr/>
            <p:nvPr/>
          </p:nvSpPr>
          <p:spPr>
            <a:xfrm>
              <a:off x="50800" y="0"/>
              <a:ext cx="266700" cy="2540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2559" name="Group"/>
          <p:cNvGrpSpPr/>
          <p:nvPr/>
        </p:nvGrpSpPr>
        <p:grpSpPr>
          <a:xfrm>
            <a:off x="1128712" y="2247900"/>
            <a:ext cx="279401" cy="976798"/>
            <a:chOff x="0" y="0"/>
            <a:chExt cx="279400" cy="976797"/>
          </a:xfrm>
        </p:grpSpPr>
        <p:sp>
          <p:nvSpPr>
            <p:cNvPr id="2557" name="2"/>
            <p:cNvSpPr txBox="1"/>
            <p:nvPr/>
          </p:nvSpPr>
          <p:spPr>
            <a:xfrm>
              <a:off x="0" y="4905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2558" name="Rectangle"/>
            <p:cNvSpPr/>
            <p:nvPr/>
          </p:nvSpPr>
          <p:spPr>
            <a:xfrm>
              <a:off x="12700" y="0"/>
              <a:ext cx="266700" cy="5080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2562" name="Group"/>
          <p:cNvGrpSpPr/>
          <p:nvPr/>
        </p:nvGrpSpPr>
        <p:grpSpPr>
          <a:xfrm>
            <a:off x="1687512" y="1993900"/>
            <a:ext cx="304801" cy="1230798"/>
            <a:chOff x="0" y="0"/>
            <a:chExt cx="304800" cy="1230797"/>
          </a:xfrm>
        </p:grpSpPr>
        <p:sp>
          <p:nvSpPr>
            <p:cNvPr id="2560" name="3"/>
            <p:cNvSpPr txBox="1"/>
            <p:nvPr/>
          </p:nvSpPr>
          <p:spPr>
            <a:xfrm>
              <a:off x="0" y="7445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2561" name="Rectangle"/>
            <p:cNvSpPr/>
            <p:nvPr/>
          </p:nvSpPr>
          <p:spPr>
            <a:xfrm>
              <a:off x="38100" y="0"/>
              <a:ext cx="266700" cy="7493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2565" name="Group"/>
          <p:cNvGrpSpPr/>
          <p:nvPr/>
        </p:nvGrpSpPr>
        <p:grpSpPr>
          <a:xfrm>
            <a:off x="2840037" y="1679575"/>
            <a:ext cx="342901" cy="1497498"/>
            <a:chOff x="0" y="0"/>
            <a:chExt cx="342900" cy="1497497"/>
          </a:xfrm>
        </p:grpSpPr>
        <p:sp>
          <p:nvSpPr>
            <p:cNvPr id="2563" name="4"/>
            <p:cNvSpPr txBox="1"/>
            <p:nvPr/>
          </p:nvSpPr>
          <p:spPr>
            <a:xfrm>
              <a:off x="0" y="10112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2564" name="Rectangle"/>
            <p:cNvSpPr/>
            <p:nvPr/>
          </p:nvSpPr>
          <p:spPr>
            <a:xfrm>
              <a:off x="76200" y="0"/>
              <a:ext cx="266700" cy="10160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2568" name="Group"/>
          <p:cNvGrpSpPr/>
          <p:nvPr/>
        </p:nvGrpSpPr>
        <p:grpSpPr>
          <a:xfrm>
            <a:off x="3479799" y="1485900"/>
            <a:ext cx="317502" cy="1726098"/>
            <a:chOff x="0" y="0"/>
            <a:chExt cx="317500" cy="1726097"/>
          </a:xfrm>
        </p:grpSpPr>
        <p:sp>
          <p:nvSpPr>
            <p:cNvPr id="2566" name="5"/>
            <p:cNvSpPr txBox="1"/>
            <p:nvPr/>
          </p:nvSpPr>
          <p:spPr>
            <a:xfrm>
              <a:off x="0" y="12398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2567" name="Rectangle"/>
            <p:cNvSpPr/>
            <p:nvPr/>
          </p:nvSpPr>
          <p:spPr>
            <a:xfrm>
              <a:off x="50800" y="0"/>
              <a:ext cx="266701" cy="12446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2571" name="Group"/>
          <p:cNvGrpSpPr/>
          <p:nvPr/>
        </p:nvGrpSpPr>
        <p:grpSpPr>
          <a:xfrm>
            <a:off x="4183062" y="1231900"/>
            <a:ext cx="317501" cy="1967398"/>
            <a:chOff x="0" y="0"/>
            <a:chExt cx="317500" cy="1967397"/>
          </a:xfrm>
        </p:grpSpPr>
        <p:sp>
          <p:nvSpPr>
            <p:cNvPr id="2569" name="6"/>
            <p:cNvSpPr txBox="1"/>
            <p:nvPr/>
          </p:nvSpPr>
          <p:spPr>
            <a:xfrm>
              <a:off x="0" y="14811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2570" name="Rectangle"/>
            <p:cNvSpPr/>
            <p:nvPr/>
          </p:nvSpPr>
          <p:spPr>
            <a:xfrm>
              <a:off x="63500" y="0"/>
              <a:ext cx="254000" cy="14986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2574" name="Group"/>
          <p:cNvGrpSpPr/>
          <p:nvPr/>
        </p:nvGrpSpPr>
        <p:grpSpPr>
          <a:xfrm>
            <a:off x="4868862" y="990600"/>
            <a:ext cx="317501" cy="2246798"/>
            <a:chOff x="0" y="0"/>
            <a:chExt cx="317500" cy="2246797"/>
          </a:xfrm>
        </p:grpSpPr>
        <p:sp>
          <p:nvSpPr>
            <p:cNvPr id="2572" name="7"/>
            <p:cNvSpPr txBox="1"/>
            <p:nvPr/>
          </p:nvSpPr>
          <p:spPr>
            <a:xfrm>
              <a:off x="0" y="17605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2573" name="Rectangle"/>
            <p:cNvSpPr/>
            <p:nvPr/>
          </p:nvSpPr>
          <p:spPr>
            <a:xfrm>
              <a:off x="63500" y="0"/>
              <a:ext cx="254000" cy="17653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2577" name="Group"/>
          <p:cNvGrpSpPr/>
          <p:nvPr/>
        </p:nvGrpSpPr>
        <p:grpSpPr>
          <a:xfrm>
            <a:off x="5605462" y="744537"/>
            <a:ext cx="279401" cy="2475399"/>
            <a:chOff x="0" y="0"/>
            <a:chExt cx="279400" cy="2475397"/>
          </a:xfrm>
        </p:grpSpPr>
        <p:sp>
          <p:nvSpPr>
            <p:cNvPr id="2575" name="8"/>
            <p:cNvSpPr txBox="1"/>
            <p:nvPr/>
          </p:nvSpPr>
          <p:spPr>
            <a:xfrm>
              <a:off x="0" y="19891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2576" name="Rectangle"/>
            <p:cNvSpPr/>
            <p:nvPr/>
          </p:nvSpPr>
          <p:spPr>
            <a:xfrm>
              <a:off x="25400" y="0"/>
              <a:ext cx="254000" cy="19939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2580" name="Group"/>
          <p:cNvGrpSpPr/>
          <p:nvPr/>
        </p:nvGrpSpPr>
        <p:grpSpPr>
          <a:xfrm>
            <a:off x="6267449" y="455612"/>
            <a:ext cx="279401" cy="2742099"/>
            <a:chOff x="0" y="0"/>
            <a:chExt cx="279400" cy="2742097"/>
          </a:xfrm>
        </p:grpSpPr>
        <p:sp>
          <p:nvSpPr>
            <p:cNvPr id="2578" name="9"/>
            <p:cNvSpPr txBox="1"/>
            <p:nvPr/>
          </p:nvSpPr>
          <p:spPr>
            <a:xfrm>
              <a:off x="0" y="22558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9</a:t>
              </a:r>
            </a:p>
          </p:txBody>
        </p:sp>
        <p:sp>
          <p:nvSpPr>
            <p:cNvPr id="2579" name="Rectangle"/>
            <p:cNvSpPr/>
            <p:nvPr/>
          </p:nvSpPr>
          <p:spPr>
            <a:xfrm>
              <a:off x="25400" y="0"/>
              <a:ext cx="254000" cy="22606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sp>
        <p:nvSpPr>
          <p:cNvPr id="2581" name="Bubble Sort"/>
          <p:cNvSpPr txBox="1"/>
          <p:nvPr/>
        </p:nvSpPr>
        <p:spPr>
          <a:xfrm>
            <a:off x="2451100" y="4833935"/>
            <a:ext cx="1881747" cy="4862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9044" tIns="19044" rIns="19044" bIns="19044">
            <a:spAutoFit/>
          </a:bodyPr>
          <a:lstStyle>
            <a:lvl1pPr defTabSz="762000">
              <a:lnSpc>
                <a:spcPts val="3600"/>
              </a:lnSpc>
              <a:tabLst>
                <a:tab pos="355600" algn="l"/>
                <a:tab pos="711200" algn="l"/>
                <a:tab pos="1079500" algn="l"/>
              </a:tabLst>
              <a:defRPr sz="30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lvl1pPr>
          </a:lstStyle>
          <a:p>
            <a:pPr/>
            <a:r>
              <a:t>Bubble Sort</a:t>
            </a:r>
          </a:p>
        </p:txBody>
      </p:sp>
      <p:sp>
        <p:nvSpPr>
          <p:cNvPr id="2582" name="Line"/>
          <p:cNvSpPr/>
          <p:nvPr/>
        </p:nvSpPr>
        <p:spPr>
          <a:xfrm flipH="1">
            <a:off x="6756399" y="571500"/>
            <a:ext cx="1" cy="4241800"/>
          </a:xfrm>
          <a:prstGeom prst="line">
            <a:avLst/>
          </a:prstGeom>
          <a:ln w="25400">
            <a:solidFill>
              <a:srgbClr val="FFFFFF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583" name="Line"/>
          <p:cNvSpPr/>
          <p:nvPr/>
        </p:nvSpPr>
        <p:spPr>
          <a:xfrm flipV="1">
            <a:off x="3343275" y="384174"/>
            <a:ext cx="0" cy="4464051"/>
          </a:xfrm>
          <a:prstGeom prst="line">
            <a:avLst/>
          </a:prstGeom>
          <a:ln w="38100">
            <a:solidFill>
              <a:srgbClr val="FF00FF"/>
            </a:solidFill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87" name="Group"/>
          <p:cNvGrpSpPr/>
          <p:nvPr/>
        </p:nvGrpSpPr>
        <p:grpSpPr>
          <a:xfrm>
            <a:off x="2335212" y="2476499"/>
            <a:ext cx="317501" cy="735499"/>
            <a:chOff x="0" y="0"/>
            <a:chExt cx="317500" cy="735497"/>
          </a:xfrm>
        </p:grpSpPr>
        <p:sp>
          <p:nvSpPr>
            <p:cNvPr id="2585" name="1"/>
            <p:cNvSpPr txBox="1"/>
            <p:nvPr/>
          </p:nvSpPr>
          <p:spPr>
            <a:xfrm>
              <a:off x="0" y="2492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586" name="Rectangle"/>
            <p:cNvSpPr/>
            <p:nvPr/>
          </p:nvSpPr>
          <p:spPr>
            <a:xfrm>
              <a:off x="50800" y="0"/>
              <a:ext cx="266700" cy="2540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2590" name="Group"/>
          <p:cNvGrpSpPr/>
          <p:nvPr/>
        </p:nvGrpSpPr>
        <p:grpSpPr>
          <a:xfrm>
            <a:off x="1128712" y="2247900"/>
            <a:ext cx="279401" cy="976798"/>
            <a:chOff x="0" y="0"/>
            <a:chExt cx="279400" cy="976797"/>
          </a:xfrm>
        </p:grpSpPr>
        <p:sp>
          <p:nvSpPr>
            <p:cNvPr id="2588" name="2"/>
            <p:cNvSpPr txBox="1"/>
            <p:nvPr/>
          </p:nvSpPr>
          <p:spPr>
            <a:xfrm>
              <a:off x="0" y="4905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2589" name="Rectangle"/>
            <p:cNvSpPr/>
            <p:nvPr/>
          </p:nvSpPr>
          <p:spPr>
            <a:xfrm>
              <a:off x="12700" y="0"/>
              <a:ext cx="266700" cy="5080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2593" name="Group"/>
          <p:cNvGrpSpPr/>
          <p:nvPr/>
        </p:nvGrpSpPr>
        <p:grpSpPr>
          <a:xfrm>
            <a:off x="1687512" y="1993900"/>
            <a:ext cx="304801" cy="1230798"/>
            <a:chOff x="0" y="0"/>
            <a:chExt cx="304800" cy="1230797"/>
          </a:xfrm>
        </p:grpSpPr>
        <p:sp>
          <p:nvSpPr>
            <p:cNvPr id="2591" name="3"/>
            <p:cNvSpPr txBox="1"/>
            <p:nvPr/>
          </p:nvSpPr>
          <p:spPr>
            <a:xfrm>
              <a:off x="0" y="7445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2592" name="Rectangle"/>
            <p:cNvSpPr/>
            <p:nvPr/>
          </p:nvSpPr>
          <p:spPr>
            <a:xfrm>
              <a:off x="38100" y="0"/>
              <a:ext cx="266700" cy="7493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2596" name="Group"/>
          <p:cNvGrpSpPr/>
          <p:nvPr/>
        </p:nvGrpSpPr>
        <p:grpSpPr>
          <a:xfrm>
            <a:off x="2840037" y="1679575"/>
            <a:ext cx="342901" cy="1497498"/>
            <a:chOff x="0" y="0"/>
            <a:chExt cx="342900" cy="1497497"/>
          </a:xfrm>
        </p:grpSpPr>
        <p:sp>
          <p:nvSpPr>
            <p:cNvPr id="2594" name="4"/>
            <p:cNvSpPr txBox="1"/>
            <p:nvPr/>
          </p:nvSpPr>
          <p:spPr>
            <a:xfrm>
              <a:off x="0" y="10112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2595" name="Rectangle"/>
            <p:cNvSpPr/>
            <p:nvPr/>
          </p:nvSpPr>
          <p:spPr>
            <a:xfrm>
              <a:off x="76200" y="0"/>
              <a:ext cx="266700" cy="10160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2599" name="Group"/>
          <p:cNvGrpSpPr/>
          <p:nvPr/>
        </p:nvGrpSpPr>
        <p:grpSpPr>
          <a:xfrm>
            <a:off x="3479799" y="1485900"/>
            <a:ext cx="317502" cy="1726098"/>
            <a:chOff x="0" y="0"/>
            <a:chExt cx="317500" cy="1726097"/>
          </a:xfrm>
        </p:grpSpPr>
        <p:sp>
          <p:nvSpPr>
            <p:cNvPr id="2597" name="5"/>
            <p:cNvSpPr txBox="1"/>
            <p:nvPr/>
          </p:nvSpPr>
          <p:spPr>
            <a:xfrm>
              <a:off x="0" y="12398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2598" name="Rectangle"/>
            <p:cNvSpPr/>
            <p:nvPr/>
          </p:nvSpPr>
          <p:spPr>
            <a:xfrm>
              <a:off x="50800" y="0"/>
              <a:ext cx="266701" cy="12446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2602" name="Group"/>
          <p:cNvGrpSpPr/>
          <p:nvPr/>
        </p:nvGrpSpPr>
        <p:grpSpPr>
          <a:xfrm>
            <a:off x="4183062" y="1231900"/>
            <a:ext cx="317501" cy="1967398"/>
            <a:chOff x="0" y="0"/>
            <a:chExt cx="317500" cy="1967397"/>
          </a:xfrm>
        </p:grpSpPr>
        <p:sp>
          <p:nvSpPr>
            <p:cNvPr id="2600" name="6"/>
            <p:cNvSpPr txBox="1"/>
            <p:nvPr/>
          </p:nvSpPr>
          <p:spPr>
            <a:xfrm>
              <a:off x="0" y="14811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2601" name="Rectangle"/>
            <p:cNvSpPr/>
            <p:nvPr/>
          </p:nvSpPr>
          <p:spPr>
            <a:xfrm>
              <a:off x="63500" y="0"/>
              <a:ext cx="254000" cy="14986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2605" name="Group"/>
          <p:cNvGrpSpPr/>
          <p:nvPr/>
        </p:nvGrpSpPr>
        <p:grpSpPr>
          <a:xfrm>
            <a:off x="4868862" y="990600"/>
            <a:ext cx="317501" cy="2246798"/>
            <a:chOff x="0" y="0"/>
            <a:chExt cx="317500" cy="2246797"/>
          </a:xfrm>
        </p:grpSpPr>
        <p:sp>
          <p:nvSpPr>
            <p:cNvPr id="2603" name="7"/>
            <p:cNvSpPr txBox="1"/>
            <p:nvPr/>
          </p:nvSpPr>
          <p:spPr>
            <a:xfrm>
              <a:off x="0" y="17605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2604" name="Rectangle"/>
            <p:cNvSpPr/>
            <p:nvPr/>
          </p:nvSpPr>
          <p:spPr>
            <a:xfrm>
              <a:off x="63500" y="0"/>
              <a:ext cx="254000" cy="17653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2608" name="Group"/>
          <p:cNvGrpSpPr/>
          <p:nvPr/>
        </p:nvGrpSpPr>
        <p:grpSpPr>
          <a:xfrm>
            <a:off x="5605462" y="744537"/>
            <a:ext cx="279401" cy="2475399"/>
            <a:chOff x="0" y="0"/>
            <a:chExt cx="279400" cy="2475397"/>
          </a:xfrm>
        </p:grpSpPr>
        <p:sp>
          <p:nvSpPr>
            <p:cNvPr id="2606" name="8"/>
            <p:cNvSpPr txBox="1"/>
            <p:nvPr/>
          </p:nvSpPr>
          <p:spPr>
            <a:xfrm>
              <a:off x="0" y="19891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2607" name="Rectangle"/>
            <p:cNvSpPr/>
            <p:nvPr/>
          </p:nvSpPr>
          <p:spPr>
            <a:xfrm>
              <a:off x="25400" y="0"/>
              <a:ext cx="254000" cy="19939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2611" name="Group"/>
          <p:cNvGrpSpPr/>
          <p:nvPr/>
        </p:nvGrpSpPr>
        <p:grpSpPr>
          <a:xfrm>
            <a:off x="6267449" y="455612"/>
            <a:ext cx="279401" cy="2742099"/>
            <a:chOff x="0" y="0"/>
            <a:chExt cx="279400" cy="2742097"/>
          </a:xfrm>
        </p:grpSpPr>
        <p:sp>
          <p:nvSpPr>
            <p:cNvPr id="2609" name="9"/>
            <p:cNvSpPr txBox="1"/>
            <p:nvPr/>
          </p:nvSpPr>
          <p:spPr>
            <a:xfrm>
              <a:off x="0" y="22558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9</a:t>
              </a:r>
            </a:p>
          </p:txBody>
        </p:sp>
        <p:sp>
          <p:nvSpPr>
            <p:cNvPr id="2610" name="Rectangle"/>
            <p:cNvSpPr/>
            <p:nvPr/>
          </p:nvSpPr>
          <p:spPr>
            <a:xfrm>
              <a:off x="25400" y="0"/>
              <a:ext cx="254000" cy="22606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sp>
        <p:nvSpPr>
          <p:cNvPr id="2612" name="Bubble Sort"/>
          <p:cNvSpPr txBox="1"/>
          <p:nvPr/>
        </p:nvSpPr>
        <p:spPr>
          <a:xfrm>
            <a:off x="2451100" y="4833935"/>
            <a:ext cx="1881747" cy="4862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9044" tIns="19044" rIns="19044" bIns="19044">
            <a:spAutoFit/>
          </a:bodyPr>
          <a:lstStyle>
            <a:lvl1pPr defTabSz="762000">
              <a:lnSpc>
                <a:spcPts val="3600"/>
              </a:lnSpc>
              <a:tabLst>
                <a:tab pos="355600" algn="l"/>
                <a:tab pos="711200" algn="l"/>
                <a:tab pos="1079500" algn="l"/>
              </a:tabLst>
              <a:defRPr sz="30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lvl1pPr>
          </a:lstStyle>
          <a:p>
            <a:pPr/>
            <a:r>
              <a:t>Bubble Sort</a:t>
            </a:r>
          </a:p>
        </p:txBody>
      </p:sp>
      <p:sp>
        <p:nvSpPr>
          <p:cNvPr id="2613" name="Line"/>
          <p:cNvSpPr/>
          <p:nvPr/>
        </p:nvSpPr>
        <p:spPr>
          <a:xfrm flipH="1">
            <a:off x="6756399" y="571500"/>
            <a:ext cx="1" cy="4241800"/>
          </a:xfrm>
          <a:prstGeom prst="line">
            <a:avLst/>
          </a:prstGeom>
          <a:ln w="25400">
            <a:solidFill>
              <a:srgbClr val="FFFFFF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614" name="Line"/>
          <p:cNvSpPr/>
          <p:nvPr/>
        </p:nvSpPr>
        <p:spPr>
          <a:xfrm flipV="1">
            <a:off x="2768600" y="384174"/>
            <a:ext cx="1" cy="4464051"/>
          </a:xfrm>
          <a:prstGeom prst="line">
            <a:avLst/>
          </a:prstGeom>
          <a:ln w="38100">
            <a:solidFill>
              <a:srgbClr val="FF00FF"/>
            </a:solidFill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18" name="Group"/>
          <p:cNvGrpSpPr/>
          <p:nvPr/>
        </p:nvGrpSpPr>
        <p:grpSpPr>
          <a:xfrm>
            <a:off x="1687512" y="2476499"/>
            <a:ext cx="317501" cy="735499"/>
            <a:chOff x="0" y="0"/>
            <a:chExt cx="317500" cy="735497"/>
          </a:xfrm>
        </p:grpSpPr>
        <p:sp>
          <p:nvSpPr>
            <p:cNvPr id="2616" name="1"/>
            <p:cNvSpPr txBox="1"/>
            <p:nvPr/>
          </p:nvSpPr>
          <p:spPr>
            <a:xfrm>
              <a:off x="0" y="2492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617" name="Rectangle"/>
            <p:cNvSpPr/>
            <p:nvPr/>
          </p:nvSpPr>
          <p:spPr>
            <a:xfrm>
              <a:off x="50800" y="0"/>
              <a:ext cx="266700" cy="2540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2621" name="Group"/>
          <p:cNvGrpSpPr/>
          <p:nvPr/>
        </p:nvGrpSpPr>
        <p:grpSpPr>
          <a:xfrm>
            <a:off x="1128712" y="2247900"/>
            <a:ext cx="279401" cy="976798"/>
            <a:chOff x="0" y="0"/>
            <a:chExt cx="279400" cy="976797"/>
          </a:xfrm>
        </p:grpSpPr>
        <p:sp>
          <p:nvSpPr>
            <p:cNvPr id="2619" name="2"/>
            <p:cNvSpPr txBox="1"/>
            <p:nvPr/>
          </p:nvSpPr>
          <p:spPr>
            <a:xfrm>
              <a:off x="0" y="4905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2620" name="Rectangle"/>
            <p:cNvSpPr/>
            <p:nvPr/>
          </p:nvSpPr>
          <p:spPr>
            <a:xfrm>
              <a:off x="12700" y="0"/>
              <a:ext cx="266700" cy="5080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2624" name="Group"/>
          <p:cNvGrpSpPr/>
          <p:nvPr/>
        </p:nvGrpSpPr>
        <p:grpSpPr>
          <a:xfrm>
            <a:off x="2263774" y="1993900"/>
            <a:ext cx="304801" cy="1230798"/>
            <a:chOff x="0" y="0"/>
            <a:chExt cx="304800" cy="1230797"/>
          </a:xfrm>
        </p:grpSpPr>
        <p:sp>
          <p:nvSpPr>
            <p:cNvPr id="2622" name="3"/>
            <p:cNvSpPr txBox="1"/>
            <p:nvPr/>
          </p:nvSpPr>
          <p:spPr>
            <a:xfrm>
              <a:off x="0" y="7445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2623" name="Rectangle"/>
            <p:cNvSpPr/>
            <p:nvPr/>
          </p:nvSpPr>
          <p:spPr>
            <a:xfrm>
              <a:off x="38100" y="0"/>
              <a:ext cx="266700" cy="7493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2627" name="Group"/>
          <p:cNvGrpSpPr/>
          <p:nvPr/>
        </p:nvGrpSpPr>
        <p:grpSpPr>
          <a:xfrm>
            <a:off x="2840037" y="1679575"/>
            <a:ext cx="342901" cy="1497498"/>
            <a:chOff x="0" y="0"/>
            <a:chExt cx="342900" cy="1497497"/>
          </a:xfrm>
        </p:grpSpPr>
        <p:sp>
          <p:nvSpPr>
            <p:cNvPr id="2625" name="4"/>
            <p:cNvSpPr txBox="1"/>
            <p:nvPr/>
          </p:nvSpPr>
          <p:spPr>
            <a:xfrm>
              <a:off x="0" y="10112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2626" name="Rectangle"/>
            <p:cNvSpPr/>
            <p:nvPr/>
          </p:nvSpPr>
          <p:spPr>
            <a:xfrm>
              <a:off x="76200" y="0"/>
              <a:ext cx="266700" cy="10160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2630" name="Group"/>
          <p:cNvGrpSpPr/>
          <p:nvPr/>
        </p:nvGrpSpPr>
        <p:grpSpPr>
          <a:xfrm>
            <a:off x="3479799" y="1485900"/>
            <a:ext cx="317502" cy="1726098"/>
            <a:chOff x="0" y="0"/>
            <a:chExt cx="317500" cy="1726097"/>
          </a:xfrm>
        </p:grpSpPr>
        <p:sp>
          <p:nvSpPr>
            <p:cNvPr id="2628" name="5"/>
            <p:cNvSpPr txBox="1"/>
            <p:nvPr/>
          </p:nvSpPr>
          <p:spPr>
            <a:xfrm>
              <a:off x="0" y="12398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2629" name="Rectangle"/>
            <p:cNvSpPr/>
            <p:nvPr/>
          </p:nvSpPr>
          <p:spPr>
            <a:xfrm>
              <a:off x="50800" y="0"/>
              <a:ext cx="266701" cy="12446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2633" name="Group"/>
          <p:cNvGrpSpPr/>
          <p:nvPr/>
        </p:nvGrpSpPr>
        <p:grpSpPr>
          <a:xfrm>
            <a:off x="4183062" y="1231900"/>
            <a:ext cx="317501" cy="1967398"/>
            <a:chOff x="0" y="0"/>
            <a:chExt cx="317500" cy="1967397"/>
          </a:xfrm>
        </p:grpSpPr>
        <p:sp>
          <p:nvSpPr>
            <p:cNvPr id="2631" name="6"/>
            <p:cNvSpPr txBox="1"/>
            <p:nvPr/>
          </p:nvSpPr>
          <p:spPr>
            <a:xfrm>
              <a:off x="0" y="14811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2632" name="Rectangle"/>
            <p:cNvSpPr/>
            <p:nvPr/>
          </p:nvSpPr>
          <p:spPr>
            <a:xfrm>
              <a:off x="63500" y="0"/>
              <a:ext cx="254000" cy="14986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2636" name="Group"/>
          <p:cNvGrpSpPr/>
          <p:nvPr/>
        </p:nvGrpSpPr>
        <p:grpSpPr>
          <a:xfrm>
            <a:off x="4868862" y="990600"/>
            <a:ext cx="317501" cy="2246798"/>
            <a:chOff x="0" y="0"/>
            <a:chExt cx="317500" cy="2246797"/>
          </a:xfrm>
        </p:grpSpPr>
        <p:sp>
          <p:nvSpPr>
            <p:cNvPr id="2634" name="7"/>
            <p:cNvSpPr txBox="1"/>
            <p:nvPr/>
          </p:nvSpPr>
          <p:spPr>
            <a:xfrm>
              <a:off x="0" y="17605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2635" name="Rectangle"/>
            <p:cNvSpPr/>
            <p:nvPr/>
          </p:nvSpPr>
          <p:spPr>
            <a:xfrm>
              <a:off x="63500" y="0"/>
              <a:ext cx="254000" cy="17653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2639" name="Group"/>
          <p:cNvGrpSpPr/>
          <p:nvPr/>
        </p:nvGrpSpPr>
        <p:grpSpPr>
          <a:xfrm>
            <a:off x="5605462" y="744537"/>
            <a:ext cx="279401" cy="2475399"/>
            <a:chOff x="0" y="0"/>
            <a:chExt cx="279400" cy="2475397"/>
          </a:xfrm>
        </p:grpSpPr>
        <p:sp>
          <p:nvSpPr>
            <p:cNvPr id="2637" name="8"/>
            <p:cNvSpPr txBox="1"/>
            <p:nvPr/>
          </p:nvSpPr>
          <p:spPr>
            <a:xfrm>
              <a:off x="0" y="19891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2638" name="Rectangle"/>
            <p:cNvSpPr/>
            <p:nvPr/>
          </p:nvSpPr>
          <p:spPr>
            <a:xfrm>
              <a:off x="25400" y="0"/>
              <a:ext cx="254000" cy="19939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2642" name="Group"/>
          <p:cNvGrpSpPr/>
          <p:nvPr/>
        </p:nvGrpSpPr>
        <p:grpSpPr>
          <a:xfrm>
            <a:off x="6267449" y="455612"/>
            <a:ext cx="279401" cy="2742099"/>
            <a:chOff x="0" y="0"/>
            <a:chExt cx="279400" cy="2742097"/>
          </a:xfrm>
        </p:grpSpPr>
        <p:sp>
          <p:nvSpPr>
            <p:cNvPr id="2640" name="9"/>
            <p:cNvSpPr txBox="1"/>
            <p:nvPr/>
          </p:nvSpPr>
          <p:spPr>
            <a:xfrm>
              <a:off x="0" y="22558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9</a:t>
              </a:r>
            </a:p>
          </p:txBody>
        </p:sp>
        <p:sp>
          <p:nvSpPr>
            <p:cNvPr id="2641" name="Rectangle"/>
            <p:cNvSpPr/>
            <p:nvPr/>
          </p:nvSpPr>
          <p:spPr>
            <a:xfrm>
              <a:off x="25400" y="0"/>
              <a:ext cx="254000" cy="22606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sp>
        <p:nvSpPr>
          <p:cNvPr id="2643" name="Bubble Sort"/>
          <p:cNvSpPr txBox="1"/>
          <p:nvPr/>
        </p:nvSpPr>
        <p:spPr>
          <a:xfrm>
            <a:off x="2451100" y="4833935"/>
            <a:ext cx="1881747" cy="4862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9044" tIns="19044" rIns="19044" bIns="19044">
            <a:spAutoFit/>
          </a:bodyPr>
          <a:lstStyle>
            <a:lvl1pPr defTabSz="762000">
              <a:lnSpc>
                <a:spcPts val="3600"/>
              </a:lnSpc>
              <a:tabLst>
                <a:tab pos="355600" algn="l"/>
                <a:tab pos="711200" algn="l"/>
                <a:tab pos="1079500" algn="l"/>
              </a:tabLst>
              <a:defRPr sz="30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lvl1pPr>
          </a:lstStyle>
          <a:p>
            <a:pPr/>
            <a:r>
              <a:t>Bubble Sort</a:t>
            </a:r>
          </a:p>
        </p:txBody>
      </p:sp>
      <p:sp>
        <p:nvSpPr>
          <p:cNvPr id="2644" name="Line"/>
          <p:cNvSpPr/>
          <p:nvPr/>
        </p:nvSpPr>
        <p:spPr>
          <a:xfrm flipH="1">
            <a:off x="6756399" y="571500"/>
            <a:ext cx="1" cy="4241800"/>
          </a:xfrm>
          <a:prstGeom prst="line">
            <a:avLst/>
          </a:prstGeom>
          <a:ln w="25400">
            <a:solidFill>
              <a:srgbClr val="FFFFFF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645" name="Line"/>
          <p:cNvSpPr/>
          <p:nvPr/>
        </p:nvSpPr>
        <p:spPr>
          <a:xfrm flipV="1">
            <a:off x="2768600" y="384174"/>
            <a:ext cx="1" cy="4464051"/>
          </a:xfrm>
          <a:prstGeom prst="line">
            <a:avLst/>
          </a:prstGeom>
          <a:ln w="38100">
            <a:solidFill>
              <a:srgbClr val="FF00FF"/>
            </a:solidFill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49" name="Group"/>
          <p:cNvGrpSpPr/>
          <p:nvPr/>
        </p:nvGrpSpPr>
        <p:grpSpPr>
          <a:xfrm>
            <a:off x="1687512" y="2476499"/>
            <a:ext cx="317501" cy="735499"/>
            <a:chOff x="0" y="0"/>
            <a:chExt cx="317500" cy="735497"/>
          </a:xfrm>
        </p:grpSpPr>
        <p:sp>
          <p:nvSpPr>
            <p:cNvPr id="2647" name="1"/>
            <p:cNvSpPr txBox="1"/>
            <p:nvPr/>
          </p:nvSpPr>
          <p:spPr>
            <a:xfrm>
              <a:off x="0" y="2492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648" name="Rectangle"/>
            <p:cNvSpPr/>
            <p:nvPr/>
          </p:nvSpPr>
          <p:spPr>
            <a:xfrm>
              <a:off x="50800" y="0"/>
              <a:ext cx="266700" cy="2540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2652" name="Group"/>
          <p:cNvGrpSpPr/>
          <p:nvPr/>
        </p:nvGrpSpPr>
        <p:grpSpPr>
          <a:xfrm>
            <a:off x="1128712" y="2247900"/>
            <a:ext cx="279401" cy="976798"/>
            <a:chOff x="0" y="0"/>
            <a:chExt cx="279400" cy="976797"/>
          </a:xfrm>
        </p:grpSpPr>
        <p:sp>
          <p:nvSpPr>
            <p:cNvPr id="2650" name="2"/>
            <p:cNvSpPr txBox="1"/>
            <p:nvPr/>
          </p:nvSpPr>
          <p:spPr>
            <a:xfrm>
              <a:off x="0" y="4905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2651" name="Rectangle"/>
            <p:cNvSpPr/>
            <p:nvPr/>
          </p:nvSpPr>
          <p:spPr>
            <a:xfrm>
              <a:off x="12700" y="0"/>
              <a:ext cx="266700" cy="5080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2655" name="Group"/>
          <p:cNvGrpSpPr/>
          <p:nvPr/>
        </p:nvGrpSpPr>
        <p:grpSpPr>
          <a:xfrm>
            <a:off x="2263774" y="1993900"/>
            <a:ext cx="304801" cy="1230798"/>
            <a:chOff x="0" y="0"/>
            <a:chExt cx="304800" cy="1230797"/>
          </a:xfrm>
        </p:grpSpPr>
        <p:sp>
          <p:nvSpPr>
            <p:cNvPr id="2653" name="3"/>
            <p:cNvSpPr txBox="1"/>
            <p:nvPr/>
          </p:nvSpPr>
          <p:spPr>
            <a:xfrm>
              <a:off x="0" y="7445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2654" name="Rectangle"/>
            <p:cNvSpPr/>
            <p:nvPr/>
          </p:nvSpPr>
          <p:spPr>
            <a:xfrm>
              <a:off x="38100" y="0"/>
              <a:ext cx="266700" cy="7493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2658" name="Group"/>
          <p:cNvGrpSpPr/>
          <p:nvPr/>
        </p:nvGrpSpPr>
        <p:grpSpPr>
          <a:xfrm>
            <a:off x="2840037" y="1679575"/>
            <a:ext cx="342901" cy="1497498"/>
            <a:chOff x="0" y="0"/>
            <a:chExt cx="342900" cy="1497497"/>
          </a:xfrm>
        </p:grpSpPr>
        <p:sp>
          <p:nvSpPr>
            <p:cNvPr id="2656" name="4"/>
            <p:cNvSpPr txBox="1"/>
            <p:nvPr/>
          </p:nvSpPr>
          <p:spPr>
            <a:xfrm>
              <a:off x="0" y="10112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2657" name="Rectangle"/>
            <p:cNvSpPr/>
            <p:nvPr/>
          </p:nvSpPr>
          <p:spPr>
            <a:xfrm>
              <a:off x="76200" y="0"/>
              <a:ext cx="266700" cy="10160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2661" name="Group"/>
          <p:cNvGrpSpPr/>
          <p:nvPr/>
        </p:nvGrpSpPr>
        <p:grpSpPr>
          <a:xfrm>
            <a:off x="3479799" y="1485900"/>
            <a:ext cx="317502" cy="1726098"/>
            <a:chOff x="0" y="0"/>
            <a:chExt cx="317500" cy="1726097"/>
          </a:xfrm>
        </p:grpSpPr>
        <p:sp>
          <p:nvSpPr>
            <p:cNvPr id="2659" name="5"/>
            <p:cNvSpPr txBox="1"/>
            <p:nvPr/>
          </p:nvSpPr>
          <p:spPr>
            <a:xfrm>
              <a:off x="0" y="12398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2660" name="Rectangle"/>
            <p:cNvSpPr/>
            <p:nvPr/>
          </p:nvSpPr>
          <p:spPr>
            <a:xfrm>
              <a:off x="50800" y="0"/>
              <a:ext cx="266701" cy="12446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2664" name="Group"/>
          <p:cNvGrpSpPr/>
          <p:nvPr/>
        </p:nvGrpSpPr>
        <p:grpSpPr>
          <a:xfrm>
            <a:off x="4183062" y="1231900"/>
            <a:ext cx="317501" cy="1967398"/>
            <a:chOff x="0" y="0"/>
            <a:chExt cx="317500" cy="1967397"/>
          </a:xfrm>
        </p:grpSpPr>
        <p:sp>
          <p:nvSpPr>
            <p:cNvPr id="2662" name="6"/>
            <p:cNvSpPr txBox="1"/>
            <p:nvPr/>
          </p:nvSpPr>
          <p:spPr>
            <a:xfrm>
              <a:off x="0" y="14811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2663" name="Rectangle"/>
            <p:cNvSpPr/>
            <p:nvPr/>
          </p:nvSpPr>
          <p:spPr>
            <a:xfrm>
              <a:off x="63500" y="0"/>
              <a:ext cx="254000" cy="14986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2667" name="Group"/>
          <p:cNvGrpSpPr/>
          <p:nvPr/>
        </p:nvGrpSpPr>
        <p:grpSpPr>
          <a:xfrm>
            <a:off x="4868862" y="990600"/>
            <a:ext cx="317501" cy="2246798"/>
            <a:chOff x="0" y="0"/>
            <a:chExt cx="317500" cy="2246797"/>
          </a:xfrm>
        </p:grpSpPr>
        <p:sp>
          <p:nvSpPr>
            <p:cNvPr id="2665" name="7"/>
            <p:cNvSpPr txBox="1"/>
            <p:nvPr/>
          </p:nvSpPr>
          <p:spPr>
            <a:xfrm>
              <a:off x="0" y="17605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2666" name="Rectangle"/>
            <p:cNvSpPr/>
            <p:nvPr/>
          </p:nvSpPr>
          <p:spPr>
            <a:xfrm>
              <a:off x="63500" y="0"/>
              <a:ext cx="254000" cy="17653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2670" name="Group"/>
          <p:cNvGrpSpPr/>
          <p:nvPr/>
        </p:nvGrpSpPr>
        <p:grpSpPr>
          <a:xfrm>
            <a:off x="5605462" y="744537"/>
            <a:ext cx="279401" cy="2475399"/>
            <a:chOff x="0" y="0"/>
            <a:chExt cx="279400" cy="2475397"/>
          </a:xfrm>
        </p:grpSpPr>
        <p:sp>
          <p:nvSpPr>
            <p:cNvPr id="2668" name="8"/>
            <p:cNvSpPr txBox="1"/>
            <p:nvPr/>
          </p:nvSpPr>
          <p:spPr>
            <a:xfrm>
              <a:off x="0" y="19891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2669" name="Rectangle"/>
            <p:cNvSpPr/>
            <p:nvPr/>
          </p:nvSpPr>
          <p:spPr>
            <a:xfrm>
              <a:off x="25400" y="0"/>
              <a:ext cx="254000" cy="19939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2673" name="Group"/>
          <p:cNvGrpSpPr/>
          <p:nvPr/>
        </p:nvGrpSpPr>
        <p:grpSpPr>
          <a:xfrm>
            <a:off x="6267449" y="455612"/>
            <a:ext cx="279401" cy="2742099"/>
            <a:chOff x="0" y="0"/>
            <a:chExt cx="279400" cy="2742097"/>
          </a:xfrm>
        </p:grpSpPr>
        <p:sp>
          <p:nvSpPr>
            <p:cNvPr id="2671" name="9"/>
            <p:cNvSpPr txBox="1"/>
            <p:nvPr/>
          </p:nvSpPr>
          <p:spPr>
            <a:xfrm>
              <a:off x="0" y="22558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9</a:t>
              </a:r>
            </a:p>
          </p:txBody>
        </p:sp>
        <p:sp>
          <p:nvSpPr>
            <p:cNvPr id="2672" name="Rectangle"/>
            <p:cNvSpPr/>
            <p:nvPr/>
          </p:nvSpPr>
          <p:spPr>
            <a:xfrm>
              <a:off x="25400" y="0"/>
              <a:ext cx="254000" cy="22606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sp>
        <p:nvSpPr>
          <p:cNvPr id="2674" name="Bubble Sort"/>
          <p:cNvSpPr txBox="1"/>
          <p:nvPr/>
        </p:nvSpPr>
        <p:spPr>
          <a:xfrm>
            <a:off x="2451100" y="4833935"/>
            <a:ext cx="1881747" cy="4862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9044" tIns="19044" rIns="19044" bIns="19044">
            <a:spAutoFit/>
          </a:bodyPr>
          <a:lstStyle>
            <a:lvl1pPr defTabSz="762000">
              <a:lnSpc>
                <a:spcPts val="3600"/>
              </a:lnSpc>
              <a:tabLst>
                <a:tab pos="355600" algn="l"/>
                <a:tab pos="711200" algn="l"/>
                <a:tab pos="1079500" algn="l"/>
              </a:tabLst>
              <a:defRPr sz="30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lvl1pPr>
          </a:lstStyle>
          <a:p>
            <a:pPr/>
            <a:r>
              <a:t>Bubble Sort</a:t>
            </a:r>
          </a:p>
        </p:txBody>
      </p:sp>
      <p:sp>
        <p:nvSpPr>
          <p:cNvPr id="2675" name="Line"/>
          <p:cNvSpPr/>
          <p:nvPr/>
        </p:nvSpPr>
        <p:spPr>
          <a:xfrm flipH="1">
            <a:off x="6756399" y="571500"/>
            <a:ext cx="1" cy="4241800"/>
          </a:xfrm>
          <a:prstGeom prst="line">
            <a:avLst/>
          </a:prstGeom>
          <a:ln w="25400">
            <a:solidFill>
              <a:srgbClr val="FFFFFF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676" name="Line"/>
          <p:cNvSpPr/>
          <p:nvPr/>
        </p:nvSpPr>
        <p:spPr>
          <a:xfrm flipV="1">
            <a:off x="2119312" y="384174"/>
            <a:ext cx="1" cy="4464051"/>
          </a:xfrm>
          <a:prstGeom prst="line">
            <a:avLst/>
          </a:prstGeom>
          <a:ln w="38100">
            <a:solidFill>
              <a:srgbClr val="FF00FF"/>
            </a:solidFill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80" name="Group"/>
          <p:cNvGrpSpPr/>
          <p:nvPr/>
        </p:nvGrpSpPr>
        <p:grpSpPr>
          <a:xfrm>
            <a:off x="1111249" y="2476499"/>
            <a:ext cx="317501" cy="735499"/>
            <a:chOff x="0" y="0"/>
            <a:chExt cx="317500" cy="735497"/>
          </a:xfrm>
        </p:grpSpPr>
        <p:sp>
          <p:nvSpPr>
            <p:cNvPr id="2678" name="1"/>
            <p:cNvSpPr txBox="1"/>
            <p:nvPr/>
          </p:nvSpPr>
          <p:spPr>
            <a:xfrm>
              <a:off x="0" y="2492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679" name="Rectangle"/>
            <p:cNvSpPr/>
            <p:nvPr/>
          </p:nvSpPr>
          <p:spPr>
            <a:xfrm>
              <a:off x="50800" y="0"/>
              <a:ext cx="266700" cy="2540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2683" name="Group"/>
          <p:cNvGrpSpPr/>
          <p:nvPr/>
        </p:nvGrpSpPr>
        <p:grpSpPr>
          <a:xfrm>
            <a:off x="1687512" y="2247900"/>
            <a:ext cx="279401" cy="976798"/>
            <a:chOff x="0" y="0"/>
            <a:chExt cx="279400" cy="976797"/>
          </a:xfrm>
        </p:grpSpPr>
        <p:sp>
          <p:nvSpPr>
            <p:cNvPr id="2681" name="2"/>
            <p:cNvSpPr txBox="1"/>
            <p:nvPr/>
          </p:nvSpPr>
          <p:spPr>
            <a:xfrm>
              <a:off x="0" y="4905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2682" name="Rectangle"/>
            <p:cNvSpPr/>
            <p:nvPr/>
          </p:nvSpPr>
          <p:spPr>
            <a:xfrm>
              <a:off x="12700" y="0"/>
              <a:ext cx="266700" cy="5080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2686" name="Group"/>
          <p:cNvGrpSpPr/>
          <p:nvPr/>
        </p:nvGrpSpPr>
        <p:grpSpPr>
          <a:xfrm>
            <a:off x="2263774" y="1993900"/>
            <a:ext cx="304801" cy="1230798"/>
            <a:chOff x="0" y="0"/>
            <a:chExt cx="304800" cy="1230797"/>
          </a:xfrm>
        </p:grpSpPr>
        <p:sp>
          <p:nvSpPr>
            <p:cNvPr id="2684" name="3"/>
            <p:cNvSpPr txBox="1"/>
            <p:nvPr/>
          </p:nvSpPr>
          <p:spPr>
            <a:xfrm>
              <a:off x="0" y="7445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2685" name="Rectangle"/>
            <p:cNvSpPr/>
            <p:nvPr/>
          </p:nvSpPr>
          <p:spPr>
            <a:xfrm>
              <a:off x="38100" y="0"/>
              <a:ext cx="266700" cy="7493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2689" name="Group"/>
          <p:cNvGrpSpPr/>
          <p:nvPr/>
        </p:nvGrpSpPr>
        <p:grpSpPr>
          <a:xfrm>
            <a:off x="2840037" y="1679575"/>
            <a:ext cx="342901" cy="1497498"/>
            <a:chOff x="0" y="0"/>
            <a:chExt cx="342900" cy="1497497"/>
          </a:xfrm>
        </p:grpSpPr>
        <p:sp>
          <p:nvSpPr>
            <p:cNvPr id="2687" name="4"/>
            <p:cNvSpPr txBox="1"/>
            <p:nvPr/>
          </p:nvSpPr>
          <p:spPr>
            <a:xfrm>
              <a:off x="0" y="10112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2688" name="Rectangle"/>
            <p:cNvSpPr/>
            <p:nvPr/>
          </p:nvSpPr>
          <p:spPr>
            <a:xfrm>
              <a:off x="76200" y="0"/>
              <a:ext cx="266700" cy="10160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2692" name="Group"/>
          <p:cNvGrpSpPr/>
          <p:nvPr/>
        </p:nvGrpSpPr>
        <p:grpSpPr>
          <a:xfrm>
            <a:off x="3479799" y="1485900"/>
            <a:ext cx="317502" cy="1726098"/>
            <a:chOff x="0" y="0"/>
            <a:chExt cx="317500" cy="1726097"/>
          </a:xfrm>
        </p:grpSpPr>
        <p:sp>
          <p:nvSpPr>
            <p:cNvPr id="2690" name="5"/>
            <p:cNvSpPr txBox="1"/>
            <p:nvPr/>
          </p:nvSpPr>
          <p:spPr>
            <a:xfrm>
              <a:off x="0" y="12398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2691" name="Rectangle"/>
            <p:cNvSpPr/>
            <p:nvPr/>
          </p:nvSpPr>
          <p:spPr>
            <a:xfrm>
              <a:off x="50800" y="0"/>
              <a:ext cx="266701" cy="12446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2695" name="Group"/>
          <p:cNvGrpSpPr/>
          <p:nvPr/>
        </p:nvGrpSpPr>
        <p:grpSpPr>
          <a:xfrm>
            <a:off x="4183062" y="1231900"/>
            <a:ext cx="317501" cy="1967398"/>
            <a:chOff x="0" y="0"/>
            <a:chExt cx="317500" cy="1967397"/>
          </a:xfrm>
        </p:grpSpPr>
        <p:sp>
          <p:nvSpPr>
            <p:cNvPr id="2693" name="6"/>
            <p:cNvSpPr txBox="1"/>
            <p:nvPr/>
          </p:nvSpPr>
          <p:spPr>
            <a:xfrm>
              <a:off x="0" y="14811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2694" name="Rectangle"/>
            <p:cNvSpPr/>
            <p:nvPr/>
          </p:nvSpPr>
          <p:spPr>
            <a:xfrm>
              <a:off x="63500" y="0"/>
              <a:ext cx="254000" cy="14986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2698" name="Group"/>
          <p:cNvGrpSpPr/>
          <p:nvPr/>
        </p:nvGrpSpPr>
        <p:grpSpPr>
          <a:xfrm>
            <a:off x="4868862" y="990600"/>
            <a:ext cx="317501" cy="2246798"/>
            <a:chOff x="0" y="0"/>
            <a:chExt cx="317500" cy="2246797"/>
          </a:xfrm>
        </p:grpSpPr>
        <p:sp>
          <p:nvSpPr>
            <p:cNvPr id="2696" name="7"/>
            <p:cNvSpPr txBox="1"/>
            <p:nvPr/>
          </p:nvSpPr>
          <p:spPr>
            <a:xfrm>
              <a:off x="0" y="17605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2697" name="Rectangle"/>
            <p:cNvSpPr/>
            <p:nvPr/>
          </p:nvSpPr>
          <p:spPr>
            <a:xfrm>
              <a:off x="63500" y="0"/>
              <a:ext cx="254000" cy="17653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2701" name="Group"/>
          <p:cNvGrpSpPr/>
          <p:nvPr/>
        </p:nvGrpSpPr>
        <p:grpSpPr>
          <a:xfrm>
            <a:off x="5605462" y="744537"/>
            <a:ext cx="279401" cy="2475399"/>
            <a:chOff x="0" y="0"/>
            <a:chExt cx="279400" cy="2475397"/>
          </a:xfrm>
        </p:grpSpPr>
        <p:sp>
          <p:nvSpPr>
            <p:cNvPr id="2699" name="8"/>
            <p:cNvSpPr txBox="1"/>
            <p:nvPr/>
          </p:nvSpPr>
          <p:spPr>
            <a:xfrm>
              <a:off x="0" y="19891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2700" name="Rectangle"/>
            <p:cNvSpPr/>
            <p:nvPr/>
          </p:nvSpPr>
          <p:spPr>
            <a:xfrm>
              <a:off x="25400" y="0"/>
              <a:ext cx="254000" cy="19939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2704" name="Group"/>
          <p:cNvGrpSpPr/>
          <p:nvPr/>
        </p:nvGrpSpPr>
        <p:grpSpPr>
          <a:xfrm>
            <a:off x="6267449" y="455612"/>
            <a:ext cx="279401" cy="2742099"/>
            <a:chOff x="0" y="0"/>
            <a:chExt cx="279400" cy="2742097"/>
          </a:xfrm>
        </p:grpSpPr>
        <p:sp>
          <p:nvSpPr>
            <p:cNvPr id="2702" name="9"/>
            <p:cNvSpPr txBox="1"/>
            <p:nvPr/>
          </p:nvSpPr>
          <p:spPr>
            <a:xfrm>
              <a:off x="0" y="22558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9</a:t>
              </a:r>
            </a:p>
          </p:txBody>
        </p:sp>
        <p:sp>
          <p:nvSpPr>
            <p:cNvPr id="2703" name="Rectangle"/>
            <p:cNvSpPr/>
            <p:nvPr/>
          </p:nvSpPr>
          <p:spPr>
            <a:xfrm>
              <a:off x="25400" y="0"/>
              <a:ext cx="254000" cy="22606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sp>
        <p:nvSpPr>
          <p:cNvPr id="2705" name="Bubble Sort"/>
          <p:cNvSpPr txBox="1"/>
          <p:nvPr/>
        </p:nvSpPr>
        <p:spPr>
          <a:xfrm>
            <a:off x="2451100" y="4833935"/>
            <a:ext cx="1881747" cy="4862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9044" tIns="19044" rIns="19044" bIns="19044">
            <a:spAutoFit/>
          </a:bodyPr>
          <a:lstStyle>
            <a:lvl1pPr defTabSz="762000">
              <a:lnSpc>
                <a:spcPts val="3600"/>
              </a:lnSpc>
              <a:tabLst>
                <a:tab pos="355600" algn="l"/>
                <a:tab pos="711200" algn="l"/>
                <a:tab pos="1079500" algn="l"/>
              </a:tabLst>
              <a:defRPr sz="30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lvl1pPr>
          </a:lstStyle>
          <a:p>
            <a:pPr/>
            <a:r>
              <a:t>Bubble Sort</a:t>
            </a:r>
          </a:p>
        </p:txBody>
      </p:sp>
      <p:sp>
        <p:nvSpPr>
          <p:cNvPr id="2706" name="Line"/>
          <p:cNvSpPr/>
          <p:nvPr/>
        </p:nvSpPr>
        <p:spPr>
          <a:xfrm flipH="1">
            <a:off x="6756399" y="571500"/>
            <a:ext cx="1" cy="4241800"/>
          </a:xfrm>
          <a:prstGeom prst="line">
            <a:avLst/>
          </a:prstGeom>
          <a:ln w="25400">
            <a:solidFill>
              <a:srgbClr val="FFFFFF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707" name="Line"/>
          <p:cNvSpPr/>
          <p:nvPr/>
        </p:nvSpPr>
        <p:spPr>
          <a:xfrm flipV="1">
            <a:off x="2119312" y="384174"/>
            <a:ext cx="1" cy="4464051"/>
          </a:xfrm>
          <a:prstGeom prst="line">
            <a:avLst/>
          </a:prstGeom>
          <a:ln w="38100">
            <a:solidFill>
              <a:srgbClr val="FF00FF"/>
            </a:solidFill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11" name="Group"/>
          <p:cNvGrpSpPr/>
          <p:nvPr/>
        </p:nvGrpSpPr>
        <p:grpSpPr>
          <a:xfrm>
            <a:off x="1111249" y="2476499"/>
            <a:ext cx="317501" cy="735499"/>
            <a:chOff x="0" y="0"/>
            <a:chExt cx="317500" cy="735497"/>
          </a:xfrm>
        </p:grpSpPr>
        <p:sp>
          <p:nvSpPr>
            <p:cNvPr id="2709" name="1"/>
            <p:cNvSpPr txBox="1"/>
            <p:nvPr/>
          </p:nvSpPr>
          <p:spPr>
            <a:xfrm>
              <a:off x="0" y="2492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710" name="Rectangle"/>
            <p:cNvSpPr/>
            <p:nvPr/>
          </p:nvSpPr>
          <p:spPr>
            <a:xfrm>
              <a:off x="50800" y="0"/>
              <a:ext cx="266700" cy="2540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2714" name="Group"/>
          <p:cNvGrpSpPr/>
          <p:nvPr/>
        </p:nvGrpSpPr>
        <p:grpSpPr>
          <a:xfrm>
            <a:off x="1687512" y="2247900"/>
            <a:ext cx="279401" cy="976798"/>
            <a:chOff x="0" y="0"/>
            <a:chExt cx="279400" cy="976797"/>
          </a:xfrm>
        </p:grpSpPr>
        <p:sp>
          <p:nvSpPr>
            <p:cNvPr id="2712" name="2"/>
            <p:cNvSpPr txBox="1"/>
            <p:nvPr/>
          </p:nvSpPr>
          <p:spPr>
            <a:xfrm>
              <a:off x="0" y="4905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2713" name="Rectangle"/>
            <p:cNvSpPr/>
            <p:nvPr/>
          </p:nvSpPr>
          <p:spPr>
            <a:xfrm>
              <a:off x="12700" y="0"/>
              <a:ext cx="266700" cy="5080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2717" name="Group"/>
          <p:cNvGrpSpPr/>
          <p:nvPr/>
        </p:nvGrpSpPr>
        <p:grpSpPr>
          <a:xfrm>
            <a:off x="2263774" y="1993900"/>
            <a:ext cx="304801" cy="1230798"/>
            <a:chOff x="0" y="0"/>
            <a:chExt cx="304800" cy="1230797"/>
          </a:xfrm>
        </p:grpSpPr>
        <p:sp>
          <p:nvSpPr>
            <p:cNvPr id="2715" name="3"/>
            <p:cNvSpPr txBox="1"/>
            <p:nvPr/>
          </p:nvSpPr>
          <p:spPr>
            <a:xfrm>
              <a:off x="0" y="7445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2716" name="Rectangle"/>
            <p:cNvSpPr/>
            <p:nvPr/>
          </p:nvSpPr>
          <p:spPr>
            <a:xfrm>
              <a:off x="38100" y="0"/>
              <a:ext cx="266700" cy="7493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2720" name="Group"/>
          <p:cNvGrpSpPr/>
          <p:nvPr/>
        </p:nvGrpSpPr>
        <p:grpSpPr>
          <a:xfrm>
            <a:off x="2840037" y="1679575"/>
            <a:ext cx="342901" cy="1497498"/>
            <a:chOff x="0" y="0"/>
            <a:chExt cx="342900" cy="1497497"/>
          </a:xfrm>
        </p:grpSpPr>
        <p:sp>
          <p:nvSpPr>
            <p:cNvPr id="2718" name="4"/>
            <p:cNvSpPr txBox="1"/>
            <p:nvPr/>
          </p:nvSpPr>
          <p:spPr>
            <a:xfrm>
              <a:off x="0" y="10112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2719" name="Rectangle"/>
            <p:cNvSpPr/>
            <p:nvPr/>
          </p:nvSpPr>
          <p:spPr>
            <a:xfrm>
              <a:off x="76200" y="0"/>
              <a:ext cx="266700" cy="10160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2723" name="Group"/>
          <p:cNvGrpSpPr/>
          <p:nvPr/>
        </p:nvGrpSpPr>
        <p:grpSpPr>
          <a:xfrm>
            <a:off x="3479799" y="1485900"/>
            <a:ext cx="317502" cy="1726098"/>
            <a:chOff x="0" y="0"/>
            <a:chExt cx="317500" cy="1726097"/>
          </a:xfrm>
        </p:grpSpPr>
        <p:sp>
          <p:nvSpPr>
            <p:cNvPr id="2721" name="5"/>
            <p:cNvSpPr txBox="1"/>
            <p:nvPr/>
          </p:nvSpPr>
          <p:spPr>
            <a:xfrm>
              <a:off x="0" y="12398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2722" name="Rectangle"/>
            <p:cNvSpPr/>
            <p:nvPr/>
          </p:nvSpPr>
          <p:spPr>
            <a:xfrm>
              <a:off x="50800" y="0"/>
              <a:ext cx="266701" cy="12446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2726" name="Group"/>
          <p:cNvGrpSpPr/>
          <p:nvPr/>
        </p:nvGrpSpPr>
        <p:grpSpPr>
          <a:xfrm>
            <a:off x="4183062" y="1231900"/>
            <a:ext cx="317501" cy="1967398"/>
            <a:chOff x="0" y="0"/>
            <a:chExt cx="317500" cy="1967397"/>
          </a:xfrm>
        </p:grpSpPr>
        <p:sp>
          <p:nvSpPr>
            <p:cNvPr id="2724" name="6"/>
            <p:cNvSpPr txBox="1"/>
            <p:nvPr/>
          </p:nvSpPr>
          <p:spPr>
            <a:xfrm>
              <a:off x="0" y="14811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2725" name="Rectangle"/>
            <p:cNvSpPr/>
            <p:nvPr/>
          </p:nvSpPr>
          <p:spPr>
            <a:xfrm>
              <a:off x="63500" y="0"/>
              <a:ext cx="254000" cy="14986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2729" name="Group"/>
          <p:cNvGrpSpPr/>
          <p:nvPr/>
        </p:nvGrpSpPr>
        <p:grpSpPr>
          <a:xfrm>
            <a:off x="4868862" y="990600"/>
            <a:ext cx="317501" cy="2246798"/>
            <a:chOff x="0" y="0"/>
            <a:chExt cx="317500" cy="2246797"/>
          </a:xfrm>
        </p:grpSpPr>
        <p:sp>
          <p:nvSpPr>
            <p:cNvPr id="2727" name="7"/>
            <p:cNvSpPr txBox="1"/>
            <p:nvPr/>
          </p:nvSpPr>
          <p:spPr>
            <a:xfrm>
              <a:off x="0" y="17605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2728" name="Rectangle"/>
            <p:cNvSpPr/>
            <p:nvPr/>
          </p:nvSpPr>
          <p:spPr>
            <a:xfrm>
              <a:off x="63500" y="0"/>
              <a:ext cx="254000" cy="17653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2732" name="Group"/>
          <p:cNvGrpSpPr/>
          <p:nvPr/>
        </p:nvGrpSpPr>
        <p:grpSpPr>
          <a:xfrm>
            <a:off x="5605462" y="744537"/>
            <a:ext cx="279401" cy="2475399"/>
            <a:chOff x="0" y="0"/>
            <a:chExt cx="279400" cy="2475397"/>
          </a:xfrm>
        </p:grpSpPr>
        <p:sp>
          <p:nvSpPr>
            <p:cNvPr id="2730" name="8"/>
            <p:cNvSpPr txBox="1"/>
            <p:nvPr/>
          </p:nvSpPr>
          <p:spPr>
            <a:xfrm>
              <a:off x="0" y="19891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2731" name="Rectangle"/>
            <p:cNvSpPr/>
            <p:nvPr/>
          </p:nvSpPr>
          <p:spPr>
            <a:xfrm>
              <a:off x="25400" y="0"/>
              <a:ext cx="254000" cy="19939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2735" name="Group"/>
          <p:cNvGrpSpPr/>
          <p:nvPr/>
        </p:nvGrpSpPr>
        <p:grpSpPr>
          <a:xfrm>
            <a:off x="6267449" y="455612"/>
            <a:ext cx="279401" cy="2742099"/>
            <a:chOff x="0" y="0"/>
            <a:chExt cx="279400" cy="2742097"/>
          </a:xfrm>
        </p:grpSpPr>
        <p:sp>
          <p:nvSpPr>
            <p:cNvPr id="2733" name="9"/>
            <p:cNvSpPr txBox="1"/>
            <p:nvPr/>
          </p:nvSpPr>
          <p:spPr>
            <a:xfrm>
              <a:off x="0" y="22558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9</a:t>
              </a:r>
            </a:p>
          </p:txBody>
        </p:sp>
        <p:sp>
          <p:nvSpPr>
            <p:cNvPr id="2734" name="Rectangle"/>
            <p:cNvSpPr/>
            <p:nvPr/>
          </p:nvSpPr>
          <p:spPr>
            <a:xfrm>
              <a:off x="25400" y="0"/>
              <a:ext cx="254000" cy="22606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sp>
        <p:nvSpPr>
          <p:cNvPr id="2736" name="Bubble Sort"/>
          <p:cNvSpPr txBox="1"/>
          <p:nvPr/>
        </p:nvSpPr>
        <p:spPr>
          <a:xfrm>
            <a:off x="2451100" y="4833935"/>
            <a:ext cx="1881747" cy="4862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9044" tIns="19044" rIns="19044" bIns="19044">
            <a:spAutoFit/>
          </a:bodyPr>
          <a:lstStyle>
            <a:lvl1pPr defTabSz="762000">
              <a:lnSpc>
                <a:spcPts val="3600"/>
              </a:lnSpc>
              <a:tabLst>
                <a:tab pos="355600" algn="l"/>
                <a:tab pos="711200" algn="l"/>
                <a:tab pos="1079500" algn="l"/>
              </a:tabLst>
              <a:defRPr sz="30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lvl1pPr>
          </a:lstStyle>
          <a:p>
            <a:pPr/>
            <a:r>
              <a:t>Bubble Sort</a:t>
            </a:r>
          </a:p>
        </p:txBody>
      </p:sp>
      <p:sp>
        <p:nvSpPr>
          <p:cNvPr id="2737" name="Line"/>
          <p:cNvSpPr/>
          <p:nvPr/>
        </p:nvSpPr>
        <p:spPr>
          <a:xfrm flipH="1">
            <a:off x="6756399" y="571500"/>
            <a:ext cx="1" cy="4241800"/>
          </a:xfrm>
          <a:prstGeom prst="line">
            <a:avLst/>
          </a:prstGeom>
          <a:ln w="25400">
            <a:solidFill>
              <a:srgbClr val="FFFFFF"/>
            </a:solidFill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9" name="Insertion Sort…"/>
          <p:cNvSpPr txBox="1"/>
          <p:nvPr/>
        </p:nvSpPr>
        <p:spPr>
          <a:xfrm>
            <a:off x="201612" y="534985"/>
            <a:ext cx="7823201" cy="41997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44" tIns="19044" rIns="19044" bIns="19044">
            <a:spAutoFit/>
          </a:bodyPr>
          <a:lstStyle/>
          <a:p>
            <a:pPr defTabSz="762000">
              <a:lnSpc>
                <a:spcPts val="4300"/>
              </a:lnSpc>
              <a:tabLst>
                <a:tab pos="355600" algn="l"/>
                <a:tab pos="711200" algn="l"/>
                <a:tab pos="1079500" algn="l"/>
              </a:tabLst>
              <a:defRPr b="1" sz="3600">
                <a:solidFill>
                  <a:schemeClr val="accent2"/>
                </a:solidFill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pPr>
            <a:r>
              <a:t>Insertion Sort</a:t>
            </a:r>
            <a:endParaRPr sz="3000"/>
          </a:p>
          <a:p>
            <a:pPr defTabSz="762000">
              <a:lnSpc>
                <a:spcPts val="3600"/>
              </a:lnSpc>
              <a:tabLst>
                <a:tab pos="355600" algn="l"/>
                <a:tab pos="711200" algn="l"/>
                <a:tab pos="1079500" algn="l"/>
              </a:tabLst>
              <a:defRPr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pPr>
            <a:r>
              <a:t>This is how we might sort a set of values if we are given them one at a time.</a:t>
            </a:r>
          </a:p>
          <a:p>
            <a:pPr defTabSz="762000">
              <a:lnSpc>
                <a:spcPts val="3600"/>
              </a:lnSpc>
              <a:tabLst>
                <a:tab pos="355600" algn="l"/>
                <a:tab pos="711200" algn="l"/>
                <a:tab pos="1079500" algn="l"/>
              </a:tabLst>
              <a:defRPr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pPr>
          </a:p>
          <a:p>
            <a:pPr defTabSz="762000">
              <a:lnSpc>
                <a:spcPts val="3600"/>
              </a:lnSpc>
              <a:tabLst>
                <a:tab pos="355600" algn="l"/>
                <a:tab pos="711200" algn="l"/>
                <a:tab pos="1079500" algn="l"/>
              </a:tabLst>
              <a:defRPr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pPr>
            <a:r>
              <a:t>We keep what we have seen sorted and find where to put the next value in the ones we already have.</a:t>
            </a:r>
          </a:p>
          <a:p>
            <a:pPr defTabSz="762000">
              <a:lnSpc>
                <a:spcPts val="3600"/>
              </a:lnSpc>
              <a:tabLst>
                <a:tab pos="355600" algn="l"/>
                <a:tab pos="711200" algn="l"/>
                <a:tab pos="1079500" algn="l"/>
              </a:tabLst>
              <a:defRPr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pPr>
          </a:p>
          <a:p>
            <a:pPr defTabSz="762000">
              <a:lnSpc>
                <a:spcPts val="3600"/>
              </a:lnSpc>
              <a:tabLst>
                <a:tab pos="355600" algn="l"/>
                <a:tab pos="711200" algn="l"/>
                <a:tab pos="1079500" algn="l"/>
              </a:tabLst>
              <a:defRPr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pPr>
            <a:r>
              <a:t>For each new value we have to</a:t>
            </a:r>
          </a:p>
          <a:p>
            <a:pPr defTabSz="762000">
              <a:lnSpc>
                <a:spcPts val="3600"/>
              </a:lnSpc>
              <a:tabLst>
                <a:tab pos="355600" algn="l"/>
                <a:tab pos="711200" algn="l"/>
                <a:tab pos="1079500" algn="l"/>
              </a:tabLst>
              <a:defRPr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pPr>
            <a:r>
              <a:t>•	find where it goes</a:t>
            </a:r>
          </a:p>
          <a:p>
            <a:pPr defTabSz="762000">
              <a:lnSpc>
                <a:spcPts val="3600"/>
              </a:lnSpc>
              <a:tabLst>
                <a:tab pos="355600" algn="l"/>
                <a:tab pos="711200" algn="l"/>
                <a:tab pos="1079500" algn="l"/>
              </a:tabLst>
              <a:defRPr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pPr>
            <a:r>
              <a:t>•	put it there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2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2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27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739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Let's talk about efficiency:…"/>
          <p:cNvSpPr txBox="1"/>
          <p:nvPr/>
        </p:nvSpPr>
        <p:spPr>
          <a:xfrm>
            <a:off x="103187" y="368298"/>
            <a:ext cx="7440676" cy="40512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9044" tIns="19044" rIns="19044" bIns="19044">
            <a:spAutoFit/>
          </a:bodyPr>
          <a:lstStyle/>
          <a:p>
            <a:pPr defTabSz="762000">
              <a:lnSpc>
                <a:spcPts val="3600"/>
              </a:lnSpc>
              <a:tabLst>
                <a:tab pos="355600" algn="l"/>
                <a:tab pos="711200" algn="l"/>
                <a:tab pos="1079500" algn="l"/>
              </a:tabLst>
              <a:defRPr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pPr>
            <a:r>
              <a:t>Let's talk about efficiency:</a:t>
            </a:r>
          </a:p>
          <a:p>
            <a:pPr defTabSz="762000">
              <a:tabLst>
                <a:tab pos="355600" algn="l"/>
                <a:tab pos="711200" algn="l"/>
                <a:tab pos="1079500" algn="l"/>
              </a:tabLst>
              <a:defRPr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defTabSz="762000">
              <a:tabLst>
                <a:tab pos="355600" algn="l"/>
                <a:tab pos="711200" algn="l"/>
                <a:tab pos="1079500" algn="l"/>
              </a:tabLst>
              <a:defRPr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pPr>
            <a:r>
              <a:t>	</a:t>
            </a:r>
            <a:r>
              <a:rPr b="1">
                <a:solidFill>
                  <a:srgbClr val="FF0000"/>
                </a:solidFill>
              </a:rPr>
              <a:t>for (i=0;i&lt;n-1;i++)</a:t>
            </a:r>
            <a:br>
              <a:rPr b="1">
                <a:solidFill>
                  <a:srgbClr val="FF0000"/>
                </a:solidFill>
              </a:rPr>
            </a:br>
            <a:r>
              <a:t>	{</a:t>
            </a:r>
          </a:p>
          <a:p>
            <a:pPr defTabSz="762000">
              <a:tabLst>
                <a:tab pos="355600" algn="l"/>
                <a:tab pos="711200" algn="l"/>
                <a:tab pos="1079500" algn="l"/>
              </a:tabLst>
              <a:defRPr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pPr>
            <a:r>
              <a:t>			smallest = i;   // location of smallest so far</a:t>
            </a:r>
            <a:br/>
            <a:r>
              <a:t>			for (j=i+1;j&lt;n;j++)</a:t>
            </a:r>
          </a:p>
          <a:p>
            <a:pPr defTabSz="762000">
              <a:tabLst>
                <a:tab pos="355600" algn="l"/>
                <a:tab pos="711200" algn="l"/>
                <a:tab pos="1079500" algn="l"/>
              </a:tabLst>
              <a:defRPr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pPr>
            <a:r>
              <a:t>			{</a:t>
            </a:r>
            <a:br/>
            <a:r>
              <a:t>				if (X[smallest] &gt; X[j])</a:t>
            </a:r>
            <a:br/>
            <a:r>
              <a:t>			   		smallest = j; // new loc of smallest</a:t>
            </a:r>
          </a:p>
          <a:p>
            <a:pPr defTabSz="762000">
              <a:tabLst>
                <a:tab pos="355600" algn="l"/>
                <a:tab pos="711200" algn="l"/>
                <a:tab pos="1079500" algn="l"/>
              </a:tabLst>
              <a:defRPr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pPr>
            <a:r>
              <a:t>			}</a:t>
            </a:r>
            <a:br/>
            <a:r>
              <a:t>			if (smallest != i) // swap if not already in </a:t>
            </a:r>
            <a:br/>
            <a:r>
              <a:t>			{	                // correct position</a:t>
            </a:r>
            <a:br/>
            <a:r>
              <a:t>				</a:t>
            </a:r>
            <a:r>
              <a:rPr i="1"/>
              <a:t>swap X[i] with X[smallest]</a:t>
            </a:r>
            <a:br>
              <a:rPr i="1"/>
            </a:br>
            <a:r>
              <a:t>			}</a:t>
            </a:r>
          </a:p>
          <a:p>
            <a:pPr defTabSz="762000">
              <a:tabLst>
                <a:tab pos="355600" algn="l"/>
                <a:tab pos="711200" algn="l"/>
                <a:tab pos="1079500" algn="l"/>
              </a:tabLst>
              <a:defRPr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pPr>
            <a:r>
              <a:t>	}</a:t>
            </a:r>
          </a:p>
        </p:txBody>
      </p:sp>
      <p:sp>
        <p:nvSpPr>
          <p:cNvPr id="45" name="two nested for loops…"/>
          <p:cNvSpPr txBox="1"/>
          <p:nvPr/>
        </p:nvSpPr>
        <p:spPr>
          <a:xfrm>
            <a:off x="1111250" y="4579936"/>
            <a:ext cx="3542358" cy="9104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9044" tIns="19044" rIns="19044" bIns="19044">
            <a:spAutoFit/>
          </a:bodyPr>
          <a:lstStyle/>
          <a:p>
            <a:pPr defTabSz="762000">
              <a:lnSpc>
                <a:spcPts val="3600"/>
              </a:lnSpc>
              <a:tabLst>
                <a:tab pos="355600" algn="l"/>
                <a:tab pos="711200" algn="l"/>
                <a:tab pos="1079500" algn="l"/>
              </a:tabLst>
              <a:defRPr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pPr>
            <a:r>
              <a:t>two nested for loops</a:t>
            </a:r>
          </a:p>
          <a:p>
            <a:pPr defTabSz="762000">
              <a:lnSpc>
                <a:spcPts val="3600"/>
              </a:lnSpc>
              <a:tabLst>
                <a:tab pos="355600" algn="l"/>
                <a:tab pos="711200" algn="l"/>
                <a:tab pos="1079500" algn="l"/>
              </a:tabLst>
              <a:defRPr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pPr>
            <a:r>
              <a:t>		outer one performed n-1 times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5" grpId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1" name="Suppose we already have the entries…"/>
          <p:cNvSpPr txBox="1"/>
          <p:nvPr/>
        </p:nvSpPr>
        <p:spPr>
          <a:xfrm>
            <a:off x="176212" y="414335"/>
            <a:ext cx="7848601" cy="47396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44" tIns="19044" rIns="19044" bIns="19044">
            <a:spAutoFit/>
          </a:bodyPr>
          <a:lstStyle/>
          <a:p>
            <a:pPr defTabSz="762000">
              <a:lnSpc>
                <a:spcPts val="3600"/>
              </a:lnSpc>
              <a:tabLst>
                <a:tab pos="355600" algn="l"/>
                <a:tab pos="711200" algn="l"/>
                <a:tab pos="1079500" algn="l"/>
              </a:tabLst>
              <a:defRPr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pPr>
            <a:r>
              <a:t>Suppose we already have the entries</a:t>
            </a:r>
          </a:p>
          <a:p>
            <a:pPr defTabSz="762000">
              <a:lnSpc>
                <a:spcPts val="3600"/>
              </a:lnSpc>
              <a:tabLst>
                <a:tab pos="355600" algn="l"/>
                <a:tab pos="711200" algn="l"/>
                <a:tab pos="1079500" algn="l"/>
              </a:tabLst>
              <a:defRPr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pPr>
            <a:r>
              <a:t>X[0..i-1]</a:t>
            </a:r>
            <a:r>
              <a:rPr>
                <a:latin typeface="+mj-lt"/>
                <a:ea typeface="+mj-ea"/>
                <a:cs typeface="+mj-cs"/>
                <a:sym typeface="Times New Roman"/>
              </a:rPr>
              <a:t> and they are in increasing order already.</a:t>
            </a:r>
          </a:p>
          <a:p>
            <a:pPr defTabSz="762000">
              <a:lnSpc>
                <a:spcPts val="3600"/>
              </a:lnSpc>
              <a:tabLst>
                <a:tab pos="355600" algn="l"/>
                <a:tab pos="711200" algn="l"/>
                <a:tab pos="1079500" algn="l"/>
              </a:tabLst>
              <a:defRPr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pPr>
          </a:p>
          <a:p>
            <a:pPr defTabSz="762000">
              <a:lnSpc>
                <a:spcPts val="3600"/>
              </a:lnSpc>
              <a:tabLst>
                <a:tab pos="355600" algn="l"/>
                <a:tab pos="711200" algn="l"/>
                <a:tab pos="1079500" algn="l"/>
              </a:tabLst>
              <a:defRPr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pPr>
            <a:r>
              <a:t>Where does the value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Item</a:t>
            </a:r>
            <a:r>
              <a:t> go?</a:t>
            </a:r>
          </a:p>
          <a:p>
            <a:pPr defTabSz="762000">
              <a:lnSpc>
                <a:spcPts val="3600"/>
              </a:lnSpc>
              <a:tabLst>
                <a:tab pos="355600" algn="l"/>
                <a:tab pos="711200" algn="l"/>
                <a:tab pos="1079500" algn="l"/>
              </a:tabLst>
              <a:defRPr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pPr>
          </a:p>
          <a:p>
            <a:pPr defTabSz="762000">
              <a:lnSpc>
                <a:spcPts val="3600"/>
              </a:lnSpc>
              <a:tabLst>
                <a:tab pos="355600" algn="l"/>
                <a:tab pos="711200" algn="l"/>
                <a:tab pos="1079500" algn="l"/>
              </a:tabLst>
              <a:defRPr sz="24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pPr>
            <a:r>
              <a:t>	Pos = 0;</a:t>
            </a:r>
          </a:p>
          <a:p>
            <a:pPr defTabSz="762000">
              <a:lnSpc>
                <a:spcPts val="2800"/>
              </a:lnSpc>
              <a:tabLst>
                <a:tab pos="355600" algn="l"/>
                <a:tab pos="711200" algn="l"/>
                <a:tab pos="1079500" algn="l"/>
              </a:tabLst>
              <a:defRPr sz="24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pPr>
            <a:r>
              <a:t>	while (Pos &lt; i &amp;&amp; Item &gt;= X[Pos])</a:t>
            </a:r>
          </a:p>
          <a:p>
            <a:pPr defTabSz="762000">
              <a:lnSpc>
                <a:spcPts val="2800"/>
              </a:lnSpc>
              <a:tabLst>
                <a:tab pos="355600" algn="l"/>
                <a:tab pos="711200" algn="l"/>
                <a:tab pos="1079500" algn="l"/>
              </a:tabLst>
              <a:defRPr sz="24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pPr>
            <a:r>
              <a:t>				Pos++;</a:t>
            </a:r>
          </a:p>
          <a:p>
            <a:pPr defTabSz="762000">
              <a:lnSpc>
                <a:spcPts val="2800"/>
              </a:lnSpc>
              <a:tabLst>
                <a:tab pos="355600" algn="l"/>
                <a:tab pos="711200" algn="l"/>
                <a:tab pos="1079500" algn="l"/>
              </a:tabLst>
              <a:defRPr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defTabSz="762000">
              <a:lnSpc>
                <a:spcPts val="3600"/>
              </a:lnSpc>
              <a:tabLst>
                <a:tab pos="355600" algn="l"/>
                <a:tab pos="711200" algn="l"/>
                <a:tab pos="1079500" algn="l"/>
              </a:tabLst>
              <a:defRPr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pPr>
            <a:r>
              <a:t>Pos</a:t>
            </a:r>
            <a:r>
              <a:rPr>
                <a:latin typeface="+mj-lt"/>
                <a:ea typeface="+mj-ea"/>
                <a:cs typeface="+mj-cs"/>
                <a:sym typeface="Times New Roman"/>
              </a:rPr>
              <a:t> now has the value of the index at which Item must go, either at </a:t>
            </a:r>
            <a:r>
              <a:t>Pos=i</a:t>
            </a:r>
            <a:r>
              <a:rPr>
                <a:latin typeface="+mj-lt"/>
                <a:ea typeface="+mj-ea"/>
                <a:cs typeface="+mj-cs"/>
                <a:sym typeface="Times New Roman"/>
              </a:rPr>
              <a:t> or before </a:t>
            </a:r>
            <a:r>
              <a:t>X[Pos]</a:t>
            </a:r>
            <a:r>
              <a:rPr>
                <a:latin typeface="+mj-lt"/>
                <a:ea typeface="+mj-ea"/>
                <a:cs typeface="+mj-cs"/>
                <a:sym typeface="Times New Roman"/>
              </a:rPr>
              <a:t>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7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27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7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7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7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7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741" grpId="1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3" name="If it goes at the end, then…"/>
          <p:cNvSpPr txBox="1"/>
          <p:nvPr/>
        </p:nvSpPr>
        <p:spPr>
          <a:xfrm>
            <a:off x="0" y="392110"/>
            <a:ext cx="7899400" cy="45364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44" tIns="19044" rIns="19044" bIns="19044">
            <a:spAutoFit/>
          </a:bodyPr>
          <a:lstStyle/>
          <a:p>
            <a:pPr defTabSz="762000">
              <a:lnSpc>
                <a:spcPts val="3600"/>
              </a:lnSpc>
              <a:tabLst>
                <a:tab pos="355600" algn="l"/>
                <a:tab pos="711200" algn="l"/>
                <a:tab pos="1079500" algn="l"/>
              </a:tabLst>
              <a:defRPr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pPr>
            <a:r>
              <a:t>If it goes at the end, then</a:t>
            </a:r>
            <a:endParaRPr sz="2400"/>
          </a:p>
          <a:p>
            <a:pPr defTabSz="762000">
              <a:lnSpc>
                <a:spcPts val="2800"/>
              </a:lnSpc>
              <a:tabLst>
                <a:tab pos="355600" algn="l"/>
                <a:tab pos="711200" algn="l"/>
                <a:tab pos="1079500" algn="l"/>
              </a:tabLst>
              <a:defRPr sz="24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pPr>
            <a:r>
              <a:t>	X[Pos] = Item;</a:t>
            </a:r>
          </a:p>
          <a:p>
            <a:pPr defTabSz="762000">
              <a:lnSpc>
                <a:spcPts val="2800"/>
              </a:lnSpc>
              <a:tabLst>
                <a:tab pos="355600" algn="l"/>
                <a:tab pos="711200" algn="l"/>
                <a:tab pos="1079500" algn="l"/>
              </a:tabLst>
              <a:defRPr sz="24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pPr>
            <a:r>
              <a:t>	i++;</a:t>
            </a:r>
          </a:p>
          <a:p>
            <a:pPr defTabSz="762000">
              <a:lnSpc>
                <a:spcPts val="2800"/>
              </a:lnSpc>
              <a:tabLst>
                <a:tab pos="355600" algn="l"/>
                <a:tab pos="711200" algn="l"/>
                <a:tab pos="1079500" algn="l"/>
              </a:tabLst>
              <a:defRPr sz="24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defTabSz="762000">
              <a:lnSpc>
                <a:spcPts val="3600"/>
              </a:lnSpc>
              <a:tabLst>
                <a:tab pos="355600" algn="l"/>
                <a:tab pos="711200" algn="l"/>
                <a:tab pos="1079500" algn="l"/>
              </a:tabLst>
              <a:defRPr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pPr>
            <a:r>
              <a:t>But, in the other case, there's no space before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X[Pos]</a:t>
            </a:r>
            <a:r>
              <a:t> for the value, so we have to move all the other values up.</a:t>
            </a:r>
          </a:p>
          <a:p>
            <a:pPr defTabSz="762000">
              <a:lnSpc>
                <a:spcPts val="3600"/>
              </a:lnSpc>
              <a:tabLst>
                <a:tab pos="355600" algn="l"/>
                <a:tab pos="711200" algn="l"/>
                <a:tab pos="1079500" algn="l"/>
              </a:tabLst>
              <a:defRPr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pPr>
          </a:p>
          <a:p>
            <a:pPr defTabSz="762000">
              <a:lnSpc>
                <a:spcPts val="3600"/>
              </a:lnSpc>
              <a:tabLst>
                <a:tab pos="355600" algn="l"/>
                <a:tab pos="711200" algn="l"/>
                <a:tab pos="1079500" algn="l"/>
              </a:tabLst>
              <a:defRPr sz="24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pPr>
            <a:r>
              <a:t>	for (j=i-1;j&gt;=Pos;j--)</a:t>
            </a:r>
          </a:p>
          <a:p>
            <a:pPr defTabSz="762000">
              <a:lnSpc>
                <a:spcPts val="2800"/>
              </a:lnSpc>
              <a:tabLst>
                <a:tab pos="355600" algn="l"/>
                <a:tab pos="711200" algn="l"/>
                <a:tab pos="1079500" algn="l"/>
              </a:tabLst>
              <a:defRPr sz="24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pPr>
            <a:r>
              <a:t>			X[j+1] = X[j];</a:t>
            </a:r>
          </a:p>
          <a:p>
            <a:pPr defTabSz="762000">
              <a:lnSpc>
                <a:spcPts val="2800"/>
              </a:lnSpc>
              <a:tabLst>
                <a:tab pos="355600" algn="l"/>
                <a:tab pos="711200" algn="l"/>
                <a:tab pos="1079500" algn="l"/>
              </a:tabLst>
              <a:defRPr sz="24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defTabSz="762000">
              <a:lnSpc>
                <a:spcPts val="3600"/>
              </a:lnSpc>
              <a:tabLst>
                <a:tab pos="355600" algn="l"/>
                <a:tab pos="711200" algn="l"/>
                <a:tab pos="1079500" algn="l"/>
              </a:tabLst>
              <a:defRPr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pPr>
            <a:r>
              <a:t>The code at the top of the screen will place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Item</a:t>
            </a:r>
            <a:r>
              <a:t> in the right spot.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7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27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7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7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27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743" grpId="1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5" name="We can combine both these steps, by searching for the insertion spot from the end of the current contents, moving the elements up as we go.…"/>
          <p:cNvSpPr txBox="1"/>
          <p:nvPr/>
        </p:nvSpPr>
        <p:spPr>
          <a:xfrm>
            <a:off x="76200" y="581023"/>
            <a:ext cx="7899400" cy="42748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44" tIns="19044" rIns="19044" bIns="19044">
            <a:spAutoFit/>
          </a:bodyPr>
          <a:lstStyle/>
          <a:p>
            <a:pPr defTabSz="762000">
              <a:lnSpc>
                <a:spcPts val="3600"/>
              </a:lnSpc>
              <a:tabLst>
                <a:tab pos="355600" algn="l"/>
                <a:tab pos="711200" algn="l"/>
                <a:tab pos="1079500" algn="l"/>
              </a:tabLst>
              <a:defRPr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pPr>
            <a:r>
              <a:t>We can combine both these steps, by searching for the insertion spot from the end of the current contents, moving the elements up as we go.</a:t>
            </a:r>
          </a:p>
          <a:p>
            <a:pPr defTabSz="762000">
              <a:lnSpc>
                <a:spcPts val="3600"/>
              </a:lnSpc>
              <a:tabLst>
                <a:tab pos="355600" algn="l"/>
                <a:tab pos="711200" algn="l"/>
                <a:tab pos="1079500" algn="l"/>
              </a:tabLst>
              <a:defRPr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pPr>
          </a:p>
          <a:p>
            <a:pPr defTabSz="762000">
              <a:lnSpc>
                <a:spcPts val="2800"/>
              </a:lnSpc>
              <a:tabLst>
                <a:tab pos="355600" algn="l"/>
                <a:tab pos="711200" algn="l"/>
                <a:tab pos="1079500" algn="l"/>
              </a:tabLst>
              <a:defRPr sz="24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pPr>
            <a:r>
              <a:t>	Pos = i-1;</a:t>
            </a:r>
            <a:br/>
            <a:r>
              <a:t>	while (Pos &gt;= 0 &amp;&amp; Item &lt; X[Pos])</a:t>
            </a:r>
            <a:br/>
            <a:r>
              <a:t>	{</a:t>
            </a:r>
            <a:br/>
            <a:r>
              <a:t>			X[Pos+1] = X[Pos];</a:t>
            </a:r>
            <a:br/>
            <a:r>
              <a:t>			Pos--;</a:t>
            </a:r>
            <a:br/>
            <a:r>
              <a:t>	}</a:t>
            </a:r>
            <a:br/>
            <a:r>
              <a:t>	X[Pos+1] = Item;</a:t>
            </a:r>
            <a:br/>
            <a:r>
              <a:t>	i++;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745" grpId="1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7" name="We can extend the algorithm to sorting an array which is already occupied.…"/>
          <p:cNvSpPr txBox="1"/>
          <p:nvPr/>
        </p:nvSpPr>
        <p:spPr>
          <a:xfrm>
            <a:off x="138112" y="465135"/>
            <a:ext cx="7886701" cy="5025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44" tIns="19044" rIns="19044" bIns="19044">
            <a:spAutoFit/>
          </a:bodyPr>
          <a:lstStyle/>
          <a:p>
            <a:pPr defTabSz="762000">
              <a:lnSpc>
                <a:spcPts val="3600"/>
              </a:lnSpc>
              <a:tabLst>
                <a:tab pos="355600" algn="l"/>
                <a:tab pos="711200" algn="l"/>
                <a:tab pos="1079500" algn="l"/>
              </a:tabLst>
              <a:defRPr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pPr>
            <a:r>
              <a:t>We can extend the algorithm to sorting an array which is already occupied.</a:t>
            </a:r>
          </a:p>
          <a:p>
            <a:pPr defTabSz="762000">
              <a:lnSpc>
                <a:spcPts val="3600"/>
              </a:lnSpc>
              <a:tabLst>
                <a:tab pos="355600" algn="l"/>
                <a:tab pos="711200" algn="l"/>
                <a:tab pos="1079500" algn="l"/>
              </a:tabLst>
              <a:defRPr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pPr>
          </a:p>
          <a:p>
            <a:pPr defTabSz="762000">
              <a:lnSpc>
                <a:spcPts val="3600"/>
              </a:lnSpc>
              <a:tabLst>
                <a:tab pos="355600" algn="l"/>
                <a:tab pos="711200" algn="l"/>
                <a:tab pos="1079500" algn="l"/>
              </a:tabLst>
              <a:defRPr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pPr>
            <a:r>
              <a:t>Assume that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X[0]</a:t>
            </a:r>
            <a:r>
              <a:t> is the only part already sorted.</a:t>
            </a:r>
          </a:p>
          <a:p>
            <a:pPr defTabSz="762000">
              <a:lnSpc>
                <a:spcPts val="3600"/>
              </a:lnSpc>
              <a:tabLst>
                <a:tab pos="355600" algn="l"/>
                <a:tab pos="711200" algn="l"/>
                <a:tab pos="1079500" algn="l"/>
              </a:tabLst>
              <a:defRPr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pPr>
          </a:p>
          <a:p>
            <a:pPr defTabSz="762000">
              <a:lnSpc>
                <a:spcPts val="3600"/>
              </a:lnSpc>
              <a:tabLst>
                <a:tab pos="355600" algn="l"/>
                <a:tab pos="711200" algn="l"/>
                <a:tab pos="1079500" algn="l"/>
              </a:tabLst>
              <a:defRPr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pPr>
            <a:r>
              <a:t>Use the code above to insert</a:t>
            </a:r>
          </a:p>
          <a:p>
            <a:pPr defTabSz="762000">
              <a:lnSpc>
                <a:spcPts val="3600"/>
              </a:lnSpc>
              <a:tabLst>
                <a:tab pos="355600" algn="l"/>
                <a:tab pos="711200" algn="l"/>
                <a:tab pos="1079500" algn="l"/>
              </a:tabLst>
              <a:defRPr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pPr>
            <a:r>
              <a:t>	Item = X[1];</a:t>
            </a:r>
          </a:p>
          <a:p>
            <a:pPr defTabSz="762000">
              <a:lnSpc>
                <a:spcPts val="3600"/>
              </a:lnSpc>
              <a:tabLst>
                <a:tab pos="355600" algn="l"/>
                <a:tab pos="711200" algn="l"/>
                <a:tab pos="1079500" algn="l"/>
              </a:tabLst>
              <a:defRPr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pPr>
            <a:r>
              <a:t>into the sub-array.</a:t>
            </a:r>
          </a:p>
          <a:p>
            <a:pPr defTabSz="762000">
              <a:lnSpc>
                <a:spcPts val="3600"/>
              </a:lnSpc>
              <a:tabLst>
                <a:tab pos="355600" algn="l"/>
                <a:tab pos="711200" algn="l"/>
                <a:tab pos="1079500" algn="l"/>
              </a:tabLst>
              <a:defRPr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pPr>
          </a:p>
          <a:p>
            <a:pPr defTabSz="762000">
              <a:lnSpc>
                <a:spcPts val="3600"/>
              </a:lnSpc>
              <a:tabLst>
                <a:tab pos="355600" algn="l"/>
                <a:tab pos="711200" algn="l"/>
                <a:tab pos="1079500" algn="l"/>
              </a:tabLst>
              <a:defRPr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pPr>
            <a:r>
              <a:t>Then insert</a:t>
            </a:r>
          </a:p>
          <a:p>
            <a:pPr defTabSz="762000">
              <a:lnSpc>
                <a:spcPts val="3600"/>
              </a:lnSpc>
              <a:tabLst>
                <a:tab pos="355600" algn="l"/>
                <a:tab pos="711200" algn="l"/>
                <a:tab pos="1079500" algn="l"/>
              </a:tabLst>
              <a:defRPr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pPr>
            <a:r>
              <a:t>	Item = X[2];</a:t>
            </a:r>
          </a:p>
          <a:p>
            <a:pPr defTabSz="762000">
              <a:lnSpc>
                <a:spcPts val="3600"/>
              </a:lnSpc>
              <a:tabLst>
                <a:tab pos="355600" algn="l"/>
                <a:tab pos="711200" algn="l"/>
                <a:tab pos="1079500" algn="l"/>
              </a:tabLst>
              <a:defRPr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pPr>
            <a:r>
              <a:t>and so on.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2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27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27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747" grpId="1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51" name="Group"/>
          <p:cNvGrpSpPr/>
          <p:nvPr/>
        </p:nvGrpSpPr>
        <p:grpSpPr>
          <a:xfrm>
            <a:off x="6286499" y="2476499"/>
            <a:ext cx="317501" cy="735499"/>
            <a:chOff x="0" y="0"/>
            <a:chExt cx="317500" cy="735497"/>
          </a:xfrm>
        </p:grpSpPr>
        <p:sp>
          <p:nvSpPr>
            <p:cNvPr id="2749" name="1"/>
            <p:cNvSpPr txBox="1"/>
            <p:nvPr/>
          </p:nvSpPr>
          <p:spPr>
            <a:xfrm>
              <a:off x="0" y="2492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750" name="Rectangle"/>
            <p:cNvSpPr/>
            <p:nvPr/>
          </p:nvSpPr>
          <p:spPr>
            <a:xfrm>
              <a:off x="50800" y="0"/>
              <a:ext cx="266700" cy="2540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2754" name="Group"/>
          <p:cNvGrpSpPr/>
          <p:nvPr/>
        </p:nvGrpSpPr>
        <p:grpSpPr>
          <a:xfrm>
            <a:off x="4991099" y="2247900"/>
            <a:ext cx="279401" cy="976798"/>
            <a:chOff x="0" y="0"/>
            <a:chExt cx="279400" cy="976797"/>
          </a:xfrm>
        </p:grpSpPr>
        <p:sp>
          <p:nvSpPr>
            <p:cNvPr id="2752" name="2"/>
            <p:cNvSpPr txBox="1"/>
            <p:nvPr/>
          </p:nvSpPr>
          <p:spPr>
            <a:xfrm>
              <a:off x="0" y="4905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2753" name="Rectangle"/>
            <p:cNvSpPr/>
            <p:nvPr/>
          </p:nvSpPr>
          <p:spPr>
            <a:xfrm>
              <a:off x="12700" y="0"/>
              <a:ext cx="266700" cy="5080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2757" name="Group"/>
          <p:cNvGrpSpPr/>
          <p:nvPr/>
        </p:nvGrpSpPr>
        <p:grpSpPr>
          <a:xfrm>
            <a:off x="2997199" y="1993900"/>
            <a:ext cx="304801" cy="1230798"/>
            <a:chOff x="0" y="0"/>
            <a:chExt cx="304800" cy="1230797"/>
          </a:xfrm>
        </p:grpSpPr>
        <p:sp>
          <p:nvSpPr>
            <p:cNvPr id="2755" name="3"/>
            <p:cNvSpPr txBox="1"/>
            <p:nvPr/>
          </p:nvSpPr>
          <p:spPr>
            <a:xfrm>
              <a:off x="0" y="7445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2756" name="Rectangle"/>
            <p:cNvSpPr/>
            <p:nvPr/>
          </p:nvSpPr>
          <p:spPr>
            <a:xfrm>
              <a:off x="38100" y="0"/>
              <a:ext cx="266700" cy="7493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2760" name="Group"/>
          <p:cNvGrpSpPr/>
          <p:nvPr/>
        </p:nvGrpSpPr>
        <p:grpSpPr>
          <a:xfrm>
            <a:off x="2336799" y="1714500"/>
            <a:ext cx="342901" cy="1497498"/>
            <a:chOff x="0" y="0"/>
            <a:chExt cx="342900" cy="1497497"/>
          </a:xfrm>
        </p:grpSpPr>
        <p:sp>
          <p:nvSpPr>
            <p:cNvPr id="2758" name="4"/>
            <p:cNvSpPr txBox="1"/>
            <p:nvPr/>
          </p:nvSpPr>
          <p:spPr>
            <a:xfrm>
              <a:off x="0" y="10112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2759" name="Rectangle"/>
            <p:cNvSpPr/>
            <p:nvPr/>
          </p:nvSpPr>
          <p:spPr>
            <a:xfrm>
              <a:off x="76200" y="0"/>
              <a:ext cx="266700" cy="10160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2763" name="Group"/>
          <p:cNvGrpSpPr/>
          <p:nvPr/>
        </p:nvGrpSpPr>
        <p:grpSpPr>
          <a:xfrm>
            <a:off x="5626099" y="1485900"/>
            <a:ext cx="317502" cy="1726098"/>
            <a:chOff x="0" y="0"/>
            <a:chExt cx="317500" cy="1726097"/>
          </a:xfrm>
        </p:grpSpPr>
        <p:sp>
          <p:nvSpPr>
            <p:cNvPr id="2761" name="5"/>
            <p:cNvSpPr txBox="1"/>
            <p:nvPr/>
          </p:nvSpPr>
          <p:spPr>
            <a:xfrm>
              <a:off x="0" y="12398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2762" name="Rectangle"/>
            <p:cNvSpPr/>
            <p:nvPr/>
          </p:nvSpPr>
          <p:spPr>
            <a:xfrm>
              <a:off x="50800" y="0"/>
              <a:ext cx="266701" cy="12446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2766" name="Group"/>
          <p:cNvGrpSpPr/>
          <p:nvPr/>
        </p:nvGrpSpPr>
        <p:grpSpPr>
          <a:xfrm>
            <a:off x="1676399" y="1231900"/>
            <a:ext cx="317501" cy="1967398"/>
            <a:chOff x="0" y="0"/>
            <a:chExt cx="317500" cy="1967397"/>
          </a:xfrm>
        </p:grpSpPr>
        <p:sp>
          <p:nvSpPr>
            <p:cNvPr id="2764" name="6"/>
            <p:cNvSpPr txBox="1"/>
            <p:nvPr/>
          </p:nvSpPr>
          <p:spPr>
            <a:xfrm>
              <a:off x="0" y="14811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2765" name="Rectangle"/>
            <p:cNvSpPr/>
            <p:nvPr/>
          </p:nvSpPr>
          <p:spPr>
            <a:xfrm>
              <a:off x="63500" y="0"/>
              <a:ext cx="254000" cy="14986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2769" name="Group"/>
          <p:cNvGrpSpPr/>
          <p:nvPr/>
        </p:nvGrpSpPr>
        <p:grpSpPr>
          <a:xfrm>
            <a:off x="4267199" y="990600"/>
            <a:ext cx="317501" cy="2246798"/>
            <a:chOff x="0" y="0"/>
            <a:chExt cx="317500" cy="2246797"/>
          </a:xfrm>
        </p:grpSpPr>
        <p:sp>
          <p:nvSpPr>
            <p:cNvPr id="2767" name="7"/>
            <p:cNvSpPr txBox="1"/>
            <p:nvPr/>
          </p:nvSpPr>
          <p:spPr>
            <a:xfrm>
              <a:off x="0" y="17605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2768" name="Rectangle"/>
            <p:cNvSpPr/>
            <p:nvPr/>
          </p:nvSpPr>
          <p:spPr>
            <a:xfrm>
              <a:off x="63500" y="0"/>
              <a:ext cx="254000" cy="17653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2772" name="Group"/>
          <p:cNvGrpSpPr/>
          <p:nvPr/>
        </p:nvGrpSpPr>
        <p:grpSpPr>
          <a:xfrm>
            <a:off x="3644899" y="749300"/>
            <a:ext cx="279401" cy="2475398"/>
            <a:chOff x="0" y="0"/>
            <a:chExt cx="279400" cy="2475397"/>
          </a:xfrm>
        </p:grpSpPr>
        <p:sp>
          <p:nvSpPr>
            <p:cNvPr id="2770" name="8"/>
            <p:cNvSpPr txBox="1"/>
            <p:nvPr/>
          </p:nvSpPr>
          <p:spPr>
            <a:xfrm>
              <a:off x="0" y="19891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2771" name="Rectangle"/>
            <p:cNvSpPr/>
            <p:nvPr/>
          </p:nvSpPr>
          <p:spPr>
            <a:xfrm>
              <a:off x="25400" y="0"/>
              <a:ext cx="254000" cy="19939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2775" name="Group"/>
          <p:cNvGrpSpPr/>
          <p:nvPr/>
        </p:nvGrpSpPr>
        <p:grpSpPr>
          <a:xfrm>
            <a:off x="1028699" y="482600"/>
            <a:ext cx="279401" cy="2742098"/>
            <a:chOff x="0" y="0"/>
            <a:chExt cx="279400" cy="2742097"/>
          </a:xfrm>
        </p:grpSpPr>
        <p:sp>
          <p:nvSpPr>
            <p:cNvPr id="2773" name="9"/>
            <p:cNvSpPr txBox="1"/>
            <p:nvPr/>
          </p:nvSpPr>
          <p:spPr>
            <a:xfrm>
              <a:off x="0" y="22558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9</a:t>
              </a:r>
            </a:p>
          </p:txBody>
        </p:sp>
        <p:sp>
          <p:nvSpPr>
            <p:cNvPr id="2774" name="Rectangle"/>
            <p:cNvSpPr/>
            <p:nvPr/>
          </p:nvSpPr>
          <p:spPr>
            <a:xfrm>
              <a:off x="25400" y="0"/>
              <a:ext cx="254000" cy="22606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sp>
        <p:nvSpPr>
          <p:cNvPr id="2776" name="Insertion Sort"/>
          <p:cNvSpPr txBox="1"/>
          <p:nvPr/>
        </p:nvSpPr>
        <p:spPr>
          <a:xfrm>
            <a:off x="2413000" y="5278435"/>
            <a:ext cx="2135498" cy="4862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9044" tIns="19044" rIns="19044" bIns="19044">
            <a:spAutoFit/>
          </a:bodyPr>
          <a:lstStyle>
            <a:lvl1pPr defTabSz="762000">
              <a:lnSpc>
                <a:spcPts val="3600"/>
              </a:lnSpc>
              <a:tabLst>
                <a:tab pos="355600" algn="l"/>
                <a:tab pos="711200" algn="l"/>
                <a:tab pos="1079500" algn="l"/>
              </a:tabLst>
              <a:defRPr sz="30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lvl1pPr>
          </a:lstStyle>
          <a:p>
            <a:pPr/>
            <a:r>
              <a:t>Insertion Sort</a:t>
            </a:r>
          </a:p>
        </p:txBody>
      </p:sp>
      <p:sp>
        <p:nvSpPr>
          <p:cNvPr id="2777" name="Line"/>
          <p:cNvSpPr/>
          <p:nvPr/>
        </p:nvSpPr>
        <p:spPr>
          <a:xfrm flipH="1">
            <a:off x="1471612" y="455612"/>
            <a:ext cx="1" cy="2952751"/>
          </a:xfrm>
          <a:prstGeom prst="line">
            <a:avLst/>
          </a:prstGeom>
          <a:ln w="38100">
            <a:solidFill>
              <a:srgbClr val="FF00FF"/>
            </a:solidFill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777" grpId="1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81" name="Group"/>
          <p:cNvGrpSpPr/>
          <p:nvPr/>
        </p:nvGrpSpPr>
        <p:grpSpPr>
          <a:xfrm>
            <a:off x="6286499" y="2476499"/>
            <a:ext cx="317501" cy="735499"/>
            <a:chOff x="0" y="0"/>
            <a:chExt cx="317500" cy="735497"/>
          </a:xfrm>
        </p:grpSpPr>
        <p:sp>
          <p:nvSpPr>
            <p:cNvPr id="2779" name="1"/>
            <p:cNvSpPr txBox="1"/>
            <p:nvPr/>
          </p:nvSpPr>
          <p:spPr>
            <a:xfrm>
              <a:off x="0" y="2492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780" name="Rectangle"/>
            <p:cNvSpPr/>
            <p:nvPr/>
          </p:nvSpPr>
          <p:spPr>
            <a:xfrm>
              <a:off x="50800" y="0"/>
              <a:ext cx="266700" cy="2540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2784" name="Group"/>
          <p:cNvGrpSpPr/>
          <p:nvPr/>
        </p:nvGrpSpPr>
        <p:grpSpPr>
          <a:xfrm>
            <a:off x="4991099" y="2247900"/>
            <a:ext cx="279401" cy="976798"/>
            <a:chOff x="0" y="0"/>
            <a:chExt cx="279400" cy="976797"/>
          </a:xfrm>
        </p:grpSpPr>
        <p:sp>
          <p:nvSpPr>
            <p:cNvPr id="2782" name="2"/>
            <p:cNvSpPr txBox="1"/>
            <p:nvPr/>
          </p:nvSpPr>
          <p:spPr>
            <a:xfrm>
              <a:off x="0" y="4905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2783" name="Rectangle"/>
            <p:cNvSpPr/>
            <p:nvPr/>
          </p:nvSpPr>
          <p:spPr>
            <a:xfrm>
              <a:off x="12700" y="0"/>
              <a:ext cx="266700" cy="5080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2787" name="Group"/>
          <p:cNvGrpSpPr/>
          <p:nvPr/>
        </p:nvGrpSpPr>
        <p:grpSpPr>
          <a:xfrm>
            <a:off x="2997199" y="1993900"/>
            <a:ext cx="304801" cy="1230798"/>
            <a:chOff x="0" y="0"/>
            <a:chExt cx="304800" cy="1230797"/>
          </a:xfrm>
        </p:grpSpPr>
        <p:sp>
          <p:nvSpPr>
            <p:cNvPr id="2785" name="3"/>
            <p:cNvSpPr txBox="1"/>
            <p:nvPr/>
          </p:nvSpPr>
          <p:spPr>
            <a:xfrm>
              <a:off x="0" y="7445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2786" name="Rectangle"/>
            <p:cNvSpPr/>
            <p:nvPr/>
          </p:nvSpPr>
          <p:spPr>
            <a:xfrm>
              <a:off x="38100" y="0"/>
              <a:ext cx="266700" cy="7493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2790" name="Group"/>
          <p:cNvGrpSpPr/>
          <p:nvPr/>
        </p:nvGrpSpPr>
        <p:grpSpPr>
          <a:xfrm>
            <a:off x="2336799" y="1714500"/>
            <a:ext cx="342901" cy="1497498"/>
            <a:chOff x="0" y="0"/>
            <a:chExt cx="342900" cy="1497497"/>
          </a:xfrm>
        </p:grpSpPr>
        <p:sp>
          <p:nvSpPr>
            <p:cNvPr id="2788" name="4"/>
            <p:cNvSpPr txBox="1"/>
            <p:nvPr/>
          </p:nvSpPr>
          <p:spPr>
            <a:xfrm>
              <a:off x="0" y="10112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2789" name="Rectangle"/>
            <p:cNvSpPr/>
            <p:nvPr/>
          </p:nvSpPr>
          <p:spPr>
            <a:xfrm>
              <a:off x="76200" y="0"/>
              <a:ext cx="266700" cy="10160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2793" name="Group"/>
          <p:cNvGrpSpPr/>
          <p:nvPr/>
        </p:nvGrpSpPr>
        <p:grpSpPr>
          <a:xfrm>
            <a:off x="5626099" y="1485900"/>
            <a:ext cx="317502" cy="1726098"/>
            <a:chOff x="0" y="0"/>
            <a:chExt cx="317500" cy="1726097"/>
          </a:xfrm>
        </p:grpSpPr>
        <p:sp>
          <p:nvSpPr>
            <p:cNvPr id="2791" name="5"/>
            <p:cNvSpPr txBox="1"/>
            <p:nvPr/>
          </p:nvSpPr>
          <p:spPr>
            <a:xfrm>
              <a:off x="0" y="12398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2792" name="Rectangle"/>
            <p:cNvSpPr/>
            <p:nvPr/>
          </p:nvSpPr>
          <p:spPr>
            <a:xfrm>
              <a:off x="50800" y="0"/>
              <a:ext cx="266701" cy="12446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2796" name="Group"/>
          <p:cNvGrpSpPr/>
          <p:nvPr/>
        </p:nvGrpSpPr>
        <p:grpSpPr>
          <a:xfrm>
            <a:off x="968374" y="3479800"/>
            <a:ext cx="317501" cy="1967398"/>
            <a:chOff x="0" y="0"/>
            <a:chExt cx="317500" cy="1967397"/>
          </a:xfrm>
        </p:grpSpPr>
        <p:sp>
          <p:nvSpPr>
            <p:cNvPr id="2794" name="6"/>
            <p:cNvSpPr txBox="1"/>
            <p:nvPr/>
          </p:nvSpPr>
          <p:spPr>
            <a:xfrm>
              <a:off x="0" y="14811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2795" name="Rectangle"/>
            <p:cNvSpPr/>
            <p:nvPr/>
          </p:nvSpPr>
          <p:spPr>
            <a:xfrm>
              <a:off x="63500" y="0"/>
              <a:ext cx="254000" cy="14986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2799" name="Group"/>
          <p:cNvGrpSpPr/>
          <p:nvPr/>
        </p:nvGrpSpPr>
        <p:grpSpPr>
          <a:xfrm>
            <a:off x="4267199" y="990600"/>
            <a:ext cx="317501" cy="2246798"/>
            <a:chOff x="0" y="0"/>
            <a:chExt cx="317500" cy="2246797"/>
          </a:xfrm>
        </p:grpSpPr>
        <p:sp>
          <p:nvSpPr>
            <p:cNvPr id="2797" name="7"/>
            <p:cNvSpPr txBox="1"/>
            <p:nvPr/>
          </p:nvSpPr>
          <p:spPr>
            <a:xfrm>
              <a:off x="0" y="17605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2798" name="Rectangle"/>
            <p:cNvSpPr/>
            <p:nvPr/>
          </p:nvSpPr>
          <p:spPr>
            <a:xfrm>
              <a:off x="63500" y="0"/>
              <a:ext cx="254000" cy="17653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2802" name="Group"/>
          <p:cNvGrpSpPr/>
          <p:nvPr/>
        </p:nvGrpSpPr>
        <p:grpSpPr>
          <a:xfrm>
            <a:off x="3644899" y="749300"/>
            <a:ext cx="279401" cy="2475398"/>
            <a:chOff x="0" y="0"/>
            <a:chExt cx="279400" cy="2475397"/>
          </a:xfrm>
        </p:grpSpPr>
        <p:sp>
          <p:nvSpPr>
            <p:cNvPr id="2800" name="8"/>
            <p:cNvSpPr txBox="1"/>
            <p:nvPr/>
          </p:nvSpPr>
          <p:spPr>
            <a:xfrm>
              <a:off x="0" y="19891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2801" name="Rectangle"/>
            <p:cNvSpPr/>
            <p:nvPr/>
          </p:nvSpPr>
          <p:spPr>
            <a:xfrm>
              <a:off x="25400" y="0"/>
              <a:ext cx="254000" cy="19939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2805" name="Group"/>
          <p:cNvGrpSpPr/>
          <p:nvPr/>
        </p:nvGrpSpPr>
        <p:grpSpPr>
          <a:xfrm>
            <a:off x="1028699" y="482600"/>
            <a:ext cx="279401" cy="2742098"/>
            <a:chOff x="0" y="0"/>
            <a:chExt cx="279400" cy="2742097"/>
          </a:xfrm>
        </p:grpSpPr>
        <p:sp>
          <p:nvSpPr>
            <p:cNvPr id="2803" name="9"/>
            <p:cNvSpPr txBox="1"/>
            <p:nvPr/>
          </p:nvSpPr>
          <p:spPr>
            <a:xfrm>
              <a:off x="0" y="22558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9</a:t>
              </a:r>
            </a:p>
          </p:txBody>
        </p:sp>
        <p:sp>
          <p:nvSpPr>
            <p:cNvPr id="2804" name="Rectangle"/>
            <p:cNvSpPr/>
            <p:nvPr/>
          </p:nvSpPr>
          <p:spPr>
            <a:xfrm>
              <a:off x="25400" y="0"/>
              <a:ext cx="254000" cy="22606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sp>
        <p:nvSpPr>
          <p:cNvPr id="2806" name="Insertion Sort"/>
          <p:cNvSpPr txBox="1"/>
          <p:nvPr/>
        </p:nvSpPr>
        <p:spPr>
          <a:xfrm>
            <a:off x="2413000" y="5278435"/>
            <a:ext cx="2135498" cy="4862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9044" tIns="19044" rIns="19044" bIns="19044">
            <a:spAutoFit/>
          </a:bodyPr>
          <a:lstStyle>
            <a:lvl1pPr defTabSz="762000">
              <a:lnSpc>
                <a:spcPts val="3600"/>
              </a:lnSpc>
              <a:tabLst>
                <a:tab pos="355600" algn="l"/>
                <a:tab pos="711200" algn="l"/>
                <a:tab pos="1079500" algn="l"/>
              </a:tabLst>
              <a:defRPr sz="30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lvl1pPr>
          </a:lstStyle>
          <a:p>
            <a:pPr/>
            <a:r>
              <a:t>Insertion Sort</a:t>
            </a:r>
          </a:p>
        </p:txBody>
      </p:sp>
      <p:sp>
        <p:nvSpPr>
          <p:cNvPr id="2807" name="Line"/>
          <p:cNvSpPr/>
          <p:nvPr/>
        </p:nvSpPr>
        <p:spPr>
          <a:xfrm flipH="1">
            <a:off x="1471612" y="455612"/>
            <a:ext cx="1" cy="2952751"/>
          </a:xfrm>
          <a:prstGeom prst="line">
            <a:avLst/>
          </a:prstGeom>
          <a:ln w="38100">
            <a:solidFill>
              <a:srgbClr val="FF00FF"/>
            </a:solidFill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11" name="Group"/>
          <p:cNvGrpSpPr/>
          <p:nvPr/>
        </p:nvGrpSpPr>
        <p:grpSpPr>
          <a:xfrm>
            <a:off x="6286499" y="2476499"/>
            <a:ext cx="317501" cy="735499"/>
            <a:chOff x="0" y="0"/>
            <a:chExt cx="317500" cy="735497"/>
          </a:xfrm>
        </p:grpSpPr>
        <p:sp>
          <p:nvSpPr>
            <p:cNvPr id="2809" name="1"/>
            <p:cNvSpPr txBox="1"/>
            <p:nvPr/>
          </p:nvSpPr>
          <p:spPr>
            <a:xfrm>
              <a:off x="0" y="2492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810" name="Rectangle"/>
            <p:cNvSpPr/>
            <p:nvPr/>
          </p:nvSpPr>
          <p:spPr>
            <a:xfrm>
              <a:off x="50800" y="0"/>
              <a:ext cx="266700" cy="2540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2814" name="Group"/>
          <p:cNvGrpSpPr/>
          <p:nvPr/>
        </p:nvGrpSpPr>
        <p:grpSpPr>
          <a:xfrm>
            <a:off x="4991099" y="2247900"/>
            <a:ext cx="279401" cy="976798"/>
            <a:chOff x="0" y="0"/>
            <a:chExt cx="279400" cy="976797"/>
          </a:xfrm>
        </p:grpSpPr>
        <p:sp>
          <p:nvSpPr>
            <p:cNvPr id="2812" name="2"/>
            <p:cNvSpPr txBox="1"/>
            <p:nvPr/>
          </p:nvSpPr>
          <p:spPr>
            <a:xfrm>
              <a:off x="0" y="4905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2813" name="Rectangle"/>
            <p:cNvSpPr/>
            <p:nvPr/>
          </p:nvSpPr>
          <p:spPr>
            <a:xfrm>
              <a:off x="12700" y="0"/>
              <a:ext cx="266700" cy="5080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2817" name="Group"/>
          <p:cNvGrpSpPr/>
          <p:nvPr/>
        </p:nvGrpSpPr>
        <p:grpSpPr>
          <a:xfrm>
            <a:off x="2997199" y="1993900"/>
            <a:ext cx="304801" cy="1230798"/>
            <a:chOff x="0" y="0"/>
            <a:chExt cx="304800" cy="1230797"/>
          </a:xfrm>
        </p:grpSpPr>
        <p:sp>
          <p:nvSpPr>
            <p:cNvPr id="2815" name="3"/>
            <p:cNvSpPr txBox="1"/>
            <p:nvPr/>
          </p:nvSpPr>
          <p:spPr>
            <a:xfrm>
              <a:off x="0" y="7445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2816" name="Rectangle"/>
            <p:cNvSpPr/>
            <p:nvPr/>
          </p:nvSpPr>
          <p:spPr>
            <a:xfrm>
              <a:off x="38100" y="0"/>
              <a:ext cx="266700" cy="7493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2820" name="Group"/>
          <p:cNvGrpSpPr/>
          <p:nvPr/>
        </p:nvGrpSpPr>
        <p:grpSpPr>
          <a:xfrm>
            <a:off x="2336799" y="1714500"/>
            <a:ext cx="342901" cy="1497498"/>
            <a:chOff x="0" y="0"/>
            <a:chExt cx="342900" cy="1497497"/>
          </a:xfrm>
        </p:grpSpPr>
        <p:sp>
          <p:nvSpPr>
            <p:cNvPr id="2818" name="4"/>
            <p:cNvSpPr txBox="1"/>
            <p:nvPr/>
          </p:nvSpPr>
          <p:spPr>
            <a:xfrm>
              <a:off x="0" y="10112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2819" name="Rectangle"/>
            <p:cNvSpPr/>
            <p:nvPr/>
          </p:nvSpPr>
          <p:spPr>
            <a:xfrm>
              <a:off x="76200" y="0"/>
              <a:ext cx="266700" cy="10160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2823" name="Group"/>
          <p:cNvGrpSpPr/>
          <p:nvPr/>
        </p:nvGrpSpPr>
        <p:grpSpPr>
          <a:xfrm>
            <a:off x="5626099" y="1485900"/>
            <a:ext cx="317502" cy="1726098"/>
            <a:chOff x="0" y="0"/>
            <a:chExt cx="317500" cy="1726097"/>
          </a:xfrm>
        </p:grpSpPr>
        <p:sp>
          <p:nvSpPr>
            <p:cNvPr id="2821" name="5"/>
            <p:cNvSpPr txBox="1"/>
            <p:nvPr/>
          </p:nvSpPr>
          <p:spPr>
            <a:xfrm>
              <a:off x="0" y="12398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2822" name="Rectangle"/>
            <p:cNvSpPr/>
            <p:nvPr/>
          </p:nvSpPr>
          <p:spPr>
            <a:xfrm>
              <a:off x="50800" y="0"/>
              <a:ext cx="266701" cy="12446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2826" name="Group"/>
          <p:cNvGrpSpPr/>
          <p:nvPr/>
        </p:nvGrpSpPr>
        <p:grpSpPr>
          <a:xfrm>
            <a:off x="968374" y="3479800"/>
            <a:ext cx="317501" cy="1967398"/>
            <a:chOff x="0" y="0"/>
            <a:chExt cx="317500" cy="1967397"/>
          </a:xfrm>
        </p:grpSpPr>
        <p:sp>
          <p:nvSpPr>
            <p:cNvPr id="2824" name="6"/>
            <p:cNvSpPr txBox="1"/>
            <p:nvPr/>
          </p:nvSpPr>
          <p:spPr>
            <a:xfrm>
              <a:off x="0" y="14811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2825" name="Rectangle"/>
            <p:cNvSpPr/>
            <p:nvPr/>
          </p:nvSpPr>
          <p:spPr>
            <a:xfrm>
              <a:off x="63500" y="0"/>
              <a:ext cx="254000" cy="14986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2829" name="Group"/>
          <p:cNvGrpSpPr/>
          <p:nvPr/>
        </p:nvGrpSpPr>
        <p:grpSpPr>
          <a:xfrm>
            <a:off x="4267199" y="990600"/>
            <a:ext cx="317501" cy="2246798"/>
            <a:chOff x="0" y="0"/>
            <a:chExt cx="317500" cy="2246797"/>
          </a:xfrm>
        </p:grpSpPr>
        <p:sp>
          <p:nvSpPr>
            <p:cNvPr id="2827" name="7"/>
            <p:cNvSpPr txBox="1"/>
            <p:nvPr/>
          </p:nvSpPr>
          <p:spPr>
            <a:xfrm>
              <a:off x="0" y="17605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2828" name="Rectangle"/>
            <p:cNvSpPr/>
            <p:nvPr/>
          </p:nvSpPr>
          <p:spPr>
            <a:xfrm>
              <a:off x="63500" y="0"/>
              <a:ext cx="254000" cy="17653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2832" name="Group"/>
          <p:cNvGrpSpPr/>
          <p:nvPr/>
        </p:nvGrpSpPr>
        <p:grpSpPr>
          <a:xfrm>
            <a:off x="3644899" y="749300"/>
            <a:ext cx="279401" cy="2475398"/>
            <a:chOff x="0" y="0"/>
            <a:chExt cx="279400" cy="2475397"/>
          </a:xfrm>
        </p:grpSpPr>
        <p:sp>
          <p:nvSpPr>
            <p:cNvPr id="2830" name="8"/>
            <p:cNvSpPr txBox="1"/>
            <p:nvPr/>
          </p:nvSpPr>
          <p:spPr>
            <a:xfrm>
              <a:off x="0" y="19891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2831" name="Rectangle"/>
            <p:cNvSpPr/>
            <p:nvPr/>
          </p:nvSpPr>
          <p:spPr>
            <a:xfrm>
              <a:off x="25400" y="0"/>
              <a:ext cx="254000" cy="19939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2835" name="Group"/>
          <p:cNvGrpSpPr/>
          <p:nvPr/>
        </p:nvGrpSpPr>
        <p:grpSpPr>
          <a:xfrm>
            <a:off x="1028699" y="482600"/>
            <a:ext cx="279401" cy="2742098"/>
            <a:chOff x="0" y="0"/>
            <a:chExt cx="279400" cy="2742097"/>
          </a:xfrm>
        </p:grpSpPr>
        <p:sp>
          <p:nvSpPr>
            <p:cNvPr id="2833" name="9"/>
            <p:cNvSpPr txBox="1"/>
            <p:nvPr/>
          </p:nvSpPr>
          <p:spPr>
            <a:xfrm>
              <a:off x="0" y="22558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9</a:t>
              </a:r>
            </a:p>
          </p:txBody>
        </p:sp>
        <p:sp>
          <p:nvSpPr>
            <p:cNvPr id="2834" name="Rectangle"/>
            <p:cNvSpPr/>
            <p:nvPr/>
          </p:nvSpPr>
          <p:spPr>
            <a:xfrm>
              <a:off x="25400" y="0"/>
              <a:ext cx="254000" cy="22606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sp>
        <p:nvSpPr>
          <p:cNvPr id="2836" name="Insertion Sort"/>
          <p:cNvSpPr txBox="1"/>
          <p:nvPr/>
        </p:nvSpPr>
        <p:spPr>
          <a:xfrm>
            <a:off x="2413000" y="5278435"/>
            <a:ext cx="2135498" cy="4862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9044" tIns="19044" rIns="19044" bIns="19044">
            <a:spAutoFit/>
          </a:bodyPr>
          <a:lstStyle>
            <a:lvl1pPr defTabSz="762000">
              <a:lnSpc>
                <a:spcPts val="3600"/>
              </a:lnSpc>
              <a:tabLst>
                <a:tab pos="355600" algn="l"/>
                <a:tab pos="711200" algn="l"/>
                <a:tab pos="1079500" algn="l"/>
              </a:tabLst>
              <a:defRPr sz="30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lvl1pPr>
          </a:lstStyle>
          <a:p>
            <a:pPr/>
            <a:r>
              <a:t>Insertion Sort</a:t>
            </a:r>
          </a:p>
        </p:txBody>
      </p:sp>
      <p:sp>
        <p:nvSpPr>
          <p:cNvPr id="2837" name="Line"/>
          <p:cNvSpPr/>
          <p:nvPr/>
        </p:nvSpPr>
        <p:spPr>
          <a:xfrm flipH="1">
            <a:off x="2192337" y="455612"/>
            <a:ext cx="1" cy="2952751"/>
          </a:xfrm>
          <a:prstGeom prst="line">
            <a:avLst/>
          </a:prstGeom>
          <a:ln w="38100">
            <a:solidFill>
              <a:srgbClr val="FF00FF"/>
            </a:solidFill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41" name="Group"/>
          <p:cNvGrpSpPr/>
          <p:nvPr/>
        </p:nvGrpSpPr>
        <p:grpSpPr>
          <a:xfrm>
            <a:off x="6286499" y="2476499"/>
            <a:ext cx="317501" cy="735499"/>
            <a:chOff x="0" y="0"/>
            <a:chExt cx="317500" cy="735497"/>
          </a:xfrm>
        </p:grpSpPr>
        <p:sp>
          <p:nvSpPr>
            <p:cNvPr id="2839" name="1"/>
            <p:cNvSpPr txBox="1"/>
            <p:nvPr/>
          </p:nvSpPr>
          <p:spPr>
            <a:xfrm>
              <a:off x="0" y="2492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840" name="Rectangle"/>
            <p:cNvSpPr/>
            <p:nvPr/>
          </p:nvSpPr>
          <p:spPr>
            <a:xfrm>
              <a:off x="50800" y="0"/>
              <a:ext cx="266700" cy="2540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2844" name="Group"/>
          <p:cNvGrpSpPr/>
          <p:nvPr/>
        </p:nvGrpSpPr>
        <p:grpSpPr>
          <a:xfrm>
            <a:off x="4991099" y="2247900"/>
            <a:ext cx="279401" cy="976798"/>
            <a:chOff x="0" y="0"/>
            <a:chExt cx="279400" cy="976797"/>
          </a:xfrm>
        </p:grpSpPr>
        <p:sp>
          <p:nvSpPr>
            <p:cNvPr id="2842" name="2"/>
            <p:cNvSpPr txBox="1"/>
            <p:nvPr/>
          </p:nvSpPr>
          <p:spPr>
            <a:xfrm>
              <a:off x="0" y="4905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2843" name="Rectangle"/>
            <p:cNvSpPr/>
            <p:nvPr/>
          </p:nvSpPr>
          <p:spPr>
            <a:xfrm>
              <a:off x="12700" y="0"/>
              <a:ext cx="266700" cy="5080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2847" name="Group"/>
          <p:cNvGrpSpPr/>
          <p:nvPr/>
        </p:nvGrpSpPr>
        <p:grpSpPr>
          <a:xfrm>
            <a:off x="2997199" y="1993900"/>
            <a:ext cx="304801" cy="1230798"/>
            <a:chOff x="0" y="0"/>
            <a:chExt cx="304800" cy="1230797"/>
          </a:xfrm>
        </p:grpSpPr>
        <p:sp>
          <p:nvSpPr>
            <p:cNvPr id="2845" name="3"/>
            <p:cNvSpPr txBox="1"/>
            <p:nvPr/>
          </p:nvSpPr>
          <p:spPr>
            <a:xfrm>
              <a:off x="0" y="7445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2846" name="Rectangle"/>
            <p:cNvSpPr/>
            <p:nvPr/>
          </p:nvSpPr>
          <p:spPr>
            <a:xfrm>
              <a:off x="38100" y="0"/>
              <a:ext cx="266700" cy="7493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2850" name="Group"/>
          <p:cNvGrpSpPr/>
          <p:nvPr/>
        </p:nvGrpSpPr>
        <p:grpSpPr>
          <a:xfrm>
            <a:off x="2336799" y="1714500"/>
            <a:ext cx="342901" cy="1497498"/>
            <a:chOff x="0" y="0"/>
            <a:chExt cx="342900" cy="1497497"/>
          </a:xfrm>
        </p:grpSpPr>
        <p:sp>
          <p:nvSpPr>
            <p:cNvPr id="2848" name="4"/>
            <p:cNvSpPr txBox="1"/>
            <p:nvPr/>
          </p:nvSpPr>
          <p:spPr>
            <a:xfrm>
              <a:off x="0" y="10112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2849" name="Rectangle"/>
            <p:cNvSpPr/>
            <p:nvPr/>
          </p:nvSpPr>
          <p:spPr>
            <a:xfrm>
              <a:off x="76200" y="0"/>
              <a:ext cx="266700" cy="10160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2853" name="Group"/>
          <p:cNvGrpSpPr/>
          <p:nvPr/>
        </p:nvGrpSpPr>
        <p:grpSpPr>
          <a:xfrm>
            <a:off x="5626099" y="1485900"/>
            <a:ext cx="317502" cy="1726098"/>
            <a:chOff x="0" y="0"/>
            <a:chExt cx="317500" cy="1726097"/>
          </a:xfrm>
        </p:grpSpPr>
        <p:sp>
          <p:nvSpPr>
            <p:cNvPr id="2851" name="5"/>
            <p:cNvSpPr txBox="1"/>
            <p:nvPr/>
          </p:nvSpPr>
          <p:spPr>
            <a:xfrm>
              <a:off x="0" y="12398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2852" name="Rectangle"/>
            <p:cNvSpPr/>
            <p:nvPr/>
          </p:nvSpPr>
          <p:spPr>
            <a:xfrm>
              <a:off x="50800" y="0"/>
              <a:ext cx="266701" cy="12446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2856" name="Group"/>
          <p:cNvGrpSpPr/>
          <p:nvPr/>
        </p:nvGrpSpPr>
        <p:grpSpPr>
          <a:xfrm>
            <a:off x="968374" y="3479800"/>
            <a:ext cx="317501" cy="1967398"/>
            <a:chOff x="0" y="0"/>
            <a:chExt cx="317500" cy="1967397"/>
          </a:xfrm>
        </p:grpSpPr>
        <p:sp>
          <p:nvSpPr>
            <p:cNvPr id="2854" name="6"/>
            <p:cNvSpPr txBox="1"/>
            <p:nvPr/>
          </p:nvSpPr>
          <p:spPr>
            <a:xfrm>
              <a:off x="0" y="14811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2855" name="Rectangle"/>
            <p:cNvSpPr/>
            <p:nvPr/>
          </p:nvSpPr>
          <p:spPr>
            <a:xfrm>
              <a:off x="63500" y="0"/>
              <a:ext cx="254000" cy="14986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2859" name="Group"/>
          <p:cNvGrpSpPr/>
          <p:nvPr/>
        </p:nvGrpSpPr>
        <p:grpSpPr>
          <a:xfrm>
            <a:off x="4267199" y="990600"/>
            <a:ext cx="317501" cy="2246798"/>
            <a:chOff x="0" y="0"/>
            <a:chExt cx="317500" cy="2246797"/>
          </a:xfrm>
        </p:grpSpPr>
        <p:sp>
          <p:nvSpPr>
            <p:cNvPr id="2857" name="7"/>
            <p:cNvSpPr txBox="1"/>
            <p:nvPr/>
          </p:nvSpPr>
          <p:spPr>
            <a:xfrm>
              <a:off x="0" y="17605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2858" name="Rectangle"/>
            <p:cNvSpPr/>
            <p:nvPr/>
          </p:nvSpPr>
          <p:spPr>
            <a:xfrm>
              <a:off x="63500" y="0"/>
              <a:ext cx="254000" cy="17653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2862" name="Group"/>
          <p:cNvGrpSpPr/>
          <p:nvPr/>
        </p:nvGrpSpPr>
        <p:grpSpPr>
          <a:xfrm>
            <a:off x="3644899" y="749300"/>
            <a:ext cx="279401" cy="2475398"/>
            <a:chOff x="0" y="0"/>
            <a:chExt cx="279400" cy="2475397"/>
          </a:xfrm>
        </p:grpSpPr>
        <p:sp>
          <p:nvSpPr>
            <p:cNvPr id="2860" name="8"/>
            <p:cNvSpPr txBox="1"/>
            <p:nvPr/>
          </p:nvSpPr>
          <p:spPr>
            <a:xfrm>
              <a:off x="0" y="19891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2861" name="Rectangle"/>
            <p:cNvSpPr/>
            <p:nvPr/>
          </p:nvSpPr>
          <p:spPr>
            <a:xfrm>
              <a:off x="25400" y="0"/>
              <a:ext cx="254000" cy="19939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2865" name="Group"/>
          <p:cNvGrpSpPr/>
          <p:nvPr/>
        </p:nvGrpSpPr>
        <p:grpSpPr>
          <a:xfrm>
            <a:off x="1616074" y="482600"/>
            <a:ext cx="279401" cy="2742098"/>
            <a:chOff x="0" y="0"/>
            <a:chExt cx="279400" cy="2742097"/>
          </a:xfrm>
        </p:grpSpPr>
        <p:sp>
          <p:nvSpPr>
            <p:cNvPr id="2863" name="9"/>
            <p:cNvSpPr txBox="1"/>
            <p:nvPr/>
          </p:nvSpPr>
          <p:spPr>
            <a:xfrm>
              <a:off x="0" y="22558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9</a:t>
              </a:r>
            </a:p>
          </p:txBody>
        </p:sp>
        <p:sp>
          <p:nvSpPr>
            <p:cNvPr id="2864" name="Rectangle"/>
            <p:cNvSpPr/>
            <p:nvPr/>
          </p:nvSpPr>
          <p:spPr>
            <a:xfrm>
              <a:off x="25400" y="0"/>
              <a:ext cx="254000" cy="22606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sp>
        <p:nvSpPr>
          <p:cNvPr id="2866" name="Insertion Sort"/>
          <p:cNvSpPr txBox="1"/>
          <p:nvPr/>
        </p:nvSpPr>
        <p:spPr>
          <a:xfrm>
            <a:off x="2413000" y="5278435"/>
            <a:ext cx="2135498" cy="4862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9044" tIns="19044" rIns="19044" bIns="19044">
            <a:spAutoFit/>
          </a:bodyPr>
          <a:lstStyle>
            <a:lvl1pPr defTabSz="762000">
              <a:lnSpc>
                <a:spcPts val="3600"/>
              </a:lnSpc>
              <a:tabLst>
                <a:tab pos="355600" algn="l"/>
                <a:tab pos="711200" algn="l"/>
                <a:tab pos="1079500" algn="l"/>
              </a:tabLst>
              <a:defRPr sz="30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lvl1pPr>
          </a:lstStyle>
          <a:p>
            <a:pPr/>
            <a:r>
              <a:t>Insertion Sort</a:t>
            </a:r>
          </a:p>
        </p:txBody>
      </p:sp>
      <p:sp>
        <p:nvSpPr>
          <p:cNvPr id="2867" name="Line"/>
          <p:cNvSpPr/>
          <p:nvPr/>
        </p:nvSpPr>
        <p:spPr>
          <a:xfrm flipH="1">
            <a:off x="2192337" y="455612"/>
            <a:ext cx="1" cy="2952751"/>
          </a:xfrm>
          <a:prstGeom prst="line">
            <a:avLst/>
          </a:prstGeom>
          <a:ln w="38100">
            <a:solidFill>
              <a:srgbClr val="FF00FF"/>
            </a:solidFill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71" name="Group"/>
          <p:cNvGrpSpPr/>
          <p:nvPr/>
        </p:nvGrpSpPr>
        <p:grpSpPr>
          <a:xfrm>
            <a:off x="6286499" y="2476499"/>
            <a:ext cx="317501" cy="735499"/>
            <a:chOff x="0" y="0"/>
            <a:chExt cx="317500" cy="735497"/>
          </a:xfrm>
        </p:grpSpPr>
        <p:sp>
          <p:nvSpPr>
            <p:cNvPr id="2869" name="1"/>
            <p:cNvSpPr txBox="1"/>
            <p:nvPr/>
          </p:nvSpPr>
          <p:spPr>
            <a:xfrm>
              <a:off x="0" y="2492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870" name="Rectangle"/>
            <p:cNvSpPr/>
            <p:nvPr/>
          </p:nvSpPr>
          <p:spPr>
            <a:xfrm>
              <a:off x="50800" y="0"/>
              <a:ext cx="266700" cy="2540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2874" name="Group"/>
          <p:cNvGrpSpPr/>
          <p:nvPr/>
        </p:nvGrpSpPr>
        <p:grpSpPr>
          <a:xfrm>
            <a:off x="4991099" y="2247900"/>
            <a:ext cx="279401" cy="976798"/>
            <a:chOff x="0" y="0"/>
            <a:chExt cx="279400" cy="976797"/>
          </a:xfrm>
        </p:grpSpPr>
        <p:sp>
          <p:nvSpPr>
            <p:cNvPr id="2872" name="2"/>
            <p:cNvSpPr txBox="1"/>
            <p:nvPr/>
          </p:nvSpPr>
          <p:spPr>
            <a:xfrm>
              <a:off x="0" y="4905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2873" name="Rectangle"/>
            <p:cNvSpPr/>
            <p:nvPr/>
          </p:nvSpPr>
          <p:spPr>
            <a:xfrm>
              <a:off x="12700" y="0"/>
              <a:ext cx="266700" cy="5080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2877" name="Group"/>
          <p:cNvGrpSpPr/>
          <p:nvPr/>
        </p:nvGrpSpPr>
        <p:grpSpPr>
          <a:xfrm>
            <a:off x="2997199" y="1993900"/>
            <a:ext cx="304801" cy="1230798"/>
            <a:chOff x="0" y="0"/>
            <a:chExt cx="304800" cy="1230797"/>
          </a:xfrm>
        </p:grpSpPr>
        <p:sp>
          <p:nvSpPr>
            <p:cNvPr id="2875" name="3"/>
            <p:cNvSpPr txBox="1"/>
            <p:nvPr/>
          </p:nvSpPr>
          <p:spPr>
            <a:xfrm>
              <a:off x="0" y="7445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2876" name="Rectangle"/>
            <p:cNvSpPr/>
            <p:nvPr/>
          </p:nvSpPr>
          <p:spPr>
            <a:xfrm>
              <a:off x="38100" y="0"/>
              <a:ext cx="266700" cy="7493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2880" name="Group"/>
          <p:cNvGrpSpPr/>
          <p:nvPr/>
        </p:nvGrpSpPr>
        <p:grpSpPr>
          <a:xfrm>
            <a:off x="2336799" y="1714500"/>
            <a:ext cx="342901" cy="1497498"/>
            <a:chOff x="0" y="0"/>
            <a:chExt cx="342900" cy="1497497"/>
          </a:xfrm>
        </p:grpSpPr>
        <p:sp>
          <p:nvSpPr>
            <p:cNvPr id="2878" name="4"/>
            <p:cNvSpPr txBox="1"/>
            <p:nvPr/>
          </p:nvSpPr>
          <p:spPr>
            <a:xfrm>
              <a:off x="0" y="10112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2879" name="Rectangle"/>
            <p:cNvSpPr/>
            <p:nvPr/>
          </p:nvSpPr>
          <p:spPr>
            <a:xfrm>
              <a:off x="76200" y="0"/>
              <a:ext cx="266700" cy="10160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2883" name="Group"/>
          <p:cNvGrpSpPr/>
          <p:nvPr/>
        </p:nvGrpSpPr>
        <p:grpSpPr>
          <a:xfrm>
            <a:off x="5626099" y="1485900"/>
            <a:ext cx="317502" cy="1726098"/>
            <a:chOff x="0" y="0"/>
            <a:chExt cx="317500" cy="1726097"/>
          </a:xfrm>
        </p:grpSpPr>
        <p:sp>
          <p:nvSpPr>
            <p:cNvPr id="2881" name="5"/>
            <p:cNvSpPr txBox="1"/>
            <p:nvPr/>
          </p:nvSpPr>
          <p:spPr>
            <a:xfrm>
              <a:off x="0" y="12398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2882" name="Rectangle"/>
            <p:cNvSpPr/>
            <p:nvPr/>
          </p:nvSpPr>
          <p:spPr>
            <a:xfrm>
              <a:off x="50800" y="0"/>
              <a:ext cx="266701" cy="12446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2886" name="Group"/>
          <p:cNvGrpSpPr/>
          <p:nvPr/>
        </p:nvGrpSpPr>
        <p:grpSpPr>
          <a:xfrm>
            <a:off x="968374" y="1252537"/>
            <a:ext cx="317501" cy="1967399"/>
            <a:chOff x="0" y="0"/>
            <a:chExt cx="317500" cy="1967397"/>
          </a:xfrm>
        </p:grpSpPr>
        <p:sp>
          <p:nvSpPr>
            <p:cNvPr id="2884" name="6"/>
            <p:cNvSpPr txBox="1"/>
            <p:nvPr/>
          </p:nvSpPr>
          <p:spPr>
            <a:xfrm>
              <a:off x="0" y="14811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2885" name="Rectangle"/>
            <p:cNvSpPr/>
            <p:nvPr/>
          </p:nvSpPr>
          <p:spPr>
            <a:xfrm>
              <a:off x="63500" y="0"/>
              <a:ext cx="254000" cy="14986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2889" name="Group"/>
          <p:cNvGrpSpPr/>
          <p:nvPr/>
        </p:nvGrpSpPr>
        <p:grpSpPr>
          <a:xfrm>
            <a:off x="4267199" y="990600"/>
            <a:ext cx="317501" cy="2246798"/>
            <a:chOff x="0" y="0"/>
            <a:chExt cx="317500" cy="2246797"/>
          </a:xfrm>
        </p:grpSpPr>
        <p:sp>
          <p:nvSpPr>
            <p:cNvPr id="2887" name="7"/>
            <p:cNvSpPr txBox="1"/>
            <p:nvPr/>
          </p:nvSpPr>
          <p:spPr>
            <a:xfrm>
              <a:off x="0" y="17605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2888" name="Rectangle"/>
            <p:cNvSpPr/>
            <p:nvPr/>
          </p:nvSpPr>
          <p:spPr>
            <a:xfrm>
              <a:off x="63500" y="0"/>
              <a:ext cx="254000" cy="17653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2892" name="Group"/>
          <p:cNvGrpSpPr/>
          <p:nvPr/>
        </p:nvGrpSpPr>
        <p:grpSpPr>
          <a:xfrm>
            <a:off x="3644899" y="749300"/>
            <a:ext cx="279401" cy="2475398"/>
            <a:chOff x="0" y="0"/>
            <a:chExt cx="279400" cy="2475397"/>
          </a:xfrm>
        </p:grpSpPr>
        <p:sp>
          <p:nvSpPr>
            <p:cNvPr id="2890" name="8"/>
            <p:cNvSpPr txBox="1"/>
            <p:nvPr/>
          </p:nvSpPr>
          <p:spPr>
            <a:xfrm>
              <a:off x="0" y="19891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2891" name="Rectangle"/>
            <p:cNvSpPr/>
            <p:nvPr/>
          </p:nvSpPr>
          <p:spPr>
            <a:xfrm>
              <a:off x="25400" y="0"/>
              <a:ext cx="254000" cy="19939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2895" name="Group"/>
          <p:cNvGrpSpPr/>
          <p:nvPr/>
        </p:nvGrpSpPr>
        <p:grpSpPr>
          <a:xfrm>
            <a:off x="1616074" y="482600"/>
            <a:ext cx="279401" cy="2742098"/>
            <a:chOff x="0" y="0"/>
            <a:chExt cx="279400" cy="2742097"/>
          </a:xfrm>
        </p:grpSpPr>
        <p:sp>
          <p:nvSpPr>
            <p:cNvPr id="2893" name="9"/>
            <p:cNvSpPr txBox="1"/>
            <p:nvPr/>
          </p:nvSpPr>
          <p:spPr>
            <a:xfrm>
              <a:off x="0" y="22558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9</a:t>
              </a:r>
            </a:p>
          </p:txBody>
        </p:sp>
        <p:sp>
          <p:nvSpPr>
            <p:cNvPr id="2894" name="Rectangle"/>
            <p:cNvSpPr/>
            <p:nvPr/>
          </p:nvSpPr>
          <p:spPr>
            <a:xfrm>
              <a:off x="25400" y="0"/>
              <a:ext cx="254000" cy="22606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sp>
        <p:nvSpPr>
          <p:cNvPr id="2896" name="Insertion Sort"/>
          <p:cNvSpPr txBox="1"/>
          <p:nvPr/>
        </p:nvSpPr>
        <p:spPr>
          <a:xfrm>
            <a:off x="2413000" y="5278435"/>
            <a:ext cx="2135498" cy="4862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9044" tIns="19044" rIns="19044" bIns="19044">
            <a:spAutoFit/>
          </a:bodyPr>
          <a:lstStyle>
            <a:lvl1pPr defTabSz="762000">
              <a:lnSpc>
                <a:spcPts val="3600"/>
              </a:lnSpc>
              <a:tabLst>
                <a:tab pos="355600" algn="l"/>
                <a:tab pos="711200" algn="l"/>
                <a:tab pos="1079500" algn="l"/>
              </a:tabLst>
              <a:defRPr sz="30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lvl1pPr>
          </a:lstStyle>
          <a:p>
            <a:pPr/>
            <a:r>
              <a:t>Insertion Sort</a:t>
            </a:r>
          </a:p>
        </p:txBody>
      </p:sp>
      <p:sp>
        <p:nvSpPr>
          <p:cNvPr id="2897" name="Line"/>
          <p:cNvSpPr/>
          <p:nvPr/>
        </p:nvSpPr>
        <p:spPr>
          <a:xfrm flipH="1">
            <a:off x="2192337" y="455612"/>
            <a:ext cx="1" cy="2952751"/>
          </a:xfrm>
          <a:prstGeom prst="line">
            <a:avLst/>
          </a:prstGeom>
          <a:ln w="38100">
            <a:solidFill>
              <a:srgbClr val="FF00FF"/>
            </a:solidFill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01" name="Group"/>
          <p:cNvGrpSpPr/>
          <p:nvPr/>
        </p:nvGrpSpPr>
        <p:grpSpPr>
          <a:xfrm>
            <a:off x="6286499" y="2476499"/>
            <a:ext cx="317501" cy="735499"/>
            <a:chOff x="0" y="0"/>
            <a:chExt cx="317500" cy="735497"/>
          </a:xfrm>
        </p:grpSpPr>
        <p:sp>
          <p:nvSpPr>
            <p:cNvPr id="2899" name="1"/>
            <p:cNvSpPr txBox="1"/>
            <p:nvPr/>
          </p:nvSpPr>
          <p:spPr>
            <a:xfrm>
              <a:off x="0" y="2492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900" name="Rectangle"/>
            <p:cNvSpPr/>
            <p:nvPr/>
          </p:nvSpPr>
          <p:spPr>
            <a:xfrm>
              <a:off x="50800" y="0"/>
              <a:ext cx="266700" cy="2540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2904" name="Group"/>
          <p:cNvGrpSpPr/>
          <p:nvPr/>
        </p:nvGrpSpPr>
        <p:grpSpPr>
          <a:xfrm>
            <a:off x="4991099" y="2247900"/>
            <a:ext cx="279401" cy="976798"/>
            <a:chOff x="0" y="0"/>
            <a:chExt cx="279400" cy="976797"/>
          </a:xfrm>
        </p:grpSpPr>
        <p:sp>
          <p:nvSpPr>
            <p:cNvPr id="2902" name="2"/>
            <p:cNvSpPr txBox="1"/>
            <p:nvPr/>
          </p:nvSpPr>
          <p:spPr>
            <a:xfrm>
              <a:off x="0" y="4905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2903" name="Rectangle"/>
            <p:cNvSpPr/>
            <p:nvPr/>
          </p:nvSpPr>
          <p:spPr>
            <a:xfrm>
              <a:off x="12700" y="0"/>
              <a:ext cx="266700" cy="5080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2907" name="Group"/>
          <p:cNvGrpSpPr/>
          <p:nvPr/>
        </p:nvGrpSpPr>
        <p:grpSpPr>
          <a:xfrm>
            <a:off x="2997199" y="1993900"/>
            <a:ext cx="304801" cy="1230798"/>
            <a:chOff x="0" y="0"/>
            <a:chExt cx="304800" cy="1230797"/>
          </a:xfrm>
        </p:grpSpPr>
        <p:sp>
          <p:nvSpPr>
            <p:cNvPr id="2905" name="3"/>
            <p:cNvSpPr txBox="1"/>
            <p:nvPr/>
          </p:nvSpPr>
          <p:spPr>
            <a:xfrm>
              <a:off x="0" y="7445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2906" name="Rectangle"/>
            <p:cNvSpPr/>
            <p:nvPr/>
          </p:nvSpPr>
          <p:spPr>
            <a:xfrm>
              <a:off x="38100" y="0"/>
              <a:ext cx="266700" cy="7493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2910" name="Group"/>
          <p:cNvGrpSpPr/>
          <p:nvPr/>
        </p:nvGrpSpPr>
        <p:grpSpPr>
          <a:xfrm>
            <a:off x="1543049" y="3595687"/>
            <a:ext cx="342901" cy="1497499"/>
            <a:chOff x="0" y="0"/>
            <a:chExt cx="342900" cy="1497497"/>
          </a:xfrm>
        </p:grpSpPr>
        <p:sp>
          <p:nvSpPr>
            <p:cNvPr id="2908" name="4"/>
            <p:cNvSpPr txBox="1"/>
            <p:nvPr/>
          </p:nvSpPr>
          <p:spPr>
            <a:xfrm>
              <a:off x="0" y="10112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2909" name="Rectangle"/>
            <p:cNvSpPr/>
            <p:nvPr/>
          </p:nvSpPr>
          <p:spPr>
            <a:xfrm>
              <a:off x="76200" y="0"/>
              <a:ext cx="266700" cy="10160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2913" name="Group"/>
          <p:cNvGrpSpPr/>
          <p:nvPr/>
        </p:nvGrpSpPr>
        <p:grpSpPr>
          <a:xfrm>
            <a:off x="5626099" y="1485900"/>
            <a:ext cx="317502" cy="1726098"/>
            <a:chOff x="0" y="0"/>
            <a:chExt cx="317500" cy="1726097"/>
          </a:xfrm>
        </p:grpSpPr>
        <p:sp>
          <p:nvSpPr>
            <p:cNvPr id="2911" name="5"/>
            <p:cNvSpPr txBox="1"/>
            <p:nvPr/>
          </p:nvSpPr>
          <p:spPr>
            <a:xfrm>
              <a:off x="0" y="12398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2912" name="Rectangle"/>
            <p:cNvSpPr/>
            <p:nvPr/>
          </p:nvSpPr>
          <p:spPr>
            <a:xfrm>
              <a:off x="50800" y="0"/>
              <a:ext cx="266701" cy="12446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2916" name="Group"/>
          <p:cNvGrpSpPr/>
          <p:nvPr/>
        </p:nvGrpSpPr>
        <p:grpSpPr>
          <a:xfrm>
            <a:off x="968374" y="1252537"/>
            <a:ext cx="317501" cy="1967399"/>
            <a:chOff x="0" y="0"/>
            <a:chExt cx="317500" cy="1967397"/>
          </a:xfrm>
        </p:grpSpPr>
        <p:sp>
          <p:nvSpPr>
            <p:cNvPr id="2914" name="6"/>
            <p:cNvSpPr txBox="1"/>
            <p:nvPr/>
          </p:nvSpPr>
          <p:spPr>
            <a:xfrm>
              <a:off x="0" y="14811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2915" name="Rectangle"/>
            <p:cNvSpPr/>
            <p:nvPr/>
          </p:nvSpPr>
          <p:spPr>
            <a:xfrm>
              <a:off x="63500" y="0"/>
              <a:ext cx="254000" cy="14986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2919" name="Group"/>
          <p:cNvGrpSpPr/>
          <p:nvPr/>
        </p:nvGrpSpPr>
        <p:grpSpPr>
          <a:xfrm>
            <a:off x="4267199" y="990600"/>
            <a:ext cx="317501" cy="2246798"/>
            <a:chOff x="0" y="0"/>
            <a:chExt cx="317500" cy="2246797"/>
          </a:xfrm>
        </p:grpSpPr>
        <p:sp>
          <p:nvSpPr>
            <p:cNvPr id="2917" name="7"/>
            <p:cNvSpPr txBox="1"/>
            <p:nvPr/>
          </p:nvSpPr>
          <p:spPr>
            <a:xfrm>
              <a:off x="0" y="17605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2918" name="Rectangle"/>
            <p:cNvSpPr/>
            <p:nvPr/>
          </p:nvSpPr>
          <p:spPr>
            <a:xfrm>
              <a:off x="63500" y="0"/>
              <a:ext cx="254000" cy="17653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2922" name="Group"/>
          <p:cNvGrpSpPr/>
          <p:nvPr/>
        </p:nvGrpSpPr>
        <p:grpSpPr>
          <a:xfrm>
            <a:off x="3644899" y="749300"/>
            <a:ext cx="279401" cy="2475398"/>
            <a:chOff x="0" y="0"/>
            <a:chExt cx="279400" cy="2475397"/>
          </a:xfrm>
        </p:grpSpPr>
        <p:sp>
          <p:nvSpPr>
            <p:cNvPr id="2920" name="8"/>
            <p:cNvSpPr txBox="1"/>
            <p:nvPr/>
          </p:nvSpPr>
          <p:spPr>
            <a:xfrm>
              <a:off x="0" y="19891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2921" name="Rectangle"/>
            <p:cNvSpPr/>
            <p:nvPr/>
          </p:nvSpPr>
          <p:spPr>
            <a:xfrm>
              <a:off x="25400" y="0"/>
              <a:ext cx="254000" cy="19939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2925" name="Group"/>
          <p:cNvGrpSpPr/>
          <p:nvPr/>
        </p:nvGrpSpPr>
        <p:grpSpPr>
          <a:xfrm>
            <a:off x="1616074" y="482600"/>
            <a:ext cx="279401" cy="2742098"/>
            <a:chOff x="0" y="0"/>
            <a:chExt cx="279400" cy="2742097"/>
          </a:xfrm>
        </p:grpSpPr>
        <p:sp>
          <p:nvSpPr>
            <p:cNvPr id="2923" name="9"/>
            <p:cNvSpPr txBox="1"/>
            <p:nvPr/>
          </p:nvSpPr>
          <p:spPr>
            <a:xfrm>
              <a:off x="0" y="22558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9</a:t>
              </a:r>
            </a:p>
          </p:txBody>
        </p:sp>
        <p:sp>
          <p:nvSpPr>
            <p:cNvPr id="2924" name="Rectangle"/>
            <p:cNvSpPr/>
            <p:nvPr/>
          </p:nvSpPr>
          <p:spPr>
            <a:xfrm>
              <a:off x="25400" y="0"/>
              <a:ext cx="254000" cy="22606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sp>
        <p:nvSpPr>
          <p:cNvPr id="2926" name="Insertion Sort"/>
          <p:cNvSpPr txBox="1"/>
          <p:nvPr/>
        </p:nvSpPr>
        <p:spPr>
          <a:xfrm>
            <a:off x="2413000" y="5278435"/>
            <a:ext cx="2135498" cy="4862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9044" tIns="19044" rIns="19044" bIns="19044">
            <a:spAutoFit/>
          </a:bodyPr>
          <a:lstStyle>
            <a:lvl1pPr defTabSz="762000">
              <a:lnSpc>
                <a:spcPts val="3600"/>
              </a:lnSpc>
              <a:tabLst>
                <a:tab pos="355600" algn="l"/>
                <a:tab pos="711200" algn="l"/>
                <a:tab pos="1079500" algn="l"/>
              </a:tabLst>
              <a:defRPr sz="30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lvl1pPr>
          </a:lstStyle>
          <a:p>
            <a:pPr/>
            <a:r>
              <a:t>Insertion Sort</a:t>
            </a:r>
          </a:p>
        </p:txBody>
      </p:sp>
      <p:sp>
        <p:nvSpPr>
          <p:cNvPr id="2927" name="Line"/>
          <p:cNvSpPr/>
          <p:nvPr/>
        </p:nvSpPr>
        <p:spPr>
          <a:xfrm flipH="1">
            <a:off x="2192337" y="455612"/>
            <a:ext cx="1" cy="2952751"/>
          </a:xfrm>
          <a:prstGeom prst="line">
            <a:avLst/>
          </a:prstGeom>
          <a:ln w="38100">
            <a:solidFill>
              <a:srgbClr val="FF00FF"/>
            </a:solidFill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Let's talk about efficiency:…"/>
          <p:cNvSpPr txBox="1"/>
          <p:nvPr/>
        </p:nvSpPr>
        <p:spPr>
          <a:xfrm>
            <a:off x="103187" y="368298"/>
            <a:ext cx="7440676" cy="40512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9044" tIns="19044" rIns="19044" bIns="19044">
            <a:spAutoFit/>
          </a:bodyPr>
          <a:lstStyle/>
          <a:p>
            <a:pPr defTabSz="762000">
              <a:lnSpc>
                <a:spcPts val="3600"/>
              </a:lnSpc>
              <a:tabLst>
                <a:tab pos="355600" algn="l"/>
                <a:tab pos="711200" algn="l"/>
                <a:tab pos="1079500" algn="l"/>
              </a:tabLst>
              <a:defRPr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pPr>
            <a:r>
              <a:t>Let's talk about efficiency:</a:t>
            </a:r>
          </a:p>
          <a:p>
            <a:pPr defTabSz="762000">
              <a:tabLst>
                <a:tab pos="355600" algn="l"/>
                <a:tab pos="711200" algn="l"/>
                <a:tab pos="1079500" algn="l"/>
              </a:tabLst>
              <a:defRPr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defTabSz="762000">
              <a:tabLst>
                <a:tab pos="355600" algn="l"/>
                <a:tab pos="711200" algn="l"/>
                <a:tab pos="1079500" algn="l"/>
              </a:tabLst>
              <a:defRPr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pPr>
            <a:r>
              <a:t>	</a:t>
            </a:r>
            <a:r>
              <a:rPr b="1">
                <a:solidFill>
                  <a:srgbClr val="FF0000"/>
                </a:solidFill>
              </a:rPr>
              <a:t>for (i=0;i&lt;n-1;i++)</a:t>
            </a:r>
            <a:br>
              <a:rPr b="1">
                <a:solidFill>
                  <a:srgbClr val="FF0000"/>
                </a:solidFill>
              </a:rPr>
            </a:br>
            <a:r>
              <a:t>	{</a:t>
            </a:r>
          </a:p>
          <a:p>
            <a:pPr defTabSz="762000">
              <a:tabLst>
                <a:tab pos="355600" algn="l"/>
                <a:tab pos="711200" algn="l"/>
                <a:tab pos="1079500" algn="l"/>
              </a:tabLst>
              <a:defRPr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pPr>
            <a:r>
              <a:t>			smallest = i;   // location of smallest so far</a:t>
            </a:r>
            <a:br/>
            <a:r>
              <a:t>			</a:t>
            </a:r>
            <a:r>
              <a:rPr b="1">
                <a:solidFill>
                  <a:srgbClr val="FF0000"/>
                </a:solidFill>
              </a:rPr>
              <a:t>for (j=i+1;j&lt;n;j++)</a:t>
            </a:r>
            <a:endParaRPr b="1">
              <a:solidFill>
                <a:srgbClr val="FF0000"/>
              </a:solidFill>
            </a:endParaRPr>
          </a:p>
          <a:p>
            <a:pPr defTabSz="762000">
              <a:tabLst>
                <a:tab pos="355600" algn="l"/>
                <a:tab pos="711200" algn="l"/>
                <a:tab pos="1079500" algn="l"/>
              </a:tabLst>
              <a:defRPr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pPr>
            <a:r>
              <a:t>			{</a:t>
            </a:r>
            <a:br/>
            <a:r>
              <a:t>				if (X[smallest] &gt; X[j])</a:t>
            </a:r>
            <a:br/>
            <a:r>
              <a:t>			   		smallest = j; // new loc of smallest</a:t>
            </a:r>
          </a:p>
          <a:p>
            <a:pPr defTabSz="762000">
              <a:tabLst>
                <a:tab pos="355600" algn="l"/>
                <a:tab pos="711200" algn="l"/>
                <a:tab pos="1079500" algn="l"/>
              </a:tabLst>
              <a:defRPr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pPr>
            <a:r>
              <a:t>			}</a:t>
            </a:r>
            <a:br/>
            <a:r>
              <a:t>			if (smallest != i) // swap if not already in </a:t>
            </a:r>
            <a:br/>
            <a:r>
              <a:t>			{	                // correct position</a:t>
            </a:r>
            <a:br/>
            <a:r>
              <a:t>				</a:t>
            </a:r>
            <a:r>
              <a:rPr i="1"/>
              <a:t>swap X[i] with X[smallest]</a:t>
            </a:r>
            <a:br>
              <a:rPr i="1"/>
            </a:br>
            <a:r>
              <a:t>			}</a:t>
            </a:r>
          </a:p>
          <a:p>
            <a:pPr defTabSz="762000">
              <a:tabLst>
                <a:tab pos="355600" algn="l"/>
                <a:tab pos="711200" algn="l"/>
                <a:tab pos="1079500" algn="l"/>
              </a:tabLst>
              <a:defRPr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pPr>
            <a:r>
              <a:t>	}</a:t>
            </a:r>
          </a:p>
        </p:txBody>
      </p:sp>
      <p:sp>
        <p:nvSpPr>
          <p:cNvPr id="48" name="two nested for loops…"/>
          <p:cNvSpPr txBox="1"/>
          <p:nvPr/>
        </p:nvSpPr>
        <p:spPr>
          <a:xfrm>
            <a:off x="1111250" y="4579935"/>
            <a:ext cx="3542358" cy="13676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9044" tIns="19044" rIns="19044" bIns="19044">
            <a:spAutoFit/>
          </a:bodyPr>
          <a:lstStyle/>
          <a:p>
            <a:pPr defTabSz="762000">
              <a:lnSpc>
                <a:spcPts val="3600"/>
              </a:lnSpc>
              <a:tabLst>
                <a:tab pos="355600" algn="l"/>
                <a:tab pos="711200" algn="l"/>
                <a:tab pos="1079500" algn="l"/>
              </a:tabLst>
              <a:defRPr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pPr>
            <a:r>
              <a:t>two nested for loops</a:t>
            </a:r>
          </a:p>
          <a:p>
            <a:pPr defTabSz="762000">
              <a:lnSpc>
                <a:spcPts val="3600"/>
              </a:lnSpc>
              <a:tabLst>
                <a:tab pos="355600" algn="l"/>
                <a:tab pos="711200" algn="l"/>
                <a:tab pos="1079500" algn="l"/>
              </a:tabLst>
              <a:defRPr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pPr>
            <a:r>
              <a:t>		outer one performed n-1 times</a:t>
            </a:r>
          </a:p>
          <a:p>
            <a:pPr defTabSz="762000">
              <a:lnSpc>
                <a:spcPts val="3600"/>
              </a:lnSpc>
              <a:tabLst>
                <a:tab pos="355600" algn="l"/>
                <a:tab pos="711200" algn="l"/>
                <a:tab pos="1079500" algn="l"/>
              </a:tabLst>
              <a:defRPr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pPr>
            <a:r>
              <a:t>		inner one varies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8" grpId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31" name="Group"/>
          <p:cNvGrpSpPr/>
          <p:nvPr/>
        </p:nvGrpSpPr>
        <p:grpSpPr>
          <a:xfrm>
            <a:off x="6286499" y="2476499"/>
            <a:ext cx="317501" cy="735499"/>
            <a:chOff x="0" y="0"/>
            <a:chExt cx="317500" cy="735497"/>
          </a:xfrm>
        </p:grpSpPr>
        <p:sp>
          <p:nvSpPr>
            <p:cNvPr id="2929" name="1"/>
            <p:cNvSpPr txBox="1"/>
            <p:nvPr/>
          </p:nvSpPr>
          <p:spPr>
            <a:xfrm>
              <a:off x="0" y="2492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930" name="Rectangle"/>
            <p:cNvSpPr/>
            <p:nvPr/>
          </p:nvSpPr>
          <p:spPr>
            <a:xfrm>
              <a:off x="50800" y="0"/>
              <a:ext cx="266700" cy="2540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2934" name="Group"/>
          <p:cNvGrpSpPr/>
          <p:nvPr/>
        </p:nvGrpSpPr>
        <p:grpSpPr>
          <a:xfrm>
            <a:off x="4991099" y="2247900"/>
            <a:ext cx="279401" cy="976798"/>
            <a:chOff x="0" y="0"/>
            <a:chExt cx="279400" cy="976797"/>
          </a:xfrm>
        </p:grpSpPr>
        <p:sp>
          <p:nvSpPr>
            <p:cNvPr id="2932" name="2"/>
            <p:cNvSpPr txBox="1"/>
            <p:nvPr/>
          </p:nvSpPr>
          <p:spPr>
            <a:xfrm>
              <a:off x="0" y="4905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2933" name="Rectangle"/>
            <p:cNvSpPr/>
            <p:nvPr/>
          </p:nvSpPr>
          <p:spPr>
            <a:xfrm>
              <a:off x="12700" y="0"/>
              <a:ext cx="266700" cy="5080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2937" name="Group"/>
          <p:cNvGrpSpPr/>
          <p:nvPr/>
        </p:nvGrpSpPr>
        <p:grpSpPr>
          <a:xfrm>
            <a:off x="2997199" y="1993900"/>
            <a:ext cx="304801" cy="1230798"/>
            <a:chOff x="0" y="0"/>
            <a:chExt cx="304800" cy="1230797"/>
          </a:xfrm>
        </p:grpSpPr>
        <p:sp>
          <p:nvSpPr>
            <p:cNvPr id="2935" name="3"/>
            <p:cNvSpPr txBox="1"/>
            <p:nvPr/>
          </p:nvSpPr>
          <p:spPr>
            <a:xfrm>
              <a:off x="0" y="7445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2936" name="Rectangle"/>
            <p:cNvSpPr/>
            <p:nvPr/>
          </p:nvSpPr>
          <p:spPr>
            <a:xfrm>
              <a:off x="38100" y="0"/>
              <a:ext cx="266700" cy="7493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2940" name="Group"/>
          <p:cNvGrpSpPr/>
          <p:nvPr/>
        </p:nvGrpSpPr>
        <p:grpSpPr>
          <a:xfrm>
            <a:off x="1543049" y="3595687"/>
            <a:ext cx="342901" cy="1497499"/>
            <a:chOff x="0" y="0"/>
            <a:chExt cx="342900" cy="1497497"/>
          </a:xfrm>
        </p:grpSpPr>
        <p:sp>
          <p:nvSpPr>
            <p:cNvPr id="2938" name="4"/>
            <p:cNvSpPr txBox="1"/>
            <p:nvPr/>
          </p:nvSpPr>
          <p:spPr>
            <a:xfrm>
              <a:off x="0" y="10112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2939" name="Rectangle"/>
            <p:cNvSpPr/>
            <p:nvPr/>
          </p:nvSpPr>
          <p:spPr>
            <a:xfrm>
              <a:off x="76200" y="0"/>
              <a:ext cx="266700" cy="10160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2943" name="Group"/>
          <p:cNvGrpSpPr/>
          <p:nvPr/>
        </p:nvGrpSpPr>
        <p:grpSpPr>
          <a:xfrm>
            <a:off x="5626099" y="1485900"/>
            <a:ext cx="317502" cy="1726098"/>
            <a:chOff x="0" y="0"/>
            <a:chExt cx="317500" cy="1726097"/>
          </a:xfrm>
        </p:grpSpPr>
        <p:sp>
          <p:nvSpPr>
            <p:cNvPr id="2941" name="5"/>
            <p:cNvSpPr txBox="1"/>
            <p:nvPr/>
          </p:nvSpPr>
          <p:spPr>
            <a:xfrm>
              <a:off x="0" y="12398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2942" name="Rectangle"/>
            <p:cNvSpPr/>
            <p:nvPr/>
          </p:nvSpPr>
          <p:spPr>
            <a:xfrm>
              <a:off x="50800" y="0"/>
              <a:ext cx="266701" cy="12446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2946" name="Group"/>
          <p:cNvGrpSpPr/>
          <p:nvPr/>
        </p:nvGrpSpPr>
        <p:grpSpPr>
          <a:xfrm>
            <a:off x="968374" y="1252537"/>
            <a:ext cx="317501" cy="1967399"/>
            <a:chOff x="0" y="0"/>
            <a:chExt cx="317500" cy="1967397"/>
          </a:xfrm>
        </p:grpSpPr>
        <p:sp>
          <p:nvSpPr>
            <p:cNvPr id="2944" name="6"/>
            <p:cNvSpPr txBox="1"/>
            <p:nvPr/>
          </p:nvSpPr>
          <p:spPr>
            <a:xfrm>
              <a:off x="0" y="14811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2945" name="Rectangle"/>
            <p:cNvSpPr/>
            <p:nvPr/>
          </p:nvSpPr>
          <p:spPr>
            <a:xfrm>
              <a:off x="63500" y="0"/>
              <a:ext cx="254000" cy="14986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2949" name="Group"/>
          <p:cNvGrpSpPr/>
          <p:nvPr/>
        </p:nvGrpSpPr>
        <p:grpSpPr>
          <a:xfrm>
            <a:off x="4267199" y="990600"/>
            <a:ext cx="317501" cy="2246798"/>
            <a:chOff x="0" y="0"/>
            <a:chExt cx="317500" cy="2246797"/>
          </a:xfrm>
        </p:grpSpPr>
        <p:sp>
          <p:nvSpPr>
            <p:cNvPr id="2947" name="7"/>
            <p:cNvSpPr txBox="1"/>
            <p:nvPr/>
          </p:nvSpPr>
          <p:spPr>
            <a:xfrm>
              <a:off x="0" y="17605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2948" name="Rectangle"/>
            <p:cNvSpPr/>
            <p:nvPr/>
          </p:nvSpPr>
          <p:spPr>
            <a:xfrm>
              <a:off x="63500" y="0"/>
              <a:ext cx="254000" cy="17653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2952" name="Group"/>
          <p:cNvGrpSpPr/>
          <p:nvPr/>
        </p:nvGrpSpPr>
        <p:grpSpPr>
          <a:xfrm>
            <a:off x="3644899" y="749300"/>
            <a:ext cx="279401" cy="2475398"/>
            <a:chOff x="0" y="0"/>
            <a:chExt cx="279400" cy="2475397"/>
          </a:xfrm>
        </p:grpSpPr>
        <p:sp>
          <p:nvSpPr>
            <p:cNvPr id="2950" name="8"/>
            <p:cNvSpPr txBox="1"/>
            <p:nvPr/>
          </p:nvSpPr>
          <p:spPr>
            <a:xfrm>
              <a:off x="0" y="19891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2951" name="Rectangle"/>
            <p:cNvSpPr/>
            <p:nvPr/>
          </p:nvSpPr>
          <p:spPr>
            <a:xfrm>
              <a:off x="25400" y="0"/>
              <a:ext cx="254000" cy="19939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2955" name="Group"/>
          <p:cNvGrpSpPr/>
          <p:nvPr/>
        </p:nvGrpSpPr>
        <p:grpSpPr>
          <a:xfrm>
            <a:off x="1616074" y="482600"/>
            <a:ext cx="279401" cy="2742098"/>
            <a:chOff x="0" y="0"/>
            <a:chExt cx="279400" cy="2742097"/>
          </a:xfrm>
        </p:grpSpPr>
        <p:sp>
          <p:nvSpPr>
            <p:cNvPr id="2953" name="9"/>
            <p:cNvSpPr txBox="1"/>
            <p:nvPr/>
          </p:nvSpPr>
          <p:spPr>
            <a:xfrm>
              <a:off x="0" y="22558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9</a:t>
              </a:r>
            </a:p>
          </p:txBody>
        </p:sp>
        <p:sp>
          <p:nvSpPr>
            <p:cNvPr id="2954" name="Rectangle"/>
            <p:cNvSpPr/>
            <p:nvPr/>
          </p:nvSpPr>
          <p:spPr>
            <a:xfrm>
              <a:off x="25400" y="0"/>
              <a:ext cx="254000" cy="22606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sp>
        <p:nvSpPr>
          <p:cNvPr id="2956" name="Insertion Sort"/>
          <p:cNvSpPr txBox="1"/>
          <p:nvPr/>
        </p:nvSpPr>
        <p:spPr>
          <a:xfrm>
            <a:off x="2413000" y="5278435"/>
            <a:ext cx="2135498" cy="4862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9044" tIns="19044" rIns="19044" bIns="19044">
            <a:spAutoFit/>
          </a:bodyPr>
          <a:lstStyle>
            <a:lvl1pPr defTabSz="762000">
              <a:lnSpc>
                <a:spcPts val="3600"/>
              </a:lnSpc>
              <a:tabLst>
                <a:tab pos="355600" algn="l"/>
                <a:tab pos="711200" algn="l"/>
                <a:tab pos="1079500" algn="l"/>
              </a:tabLst>
              <a:defRPr sz="30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lvl1pPr>
          </a:lstStyle>
          <a:p>
            <a:pPr/>
            <a:r>
              <a:t>Insertion Sort</a:t>
            </a:r>
          </a:p>
        </p:txBody>
      </p:sp>
      <p:sp>
        <p:nvSpPr>
          <p:cNvPr id="2957" name="Line"/>
          <p:cNvSpPr/>
          <p:nvPr/>
        </p:nvSpPr>
        <p:spPr>
          <a:xfrm flipH="1">
            <a:off x="2840037" y="455612"/>
            <a:ext cx="1" cy="2952751"/>
          </a:xfrm>
          <a:prstGeom prst="line">
            <a:avLst/>
          </a:prstGeom>
          <a:ln w="38100">
            <a:solidFill>
              <a:srgbClr val="FF00FF"/>
            </a:solidFill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61" name="Group"/>
          <p:cNvGrpSpPr/>
          <p:nvPr/>
        </p:nvGrpSpPr>
        <p:grpSpPr>
          <a:xfrm>
            <a:off x="6286499" y="2476499"/>
            <a:ext cx="317501" cy="735499"/>
            <a:chOff x="0" y="0"/>
            <a:chExt cx="317500" cy="735497"/>
          </a:xfrm>
        </p:grpSpPr>
        <p:sp>
          <p:nvSpPr>
            <p:cNvPr id="2959" name="1"/>
            <p:cNvSpPr txBox="1"/>
            <p:nvPr/>
          </p:nvSpPr>
          <p:spPr>
            <a:xfrm>
              <a:off x="0" y="2492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960" name="Rectangle"/>
            <p:cNvSpPr/>
            <p:nvPr/>
          </p:nvSpPr>
          <p:spPr>
            <a:xfrm>
              <a:off x="50800" y="0"/>
              <a:ext cx="266700" cy="2540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2964" name="Group"/>
          <p:cNvGrpSpPr/>
          <p:nvPr/>
        </p:nvGrpSpPr>
        <p:grpSpPr>
          <a:xfrm>
            <a:off x="4991099" y="2247900"/>
            <a:ext cx="279401" cy="976798"/>
            <a:chOff x="0" y="0"/>
            <a:chExt cx="279400" cy="976797"/>
          </a:xfrm>
        </p:grpSpPr>
        <p:sp>
          <p:nvSpPr>
            <p:cNvPr id="2962" name="2"/>
            <p:cNvSpPr txBox="1"/>
            <p:nvPr/>
          </p:nvSpPr>
          <p:spPr>
            <a:xfrm>
              <a:off x="0" y="4905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2963" name="Rectangle"/>
            <p:cNvSpPr/>
            <p:nvPr/>
          </p:nvSpPr>
          <p:spPr>
            <a:xfrm>
              <a:off x="12700" y="0"/>
              <a:ext cx="266700" cy="5080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2967" name="Group"/>
          <p:cNvGrpSpPr/>
          <p:nvPr/>
        </p:nvGrpSpPr>
        <p:grpSpPr>
          <a:xfrm>
            <a:off x="2997199" y="1993900"/>
            <a:ext cx="304801" cy="1230798"/>
            <a:chOff x="0" y="0"/>
            <a:chExt cx="304800" cy="1230797"/>
          </a:xfrm>
        </p:grpSpPr>
        <p:sp>
          <p:nvSpPr>
            <p:cNvPr id="2965" name="3"/>
            <p:cNvSpPr txBox="1"/>
            <p:nvPr/>
          </p:nvSpPr>
          <p:spPr>
            <a:xfrm>
              <a:off x="0" y="7445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2966" name="Rectangle"/>
            <p:cNvSpPr/>
            <p:nvPr/>
          </p:nvSpPr>
          <p:spPr>
            <a:xfrm>
              <a:off x="38100" y="0"/>
              <a:ext cx="266700" cy="7493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2970" name="Group"/>
          <p:cNvGrpSpPr/>
          <p:nvPr/>
        </p:nvGrpSpPr>
        <p:grpSpPr>
          <a:xfrm>
            <a:off x="1543049" y="3595687"/>
            <a:ext cx="342901" cy="1497499"/>
            <a:chOff x="0" y="0"/>
            <a:chExt cx="342900" cy="1497497"/>
          </a:xfrm>
        </p:grpSpPr>
        <p:sp>
          <p:nvSpPr>
            <p:cNvPr id="2968" name="4"/>
            <p:cNvSpPr txBox="1"/>
            <p:nvPr/>
          </p:nvSpPr>
          <p:spPr>
            <a:xfrm>
              <a:off x="0" y="10112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2969" name="Rectangle"/>
            <p:cNvSpPr/>
            <p:nvPr/>
          </p:nvSpPr>
          <p:spPr>
            <a:xfrm>
              <a:off x="76200" y="0"/>
              <a:ext cx="266700" cy="10160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2973" name="Group"/>
          <p:cNvGrpSpPr/>
          <p:nvPr/>
        </p:nvGrpSpPr>
        <p:grpSpPr>
          <a:xfrm>
            <a:off x="5626099" y="1485900"/>
            <a:ext cx="317502" cy="1726098"/>
            <a:chOff x="0" y="0"/>
            <a:chExt cx="317500" cy="1726097"/>
          </a:xfrm>
        </p:grpSpPr>
        <p:sp>
          <p:nvSpPr>
            <p:cNvPr id="2971" name="5"/>
            <p:cNvSpPr txBox="1"/>
            <p:nvPr/>
          </p:nvSpPr>
          <p:spPr>
            <a:xfrm>
              <a:off x="0" y="12398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2972" name="Rectangle"/>
            <p:cNvSpPr/>
            <p:nvPr/>
          </p:nvSpPr>
          <p:spPr>
            <a:xfrm>
              <a:off x="50800" y="0"/>
              <a:ext cx="266701" cy="12446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2976" name="Group"/>
          <p:cNvGrpSpPr/>
          <p:nvPr/>
        </p:nvGrpSpPr>
        <p:grpSpPr>
          <a:xfrm>
            <a:off x="968374" y="1252537"/>
            <a:ext cx="317501" cy="1967399"/>
            <a:chOff x="0" y="0"/>
            <a:chExt cx="317500" cy="1967397"/>
          </a:xfrm>
        </p:grpSpPr>
        <p:sp>
          <p:nvSpPr>
            <p:cNvPr id="2974" name="6"/>
            <p:cNvSpPr txBox="1"/>
            <p:nvPr/>
          </p:nvSpPr>
          <p:spPr>
            <a:xfrm>
              <a:off x="0" y="14811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2975" name="Rectangle"/>
            <p:cNvSpPr/>
            <p:nvPr/>
          </p:nvSpPr>
          <p:spPr>
            <a:xfrm>
              <a:off x="63500" y="0"/>
              <a:ext cx="254000" cy="14986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2979" name="Group"/>
          <p:cNvGrpSpPr/>
          <p:nvPr/>
        </p:nvGrpSpPr>
        <p:grpSpPr>
          <a:xfrm>
            <a:off x="4267199" y="990600"/>
            <a:ext cx="317501" cy="2246798"/>
            <a:chOff x="0" y="0"/>
            <a:chExt cx="317500" cy="2246797"/>
          </a:xfrm>
        </p:grpSpPr>
        <p:sp>
          <p:nvSpPr>
            <p:cNvPr id="2977" name="7"/>
            <p:cNvSpPr txBox="1"/>
            <p:nvPr/>
          </p:nvSpPr>
          <p:spPr>
            <a:xfrm>
              <a:off x="0" y="17605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2978" name="Rectangle"/>
            <p:cNvSpPr/>
            <p:nvPr/>
          </p:nvSpPr>
          <p:spPr>
            <a:xfrm>
              <a:off x="63500" y="0"/>
              <a:ext cx="254000" cy="17653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2982" name="Group"/>
          <p:cNvGrpSpPr/>
          <p:nvPr/>
        </p:nvGrpSpPr>
        <p:grpSpPr>
          <a:xfrm>
            <a:off x="3644899" y="749300"/>
            <a:ext cx="279401" cy="2475398"/>
            <a:chOff x="0" y="0"/>
            <a:chExt cx="279400" cy="2475397"/>
          </a:xfrm>
        </p:grpSpPr>
        <p:sp>
          <p:nvSpPr>
            <p:cNvPr id="2980" name="8"/>
            <p:cNvSpPr txBox="1"/>
            <p:nvPr/>
          </p:nvSpPr>
          <p:spPr>
            <a:xfrm>
              <a:off x="0" y="19891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2981" name="Rectangle"/>
            <p:cNvSpPr/>
            <p:nvPr/>
          </p:nvSpPr>
          <p:spPr>
            <a:xfrm>
              <a:off x="25400" y="0"/>
              <a:ext cx="254000" cy="19939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2985" name="Group"/>
          <p:cNvGrpSpPr/>
          <p:nvPr/>
        </p:nvGrpSpPr>
        <p:grpSpPr>
          <a:xfrm>
            <a:off x="2306637" y="482600"/>
            <a:ext cx="279401" cy="2742098"/>
            <a:chOff x="0" y="0"/>
            <a:chExt cx="279400" cy="2742097"/>
          </a:xfrm>
        </p:grpSpPr>
        <p:sp>
          <p:nvSpPr>
            <p:cNvPr id="2983" name="9"/>
            <p:cNvSpPr txBox="1"/>
            <p:nvPr/>
          </p:nvSpPr>
          <p:spPr>
            <a:xfrm>
              <a:off x="0" y="22558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9</a:t>
              </a:r>
            </a:p>
          </p:txBody>
        </p:sp>
        <p:sp>
          <p:nvSpPr>
            <p:cNvPr id="2984" name="Rectangle"/>
            <p:cNvSpPr/>
            <p:nvPr/>
          </p:nvSpPr>
          <p:spPr>
            <a:xfrm>
              <a:off x="25400" y="0"/>
              <a:ext cx="254000" cy="22606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sp>
        <p:nvSpPr>
          <p:cNvPr id="2986" name="Insertion Sort"/>
          <p:cNvSpPr txBox="1"/>
          <p:nvPr/>
        </p:nvSpPr>
        <p:spPr>
          <a:xfrm>
            <a:off x="2413000" y="5278435"/>
            <a:ext cx="2135498" cy="4862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9044" tIns="19044" rIns="19044" bIns="19044">
            <a:spAutoFit/>
          </a:bodyPr>
          <a:lstStyle>
            <a:lvl1pPr defTabSz="762000">
              <a:lnSpc>
                <a:spcPts val="3600"/>
              </a:lnSpc>
              <a:tabLst>
                <a:tab pos="355600" algn="l"/>
                <a:tab pos="711200" algn="l"/>
                <a:tab pos="1079500" algn="l"/>
              </a:tabLst>
              <a:defRPr sz="30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lvl1pPr>
          </a:lstStyle>
          <a:p>
            <a:pPr/>
            <a:r>
              <a:t>Insertion Sort</a:t>
            </a:r>
          </a:p>
        </p:txBody>
      </p:sp>
      <p:sp>
        <p:nvSpPr>
          <p:cNvPr id="2987" name="Line"/>
          <p:cNvSpPr/>
          <p:nvPr/>
        </p:nvSpPr>
        <p:spPr>
          <a:xfrm flipH="1">
            <a:off x="2840037" y="455612"/>
            <a:ext cx="1" cy="2952751"/>
          </a:xfrm>
          <a:prstGeom prst="line">
            <a:avLst/>
          </a:prstGeom>
          <a:ln w="38100">
            <a:solidFill>
              <a:srgbClr val="FF00FF"/>
            </a:solidFill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91" name="Group"/>
          <p:cNvGrpSpPr/>
          <p:nvPr/>
        </p:nvGrpSpPr>
        <p:grpSpPr>
          <a:xfrm>
            <a:off x="6286499" y="2476499"/>
            <a:ext cx="317501" cy="735499"/>
            <a:chOff x="0" y="0"/>
            <a:chExt cx="317500" cy="735497"/>
          </a:xfrm>
        </p:grpSpPr>
        <p:sp>
          <p:nvSpPr>
            <p:cNvPr id="2989" name="1"/>
            <p:cNvSpPr txBox="1"/>
            <p:nvPr/>
          </p:nvSpPr>
          <p:spPr>
            <a:xfrm>
              <a:off x="0" y="2492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990" name="Rectangle"/>
            <p:cNvSpPr/>
            <p:nvPr/>
          </p:nvSpPr>
          <p:spPr>
            <a:xfrm>
              <a:off x="50800" y="0"/>
              <a:ext cx="266700" cy="2540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2994" name="Group"/>
          <p:cNvGrpSpPr/>
          <p:nvPr/>
        </p:nvGrpSpPr>
        <p:grpSpPr>
          <a:xfrm>
            <a:off x="4991099" y="2247900"/>
            <a:ext cx="279401" cy="976798"/>
            <a:chOff x="0" y="0"/>
            <a:chExt cx="279400" cy="976797"/>
          </a:xfrm>
        </p:grpSpPr>
        <p:sp>
          <p:nvSpPr>
            <p:cNvPr id="2992" name="2"/>
            <p:cNvSpPr txBox="1"/>
            <p:nvPr/>
          </p:nvSpPr>
          <p:spPr>
            <a:xfrm>
              <a:off x="0" y="4905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2993" name="Rectangle"/>
            <p:cNvSpPr/>
            <p:nvPr/>
          </p:nvSpPr>
          <p:spPr>
            <a:xfrm>
              <a:off x="12700" y="0"/>
              <a:ext cx="266700" cy="5080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2997" name="Group"/>
          <p:cNvGrpSpPr/>
          <p:nvPr/>
        </p:nvGrpSpPr>
        <p:grpSpPr>
          <a:xfrm>
            <a:off x="2997199" y="1993900"/>
            <a:ext cx="304801" cy="1230798"/>
            <a:chOff x="0" y="0"/>
            <a:chExt cx="304800" cy="1230797"/>
          </a:xfrm>
        </p:grpSpPr>
        <p:sp>
          <p:nvSpPr>
            <p:cNvPr id="2995" name="3"/>
            <p:cNvSpPr txBox="1"/>
            <p:nvPr/>
          </p:nvSpPr>
          <p:spPr>
            <a:xfrm>
              <a:off x="0" y="7445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2996" name="Rectangle"/>
            <p:cNvSpPr/>
            <p:nvPr/>
          </p:nvSpPr>
          <p:spPr>
            <a:xfrm>
              <a:off x="38100" y="0"/>
              <a:ext cx="266700" cy="7493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3000" name="Group"/>
          <p:cNvGrpSpPr/>
          <p:nvPr/>
        </p:nvGrpSpPr>
        <p:grpSpPr>
          <a:xfrm>
            <a:off x="968374" y="3595687"/>
            <a:ext cx="342901" cy="1497499"/>
            <a:chOff x="0" y="0"/>
            <a:chExt cx="342900" cy="1497497"/>
          </a:xfrm>
        </p:grpSpPr>
        <p:sp>
          <p:nvSpPr>
            <p:cNvPr id="2998" name="4"/>
            <p:cNvSpPr txBox="1"/>
            <p:nvPr/>
          </p:nvSpPr>
          <p:spPr>
            <a:xfrm>
              <a:off x="0" y="10112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2999" name="Rectangle"/>
            <p:cNvSpPr/>
            <p:nvPr/>
          </p:nvSpPr>
          <p:spPr>
            <a:xfrm>
              <a:off x="76200" y="0"/>
              <a:ext cx="266700" cy="10160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3003" name="Group"/>
          <p:cNvGrpSpPr/>
          <p:nvPr/>
        </p:nvGrpSpPr>
        <p:grpSpPr>
          <a:xfrm>
            <a:off x="5626099" y="1485900"/>
            <a:ext cx="317502" cy="1726098"/>
            <a:chOff x="0" y="0"/>
            <a:chExt cx="317500" cy="1726097"/>
          </a:xfrm>
        </p:grpSpPr>
        <p:sp>
          <p:nvSpPr>
            <p:cNvPr id="3001" name="5"/>
            <p:cNvSpPr txBox="1"/>
            <p:nvPr/>
          </p:nvSpPr>
          <p:spPr>
            <a:xfrm>
              <a:off x="0" y="12398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3002" name="Rectangle"/>
            <p:cNvSpPr/>
            <p:nvPr/>
          </p:nvSpPr>
          <p:spPr>
            <a:xfrm>
              <a:off x="50800" y="0"/>
              <a:ext cx="266701" cy="12446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3006" name="Group"/>
          <p:cNvGrpSpPr/>
          <p:nvPr/>
        </p:nvGrpSpPr>
        <p:grpSpPr>
          <a:xfrm>
            <a:off x="968374" y="1252537"/>
            <a:ext cx="317501" cy="1967399"/>
            <a:chOff x="0" y="0"/>
            <a:chExt cx="317500" cy="1967397"/>
          </a:xfrm>
        </p:grpSpPr>
        <p:sp>
          <p:nvSpPr>
            <p:cNvPr id="3004" name="6"/>
            <p:cNvSpPr txBox="1"/>
            <p:nvPr/>
          </p:nvSpPr>
          <p:spPr>
            <a:xfrm>
              <a:off x="0" y="14811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3005" name="Rectangle"/>
            <p:cNvSpPr/>
            <p:nvPr/>
          </p:nvSpPr>
          <p:spPr>
            <a:xfrm>
              <a:off x="63500" y="0"/>
              <a:ext cx="254000" cy="14986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3009" name="Group"/>
          <p:cNvGrpSpPr/>
          <p:nvPr/>
        </p:nvGrpSpPr>
        <p:grpSpPr>
          <a:xfrm>
            <a:off x="4267199" y="990600"/>
            <a:ext cx="317501" cy="2246798"/>
            <a:chOff x="0" y="0"/>
            <a:chExt cx="317500" cy="2246797"/>
          </a:xfrm>
        </p:grpSpPr>
        <p:sp>
          <p:nvSpPr>
            <p:cNvPr id="3007" name="7"/>
            <p:cNvSpPr txBox="1"/>
            <p:nvPr/>
          </p:nvSpPr>
          <p:spPr>
            <a:xfrm>
              <a:off x="0" y="17605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3008" name="Rectangle"/>
            <p:cNvSpPr/>
            <p:nvPr/>
          </p:nvSpPr>
          <p:spPr>
            <a:xfrm>
              <a:off x="63500" y="0"/>
              <a:ext cx="254000" cy="17653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3012" name="Group"/>
          <p:cNvGrpSpPr/>
          <p:nvPr/>
        </p:nvGrpSpPr>
        <p:grpSpPr>
          <a:xfrm>
            <a:off x="3644899" y="749300"/>
            <a:ext cx="279401" cy="2475398"/>
            <a:chOff x="0" y="0"/>
            <a:chExt cx="279400" cy="2475397"/>
          </a:xfrm>
        </p:grpSpPr>
        <p:sp>
          <p:nvSpPr>
            <p:cNvPr id="3010" name="8"/>
            <p:cNvSpPr txBox="1"/>
            <p:nvPr/>
          </p:nvSpPr>
          <p:spPr>
            <a:xfrm>
              <a:off x="0" y="19891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3011" name="Rectangle"/>
            <p:cNvSpPr/>
            <p:nvPr/>
          </p:nvSpPr>
          <p:spPr>
            <a:xfrm>
              <a:off x="25400" y="0"/>
              <a:ext cx="254000" cy="19939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3015" name="Group"/>
          <p:cNvGrpSpPr/>
          <p:nvPr/>
        </p:nvGrpSpPr>
        <p:grpSpPr>
          <a:xfrm>
            <a:off x="2306637" y="482600"/>
            <a:ext cx="279401" cy="2742098"/>
            <a:chOff x="0" y="0"/>
            <a:chExt cx="279400" cy="2742097"/>
          </a:xfrm>
        </p:grpSpPr>
        <p:sp>
          <p:nvSpPr>
            <p:cNvPr id="3013" name="9"/>
            <p:cNvSpPr txBox="1"/>
            <p:nvPr/>
          </p:nvSpPr>
          <p:spPr>
            <a:xfrm>
              <a:off x="0" y="22558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9</a:t>
              </a:r>
            </a:p>
          </p:txBody>
        </p:sp>
        <p:sp>
          <p:nvSpPr>
            <p:cNvPr id="3014" name="Rectangle"/>
            <p:cNvSpPr/>
            <p:nvPr/>
          </p:nvSpPr>
          <p:spPr>
            <a:xfrm>
              <a:off x="25400" y="0"/>
              <a:ext cx="254000" cy="22606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sp>
        <p:nvSpPr>
          <p:cNvPr id="3016" name="Insertion Sort"/>
          <p:cNvSpPr txBox="1"/>
          <p:nvPr/>
        </p:nvSpPr>
        <p:spPr>
          <a:xfrm>
            <a:off x="2413000" y="5278435"/>
            <a:ext cx="2135498" cy="4862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9044" tIns="19044" rIns="19044" bIns="19044">
            <a:spAutoFit/>
          </a:bodyPr>
          <a:lstStyle>
            <a:lvl1pPr defTabSz="762000">
              <a:lnSpc>
                <a:spcPts val="3600"/>
              </a:lnSpc>
              <a:tabLst>
                <a:tab pos="355600" algn="l"/>
                <a:tab pos="711200" algn="l"/>
                <a:tab pos="1079500" algn="l"/>
              </a:tabLst>
              <a:defRPr sz="30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lvl1pPr>
          </a:lstStyle>
          <a:p>
            <a:pPr/>
            <a:r>
              <a:t>Insertion Sort</a:t>
            </a:r>
          </a:p>
        </p:txBody>
      </p:sp>
      <p:sp>
        <p:nvSpPr>
          <p:cNvPr id="3017" name="Line"/>
          <p:cNvSpPr/>
          <p:nvPr/>
        </p:nvSpPr>
        <p:spPr>
          <a:xfrm flipH="1">
            <a:off x="2840037" y="455612"/>
            <a:ext cx="1" cy="2952751"/>
          </a:xfrm>
          <a:prstGeom prst="line">
            <a:avLst/>
          </a:prstGeom>
          <a:ln w="38100">
            <a:solidFill>
              <a:srgbClr val="FF00FF"/>
            </a:solidFill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21" name="Group"/>
          <p:cNvGrpSpPr/>
          <p:nvPr/>
        </p:nvGrpSpPr>
        <p:grpSpPr>
          <a:xfrm>
            <a:off x="6286499" y="2476499"/>
            <a:ext cx="317501" cy="735499"/>
            <a:chOff x="0" y="0"/>
            <a:chExt cx="317500" cy="735497"/>
          </a:xfrm>
        </p:grpSpPr>
        <p:sp>
          <p:nvSpPr>
            <p:cNvPr id="3019" name="1"/>
            <p:cNvSpPr txBox="1"/>
            <p:nvPr/>
          </p:nvSpPr>
          <p:spPr>
            <a:xfrm>
              <a:off x="0" y="2492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3020" name="Rectangle"/>
            <p:cNvSpPr/>
            <p:nvPr/>
          </p:nvSpPr>
          <p:spPr>
            <a:xfrm>
              <a:off x="50800" y="0"/>
              <a:ext cx="266700" cy="2540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3024" name="Group"/>
          <p:cNvGrpSpPr/>
          <p:nvPr/>
        </p:nvGrpSpPr>
        <p:grpSpPr>
          <a:xfrm>
            <a:off x="4991099" y="2247900"/>
            <a:ext cx="279401" cy="976798"/>
            <a:chOff x="0" y="0"/>
            <a:chExt cx="279400" cy="976797"/>
          </a:xfrm>
        </p:grpSpPr>
        <p:sp>
          <p:nvSpPr>
            <p:cNvPr id="3022" name="2"/>
            <p:cNvSpPr txBox="1"/>
            <p:nvPr/>
          </p:nvSpPr>
          <p:spPr>
            <a:xfrm>
              <a:off x="0" y="4905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3023" name="Rectangle"/>
            <p:cNvSpPr/>
            <p:nvPr/>
          </p:nvSpPr>
          <p:spPr>
            <a:xfrm>
              <a:off x="12700" y="0"/>
              <a:ext cx="266700" cy="5080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3027" name="Group"/>
          <p:cNvGrpSpPr/>
          <p:nvPr/>
        </p:nvGrpSpPr>
        <p:grpSpPr>
          <a:xfrm>
            <a:off x="2997199" y="1993900"/>
            <a:ext cx="304801" cy="1230798"/>
            <a:chOff x="0" y="0"/>
            <a:chExt cx="304800" cy="1230797"/>
          </a:xfrm>
        </p:grpSpPr>
        <p:sp>
          <p:nvSpPr>
            <p:cNvPr id="3025" name="3"/>
            <p:cNvSpPr txBox="1"/>
            <p:nvPr/>
          </p:nvSpPr>
          <p:spPr>
            <a:xfrm>
              <a:off x="0" y="7445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3026" name="Rectangle"/>
            <p:cNvSpPr/>
            <p:nvPr/>
          </p:nvSpPr>
          <p:spPr>
            <a:xfrm>
              <a:off x="38100" y="0"/>
              <a:ext cx="266700" cy="7493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3030" name="Group"/>
          <p:cNvGrpSpPr/>
          <p:nvPr/>
        </p:nvGrpSpPr>
        <p:grpSpPr>
          <a:xfrm>
            <a:off x="968374" y="3595687"/>
            <a:ext cx="342901" cy="1497499"/>
            <a:chOff x="0" y="0"/>
            <a:chExt cx="342900" cy="1497497"/>
          </a:xfrm>
        </p:grpSpPr>
        <p:sp>
          <p:nvSpPr>
            <p:cNvPr id="3028" name="4"/>
            <p:cNvSpPr txBox="1"/>
            <p:nvPr/>
          </p:nvSpPr>
          <p:spPr>
            <a:xfrm>
              <a:off x="0" y="10112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3029" name="Rectangle"/>
            <p:cNvSpPr/>
            <p:nvPr/>
          </p:nvSpPr>
          <p:spPr>
            <a:xfrm>
              <a:off x="76200" y="0"/>
              <a:ext cx="266700" cy="10160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3033" name="Group"/>
          <p:cNvGrpSpPr/>
          <p:nvPr/>
        </p:nvGrpSpPr>
        <p:grpSpPr>
          <a:xfrm>
            <a:off x="5626099" y="1485900"/>
            <a:ext cx="317502" cy="1726098"/>
            <a:chOff x="0" y="0"/>
            <a:chExt cx="317500" cy="1726097"/>
          </a:xfrm>
        </p:grpSpPr>
        <p:sp>
          <p:nvSpPr>
            <p:cNvPr id="3031" name="5"/>
            <p:cNvSpPr txBox="1"/>
            <p:nvPr/>
          </p:nvSpPr>
          <p:spPr>
            <a:xfrm>
              <a:off x="0" y="12398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3032" name="Rectangle"/>
            <p:cNvSpPr/>
            <p:nvPr/>
          </p:nvSpPr>
          <p:spPr>
            <a:xfrm>
              <a:off x="50800" y="0"/>
              <a:ext cx="266701" cy="12446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3036" name="Group"/>
          <p:cNvGrpSpPr/>
          <p:nvPr/>
        </p:nvGrpSpPr>
        <p:grpSpPr>
          <a:xfrm>
            <a:off x="1687512" y="1247775"/>
            <a:ext cx="317501" cy="1967398"/>
            <a:chOff x="0" y="0"/>
            <a:chExt cx="317500" cy="1967397"/>
          </a:xfrm>
        </p:grpSpPr>
        <p:sp>
          <p:nvSpPr>
            <p:cNvPr id="3034" name="6"/>
            <p:cNvSpPr txBox="1"/>
            <p:nvPr/>
          </p:nvSpPr>
          <p:spPr>
            <a:xfrm>
              <a:off x="0" y="14811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3035" name="Rectangle"/>
            <p:cNvSpPr/>
            <p:nvPr/>
          </p:nvSpPr>
          <p:spPr>
            <a:xfrm>
              <a:off x="63500" y="0"/>
              <a:ext cx="254000" cy="14986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3039" name="Group"/>
          <p:cNvGrpSpPr/>
          <p:nvPr/>
        </p:nvGrpSpPr>
        <p:grpSpPr>
          <a:xfrm>
            <a:off x="4267199" y="990600"/>
            <a:ext cx="317501" cy="2246798"/>
            <a:chOff x="0" y="0"/>
            <a:chExt cx="317500" cy="2246797"/>
          </a:xfrm>
        </p:grpSpPr>
        <p:sp>
          <p:nvSpPr>
            <p:cNvPr id="3037" name="7"/>
            <p:cNvSpPr txBox="1"/>
            <p:nvPr/>
          </p:nvSpPr>
          <p:spPr>
            <a:xfrm>
              <a:off x="0" y="17605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3038" name="Rectangle"/>
            <p:cNvSpPr/>
            <p:nvPr/>
          </p:nvSpPr>
          <p:spPr>
            <a:xfrm>
              <a:off x="63500" y="0"/>
              <a:ext cx="254000" cy="17653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3042" name="Group"/>
          <p:cNvGrpSpPr/>
          <p:nvPr/>
        </p:nvGrpSpPr>
        <p:grpSpPr>
          <a:xfrm>
            <a:off x="3644899" y="749300"/>
            <a:ext cx="279401" cy="2475398"/>
            <a:chOff x="0" y="0"/>
            <a:chExt cx="279400" cy="2475397"/>
          </a:xfrm>
        </p:grpSpPr>
        <p:sp>
          <p:nvSpPr>
            <p:cNvPr id="3040" name="8"/>
            <p:cNvSpPr txBox="1"/>
            <p:nvPr/>
          </p:nvSpPr>
          <p:spPr>
            <a:xfrm>
              <a:off x="0" y="19891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3041" name="Rectangle"/>
            <p:cNvSpPr/>
            <p:nvPr/>
          </p:nvSpPr>
          <p:spPr>
            <a:xfrm>
              <a:off x="25400" y="0"/>
              <a:ext cx="254000" cy="19939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3045" name="Group"/>
          <p:cNvGrpSpPr/>
          <p:nvPr/>
        </p:nvGrpSpPr>
        <p:grpSpPr>
          <a:xfrm>
            <a:off x="2306637" y="482600"/>
            <a:ext cx="279401" cy="2742098"/>
            <a:chOff x="0" y="0"/>
            <a:chExt cx="279400" cy="2742097"/>
          </a:xfrm>
        </p:grpSpPr>
        <p:sp>
          <p:nvSpPr>
            <p:cNvPr id="3043" name="9"/>
            <p:cNvSpPr txBox="1"/>
            <p:nvPr/>
          </p:nvSpPr>
          <p:spPr>
            <a:xfrm>
              <a:off x="0" y="22558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9</a:t>
              </a:r>
            </a:p>
          </p:txBody>
        </p:sp>
        <p:sp>
          <p:nvSpPr>
            <p:cNvPr id="3044" name="Rectangle"/>
            <p:cNvSpPr/>
            <p:nvPr/>
          </p:nvSpPr>
          <p:spPr>
            <a:xfrm>
              <a:off x="25400" y="0"/>
              <a:ext cx="254000" cy="22606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sp>
        <p:nvSpPr>
          <p:cNvPr id="3046" name="Insertion Sort"/>
          <p:cNvSpPr txBox="1"/>
          <p:nvPr/>
        </p:nvSpPr>
        <p:spPr>
          <a:xfrm>
            <a:off x="2413000" y="5278435"/>
            <a:ext cx="2135498" cy="4862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9044" tIns="19044" rIns="19044" bIns="19044">
            <a:spAutoFit/>
          </a:bodyPr>
          <a:lstStyle>
            <a:lvl1pPr defTabSz="762000">
              <a:lnSpc>
                <a:spcPts val="3600"/>
              </a:lnSpc>
              <a:tabLst>
                <a:tab pos="355600" algn="l"/>
                <a:tab pos="711200" algn="l"/>
                <a:tab pos="1079500" algn="l"/>
              </a:tabLst>
              <a:defRPr sz="30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lvl1pPr>
          </a:lstStyle>
          <a:p>
            <a:pPr/>
            <a:r>
              <a:t>Insertion Sort</a:t>
            </a:r>
          </a:p>
        </p:txBody>
      </p:sp>
      <p:sp>
        <p:nvSpPr>
          <p:cNvPr id="3047" name="Line"/>
          <p:cNvSpPr/>
          <p:nvPr/>
        </p:nvSpPr>
        <p:spPr>
          <a:xfrm flipH="1">
            <a:off x="2840037" y="455612"/>
            <a:ext cx="1" cy="2952751"/>
          </a:xfrm>
          <a:prstGeom prst="line">
            <a:avLst/>
          </a:prstGeom>
          <a:ln w="38100">
            <a:solidFill>
              <a:srgbClr val="FF00FF"/>
            </a:solidFill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51" name="Group"/>
          <p:cNvGrpSpPr/>
          <p:nvPr/>
        </p:nvGrpSpPr>
        <p:grpSpPr>
          <a:xfrm>
            <a:off x="6286499" y="2476499"/>
            <a:ext cx="317501" cy="735499"/>
            <a:chOff x="0" y="0"/>
            <a:chExt cx="317500" cy="735497"/>
          </a:xfrm>
        </p:grpSpPr>
        <p:sp>
          <p:nvSpPr>
            <p:cNvPr id="3049" name="1"/>
            <p:cNvSpPr txBox="1"/>
            <p:nvPr/>
          </p:nvSpPr>
          <p:spPr>
            <a:xfrm>
              <a:off x="0" y="2492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3050" name="Rectangle"/>
            <p:cNvSpPr/>
            <p:nvPr/>
          </p:nvSpPr>
          <p:spPr>
            <a:xfrm>
              <a:off x="50800" y="0"/>
              <a:ext cx="266700" cy="2540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3054" name="Group"/>
          <p:cNvGrpSpPr/>
          <p:nvPr/>
        </p:nvGrpSpPr>
        <p:grpSpPr>
          <a:xfrm>
            <a:off x="4991099" y="2247900"/>
            <a:ext cx="279401" cy="976798"/>
            <a:chOff x="0" y="0"/>
            <a:chExt cx="279400" cy="976797"/>
          </a:xfrm>
        </p:grpSpPr>
        <p:sp>
          <p:nvSpPr>
            <p:cNvPr id="3052" name="2"/>
            <p:cNvSpPr txBox="1"/>
            <p:nvPr/>
          </p:nvSpPr>
          <p:spPr>
            <a:xfrm>
              <a:off x="0" y="4905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3053" name="Rectangle"/>
            <p:cNvSpPr/>
            <p:nvPr/>
          </p:nvSpPr>
          <p:spPr>
            <a:xfrm>
              <a:off x="12700" y="0"/>
              <a:ext cx="266700" cy="5080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3057" name="Group"/>
          <p:cNvGrpSpPr/>
          <p:nvPr/>
        </p:nvGrpSpPr>
        <p:grpSpPr>
          <a:xfrm>
            <a:off x="2997199" y="1993900"/>
            <a:ext cx="304801" cy="1230798"/>
            <a:chOff x="0" y="0"/>
            <a:chExt cx="304800" cy="1230797"/>
          </a:xfrm>
        </p:grpSpPr>
        <p:sp>
          <p:nvSpPr>
            <p:cNvPr id="3055" name="3"/>
            <p:cNvSpPr txBox="1"/>
            <p:nvPr/>
          </p:nvSpPr>
          <p:spPr>
            <a:xfrm>
              <a:off x="0" y="7445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3056" name="Rectangle"/>
            <p:cNvSpPr/>
            <p:nvPr/>
          </p:nvSpPr>
          <p:spPr>
            <a:xfrm>
              <a:off x="38100" y="0"/>
              <a:ext cx="266700" cy="7493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3060" name="Group"/>
          <p:cNvGrpSpPr/>
          <p:nvPr/>
        </p:nvGrpSpPr>
        <p:grpSpPr>
          <a:xfrm>
            <a:off x="968374" y="1722437"/>
            <a:ext cx="342901" cy="1497499"/>
            <a:chOff x="0" y="0"/>
            <a:chExt cx="342900" cy="1497497"/>
          </a:xfrm>
        </p:grpSpPr>
        <p:sp>
          <p:nvSpPr>
            <p:cNvPr id="3058" name="4"/>
            <p:cNvSpPr txBox="1"/>
            <p:nvPr/>
          </p:nvSpPr>
          <p:spPr>
            <a:xfrm>
              <a:off x="0" y="10112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3059" name="Rectangle"/>
            <p:cNvSpPr/>
            <p:nvPr/>
          </p:nvSpPr>
          <p:spPr>
            <a:xfrm>
              <a:off x="76200" y="0"/>
              <a:ext cx="266700" cy="10160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3063" name="Group"/>
          <p:cNvGrpSpPr/>
          <p:nvPr/>
        </p:nvGrpSpPr>
        <p:grpSpPr>
          <a:xfrm>
            <a:off x="5626099" y="1485900"/>
            <a:ext cx="317502" cy="1726098"/>
            <a:chOff x="0" y="0"/>
            <a:chExt cx="317500" cy="1726097"/>
          </a:xfrm>
        </p:grpSpPr>
        <p:sp>
          <p:nvSpPr>
            <p:cNvPr id="3061" name="5"/>
            <p:cNvSpPr txBox="1"/>
            <p:nvPr/>
          </p:nvSpPr>
          <p:spPr>
            <a:xfrm>
              <a:off x="0" y="12398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3062" name="Rectangle"/>
            <p:cNvSpPr/>
            <p:nvPr/>
          </p:nvSpPr>
          <p:spPr>
            <a:xfrm>
              <a:off x="50800" y="0"/>
              <a:ext cx="266701" cy="12446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3066" name="Group"/>
          <p:cNvGrpSpPr/>
          <p:nvPr/>
        </p:nvGrpSpPr>
        <p:grpSpPr>
          <a:xfrm>
            <a:off x="1687512" y="1247775"/>
            <a:ext cx="317501" cy="1967398"/>
            <a:chOff x="0" y="0"/>
            <a:chExt cx="317500" cy="1967397"/>
          </a:xfrm>
        </p:grpSpPr>
        <p:sp>
          <p:nvSpPr>
            <p:cNvPr id="3064" name="6"/>
            <p:cNvSpPr txBox="1"/>
            <p:nvPr/>
          </p:nvSpPr>
          <p:spPr>
            <a:xfrm>
              <a:off x="0" y="14811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3065" name="Rectangle"/>
            <p:cNvSpPr/>
            <p:nvPr/>
          </p:nvSpPr>
          <p:spPr>
            <a:xfrm>
              <a:off x="63500" y="0"/>
              <a:ext cx="254000" cy="14986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3069" name="Group"/>
          <p:cNvGrpSpPr/>
          <p:nvPr/>
        </p:nvGrpSpPr>
        <p:grpSpPr>
          <a:xfrm>
            <a:off x="4267199" y="990600"/>
            <a:ext cx="317501" cy="2246798"/>
            <a:chOff x="0" y="0"/>
            <a:chExt cx="317500" cy="2246797"/>
          </a:xfrm>
        </p:grpSpPr>
        <p:sp>
          <p:nvSpPr>
            <p:cNvPr id="3067" name="7"/>
            <p:cNvSpPr txBox="1"/>
            <p:nvPr/>
          </p:nvSpPr>
          <p:spPr>
            <a:xfrm>
              <a:off x="0" y="17605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3068" name="Rectangle"/>
            <p:cNvSpPr/>
            <p:nvPr/>
          </p:nvSpPr>
          <p:spPr>
            <a:xfrm>
              <a:off x="63500" y="0"/>
              <a:ext cx="254000" cy="17653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3072" name="Group"/>
          <p:cNvGrpSpPr/>
          <p:nvPr/>
        </p:nvGrpSpPr>
        <p:grpSpPr>
          <a:xfrm>
            <a:off x="3644899" y="749300"/>
            <a:ext cx="279401" cy="2475398"/>
            <a:chOff x="0" y="0"/>
            <a:chExt cx="279400" cy="2475397"/>
          </a:xfrm>
        </p:grpSpPr>
        <p:sp>
          <p:nvSpPr>
            <p:cNvPr id="3070" name="8"/>
            <p:cNvSpPr txBox="1"/>
            <p:nvPr/>
          </p:nvSpPr>
          <p:spPr>
            <a:xfrm>
              <a:off x="0" y="19891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3071" name="Rectangle"/>
            <p:cNvSpPr/>
            <p:nvPr/>
          </p:nvSpPr>
          <p:spPr>
            <a:xfrm>
              <a:off x="25400" y="0"/>
              <a:ext cx="254000" cy="19939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3075" name="Group"/>
          <p:cNvGrpSpPr/>
          <p:nvPr/>
        </p:nvGrpSpPr>
        <p:grpSpPr>
          <a:xfrm>
            <a:off x="2306637" y="482600"/>
            <a:ext cx="279401" cy="2742098"/>
            <a:chOff x="0" y="0"/>
            <a:chExt cx="279400" cy="2742097"/>
          </a:xfrm>
        </p:grpSpPr>
        <p:sp>
          <p:nvSpPr>
            <p:cNvPr id="3073" name="9"/>
            <p:cNvSpPr txBox="1"/>
            <p:nvPr/>
          </p:nvSpPr>
          <p:spPr>
            <a:xfrm>
              <a:off x="0" y="22558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9</a:t>
              </a:r>
            </a:p>
          </p:txBody>
        </p:sp>
        <p:sp>
          <p:nvSpPr>
            <p:cNvPr id="3074" name="Rectangle"/>
            <p:cNvSpPr/>
            <p:nvPr/>
          </p:nvSpPr>
          <p:spPr>
            <a:xfrm>
              <a:off x="25400" y="0"/>
              <a:ext cx="254000" cy="22606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sp>
        <p:nvSpPr>
          <p:cNvPr id="3076" name="Insertion Sort"/>
          <p:cNvSpPr txBox="1"/>
          <p:nvPr/>
        </p:nvSpPr>
        <p:spPr>
          <a:xfrm>
            <a:off x="2413000" y="5278435"/>
            <a:ext cx="2135498" cy="4862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9044" tIns="19044" rIns="19044" bIns="19044">
            <a:spAutoFit/>
          </a:bodyPr>
          <a:lstStyle>
            <a:lvl1pPr defTabSz="762000">
              <a:lnSpc>
                <a:spcPts val="3600"/>
              </a:lnSpc>
              <a:tabLst>
                <a:tab pos="355600" algn="l"/>
                <a:tab pos="711200" algn="l"/>
                <a:tab pos="1079500" algn="l"/>
              </a:tabLst>
              <a:defRPr sz="30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lvl1pPr>
          </a:lstStyle>
          <a:p>
            <a:pPr/>
            <a:r>
              <a:t>Insertion Sort</a:t>
            </a:r>
          </a:p>
        </p:txBody>
      </p:sp>
      <p:sp>
        <p:nvSpPr>
          <p:cNvPr id="3077" name="Line"/>
          <p:cNvSpPr/>
          <p:nvPr/>
        </p:nvSpPr>
        <p:spPr>
          <a:xfrm flipH="1">
            <a:off x="2840037" y="455612"/>
            <a:ext cx="1" cy="2952751"/>
          </a:xfrm>
          <a:prstGeom prst="line">
            <a:avLst/>
          </a:prstGeom>
          <a:ln w="38100">
            <a:solidFill>
              <a:srgbClr val="FF00FF"/>
            </a:solidFill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81" name="Group"/>
          <p:cNvGrpSpPr/>
          <p:nvPr/>
        </p:nvGrpSpPr>
        <p:grpSpPr>
          <a:xfrm>
            <a:off x="6286499" y="2476499"/>
            <a:ext cx="317501" cy="735499"/>
            <a:chOff x="0" y="0"/>
            <a:chExt cx="317500" cy="735497"/>
          </a:xfrm>
        </p:grpSpPr>
        <p:sp>
          <p:nvSpPr>
            <p:cNvPr id="3079" name="1"/>
            <p:cNvSpPr txBox="1"/>
            <p:nvPr/>
          </p:nvSpPr>
          <p:spPr>
            <a:xfrm>
              <a:off x="0" y="2492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3080" name="Rectangle"/>
            <p:cNvSpPr/>
            <p:nvPr/>
          </p:nvSpPr>
          <p:spPr>
            <a:xfrm>
              <a:off x="50800" y="0"/>
              <a:ext cx="266700" cy="2540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3084" name="Group"/>
          <p:cNvGrpSpPr/>
          <p:nvPr/>
        </p:nvGrpSpPr>
        <p:grpSpPr>
          <a:xfrm>
            <a:off x="4991099" y="2247900"/>
            <a:ext cx="279401" cy="976798"/>
            <a:chOff x="0" y="0"/>
            <a:chExt cx="279400" cy="976797"/>
          </a:xfrm>
        </p:grpSpPr>
        <p:sp>
          <p:nvSpPr>
            <p:cNvPr id="3082" name="2"/>
            <p:cNvSpPr txBox="1"/>
            <p:nvPr/>
          </p:nvSpPr>
          <p:spPr>
            <a:xfrm>
              <a:off x="0" y="4905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3083" name="Rectangle"/>
            <p:cNvSpPr/>
            <p:nvPr/>
          </p:nvSpPr>
          <p:spPr>
            <a:xfrm>
              <a:off x="12700" y="0"/>
              <a:ext cx="266700" cy="5080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3087" name="Group"/>
          <p:cNvGrpSpPr/>
          <p:nvPr/>
        </p:nvGrpSpPr>
        <p:grpSpPr>
          <a:xfrm>
            <a:off x="2335212" y="3552825"/>
            <a:ext cx="304801" cy="1230798"/>
            <a:chOff x="0" y="0"/>
            <a:chExt cx="304800" cy="1230797"/>
          </a:xfrm>
        </p:grpSpPr>
        <p:sp>
          <p:nvSpPr>
            <p:cNvPr id="3085" name="3"/>
            <p:cNvSpPr txBox="1"/>
            <p:nvPr/>
          </p:nvSpPr>
          <p:spPr>
            <a:xfrm>
              <a:off x="0" y="7445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3086" name="Rectangle"/>
            <p:cNvSpPr/>
            <p:nvPr/>
          </p:nvSpPr>
          <p:spPr>
            <a:xfrm>
              <a:off x="38100" y="0"/>
              <a:ext cx="266700" cy="7493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3090" name="Group"/>
          <p:cNvGrpSpPr/>
          <p:nvPr/>
        </p:nvGrpSpPr>
        <p:grpSpPr>
          <a:xfrm>
            <a:off x="968374" y="1722437"/>
            <a:ext cx="342901" cy="1497499"/>
            <a:chOff x="0" y="0"/>
            <a:chExt cx="342900" cy="1497497"/>
          </a:xfrm>
        </p:grpSpPr>
        <p:sp>
          <p:nvSpPr>
            <p:cNvPr id="3088" name="4"/>
            <p:cNvSpPr txBox="1"/>
            <p:nvPr/>
          </p:nvSpPr>
          <p:spPr>
            <a:xfrm>
              <a:off x="0" y="10112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3089" name="Rectangle"/>
            <p:cNvSpPr/>
            <p:nvPr/>
          </p:nvSpPr>
          <p:spPr>
            <a:xfrm>
              <a:off x="76200" y="0"/>
              <a:ext cx="266700" cy="10160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3093" name="Group"/>
          <p:cNvGrpSpPr/>
          <p:nvPr/>
        </p:nvGrpSpPr>
        <p:grpSpPr>
          <a:xfrm>
            <a:off x="5626099" y="1485900"/>
            <a:ext cx="317502" cy="1726098"/>
            <a:chOff x="0" y="0"/>
            <a:chExt cx="317500" cy="1726097"/>
          </a:xfrm>
        </p:grpSpPr>
        <p:sp>
          <p:nvSpPr>
            <p:cNvPr id="3091" name="5"/>
            <p:cNvSpPr txBox="1"/>
            <p:nvPr/>
          </p:nvSpPr>
          <p:spPr>
            <a:xfrm>
              <a:off x="0" y="12398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3092" name="Rectangle"/>
            <p:cNvSpPr/>
            <p:nvPr/>
          </p:nvSpPr>
          <p:spPr>
            <a:xfrm>
              <a:off x="50800" y="0"/>
              <a:ext cx="266701" cy="12446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3096" name="Group"/>
          <p:cNvGrpSpPr/>
          <p:nvPr/>
        </p:nvGrpSpPr>
        <p:grpSpPr>
          <a:xfrm>
            <a:off x="1687512" y="1247775"/>
            <a:ext cx="317501" cy="1967398"/>
            <a:chOff x="0" y="0"/>
            <a:chExt cx="317500" cy="1967397"/>
          </a:xfrm>
        </p:grpSpPr>
        <p:sp>
          <p:nvSpPr>
            <p:cNvPr id="3094" name="6"/>
            <p:cNvSpPr txBox="1"/>
            <p:nvPr/>
          </p:nvSpPr>
          <p:spPr>
            <a:xfrm>
              <a:off x="0" y="14811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3095" name="Rectangle"/>
            <p:cNvSpPr/>
            <p:nvPr/>
          </p:nvSpPr>
          <p:spPr>
            <a:xfrm>
              <a:off x="63500" y="0"/>
              <a:ext cx="254000" cy="14986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3099" name="Group"/>
          <p:cNvGrpSpPr/>
          <p:nvPr/>
        </p:nvGrpSpPr>
        <p:grpSpPr>
          <a:xfrm>
            <a:off x="4267199" y="990600"/>
            <a:ext cx="317501" cy="2246798"/>
            <a:chOff x="0" y="0"/>
            <a:chExt cx="317500" cy="2246797"/>
          </a:xfrm>
        </p:grpSpPr>
        <p:sp>
          <p:nvSpPr>
            <p:cNvPr id="3097" name="7"/>
            <p:cNvSpPr txBox="1"/>
            <p:nvPr/>
          </p:nvSpPr>
          <p:spPr>
            <a:xfrm>
              <a:off x="0" y="17605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3098" name="Rectangle"/>
            <p:cNvSpPr/>
            <p:nvPr/>
          </p:nvSpPr>
          <p:spPr>
            <a:xfrm>
              <a:off x="63500" y="0"/>
              <a:ext cx="254000" cy="17653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3102" name="Group"/>
          <p:cNvGrpSpPr/>
          <p:nvPr/>
        </p:nvGrpSpPr>
        <p:grpSpPr>
          <a:xfrm>
            <a:off x="3644899" y="749300"/>
            <a:ext cx="279401" cy="2475398"/>
            <a:chOff x="0" y="0"/>
            <a:chExt cx="279400" cy="2475397"/>
          </a:xfrm>
        </p:grpSpPr>
        <p:sp>
          <p:nvSpPr>
            <p:cNvPr id="3100" name="8"/>
            <p:cNvSpPr txBox="1"/>
            <p:nvPr/>
          </p:nvSpPr>
          <p:spPr>
            <a:xfrm>
              <a:off x="0" y="19891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3101" name="Rectangle"/>
            <p:cNvSpPr/>
            <p:nvPr/>
          </p:nvSpPr>
          <p:spPr>
            <a:xfrm>
              <a:off x="25400" y="0"/>
              <a:ext cx="254000" cy="19939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3105" name="Group"/>
          <p:cNvGrpSpPr/>
          <p:nvPr/>
        </p:nvGrpSpPr>
        <p:grpSpPr>
          <a:xfrm>
            <a:off x="2306637" y="482600"/>
            <a:ext cx="279401" cy="2742098"/>
            <a:chOff x="0" y="0"/>
            <a:chExt cx="279400" cy="2742097"/>
          </a:xfrm>
        </p:grpSpPr>
        <p:sp>
          <p:nvSpPr>
            <p:cNvPr id="3103" name="9"/>
            <p:cNvSpPr txBox="1"/>
            <p:nvPr/>
          </p:nvSpPr>
          <p:spPr>
            <a:xfrm>
              <a:off x="0" y="22558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9</a:t>
              </a:r>
            </a:p>
          </p:txBody>
        </p:sp>
        <p:sp>
          <p:nvSpPr>
            <p:cNvPr id="3104" name="Rectangle"/>
            <p:cNvSpPr/>
            <p:nvPr/>
          </p:nvSpPr>
          <p:spPr>
            <a:xfrm>
              <a:off x="25400" y="0"/>
              <a:ext cx="254000" cy="22606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sp>
        <p:nvSpPr>
          <p:cNvPr id="3106" name="Insertion Sort"/>
          <p:cNvSpPr txBox="1"/>
          <p:nvPr/>
        </p:nvSpPr>
        <p:spPr>
          <a:xfrm>
            <a:off x="2413000" y="5278435"/>
            <a:ext cx="2135498" cy="4862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9044" tIns="19044" rIns="19044" bIns="19044">
            <a:spAutoFit/>
          </a:bodyPr>
          <a:lstStyle>
            <a:lvl1pPr defTabSz="762000">
              <a:lnSpc>
                <a:spcPts val="3600"/>
              </a:lnSpc>
              <a:tabLst>
                <a:tab pos="355600" algn="l"/>
                <a:tab pos="711200" algn="l"/>
                <a:tab pos="1079500" algn="l"/>
              </a:tabLst>
              <a:defRPr sz="30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lvl1pPr>
          </a:lstStyle>
          <a:p>
            <a:pPr/>
            <a:r>
              <a:t>Insertion Sort</a:t>
            </a:r>
          </a:p>
        </p:txBody>
      </p:sp>
      <p:sp>
        <p:nvSpPr>
          <p:cNvPr id="3107" name="Line"/>
          <p:cNvSpPr/>
          <p:nvPr/>
        </p:nvSpPr>
        <p:spPr>
          <a:xfrm flipH="1">
            <a:off x="3487737" y="455612"/>
            <a:ext cx="1" cy="2952751"/>
          </a:xfrm>
          <a:prstGeom prst="line">
            <a:avLst/>
          </a:prstGeom>
          <a:ln w="38100">
            <a:solidFill>
              <a:srgbClr val="FF00FF"/>
            </a:solidFill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11" name="Group"/>
          <p:cNvGrpSpPr/>
          <p:nvPr/>
        </p:nvGrpSpPr>
        <p:grpSpPr>
          <a:xfrm>
            <a:off x="6286499" y="2476499"/>
            <a:ext cx="317501" cy="735499"/>
            <a:chOff x="0" y="0"/>
            <a:chExt cx="317500" cy="735497"/>
          </a:xfrm>
        </p:grpSpPr>
        <p:sp>
          <p:nvSpPr>
            <p:cNvPr id="3109" name="1"/>
            <p:cNvSpPr txBox="1"/>
            <p:nvPr/>
          </p:nvSpPr>
          <p:spPr>
            <a:xfrm>
              <a:off x="0" y="2492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3110" name="Rectangle"/>
            <p:cNvSpPr/>
            <p:nvPr/>
          </p:nvSpPr>
          <p:spPr>
            <a:xfrm>
              <a:off x="50800" y="0"/>
              <a:ext cx="266700" cy="2540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3114" name="Group"/>
          <p:cNvGrpSpPr/>
          <p:nvPr/>
        </p:nvGrpSpPr>
        <p:grpSpPr>
          <a:xfrm>
            <a:off x="4991099" y="2247900"/>
            <a:ext cx="279401" cy="976798"/>
            <a:chOff x="0" y="0"/>
            <a:chExt cx="279400" cy="976797"/>
          </a:xfrm>
        </p:grpSpPr>
        <p:sp>
          <p:nvSpPr>
            <p:cNvPr id="3112" name="2"/>
            <p:cNvSpPr txBox="1"/>
            <p:nvPr/>
          </p:nvSpPr>
          <p:spPr>
            <a:xfrm>
              <a:off x="0" y="4905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3113" name="Rectangle"/>
            <p:cNvSpPr/>
            <p:nvPr/>
          </p:nvSpPr>
          <p:spPr>
            <a:xfrm>
              <a:off x="12700" y="0"/>
              <a:ext cx="266700" cy="5080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3117" name="Group"/>
          <p:cNvGrpSpPr/>
          <p:nvPr/>
        </p:nvGrpSpPr>
        <p:grpSpPr>
          <a:xfrm>
            <a:off x="1760537" y="3552825"/>
            <a:ext cx="304801" cy="1230798"/>
            <a:chOff x="0" y="0"/>
            <a:chExt cx="304800" cy="1230797"/>
          </a:xfrm>
        </p:grpSpPr>
        <p:sp>
          <p:nvSpPr>
            <p:cNvPr id="3115" name="3"/>
            <p:cNvSpPr txBox="1"/>
            <p:nvPr/>
          </p:nvSpPr>
          <p:spPr>
            <a:xfrm>
              <a:off x="0" y="7445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3116" name="Rectangle"/>
            <p:cNvSpPr/>
            <p:nvPr/>
          </p:nvSpPr>
          <p:spPr>
            <a:xfrm>
              <a:off x="38100" y="0"/>
              <a:ext cx="266700" cy="7493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3120" name="Group"/>
          <p:cNvGrpSpPr/>
          <p:nvPr/>
        </p:nvGrpSpPr>
        <p:grpSpPr>
          <a:xfrm>
            <a:off x="968374" y="1722437"/>
            <a:ext cx="342901" cy="1497499"/>
            <a:chOff x="0" y="0"/>
            <a:chExt cx="342900" cy="1497497"/>
          </a:xfrm>
        </p:grpSpPr>
        <p:sp>
          <p:nvSpPr>
            <p:cNvPr id="3118" name="4"/>
            <p:cNvSpPr txBox="1"/>
            <p:nvPr/>
          </p:nvSpPr>
          <p:spPr>
            <a:xfrm>
              <a:off x="0" y="10112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3119" name="Rectangle"/>
            <p:cNvSpPr/>
            <p:nvPr/>
          </p:nvSpPr>
          <p:spPr>
            <a:xfrm>
              <a:off x="76200" y="0"/>
              <a:ext cx="266700" cy="10160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3123" name="Group"/>
          <p:cNvGrpSpPr/>
          <p:nvPr/>
        </p:nvGrpSpPr>
        <p:grpSpPr>
          <a:xfrm>
            <a:off x="5626099" y="1485900"/>
            <a:ext cx="317502" cy="1726098"/>
            <a:chOff x="0" y="0"/>
            <a:chExt cx="317500" cy="1726097"/>
          </a:xfrm>
        </p:grpSpPr>
        <p:sp>
          <p:nvSpPr>
            <p:cNvPr id="3121" name="5"/>
            <p:cNvSpPr txBox="1"/>
            <p:nvPr/>
          </p:nvSpPr>
          <p:spPr>
            <a:xfrm>
              <a:off x="0" y="12398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3122" name="Rectangle"/>
            <p:cNvSpPr/>
            <p:nvPr/>
          </p:nvSpPr>
          <p:spPr>
            <a:xfrm>
              <a:off x="50800" y="0"/>
              <a:ext cx="266701" cy="12446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3126" name="Group"/>
          <p:cNvGrpSpPr/>
          <p:nvPr/>
        </p:nvGrpSpPr>
        <p:grpSpPr>
          <a:xfrm>
            <a:off x="1687512" y="1247775"/>
            <a:ext cx="317501" cy="1967398"/>
            <a:chOff x="0" y="0"/>
            <a:chExt cx="317500" cy="1967397"/>
          </a:xfrm>
        </p:grpSpPr>
        <p:sp>
          <p:nvSpPr>
            <p:cNvPr id="3124" name="6"/>
            <p:cNvSpPr txBox="1"/>
            <p:nvPr/>
          </p:nvSpPr>
          <p:spPr>
            <a:xfrm>
              <a:off x="0" y="14811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3125" name="Rectangle"/>
            <p:cNvSpPr/>
            <p:nvPr/>
          </p:nvSpPr>
          <p:spPr>
            <a:xfrm>
              <a:off x="63500" y="0"/>
              <a:ext cx="254000" cy="14986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3129" name="Group"/>
          <p:cNvGrpSpPr/>
          <p:nvPr/>
        </p:nvGrpSpPr>
        <p:grpSpPr>
          <a:xfrm>
            <a:off x="4267199" y="990600"/>
            <a:ext cx="317501" cy="2246798"/>
            <a:chOff x="0" y="0"/>
            <a:chExt cx="317500" cy="2246797"/>
          </a:xfrm>
        </p:grpSpPr>
        <p:sp>
          <p:nvSpPr>
            <p:cNvPr id="3127" name="7"/>
            <p:cNvSpPr txBox="1"/>
            <p:nvPr/>
          </p:nvSpPr>
          <p:spPr>
            <a:xfrm>
              <a:off x="0" y="17605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3128" name="Rectangle"/>
            <p:cNvSpPr/>
            <p:nvPr/>
          </p:nvSpPr>
          <p:spPr>
            <a:xfrm>
              <a:off x="63500" y="0"/>
              <a:ext cx="254000" cy="17653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3132" name="Group"/>
          <p:cNvGrpSpPr/>
          <p:nvPr/>
        </p:nvGrpSpPr>
        <p:grpSpPr>
          <a:xfrm>
            <a:off x="3644899" y="749300"/>
            <a:ext cx="279401" cy="2475398"/>
            <a:chOff x="0" y="0"/>
            <a:chExt cx="279400" cy="2475397"/>
          </a:xfrm>
        </p:grpSpPr>
        <p:sp>
          <p:nvSpPr>
            <p:cNvPr id="3130" name="8"/>
            <p:cNvSpPr txBox="1"/>
            <p:nvPr/>
          </p:nvSpPr>
          <p:spPr>
            <a:xfrm>
              <a:off x="0" y="19891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3131" name="Rectangle"/>
            <p:cNvSpPr/>
            <p:nvPr/>
          </p:nvSpPr>
          <p:spPr>
            <a:xfrm>
              <a:off x="25400" y="0"/>
              <a:ext cx="254000" cy="19939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3135" name="Group"/>
          <p:cNvGrpSpPr/>
          <p:nvPr/>
        </p:nvGrpSpPr>
        <p:grpSpPr>
          <a:xfrm>
            <a:off x="2954337" y="482600"/>
            <a:ext cx="279401" cy="2742098"/>
            <a:chOff x="0" y="0"/>
            <a:chExt cx="279400" cy="2742097"/>
          </a:xfrm>
        </p:grpSpPr>
        <p:sp>
          <p:nvSpPr>
            <p:cNvPr id="3133" name="9"/>
            <p:cNvSpPr txBox="1"/>
            <p:nvPr/>
          </p:nvSpPr>
          <p:spPr>
            <a:xfrm>
              <a:off x="0" y="22558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9</a:t>
              </a:r>
            </a:p>
          </p:txBody>
        </p:sp>
        <p:sp>
          <p:nvSpPr>
            <p:cNvPr id="3134" name="Rectangle"/>
            <p:cNvSpPr/>
            <p:nvPr/>
          </p:nvSpPr>
          <p:spPr>
            <a:xfrm>
              <a:off x="25400" y="0"/>
              <a:ext cx="254000" cy="22606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sp>
        <p:nvSpPr>
          <p:cNvPr id="3136" name="Insertion Sort"/>
          <p:cNvSpPr txBox="1"/>
          <p:nvPr/>
        </p:nvSpPr>
        <p:spPr>
          <a:xfrm>
            <a:off x="2413000" y="5278435"/>
            <a:ext cx="2135498" cy="4862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9044" tIns="19044" rIns="19044" bIns="19044">
            <a:spAutoFit/>
          </a:bodyPr>
          <a:lstStyle>
            <a:lvl1pPr defTabSz="762000">
              <a:lnSpc>
                <a:spcPts val="3600"/>
              </a:lnSpc>
              <a:tabLst>
                <a:tab pos="355600" algn="l"/>
                <a:tab pos="711200" algn="l"/>
                <a:tab pos="1079500" algn="l"/>
              </a:tabLst>
              <a:defRPr sz="30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lvl1pPr>
          </a:lstStyle>
          <a:p>
            <a:pPr/>
            <a:r>
              <a:t>Insertion Sort</a:t>
            </a:r>
          </a:p>
        </p:txBody>
      </p:sp>
      <p:sp>
        <p:nvSpPr>
          <p:cNvPr id="3137" name="Line"/>
          <p:cNvSpPr/>
          <p:nvPr/>
        </p:nvSpPr>
        <p:spPr>
          <a:xfrm flipH="1">
            <a:off x="3487737" y="455612"/>
            <a:ext cx="1" cy="2952751"/>
          </a:xfrm>
          <a:prstGeom prst="line">
            <a:avLst/>
          </a:prstGeom>
          <a:ln w="38100">
            <a:solidFill>
              <a:srgbClr val="FF00FF"/>
            </a:solidFill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41" name="Group"/>
          <p:cNvGrpSpPr/>
          <p:nvPr/>
        </p:nvGrpSpPr>
        <p:grpSpPr>
          <a:xfrm>
            <a:off x="6286499" y="2476499"/>
            <a:ext cx="317501" cy="735499"/>
            <a:chOff x="0" y="0"/>
            <a:chExt cx="317500" cy="735497"/>
          </a:xfrm>
        </p:grpSpPr>
        <p:sp>
          <p:nvSpPr>
            <p:cNvPr id="3139" name="1"/>
            <p:cNvSpPr txBox="1"/>
            <p:nvPr/>
          </p:nvSpPr>
          <p:spPr>
            <a:xfrm>
              <a:off x="0" y="2492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3140" name="Rectangle"/>
            <p:cNvSpPr/>
            <p:nvPr/>
          </p:nvSpPr>
          <p:spPr>
            <a:xfrm>
              <a:off x="50800" y="0"/>
              <a:ext cx="266700" cy="2540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3144" name="Group"/>
          <p:cNvGrpSpPr/>
          <p:nvPr/>
        </p:nvGrpSpPr>
        <p:grpSpPr>
          <a:xfrm>
            <a:off x="4991099" y="2247900"/>
            <a:ext cx="279401" cy="976798"/>
            <a:chOff x="0" y="0"/>
            <a:chExt cx="279400" cy="976797"/>
          </a:xfrm>
        </p:grpSpPr>
        <p:sp>
          <p:nvSpPr>
            <p:cNvPr id="3142" name="2"/>
            <p:cNvSpPr txBox="1"/>
            <p:nvPr/>
          </p:nvSpPr>
          <p:spPr>
            <a:xfrm>
              <a:off x="0" y="4905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3143" name="Rectangle"/>
            <p:cNvSpPr/>
            <p:nvPr/>
          </p:nvSpPr>
          <p:spPr>
            <a:xfrm>
              <a:off x="12700" y="0"/>
              <a:ext cx="266700" cy="5080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3147" name="Group"/>
          <p:cNvGrpSpPr/>
          <p:nvPr/>
        </p:nvGrpSpPr>
        <p:grpSpPr>
          <a:xfrm>
            <a:off x="1039812" y="3552825"/>
            <a:ext cx="304801" cy="1230798"/>
            <a:chOff x="0" y="0"/>
            <a:chExt cx="304800" cy="1230797"/>
          </a:xfrm>
        </p:grpSpPr>
        <p:sp>
          <p:nvSpPr>
            <p:cNvPr id="3145" name="3"/>
            <p:cNvSpPr txBox="1"/>
            <p:nvPr/>
          </p:nvSpPr>
          <p:spPr>
            <a:xfrm>
              <a:off x="0" y="7445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3146" name="Rectangle"/>
            <p:cNvSpPr/>
            <p:nvPr/>
          </p:nvSpPr>
          <p:spPr>
            <a:xfrm>
              <a:off x="38100" y="0"/>
              <a:ext cx="266700" cy="7493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3150" name="Group"/>
          <p:cNvGrpSpPr/>
          <p:nvPr/>
        </p:nvGrpSpPr>
        <p:grpSpPr>
          <a:xfrm>
            <a:off x="968374" y="1722437"/>
            <a:ext cx="342901" cy="1497499"/>
            <a:chOff x="0" y="0"/>
            <a:chExt cx="342900" cy="1497497"/>
          </a:xfrm>
        </p:grpSpPr>
        <p:sp>
          <p:nvSpPr>
            <p:cNvPr id="3148" name="4"/>
            <p:cNvSpPr txBox="1"/>
            <p:nvPr/>
          </p:nvSpPr>
          <p:spPr>
            <a:xfrm>
              <a:off x="0" y="10112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3149" name="Rectangle"/>
            <p:cNvSpPr/>
            <p:nvPr/>
          </p:nvSpPr>
          <p:spPr>
            <a:xfrm>
              <a:off x="76200" y="0"/>
              <a:ext cx="266700" cy="10160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3153" name="Group"/>
          <p:cNvGrpSpPr/>
          <p:nvPr/>
        </p:nvGrpSpPr>
        <p:grpSpPr>
          <a:xfrm>
            <a:off x="5626099" y="1485900"/>
            <a:ext cx="317502" cy="1726098"/>
            <a:chOff x="0" y="0"/>
            <a:chExt cx="317500" cy="1726097"/>
          </a:xfrm>
        </p:grpSpPr>
        <p:sp>
          <p:nvSpPr>
            <p:cNvPr id="3151" name="5"/>
            <p:cNvSpPr txBox="1"/>
            <p:nvPr/>
          </p:nvSpPr>
          <p:spPr>
            <a:xfrm>
              <a:off x="0" y="12398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3152" name="Rectangle"/>
            <p:cNvSpPr/>
            <p:nvPr/>
          </p:nvSpPr>
          <p:spPr>
            <a:xfrm>
              <a:off x="50800" y="0"/>
              <a:ext cx="266701" cy="12446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3156" name="Group"/>
          <p:cNvGrpSpPr/>
          <p:nvPr/>
        </p:nvGrpSpPr>
        <p:grpSpPr>
          <a:xfrm>
            <a:off x="2311399" y="1247775"/>
            <a:ext cx="317501" cy="1967398"/>
            <a:chOff x="0" y="0"/>
            <a:chExt cx="317500" cy="1967397"/>
          </a:xfrm>
        </p:grpSpPr>
        <p:sp>
          <p:nvSpPr>
            <p:cNvPr id="3154" name="6"/>
            <p:cNvSpPr txBox="1"/>
            <p:nvPr/>
          </p:nvSpPr>
          <p:spPr>
            <a:xfrm>
              <a:off x="0" y="14811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3155" name="Rectangle"/>
            <p:cNvSpPr/>
            <p:nvPr/>
          </p:nvSpPr>
          <p:spPr>
            <a:xfrm>
              <a:off x="63500" y="0"/>
              <a:ext cx="254000" cy="14986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3159" name="Group"/>
          <p:cNvGrpSpPr/>
          <p:nvPr/>
        </p:nvGrpSpPr>
        <p:grpSpPr>
          <a:xfrm>
            <a:off x="4267199" y="990600"/>
            <a:ext cx="317501" cy="2246798"/>
            <a:chOff x="0" y="0"/>
            <a:chExt cx="317500" cy="2246797"/>
          </a:xfrm>
        </p:grpSpPr>
        <p:sp>
          <p:nvSpPr>
            <p:cNvPr id="3157" name="7"/>
            <p:cNvSpPr txBox="1"/>
            <p:nvPr/>
          </p:nvSpPr>
          <p:spPr>
            <a:xfrm>
              <a:off x="0" y="17605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3158" name="Rectangle"/>
            <p:cNvSpPr/>
            <p:nvPr/>
          </p:nvSpPr>
          <p:spPr>
            <a:xfrm>
              <a:off x="63500" y="0"/>
              <a:ext cx="254000" cy="17653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3162" name="Group"/>
          <p:cNvGrpSpPr/>
          <p:nvPr/>
        </p:nvGrpSpPr>
        <p:grpSpPr>
          <a:xfrm>
            <a:off x="3644899" y="749300"/>
            <a:ext cx="279401" cy="2475398"/>
            <a:chOff x="0" y="0"/>
            <a:chExt cx="279400" cy="2475397"/>
          </a:xfrm>
        </p:grpSpPr>
        <p:sp>
          <p:nvSpPr>
            <p:cNvPr id="3160" name="8"/>
            <p:cNvSpPr txBox="1"/>
            <p:nvPr/>
          </p:nvSpPr>
          <p:spPr>
            <a:xfrm>
              <a:off x="0" y="19891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3161" name="Rectangle"/>
            <p:cNvSpPr/>
            <p:nvPr/>
          </p:nvSpPr>
          <p:spPr>
            <a:xfrm>
              <a:off x="25400" y="0"/>
              <a:ext cx="254000" cy="19939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3165" name="Group"/>
          <p:cNvGrpSpPr/>
          <p:nvPr/>
        </p:nvGrpSpPr>
        <p:grpSpPr>
          <a:xfrm>
            <a:off x="2954337" y="482600"/>
            <a:ext cx="279401" cy="2742098"/>
            <a:chOff x="0" y="0"/>
            <a:chExt cx="279400" cy="2742097"/>
          </a:xfrm>
        </p:grpSpPr>
        <p:sp>
          <p:nvSpPr>
            <p:cNvPr id="3163" name="9"/>
            <p:cNvSpPr txBox="1"/>
            <p:nvPr/>
          </p:nvSpPr>
          <p:spPr>
            <a:xfrm>
              <a:off x="0" y="22558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9</a:t>
              </a:r>
            </a:p>
          </p:txBody>
        </p:sp>
        <p:sp>
          <p:nvSpPr>
            <p:cNvPr id="3164" name="Rectangle"/>
            <p:cNvSpPr/>
            <p:nvPr/>
          </p:nvSpPr>
          <p:spPr>
            <a:xfrm>
              <a:off x="25400" y="0"/>
              <a:ext cx="254000" cy="22606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sp>
        <p:nvSpPr>
          <p:cNvPr id="3166" name="Insertion Sort"/>
          <p:cNvSpPr txBox="1"/>
          <p:nvPr/>
        </p:nvSpPr>
        <p:spPr>
          <a:xfrm>
            <a:off x="2413000" y="5278435"/>
            <a:ext cx="2135498" cy="4862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9044" tIns="19044" rIns="19044" bIns="19044">
            <a:spAutoFit/>
          </a:bodyPr>
          <a:lstStyle>
            <a:lvl1pPr defTabSz="762000">
              <a:lnSpc>
                <a:spcPts val="3600"/>
              </a:lnSpc>
              <a:tabLst>
                <a:tab pos="355600" algn="l"/>
                <a:tab pos="711200" algn="l"/>
                <a:tab pos="1079500" algn="l"/>
              </a:tabLst>
              <a:defRPr sz="30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lvl1pPr>
          </a:lstStyle>
          <a:p>
            <a:pPr/>
            <a:r>
              <a:t>Insertion Sort</a:t>
            </a:r>
          </a:p>
        </p:txBody>
      </p:sp>
      <p:sp>
        <p:nvSpPr>
          <p:cNvPr id="3167" name="Line"/>
          <p:cNvSpPr/>
          <p:nvPr/>
        </p:nvSpPr>
        <p:spPr>
          <a:xfrm flipH="1">
            <a:off x="3487737" y="455612"/>
            <a:ext cx="1" cy="2952751"/>
          </a:xfrm>
          <a:prstGeom prst="line">
            <a:avLst/>
          </a:prstGeom>
          <a:ln w="38100">
            <a:solidFill>
              <a:srgbClr val="FF00FF"/>
            </a:solidFill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71" name="Group"/>
          <p:cNvGrpSpPr/>
          <p:nvPr/>
        </p:nvGrpSpPr>
        <p:grpSpPr>
          <a:xfrm>
            <a:off x="6286499" y="2476499"/>
            <a:ext cx="317501" cy="735499"/>
            <a:chOff x="0" y="0"/>
            <a:chExt cx="317500" cy="735497"/>
          </a:xfrm>
        </p:grpSpPr>
        <p:sp>
          <p:nvSpPr>
            <p:cNvPr id="3169" name="1"/>
            <p:cNvSpPr txBox="1"/>
            <p:nvPr/>
          </p:nvSpPr>
          <p:spPr>
            <a:xfrm>
              <a:off x="0" y="2492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3170" name="Rectangle"/>
            <p:cNvSpPr/>
            <p:nvPr/>
          </p:nvSpPr>
          <p:spPr>
            <a:xfrm>
              <a:off x="50800" y="0"/>
              <a:ext cx="266700" cy="2540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3174" name="Group"/>
          <p:cNvGrpSpPr/>
          <p:nvPr/>
        </p:nvGrpSpPr>
        <p:grpSpPr>
          <a:xfrm>
            <a:off x="4991099" y="2247900"/>
            <a:ext cx="279401" cy="976798"/>
            <a:chOff x="0" y="0"/>
            <a:chExt cx="279400" cy="976797"/>
          </a:xfrm>
        </p:grpSpPr>
        <p:sp>
          <p:nvSpPr>
            <p:cNvPr id="3172" name="2"/>
            <p:cNvSpPr txBox="1"/>
            <p:nvPr/>
          </p:nvSpPr>
          <p:spPr>
            <a:xfrm>
              <a:off x="0" y="4905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3173" name="Rectangle"/>
            <p:cNvSpPr/>
            <p:nvPr/>
          </p:nvSpPr>
          <p:spPr>
            <a:xfrm>
              <a:off x="12700" y="0"/>
              <a:ext cx="266700" cy="5080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3177" name="Group"/>
          <p:cNvGrpSpPr/>
          <p:nvPr/>
        </p:nvGrpSpPr>
        <p:grpSpPr>
          <a:xfrm>
            <a:off x="1039812" y="3552825"/>
            <a:ext cx="304801" cy="1230798"/>
            <a:chOff x="0" y="0"/>
            <a:chExt cx="304800" cy="1230797"/>
          </a:xfrm>
        </p:grpSpPr>
        <p:sp>
          <p:nvSpPr>
            <p:cNvPr id="3175" name="3"/>
            <p:cNvSpPr txBox="1"/>
            <p:nvPr/>
          </p:nvSpPr>
          <p:spPr>
            <a:xfrm>
              <a:off x="0" y="7445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3176" name="Rectangle"/>
            <p:cNvSpPr/>
            <p:nvPr/>
          </p:nvSpPr>
          <p:spPr>
            <a:xfrm>
              <a:off x="38100" y="0"/>
              <a:ext cx="266700" cy="7493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3180" name="Group"/>
          <p:cNvGrpSpPr/>
          <p:nvPr/>
        </p:nvGrpSpPr>
        <p:grpSpPr>
          <a:xfrm>
            <a:off x="1649412" y="1722437"/>
            <a:ext cx="342901" cy="1497499"/>
            <a:chOff x="0" y="0"/>
            <a:chExt cx="342900" cy="1497497"/>
          </a:xfrm>
        </p:grpSpPr>
        <p:sp>
          <p:nvSpPr>
            <p:cNvPr id="3178" name="4"/>
            <p:cNvSpPr txBox="1"/>
            <p:nvPr/>
          </p:nvSpPr>
          <p:spPr>
            <a:xfrm>
              <a:off x="0" y="10112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3179" name="Rectangle"/>
            <p:cNvSpPr/>
            <p:nvPr/>
          </p:nvSpPr>
          <p:spPr>
            <a:xfrm>
              <a:off x="76200" y="0"/>
              <a:ext cx="266700" cy="10160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3183" name="Group"/>
          <p:cNvGrpSpPr/>
          <p:nvPr/>
        </p:nvGrpSpPr>
        <p:grpSpPr>
          <a:xfrm>
            <a:off x="5626099" y="1485900"/>
            <a:ext cx="317502" cy="1726098"/>
            <a:chOff x="0" y="0"/>
            <a:chExt cx="317500" cy="1726097"/>
          </a:xfrm>
        </p:grpSpPr>
        <p:sp>
          <p:nvSpPr>
            <p:cNvPr id="3181" name="5"/>
            <p:cNvSpPr txBox="1"/>
            <p:nvPr/>
          </p:nvSpPr>
          <p:spPr>
            <a:xfrm>
              <a:off x="0" y="12398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3182" name="Rectangle"/>
            <p:cNvSpPr/>
            <p:nvPr/>
          </p:nvSpPr>
          <p:spPr>
            <a:xfrm>
              <a:off x="50800" y="0"/>
              <a:ext cx="266701" cy="12446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3186" name="Group"/>
          <p:cNvGrpSpPr/>
          <p:nvPr/>
        </p:nvGrpSpPr>
        <p:grpSpPr>
          <a:xfrm>
            <a:off x="2311399" y="1247775"/>
            <a:ext cx="317501" cy="1967398"/>
            <a:chOff x="0" y="0"/>
            <a:chExt cx="317500" cy="1967397"/>
          </a:xfrm>
        </p:grpSpPr>
        <p:sp>
          <p:nvSpPr>
            <p:cNvPr id="3184" name="6"/>
            <p:cNvSpPr txBox="1"/>
            <p:nvPr/>
          </p:nvSpPr>
          <p:spPr>
            <a:xfrm>
              <a:off x="0" y="14811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3185" name="Rectangle"/>
            <p:cNvSpPr/>
            <p:nvPr/>
          </p:nvSpPr>
          <p:spPr>
            <a:xfrm>
              <a:off x="63500" y="0"/>
              <a:ext cx="254000" cy="14986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3189" name="Group"/>
          <p:cNvGrpSpPr/>
          <p:nvPr/>
        </p:nvGrpSpPr>
        <p:grpSpPr>
          <a:xfrm>
            <a:off x="4267199" y="990600"/>
            <a:ext cx="317501" cy="2246798"/>
            <a:chOff x="0" y="0"/>
            <a:chExt cx="317500" cy="2246797"/>
          </a:xfrm>
        </p:grpSpPr>
        <p:sp>
          <p:nvSpPr>
            <p:cNvPr id="3187" name="7"/>
            <p:cNvSpPr txBox="1"/>
            <p:nvPr/>
          </p:nvSpPr>
          <p:spPr>
            <a:xfrm>
              <a:off x="0" y="17605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3188" name="Rectangle"/>
            <p:cNvSpPr/>
            <p:nvPr/>
          </p:nvSpPr>
          <p:spPr>
            <a:xfrm>
              <a:off x="63500" y="0"/>
              <a:ext cx="254000" cy="17653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3192" name="Group"/>
          <p:cNvGrpSpPr/>
          <p:nvPr/>
        </p:nvGrpSpPr>
        <p:grpSpPr>
          <a:xfrm>
            <a:off x="3644899" y="749300"/>
            <a:ext cx="279401" cy="2475398"/>
            <a:chOff x="0" y="0"/>
            <a:chExt cx="279400" cy="2475397"/>
          </a:xfrm>
        </p:grpSpPr>
        <p:sp>
          <p:nvSpPr>
            <p:cNvPr id="3190" name="8"/>
            <p:cNvSpPr txBox="1"/>
            <p:nvPr/>
          </p:nvSpPr>
          <p:spPr>
            <a:xfrm>
              <a:off x="0" y="19891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3191" name="Rectangle"/>
            <p:cNvSpPr/>
            <p:nvPr/>
          </p:nvSpPr>
          <p:spPr>
            <a:xfrm>
              <a:off x="25400" y="0"/>
              <a:ext cx="254000" cy="19939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3195" name="Group"/>
          <p:cNvGrpSpPr/>
          <p:nvPr/>
        </p:nvGrpSpPr>
        <p:grpSpPr>
          <a:xfrm>
            <a:off x="2954337" y="482600"/>
            <a:ext cx="279401" cy="2742098"/>
            <a:chOff x="0" y="0"/>
            <a:chExt cx="279400" cy="2742097"/>
          </a:xfrm>
        </p:grpSpPr>
        <p:sp>
          <p:nvSpPr>
            <p:cNvPr id="3193" name="9"/>
            <p:cNvSpPr txBox="1"/>
            <p:nvPr/>
          </p:nvSpPr>
          <p:spPr>
            <a:xfrm>
              <a:off x="0" y="22558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9</a:t>
              </a:r>
            </a:p>
          </p:txBody>
        </p:sp>
        <p:sp>
          <p:nvSpPr>
            <p:cNvPr id="3194" name="Rectangle"/>
            <p:cNvSpPr/>
            <p:nvPr/>
          </p:nvSpPr>
          <p:spPr>
            <a:xfrm>
              <a:off x="25400" y="0"/>
              <a:ext cx="254000" cy="22606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sp>
        <p:nvSpPr>
          <p:cNvPr id="3196" name="Insertion Sort"/>
          <p:cNvSpPr txBox="1"/>
          <p:nvPr/>
        </p:nvSpPr>
        <p:spPr>
          <a:xfrm>
            <a:off x="2413000" y="5278435"/>
            <a:ext cx="2135498" cy="4862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9044" tIns="19044" rIns="19044" bIns="19044">
            <a:spAutoFit/>
          </a:bodyPr>
          <a:lstStyle>
            <a:lvl1pPr defTabSz="762000">
              <a:lnSpc>
                <a:spcPts val="3600"/>
              </a:lnSpc>
              <a:tabLst>
                <a:tab pos="355600" algn="l"/>
                <a:tab pos="711200" algn="l"/>
                <a:tab pos="1079500" algn="l"/>
              </a:tabLst>
              <a:defRPr sz="30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lvl1pPr>
          </a:lstStyle>
          <a:p>
            <a:pPr/>
            <a:r>
              <a:t>Insertion Sort</a:t>
            </a:r>
          </a:p>
        </p:txBody>
      </p:sp>
      <p:sp>
        <p:nvSpPr>
          <p:cNvPr id="3197" name="Line"/>
          <p:cNvSpPr/>
          <p:nvPr/>
        </p:nvSpPr>
        <p:spPr>
          <a:xfrm flipH="1">
            <a:off x="3487737" y="455612"/>
            <a:ext cx="1" cy="2952751"/>
          </a:xfrm>
          <a:prstGeom prst="line">
            <a:avLst/>
          </a:prstGeom>
          <a:ln w="38100">
            <a:solidFill>
              <a:srgbClr val="FF00FF"/>
            </a:solidFill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01" name="Group"/>
          <p:cNvGrpSpPr/>
          <p:nvPr/>
        </p:nvGrpSpPr>
        <p:grpSpPr>
          <a:xfrm>
            <a:off x="6286499" y="2476499"/>
            <a:ext cx="317501" cy="735499"/>
            <a:chOff x="0" y="0"/>
            <a:chExt cx="317500" cy="735497"/>
          </a:xfrm>
        </p:grpSpPr>
        <p:sp>
          <p:nvSpPr>
            <p:cNvPr id="3199" name="1"/>
            <p:cNvSpPr txBox="1"/>
            <p:nvPr/>
          </p:nvSpPr>
          <p:spPr>
            <a:xfrm>
              <a:off x="0" y="2492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3200" name="Rectangle"/>
            <p:cNvSpPr/>
            <p:nvPr/>
          </p:nvSpPr>
          <p:spPr>
            <a:xfrm>
              <a:off x="50800" y="0"/>
              <a:ext cx="266700" cy="2540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3204" name="Group"/>
          <p:cNvGrpSpPr/>
          <p:nvPr/>
        </p:nvGrpSpPr>
        <p:grpSpPr>
          <a:xfrm>
            <a:off x="4991099" y="2247900"/>
            <a:ext cx="279401" cy="976798"/>
            <a:chOff x="0" y="0"/>
            <a:chExt cx="279400" cy="976797"/>
          </a:xfrm>
        </p:grpSpPr>
        <p:sp>
          <p:nvSpPr>
            <p:cNvPr id="3202" name="2"/>
            <p:cNvSpPr txBox="1"/>
            <p:nvPr/>
          </p:nvSpPr>
          <p:spPr>
            <a:xfrm>
              <a:off x="0" y="4905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3203" name="Rectangle"/>
            <p:cNvSpPr/>
            <p:nvPr/>
          </p:nvSpPr>
          <p:spPr>
            <a:xfrm>
              <a:off x="12700" y="0"/>
              <a:ext cx="266700" cy="5080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3207" name="Group"/>
          <p:cNvGrpSpPr/>
          <p:nvPr/>
        </p:nvGrpSpPr>
        <p:grpSpPr>
          <a:xfrm>
            <a:off x="1039812" y="1968500"/>
            <a:ext cx="304801" cy="1230798"/>
            <a:chOff x="0" y="0"/>
            <a:chExt cx="304800" cy="1230797"/>
          </a:xfrm>
        </p:grpSpPr>
        <p:sp>
          <p:nvSpPr>
            <p:cNvPr id="3205" name="3"/>
            <p:cNvSpPr txBox="1"/>
            <p:nvPr/>
          </p:nvSpPr>
          <p:spPr>
            <a:xfrm>
              <a:off x="0" y="7445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3206" name="Rectangle"/>
            <p:cNvSpPr/>
            <p:nvPr/>
          </p:nvSpPr>
          <p:spPr>
            <a:xfrm>
              <a:off x="38100" y="0"/>
              <a:ext cx="266700" cy="7493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3210" name="Group"/>
          <p:cNvGrpSpPr/>
          <p:nvPr/>
        </p:nvGrpSpPr>
        <p:grpSpPr>
          <a:xfrm>
            <a:off x="1649412" y="1722437"/>
            <a:ext cx="342901" cy="1497499"/>
            <a:chOff x="0" y="0"/>
            <a:chExt cx="342900" cy="1497497"/>
          </a:xfrm>
        </p:grpSpPr>
        <p:sp>
          <p:nvSpPr>
            <p:cNvPr id="3208" name="4"/>
            <p:cNvSpPr txBox="1"/>
            <p:nvPr/>
          </p:nvSpPr>
          <p:spPr>
            <a:xfrm>
              <a:off x="0" y="10112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3209" name="Rectangle"/>
            <p:cNvSpPr/>
            <p:nvPr/>
          </p:nvSpPr>
          <p:spPr>
            <a:xfrm>
              <a:off x="76200" y="0"/>
              <a:ext cx="266700" cy="10160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3213" name="Group"/>
          <p:cNvGrpSpPr/>
          <p:nvPr/>
        </p:nvGrpSpPr>
        <p:grpSpPr>
          <a:xfrm>
            <a:off x="5626099" y="1485900"/>
            <a:ext cx="317502" cy="1726098"/>
            <a:chOff x="0" y="0"/>
            <a:chExt cx="317500" cy="1726097"/>
          </a:xfrm>
        </p:grpSpPr>
        <p:sp>
          <p:nvSpPr>
            <p:cNvPr id="3211" name="5"/>
            <p:cNvSpPr txBox="1"/>
            <p:nvPr/>
          </p:nvSpPr>
          <p:spPr>
            <a:xfrm>
              <a:off x="0" y="12398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3212" name="Rectangle"/>
            <p:cNvSpPr/>
            <p:nvPr/>
          </p:nvSpPr>
          <p:spPr>
            <a:xfrm>
              <a:off x="50800" y="0"/>
              <a:ext cx="266701" cy="12446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3216" name="Group"/>
          <p:cNvGrpSpPr/>
          <p:nvPr/>
        </p:nvGrpSpPr>
        <p:grpSpPr>
          <a:xfrm>
            <a:off x="2311399" y="1247775"/>
            <a:ext cx="317501" cy="1967398"/>
            <a:chOff x="0" y="0"/>
            <a:chExt cx="317500" cy="1967397"/>
          </a:xfrm>
        </p:grpSpPr>
        <p:sp>
          <p:nvSpPr>
            <p:cNvPr id="3214" name="6"/>
            <p:cNvSpPr txBox="1"/>
            <p:nvPr/>
          </p:nvSpPr>
          <p:spPr>
            <a:xfrm>
              <a:off x="0" y="14811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3215" name="Rectangle"/>
            <p:cNvSpPr/>
            <p:nvPr/>
          </p:nvSpPr>
          <p:spPr>
            <a:xfrm>
              <a:off x="63500" y="0"/>
              <a:ext cx="254000" cy="14986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3219" name="Group"/>
          <p:cNvGrpSpPr/>
          <p:nvPr/>
        </p:nvGrpSpPr>
        <p:grpSpPr>
          <a:xfrm>
            <a:off x="4267199" y="990600"/>
            <a:ext cx="317501" cy="2246798"/>
            <a:chOff x="0" y="0"/>
            <a:chExt cx="317500" cy="2246797"/>
          </a:xfrm>
        </p:grpSpPr>
        <p:sp>
          <p:nvSpPr>
            <p:cNvPr id="3217" name="7"/>
            <p:cNvSpPr txBox="1"/>
            <p:nvPr/>
          </p:nvSpPr>
          <p:spPr>
            <a:xfrm>
              <a:off x="0" y="17605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3218" name="Rectangle"/>
            <p:cNvSpPr/>
            <p:nvPr/>
          </p:nvSpPr>
          <p:spPr>
            <a:xfrm>
              <a:off x="63500" y="0"/>
              <a:ext cx="254000" cy="17653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3222" name="Group"/>
          <p:cNvGrpSpPr/>
          <p:nvPr/>
        </p:nvGrpSpPr>
        <p:grpSpPr>
          <a:xfrm>
            <a:off x="3644899" y="749300"/>
            <a:ext cx="279401" cy="2475398"/>
            <a:chOff x="0" y="0"/>
            <a:chExt cx="279400" cy="2475397"/>
          </a:xfrm>
        </p:grpSpPr>
        <p:sp>
          <p:nvSpPr>
            <p:cNvPr id="3220" name="8"/>
            <p:cNvSpPr txBox="1"/>
            <p:nvPr/>
          </p:nvSpPr>
          <p:spPr>
            <a:xfrm>
              <a:off x="0" y="19891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3221" name="Rectangle"/>
            <p:cNvSpPr/>
            <p:nvPr/>
          </p:nvSpPr>
          <p:spPr>
            <a:xfrm>
              <a:off x="25400" y="0"/>
              <a:ext cx="254000" cy="19939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3225" name="Group"/>
          <p:cNvGrpSpPr/>
          <p:nvPr/>
        </p:nvGrpSpPr>
        <p:grpSpPr>
          <a:xfrm>
            <a:off x="2954337" y="482600"/>
            <a:ext cx="279401" cy="2742098"/>
            <a:chOff x="0" y="0"/>
            <a:chExt cx="279400" cy="2742097"/>
          </a:xfrm>
        </p:grpSpPr>
        <p:sp>
          <p:nvSpPr>
            <p:cNvPr id="3223" name="9"/>
            <p:cNvSpPr txBox="1"/>
            <p:nvPr/>
          </p:nvSpPr>
          <p:spPr>
            <a:xfrm>
              <a:off x="0" y="22558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9</a:t>
              </a:r>
            </a:p>
          </p:txBody>
        </p:sp>
        <p:sp>
          <p:nvSpPr>
            <p:cNvPr id="3224" name="Rectangle"/>
            <p:cNvSpPr/>
            <p:nvPr/>
          </p:nvSpPr>
          <p:spPr>
            <a:xfrm>
              <a:off x="25400" y="0"/>
              <a:ext cx="254000" cy="22606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sp>
        <p:nvSpPr>
          <p:cNvPr id="3226" name="Insertion Sort"/>
          <p:cNvSpPr txBox="1"/>
          <p:nvPr/>
        </p:nvSpPr>
        <p:spPr>
          <a:xfrm>
            <a:off x="2413000" y="5278435"/>
            <a:ext cx="2135498" cy="4862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9044" tIns="19044" rIns="19044" bIns="19044">
            <a:spAutoFit/>
          </a:bodyPr>
          <a:lstStyle>
            <a:lvl1pPr defTabSz="762000">
              <a:lnSpc>
                <a:spcPts val="3600"/>
              </a:lnSpc>
              <a:tabLst>
                <a:tab pos="355600" algn="l"/>
                <a:tab pos="711200" algn="l"/>
                <a:tab pos="1079500" algn="l"/>
              </a:tabLst>
              <a:defRPr sz="30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lvl1pPr>
          </a:lstStyle>
          <a:p>
            <a:pPr/>
            <a:r>
              <a:t>Insertion Sort</a:t>
            </a:r>
          </a:p>
        </p:txBody>
      </p:sp>
      <p:sp>
        <p:nvSpPr>
          <p:cNvPr id="3227" name="Line"/>
          <p:cNvSpPr/>
          <p:nvPr/>
        </p:nvSpPr>
        <p:spPr>
          <a:xfrm flipH="1">
            <a:off x="3487737" y="455612"/>
            <a:ext cx="1" cy="2952751"/>
          </a:xfrm>
          <a:prstGeom prst="line">
            <a:avLst/>
          </a:prstGeom>
          <a:ln w="38100">
            <a:solidFill>
              <a:srgbClr val="FF00FF"/>
            </a:solidFill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Let's talk about efficiency:…"/>
          <p:cNvSpPr txBox="1"/>
          <p:nvPr/>
        </p:nvSpPr>
        <p:spPr>
          <a:xfrm>
            <a:off x="103187" y="368298"/>
            <a:ext cx="7440676" cy="40512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9044" tIns="19044" rIns="19044" bIns="19044">
            <a:spAutoFit/>
          </a:bodyPr>
          <a:lstStyle/>
          <a:p>
            <a:pPr defTabSz="762000">
              <a:lnSpc>
                <a:spcPts val="3600"/>
              </a:lnSpc>
              <a:tabLst>
                <a:tab pos="355600" algn="l"/>
                <a:tab pos="711200" algn="l"/>
                <a:tab pos="1079500" algn="l"/>
              </a:tabLst>
              <a:defRPr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pPr>
            <a:r>
              <a:t>Let's talk about efficiency:</a:t>
            </a:r>
          </a:p>
          <a:p>
            <a:pPr defTabSz="762000">
              <a:tabLst>
                <a:tab pos="355600" algn="l"/>
                <a:tab pos="711200" algn="l"/>
                <a:tab pos="1079500" algn="l"/>
              </a:tabLst>
              <a:defRPr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defTabSz="762000">
              <a:tabLst>
                <a:tab pos="355600" algn="l"/>
                <a:tab pos="711200" algn="l"/>
                <a:tab pos="1079500" algn="l"/>
              </a:tabLst>
              <a:defRPr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pPr>
            <a:r>
              <a:t>	</a:t>
            </a:r>
            <a:r>
              <a:rPr b="1">
                <a:solidFill>
                  <a:srgbClr val="FF0000"/>
                </a:solidFill>
              </a:rPr>
              <a:t>for (i=0;i&lt;n-1;i++)</a:t>
            </a:r>
            <a:br>
              <a:rPr b="1">
                <a:solidFill>
                  <a:srgbClr val="FF0000"/>
                </a:solidFill>
              </a:rPr>
            </a:br>
            <a:r>
              <a:t>	{</a:t>
            </a:r>
          </a:p>
          <a:p>
            <a:pPr defTabSz="762000">
              <a:tabLst>
                <a:tab pos="355600" algn="l"/>
                <a:tab pos="711200" algn="l"/>
                <a:tab pos="1079500" algn="l"/>
              </a:tabLst>
              <a:defRPr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pPr>
            <a:r>
              <a:t>			smallest = i;   // location of smallest so far</a:t>
            </a:r>
            <a:br/>
            <a:r>
              <a:t>			</a:t>
            </a:r>
            <a:r>
              <a:rPr b="1">
                <a:solidFill>
                  <a:srgbClr val="FF0000"/>
                </a:solidFill>
              </a:rPr>
              <a:t>for (j=i+1;j&lt;n;j++)</a:t>
            </a:r>
            <a:endParaRPr b="1">
              <a:solidFill>
                <a:srgbClr val="FF0000"/>
              </a:solidFill>
            </a:endParaRPr>
          </a:p>
          <a:p>
            <a:pPr defTabSz="762000">
              <a:tabLst>
                <a:tab pos="355600" algn="l"/>
                <a:tab pos="711200" algn="l"/>
                <a:tab pos="1079500" algn="l"/>
              </a:tabLst>
              <a:defRPr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pPr>
            <a:r>
              <a:t>			{</a:t>
            </a:r>
            <a:br/>
            <a:r>
              <a:t>				if (X[smallest] &gt; X[j])</a:t>
            </a:r>
            <a:br/>
            <a:r>
              <a:t>			   		smallest = j; // new loc of smallest</a:t>
            </a:r>
          </a:p>
          <a:p>
            <a:pPr defTabSz="762000">
              <a:tabLst>
                <a:tab pos="355600" algn="l"/>
                <a:tab pos="711200" algn="l"/>
                <a:tab pos="1079500" algn="l"/>
              </a:tabLst>
              <a:defRPr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pPr>
            <a:r>
              <a:t>			}</a:t>
            </a:r>
            <a:br/>
            <a:r>
              <a:t>			if (smallest != i) // swap if not already in </a:t>
            </a:r>
            <a:br/>
            <a:r>
              <a:t>			{	                // correct position</a:t>
            </a:r>
            <a:br/>
            <a:r>
              <a:t>				</a:t>
            </a:r>
            <a:r>
              <a:rPr i="1"/>
              <a:t>swap X[i] with X[smallest]</a:t>
            </a:r>
            <a:br>
              <a:rPr i="1"/>
            </a:br>
            <a:r>
              <a:t>			}</a:t>
            </a:r>
          </a:p>
          <a:p>
            <a:pPr defTabSz="762000">
              <a:tabLst>
                <a:tab pos="355600" algn="l"/>
                <a:tab pos="711200" algn="l"/>
                <a:tab pos="1079500" algn="l"/>
              </a:tabLst>
              <a:defRPr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pPr>
            <a:r>
              <a:t>	}</a:t>
            </a:r>
          </a:p>
        </p:txBody>
      </p:sp>
      <p:sp>
        <p:nvSpPr>
          <p:cNvPr id="51" name="i=0 inner loop executed n-1 times…"/>
          <p:cNvSpPr txBox="1"/>
          <p:nvPr/>
        </p:nvSpPr>
        <p:spPr>
          <a:xfrm>
            <a:off x="1111250" y="4579935"/>
            <a:ext cx="3478958" cy="13868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9044" tIns="19044" rIns="19044" bIns="19044">
            <a:spAutoFit/>
          </a:bodyPr>
          <a:lstStyle/>
          <a:p>
            <a:pPr defTabSz="762000">
              <a:lnSpc>
                <a:spcPts val="3600"/>
              </a:lnSpc>
              <a:tabLst>
                <a:tab pos="355600" algn="l"/>
                <a:tab pos="711200" algn="l"/>
                <a:tab pos="1079500" algn="l"/>
              </a:tabLst>
              <a:defRPr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pPr>
            <a:r>
              <a:t>i=0</a:t>
            </a:r>
            <a:r>
              <a:rPr>
                <a:latin typeface="+mj-lt"/>
                <a:ea typeface="+mj-ea"/>
                <a:cs typeface="+mj-cs"/>
                <a:sym typeface="Times New Roman"/>
              </a:rPr>
              <a:t>	inner loop executed n-1 times</a:t>
            </a:r>
          </a:p>
          <a:p>
            <a:pPr defTabSz="762000">
              <a:lnSpc>
                <a:spcPts val="3600"/>
              </a:lnSpc>
              <a:tabLst>
                <a:tab pos="355600" algn="l"/>
                <a:tab pos="711200" algn="l"/>
                <a:tab pos="1079500" algn="l"/>
              </a:tabLst>
              <a:defRPr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pPr>
            <a:r>
              <a:t>i=1</a:t>
            </a:r>
            <a:r>
              <a:rPr>
                <a:latin typeface="+mj-lt"/>
                <a:ea typeface="+mj-ea"/>
                <a:cs typeface="+mj-cs"/>
                <a:sym typeface="Times New Roman"/>
              </a:rPr>
              <a:t>	inner loop executes n-2 times</a:t>
            </a:r>
          </a:p>
          <a:p>
            <a:pPr defTabSz="762000">
              <a:lnSpc>
                <a:spcPts val="3600"/>
              </a:lnSpc>
              <a:tabLst>
                <a:tab pos="355600" algn="l"/>
                <a:tab pos="711200" algn="l"/>
                <a:tab pos="1079500" algn="l"/>
              </a:tabLst>
              <a:defRPr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pPr>
            <a:r>
              <a:t>i=2</a:t>
            </a:r>
            <a:r>
              <a:rPr>
                <a:latin typeface="+mj-lt"/>
                <a:ea typeface="+mj-ea"/>
                <a:cs typeface="+mj-cs"/>
                <a:sym typeface="Times New Roman"/>
              </a:rPr>
              <a:t>	. . . n-3 times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51" grpId="1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1" name="Group"/>
          <p:cNvGrpSpPr/>
          <p:nvPr/>
        </p:nvGrpSpPr>
        <p:grpSpPr>
          <a:xfrm>
            <a:off x="6286499" y="2476499"/>
            <a:ext cx="317501" cy="735499"/>
            <a:chOff x="0" y="0"/>
            <a:chExt cx="317500" cy="735497"/>
          </a:xfrm>
        </p:grpSpPr>
        <p:sp>
          <p:nvSpPr>
            <p:cNvPr id="3229" name="1"/>
            <p:cNvSpPr txBox="1"/>
            <p:nvPr/>
          </p:nvSpPr>
          <p:spPr>
            <a:xfrm>
              <a:off x="0" y="2492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3230" name="Rectangle"/>
            <p:cNvSpPr/>
            <p:nvPr/>
          </p:nvSpPr>
          <p:spPr>
            <a:xfrm>
              <a:off x="50800" y="0"/>
              <a:ext cx="266700" cy="2540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3234" name="Group"/>
          <p:cNvGrpSpPr/>
          <p:nvPr/>
        </p:nvGrpSpPr>
        <p:grpSpPr>
          <a:xfrm>
            <a:off x="4991099" y="2247900"/>
            <a:ext cx="279401" cy="976798"/>
            <a:chOff x="0" y="0"/>
            <a:chExt cx="279400" cy="976797"/>
          </a:xfrm>
        </p:grpSpPr>
        <p:sp>
          <p:nvSpPr>
            <p:cNvPr id="3232" name="2"/>
            <p:cNvSpPr txBox="1"/>
            <p:nvPr/>
          </p:nvSpPr>
          <p:spPr>
            <a:xfrm>
              <a:off x="0" y="4905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3233" name="Rectangle"/>
            <p:cNvSpPr/>
            <p:nvPr/>
          </p:nvSpPr>
          <p:spPr>
            <a:xfrm>
              <a:off x="12700" y="0"/>
              <a:ext cx="266700" cy="5080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3237" name="Group"/>
          <p:cNvGrpSpPr/>
          <p:nvPr/>
        </p:nvGrpSpPr>
        <p:grpSpPr>
          <a:xfrm>
            <a:off x="1039812" y="1968500"/>
            <a:ext cx="304801" cy="1230798"/>
            <a:chOff x="0" y="0"/>
            <a:chExt cx="304800" cy="1230797"/>
          </a:xfrm>
        </p:grpSpPr>
        <p:sp>
          <p:nvSpPr>
            <p:cNvPr id="3235" name="3"/>
            <p:cNvSpPr txBox="1"/>
            <p:nvPr/>
          </p:nvSpPr>
          <p:spPr>
            <a:xfrm>
              <a:off x="0" y="7445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3236" name="Rectangle"/>
            <p:cNvSpPr/>
            <p:nvPr/>
          </p:nvSpPr>
          <p:spPr>
            <a:xfrm>
              <a:off x="38100" y="0"/>
              <a:ext cx="266700" cy="7493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3240" name="Group"/>
          <p:cNvGrpSpPr/>
          <p:nvPr/>
        </p:nvGrpSpPr>
        <p:grpSpPr>
          <a:xfrm>
            <a:off x="1649412" y="1722437"/>
            <a:ext cx="342901" cy="1497499"/>
            <a:chOff x="0" y="0"/>
            <a:chExt cx="342900" cy="1497497"/>
          </a:xfrm>
        </p:grpSpPr>
        <p:sp>
          <p:nvSpPr>
            <p:cNvPr id="3238" name="4"/>
            <p:cNvSpPr txBox="1"/>
            <p:nvPr/>
          </p:nvSpPr>
          <p:spPr>
            <a:xfrm>
              <a:off x="0" y="10112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3239" name="Rectangle"/>
            <p:cNvSpPr/>
            <p:nvPr/>
          </p:nvSpPr>
          <p:spPr>
            <a:xfrm>
              <a:off x="76200" y="0"/>
              <a:ext cx="266700" cy="10160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3243" name="Group"/>
          <p:cNvGrpSpPr/>
          <p:nvPr/>
        </p:nvGrpSpPr>
        <p:grpSpPr>
          <a:xfrm>
            <a:off x="5626099" y="1485900"/>
            <a:ext cx="317502" cy="1726098"/>
            <a:chOff x="0" y="0"/>
            <a:chExt cx="317500" cy="1726097"/>
          </a:xfrm>
        </p:grpSpPr>
        <p:sp>
          <p:nvSpPr>
            <p:cNvPr id="3241" name="5"/>
            <p:cNvSpPr txBox="1"/>
            <p:nvPr/>
          </p:nvSpPr>
          <p:spPr>
            <a:xfrm>
              <a:off x="0" y="12398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3242" name="Rectangle"/>
            <p:cNvSpPr/>
            <p:nvPr/>
          </p:nvSpPr>
          <p:spPr>
            <a:xfrm>
              <a:off x="50800" y="0"/>
              <a:ext cx="266701" cy="12446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3246" name="Group"/>
          <p:cNvGrpSpPr/>
          <p:nvPr/>
        </p:nvGrpSpPr>
        <p:grpSpPr>
          <a:xfrm>
            <a:off x="2311399" y="1247775"/>
            <a:ext cx="317501" cy="1967398"/>
            <a:chOff x="0" y="0"/>
            <a:chExt cx="317500" cy="1967397"/>
          </a:xfrm>
        </p:grpSpPr>
        <p:sp>
          <p:nvSpPr>
            <p:cNvPr id="3244" name="6"/>
            <p:cNvSpPr txBox="1"/>
            <p:nvPr/>
          </p:nvSpPr>
          <p:spPr>
            <a:xfrm>
              <a:off x="0" y="14811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3245" name="Rectangle"/>
            <p:cNvSpPr/>
            <p:nvPr/>
          </p:nvSpPr>
          <p:spPr>
            <a:xfrm>
              <a:off x="63500" y="0"/>
              <a:ext cx="254000" cy="14986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3249" name="Group"/>
          <p:cNvGrpSpPr/>
          <p:nvPr/>
        </p:nvGrpSpPr>
        <p:grpSpPr>
          <a:xfrm>
            <a:off x="4267199" y="990600"/>
            <a:ext cx="317501" cy="2246798"/>
            <a:chOff x="0" y="0"/>
            <a:chExt cx="317500" cy="2246797"/>
          </a:xfrm>
        </p:grpSpPr>
        <p:sp>
          <p:nvSpPr>
            <p:cNvPr id="3247" name="7"/>
            <p:cNvSpPr txBox="1"/>
            <p:nvPr/>
          </p:nvSpPr>
          <p:spPr>
            <a:xfrm>
              <a:off x="0" y="17605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3248" name="Rectangle"/>
            <p:cNvSpPr/>
            <p:nvPr/>
          </p:nvSpPr>
          <p:spPr>
            <a:xfrm>
              <a:off x="63500" y="0"/>
              <a:ext cx="254000" cy="17653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3252" name="Group"/>
          <p:cNvGrpSpPr/>
          <p:nvPr/>
        </p:nvGrpSpPr>
        <p:grpSpPr>
          <a:xfrm>
            <a:off x="2941637" y="3263900"/>
            <a:ext cx="279401" cy="2475398"/>
            <a:chOff x="0" y="0"/>
            <a:chExt cx="279400" cy="2475397"/>
          </a:xfrm>
        </p:grpSpPr>
        <p:sp>
          <p:nvSpPr>
            <p:cNvPr id="3250" name="8"/>
            <p:cNvSpPr txBox="1"/>
            <p:nvPr/>
          </p:nvSpPr>
          <p:spPr>
            <a:xfrm>
              <a:off x="0" y="19891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3251" name="Rectangle"/>
            <p:cNvSpPr/>
            <p:nvPr/>
          </p:nvSpPr>
          <p:spPr>
            <a:xfrm>
              <a:off x="25400" y="0"/>
              <a:ext cx="254000" cy="19939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3255" name="Group"/>
          <p:cNvGrpSpPr/>
          <p:nvPr/>
        </p:nvGrpSpPr>
        <p:grpSpPr>
          <a:xfrm>
            <a:off x="2954337" y="482600"/>
            <a:ext cx="279401" cy="2742098"/>
            <a:chOff x="0" y="0"/>
            <a:chExt cx="279400" cy="2742097"/>
          </a:xfrm>
        </p:grpSpPr>
        <p:sp>
          <p:nvSpPr>
            <p:cNvPr id="3253" name="9"/>
            <p:cNvSpPr txBox="1"/>
            <p:nvPr/>
          </p:nvSpPr>
          <p:spPr>
            <a:xfrm>
              <a:off x="0" y="22558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9</a:t>
              </a:r>
            </a:p>
          </p:txBody>
        </p:sp>
        <p:sp>
          <p:nvSpPr>
            <p:cNvPr id="3254" name="Rectangle"/>
            <p:cNvSpPr/>
            <p:nvPr/>
          </p:nvSpPr>
          <p:spPr>
            <a:xfrm>
              <a:off x="25400" y="0"/>
              <a:ext cx="254000" cy="22606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sp>
        <p:nvSpPr>
          <p:cNvPr id="3256" name="Line"/>
          <p:cNvSpPr/>
          <p:nvPr/>
        </p:nvSpPr>
        <p:spPr>
          <a:xfrm flipH="1">
            <a:off x="4135437" y="455612"/>
            <a:ext cx="1" cy="2952751"/>
          </a:xfrm>
          <a:prstGeom prst="line">
            <a:avLst/>
          </a:prstGeom>
          <a:ln w="38100">
            <a:solidFill>
              <a:srgbClr val="FF00FF"/>
            </a:solidFill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60" name="Group"/>
          <p:cNvGrpSpPr/>
          <p:nvPr/>
        </p:nvGrpSpPr>
        <p:grpSpPr>
          <a:xfrm>
            <a:off x="6286499" y="2476499"/>
            <a:ext cx="317501" cy="735499"/>
            <a:chOff x="0" y="0"/>
            <a:chExt cx="317500" cy="735497"/>
          </a:xfrm>
        </p:grpSpPr>
        <p:sp>
          <p:nvSpPr>
            <p:cNvPr id="3258" name="1"/>
            <p:cNvSpPr txBox="1"/>
            <p:nvPr/>
          </p:nvSpPr>
          <p:spPr>
            <a:xfrm>
              <a:off x="0" y="2492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3259" name="Rectangle"/>
            <p:cNvSpPr/>
            <p:nvPr/>
          </p:nvSpPr>
          <p:spPr>
            <a:xfrm>
              <a:off x="50800" y="0"/>
              <a:ext cx="266700" cy="2540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3263" name="Group"/>
          <p:cNvGrpSpPr/>
          <p:nvPr/>
        </p:nvGrpSpPr>
        <p:grpSpPr>
          <a:xfrm>
            <a:off x="4991099" y="2247900"/>
            <a:ext cx="279401" cy="976798"/>
            <a:chOff x="0" y="0"/>
            <a:chExt cx="279400" cy="976797"/>
          </a:xfrm>
        </p:grpSpPr>
        <p:sp>
          <p:nvSpPr>
            <p:cNvPr id="3261" name="2"/>
            <p:cNvSpPr txBox="1"/>
            <p:nvPr/>
          </p:nvSpPr>
          <p:spPr>
            <a:xfrm>
              <a:off x="0" y="4905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3262" name="Rectangle"/>
            <p:cNvSpPr/>
            <p:nvPr/>
          </p:nvSpPr>
          <p:spPr>
            <a:xfrm>
              <a:off x="12700" y="0"/>
              <a:ext cx="266700" cy="5080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3266" name="Group"/>
          <p:cNvGrpSpPr/>
          <p:nvPr/>
        </p:nvGrpSpPr>
        <p:grpSpPr>
          <a:xfrm>
            <a:off x="1039812" y="1968500"/>
            <a:ext cx="304801" cy="1230798"/>
            <a:chOff x="0" y="0"/>
            <a:chExt cx="304800" cy="1230797"/>
          </a:xfrm>
        </p:grpSpPr>
        <p:sp>
          <p:nvSpPr>
            <p:cNvPr id="3264" name="3"/>
            <p:cNvSpPr txBox="1"/>
            <p:nvPr/>
          </p:nvSpPr>
          <p:spPr>
            <a:xfrm>
              <a:off x="0" y="7445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3265" name="Rectangle"/>
            <p:cNvSpPr/>
            <p:nvPr/>
          </p:nvSpPr>
          <p:spPr>
            <a:xfrm>
              <a:off x="38100" y="0"/>
              <a:ext cx="266700" cy="7493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3269" name="Group"/>
          <p:cNvGrpSpPr/>
          <p:nvPr/>
        </p:nvGrpSpPr>
        <p:grpSpPr>
          <a:xfrm>
            <a:off x="1649412" y="1722437"/>
            <a:ext cx="342901" cy="1497499"/>
            <a:chOff x="0" y="0"/>
            <a:chExt cx="342900" cy="1497497"/>
          </a:xfrm>
        </p:grpSpPr>
        <p:sp>
          <p:nvSpPr>
            <p:cNvPr id="3267" name="4"/>
            <p:cNvSpPr txBox="1"/>
            <p:nvPr/>
          </p:nvSpPr>
          <p:spPr>
            <a:xfrm>
              <a:off x="0" y="10112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3268" name="Rectangle"/>
            <p:cNvSpPr/>
            <p:nvPr/>
          </p:nvSpPr>
          <p:spPr>
            <a:xfrm>
              <a:off x="76200" y="0"/>
              <a:ext cx="266700" cy="10160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3272" name="Group"/>
          <p:cNvGrpSpPr/>
          <p:nvPr/>
        </p:nvGrpSpPr>
        <p:grpSpPr>
          <a:xfrm>
            <a:off x="5626099" y="1485900"/>
            <a:ext cx="317502" cy="1726098"/>
            <a:chOff x="0" y="0"/>
            <a:chExt cx="317500" cy="1726097"/>
          </a:xfrm>
        </p:grpSpPr>
        <p:sp>
          <p:nvSpPr>
            <p:cNvPr id="3270" name="5"/>
            <p:cNvSpPr txBox="1"/>
            <p:nvPr/>
          </p:nvSpPr>
          <p:spPr>
            <a:xfrm>
              <a:off x="0" y="12398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3271" name="Rectangle"/>
            <p:cNvSpPr/>
            <p:nvPr/>
          </p:nvSpPr>
          <p:spPr>
            <a:xfrm>
              <a:off x="50800" y="0"/>
              <a:ext cx="266701" cy="12446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3275" name="Group"/>
          <p:cNvGrpSpPr/>
          <p:nvPr/>
        </p:nvGrpSpPr>
        <p:grpSpPr>
          <a:xfrm>
            <a:off x="2311399" y="1247775"/>
            <a:ext cx="317501" cy="1967398"/>
            <a:chOff x="0" y="0"/>
            <a:chExt cx="317500" cy="1967397"/>
          </a:xfrm>
        </p:grpSpPr>
        <p:sp>
          <p:nvSpPr>
            <p:cNvPr id="3273" name="6"/>
            <p:cNvSpPr txBox="1"/>
            <p:nvPr/>
          </p:nvSpPr>
          <p:spPr>
            <a:xfrm>
              <a:off x="0" y="14811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3274" name="Rectangle"/>
            <p:cNvSpPr/>
            <p:nvPr/>
          </p:nvSpPr>
          <p:spPr>
            <a:xfrm>
              <a:off x="63500" y="0"/>
              <a:ext cx="254000" cy="14986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3278" name="Group"/>
          <p:cNvGrpSpPr/>
          <p:nvPr/>
        </p:nvGrpSpPr>
        <p:grpSpPr>
          <a:xfrm>
            <a:off x="4267199" y="990600"/>
            <a:ext cx="317501" cy="2246798"/>
            <a:chOff x="0" y="0"/>
            <a:chExt cx="317500" cy="2246797"/>
          </a:xfrm>
        </p:grpSpPr>
        <p:sp>
          <p:nvSpPr>
            <p:cNvPr id="3276" name="7"/>
            <p:cNvSpPr txBox="1"/>
            <p:nvPr/>
          </p:nvSpPr>
          <p:spPr>
            <a:xfrm>
              <a:off x="0" y="17605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3277" name="Rectangle"/>
            <p:cNvSpPr/>
            <p:nvPr/>
          </p:nvSpPr>
          <p:spPr>
            <a:xfrm>
              <a:off x="63500" y="0"/>
              <a:ext cx="254000" cy="17653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3281" name="Group"/>
          <p:cNvGrpSpPr/>
          <p:nvPr/>
        </p:nvGrpSpPr>
        <p:grpSpPr>
          <a:xfrm>
            <a:off x="2335212" y="3263900"/>
            <a:ext cx="279401" cy="2475398"/>
            <a:chOff x="0" y="0"/>
            <a:chExt cx="279400" cy="2475397"/>
          </a:xfrm>
        </p:grpSpPr>
        <p:sp>
          <p:nvSpPr>
            <p:cNvPr id="3279" name="8"/>
            <p:cNvSpPr txBox="1"/>
            <p:nvPr/>
          </p:nvSpPr>
          <p:spPr>
            <a:xfrm>
              <a:off x="0" y="19891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3280" name="Rectangle"/>
            <p:cNvSpPr/>
            <p:nvPr/>
          </p:nvSpPr>
          <p:spPr>
            <a:xfrm>
              <a:off x="25400" y="0"/>
              <a:ext cx="254000" cy="19939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3284" name="Group"/>
          <p:cNvGrpSpPr/>
          <p:nvPr/>
        </p:nvGrpSpPr>
        <p:grpSpPr>
          <a:xfrm>
            <a:off x="3602037" y="482600"/>
            <a:ext cx="279401" cy="2742098"/>
            <a:chOff x="0" y="0"/>
            <a:chExt cx="279400" cy="2742097"/>
          </a:xfrm>
        </p:grpSpPr>
        <p:sp>
          <p:nvSpPr>
            <p:cNvPr id="3282" name="9"/>
            <p:cNvSpPr txBox="1"/>
            <p:nvPr/>
          </p:nvSpPr>
          <p:spPr>
            <a:xfrm>
              <a:off x="0" y="22558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9</a:t>
              </a:r>
            </a:p>
          </p:txBody>
        </p:sp>
        <p:sp>
          <p:nvSpPr>
            <p:cNvPr id="3283" name="Rectangle"/>
            <p:cNvSpPr/>
            <p:nvPr/>
          </p:nvSpPr>
          <p:spPr>
            <a:xfrm>
              <a:off x="25400" y="0"/>
              <a:ext cx="254000" cy="22606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sp>
        <p:nvSpPr>
          <p:cNvPr id="3285" name="Line"/>
          <p:cNvSpPr/>
          <p:nvPr/>
        </p:nvSpPr>
        <p:spPr>
          <a:xfrm flipH="1">
            <a:off x="4135437" y="455612"/>
            <a:ext cx="1" cy="2952751"/>
          </a:xfrm>
          <a:prstGeom prst="line">
            <a:avLst/>
          </a:prstGeom>
          <a:ln w="38100">
            <a:solidFill>
              <a:srgbClr val="FF00FF"/>
            </a:solidFill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89" name="Group"/>
          <p:cNvGrpSpPr/>
          <p:nvPr/>
        </p:nvGrpSpPr>
        <p:grpSpPr>
          <a:xfrm>
            <a:off x="6286499" y="2476499"/>
            <a:ext cx="317501" cy="735499"/>
            <a:chOff x="0" y="0"/>
            <a:chExt cx="317500" cy="735497"/>
          </a:xfrm>
        </p:grpSpPr>
        <p:sp>
          <p:nvSpPr>
            <p:cNvPr id="3287" name="1"/>
            <p:cNvSpPr txBox="1"/>
            <p:nvPr/>
          </p:nvSpPr>
          <p:spPr>
            <a:xfrm>
              <a:off x="0" y="2492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3288" name="Rectangle"/>
            <p:cNvSpPr/>
            <p:nvPr/>
          </p:nvSpPr>
          <p:spPr>
            <a:xfrm>
              <a:off x="50800" y="0"/>
              <a:ext cx="266700" cy="2540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3292" name="Group"/>
          <p:cNvGrpSpPr/>
          <p:nvPr/>
        </p:nvGrpSpPr>
        <p:grpSpPr>
          <a:xfrm>
            <a:off x="4991099" y="2247900"/>
            <a:ext cx="279401" cy="976798"/>
            <a:chOff x="0" y="0"/>
            <a:chExt cx="279400" cy="976797"/>
          </a:xfrm>
        </p:grpSpPr>
        <p:sp>
          <p:nvSpPr>
            <p:cNvPr id="3290" name="2"/>
            <p:cNvSpPr txBox="1"/>
            <p:nvPr/>
          </p:nvSpPr>
          <p:spPr>
            <a:xfrm>
              <a:off x="0" y="4905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3291" name="Rectangle"/>
            <p:cNvSpPr/>
            <p:nvPr/>
          </p:nvSpPr>
          <p:spPr>
            <a:xfrm>
              <a:off x="12700" y="0"/>
              <a:ext cx="266700" cy="5080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3295" name="Group"/>
          <p:cNvGrpSpPr/>
          <p:nvPr/>
        </p:nvGrpSpPr>
        <p:grpSpPr>
          <a:xfrm>
            <a:off x="1039812" y="1968500"/>
            <a:ext cx="304801" cy="1230798"/>
            <a:chOff x="0" y="0"/>
            <a:chExt cx="304800" cy="1230797"/>
          </a:xfrm>
        </p:grpSpPr>
        <p:sp>
          <p:nvSpPr>
            <p:cNvPr id="3293" name="3"/>
            <p:cNvSpPr txBox="1"/>
            <p:nvPr/>
          </p:nvSpPr>
          <p:spPr>
            <a:xfrm>
              <a:off x="0" y="7445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3294" name="Rectangle"/>
            <p:cNvSpPr/>
            <p:nvPr/>
          </p:nvSpPr>
          <p:spPr>
            <a:xfrm>
              <a:off x="38100" y="0"/>
              <a:ext cx="266700" cy="7493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3298" name="Group"/>
          <p:cNvGrpSpPr/>
          <p:nvPr/>
        </p:nvGrpSpPr>
        <p:grpSpPr>
          <a:xfrm>
            <a:off x="1649412" y="1722437"/>
            <a:ext cx="342901" cy="1497499"/>
            <a:chOff x="0" y="0"/>
            <a:chExt cx="342900" cy="1497497"/>
          </a:xfrm>
        </p:grpSpPr>
        <p:sp>
          <p:nvSpPr>
            <p:cNvPr id="3296" name="4"/>
            <p:cNvSpPr txBox="1"/>
            <p:nvPr/>
          </p:nvSpPr>
          <p:spPr>
            <a:xfrm>
              <a:off x="0" y="10112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3297" name="Rectangle"/>
            <p:cNvSpPr/>
            <p:nvPr/>
          </p:nvSpPr>
          <p:spPr>
            <a:xfrm>
              <a:off x="76200" y="0"/>
              <a:ext cx="266700" cy="10160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3301" name="Group"/>
          <p:cNvGrpSpPr/>
          <p:nvPr/>
        </p:nvGrpSpPr>
        <p:grpSpPr>
          <a:xfrm>
            <a:off x="5626099" y="1485900"/>
            <a:ext cx="317502" cy="1726098"/>
            <a:chOff x="0" y="0"/>
            <a:chExt cx="317500" cy="1726097"/>
          </a:xfrm>
        </p:grpSpPr>
        <p:sp>
          <p:nvSpPr>
            <p:cNvPr id="3299" name="5"/>
            <p:cNvSpPr txBox="1"/>
            <p:nvPr/>
          </p:nvSpPr>
          <p:spPr>
            <a:xfrm>
              <a:off x="0" y="12398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3300" name="Rectangle"/>
            <p:cNvSpPr/>
            <p:nvPr/>
          </p:nvSpPr>
          <p:spPr>
            <a:xfrm>
              <a:off x="50800" y="0"/>
              <a:ext cx="266701" cy="12446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3304" name="Group"/>
          <p:cNvGrpSpPr/>
          <p:nvPr/>
        </p:nvGrpSpPr>
        <p:grpSpPr>
          <a:xfrm>
            <a:off x="2311399" y="1247775"/>
            <a:ext cx="317501" cy="1967398"/>
            <a:chOff x="0" y="0"/>
            <a:chExt cx="317500" cy="1967397"/>
          </a:xfrm>
        </p:grpSpPr>
        <p:sp>
          <p:nvSpPr>
            <p:cNvPr id="3302" name="6"/>
            <p:cNvSpPr txBox="1"/>
            <p:nvPr/>
          </p:nvSpPr>
          <p:spPr>
            <a:xfrm>
              <a:off x="0" y="14811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3303" name="Rectangle"/>
            <p:cNvSpPr/>
            <p:nvPr/>
          </p:nvSpPr>
          <p:spPr>
            <a:xfrm>
              <a:off x="63500" y="0"/>
              <a:ext cx="254000" cy="14986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3307" name="Group"/>
          <p:cNvGrpSpPr/>
          <p:nvPr/>
        </p:nvGrpSpPr>
        <p:grpSpPr>
          <a:xfrm>
            <a:off x="4267199" y="990600"/>
            <a:ext cx="317501" cy="2246798"/>
            <a:chOff x="0" y="0"/>
            <a:chExt cx="317500" cy="2246797"/>
          </a:xfrm>
        </p:grpSpPr>
        <p:sp>
          <p:nvSpPr>
            <p:cNvPr id="3305" name="7"/>
            <p:cNvSpPr txBox="1"/>
            <p:nvPr/>
          </p:nvSpPr>
          <p:spPr>
            <a:xfrm>
              <a:off x="0" y="17605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3306" name="Rectangle"/>
            <p:cNvSpPr/>
            <p:nvPr/>
          </p:nvSpPr>
          <p:spPr>
            <a:xfrm>
              <a:off x="63500" y="0"/>
              <a:ext cx="254000" cy="17653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3310" name="Group"/>
          <p:cNvGrpSpPr/>
          <p:nvPr/>
        </p:nvGrpSpPr>
        <p:grpSpPr>
          <a:xfrm>
            <a:off x="2941637" y="744537"/>
            <a:ext cx="279401" cy="2475399"/>
            <a:chOff x="0" y="0"/>
            <a:chExt cx="279400" cy="2475397"/>
          </a:xfrm>
        </p:grpSpPr>
        <p:sp>
          <p:nvSpPr>
            <p:cNvPr id="3308" name="8"/>
            <p:cNvSpPr txBox="1"/>
            <p:nvPr/>
          </p:nvSpPr>
          <p:spPr>
            <a:xfrm>
              <a:off x="0" y="19891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3309" name="Rectangle"/>
            <p:cNvSpPr/>
            <p:nvPr/>
          </p:nvSpPr>
          <p:spPr>
            <a:xfrm>
              <a:off x="25400" y="0"/>
              <a:ext cx="254000" cy="19939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3313" name="Group"/>
          <p:cNvGrpSpPr/>
          <p:nvPr/>
        </p:nvGrpSpPr>
        <p:grpSpPr>
          <a:xfrm>
            <a:off x="3602037" y="482600"/>
            <a:ext cx="279401" cy="2742098"/>
            <a:chOff x="0" y="0"/>
            <a:chExt cx="279400" cy="2742097"/>
          </a:xfrm>
        </p:grpSpPr>
        <p:sp>
          <p:nvSpPr>
            <p:cNvPr id="3311" name="9"/>
            <p:cNvSpPr txBox="1"/>
            <p:nvPr/>
          </p:nvSpPr>
          <p:spPr>
            <a:xfrm>
              <a:off x="0" y="22558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9</a:t>
              </a:r>
            </a:p>
          </p:txBody>
        </p:sp>
        <p:sp>
          <p:nvSpPr>
            <p:cNvPr id="3312" name="Rectangle"/>
            <p:cNvSpPr/>
            <p:nvPr/>
          </p:nvSpPr>
          <p:spPr>
            <a:xfrm>
              <a:off x="25400" y="0"/>
              <a:ext cx="254000" cy="22606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sp>
        <p:nvSpPr>
          <p:cNvPr id="3314" name="Insertion Sort"/>
          <p:cNvSpPr txBox="1"/>
          <p:nvPr/>
        </p:nvSpPr>
        <p:spPr>
          <a:xfrm>
            <a:off x="2413000" y="5278435"/>
            <a:ext cx="2135498" cy="4862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9044" tIns="19044" rIns="19044" bIns="19044">
            <a:spAutoFit/>
          </a:bodyPr>
          <a:lstStyle>
            <a:lvl1pPr defTabSz="762000">
              <a:lnSpc>
                <a:spcPts val="3600"/>
              </a:lnSpc>
              <a:tabLst>
                <a:tab pos="355600" algn="l"/>
                <a:tab pos="711200" algn="l"/>
                <a:tab pos="1079500" algn="l"/>
              </a:tabLst>
              <a:defRPr sz="30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lvl1pPr>
          </a:lstStyle>
          <a:p>
            <a:pPr/>
            <a:r>
              <a:t>Insertion Sort</a:t>
            </a:r>
          </a:p>
        </p:txBody>
      </p:sp>
      <p:sp>
        <p:nvSpPr>
          <p:cNvPr id="3315" name="Line"/>
          <p:cNvSpPr/>
          <p:nvPr/>
        </p:nvSpPr>
        <p:spPr>
          <a:xfrm flipH="1">
            <a:off x="4135437" y="455612"/>
            <a:ext cx="1" cy="2952751"/>
          </a:xfrm>
          <a:prstGeom prst="line">
            <a:avLst/>
          </a:prstGeom>
          <a:ln w="38100">
            <a:solidFill>
              <a:srgbClr val="FF00FF"/>
            </a:solidFill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19" name="Group"/>
          <p:cNvGrpSpPr/>
          <p:nvPr/>
        </p:nvGrpSpPr>
        <p:grpSpPr>
          <a:xfrm>
            <a:off x="6286499" y="2476499"/>
            <a:ext cx="317501" cy="735499"/>
            <a:chOff x="0" y="0"/>
            <a:chExt cx="317500" cy="735497"/>
          </a:xfrm>
        </p:grpSpPr>
        <p:sp>
          <p:nvSpPr>
            <p:cNvPr id="3317" name="1"/>
            <p:cNvSpPr txBox="1"/>
            <p:nvPr/>
          </p:nvSpPr>
          <p:spPr>
            <a:xfrm>
              <a:off x="0" y="2492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3318" name="Rectangle"/>
            <p:cNvSpPr/>
            <p:nvPr/>
          </p:nvSpPr>
          <p:spPr>
            <a:xfrm>
              <a:off x="50800" y="0"/>
              <a:ext cx="266700" cy="2540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3322" name="Group"/>
          <p:cNvGrpSpPr/>
          <p:nvPr/>
        </p:nvGrpSpPr>
        <p:grpSpPr>
          <a:xfrm>
            <a:off x="4991099" y="2247900"/>
            <a:ext cx="279401" cy="976798"/>
            <a:chOff x="0" y="0"/>
            <a:chExt cx="279400" cy="976797"/>
          </a:xfrm>
        </p:grpSpPr>
        <p:sp>
          <p:nvSpPr>
            <p:cNvPr id="3320" name="2"/>
            <p:cNvSpPr txBox="1"/>
            <p:nvPr/>
          </p:nvSpPr>
          <p:spPr>
            <a:xfrm>
              <a:off x="0" y="4905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3321" name="Rectangle"/>
            <p:cNvSpPr/>
            <p:nvPr/>
          </p:nvSpPr>
          <p:spPr>
            <a:xfrm>
              <a:off x="12700" y="0"/>
              <a:ext cx="266700" cy="5080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3325" name="Group"/>
          <p:cNvGrpSpPr/>
          <p:nvPr/>
        </p:nvGrpSpPr>
        <p:grpSpPr>
          <a:xfrm>
            <a:off x="1039812" y="1968500"/>
            <a:ext cx="304801" cy="1230798"/>
            <a:chOff x="0" y="0"/>
            <a:chExt cx="304800" cy="1230797"/>
          </a:xfrm>
        </p:grpSpPr>
        <p:sp>
          <p:nvSpPr>
            <p:cNvPr id="3323" name="3"/>
            <p:cNvSpPr txBox="1"/>
            <p:nvPr/>
          </p:nvSpPr>
          <p:spPr>
            <a:xfrm>
              <a:off x="0" y="7445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3324" name="Rectangle"/>
            <p:cNvSpPr/>
            <p:nvPr/>
          </p:nvSpPr>
          <p:spPr>
            <a:xfrm>
              <a:off x="38100" y="0"/>
              <a:ext cx="266700" cy="7493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3328" name="Group"/>
          <p:cNvGrpSpPr/>
          <p:nvPr/>
        </p:nvGrpSpPr>
        <p:grpSpPr>
          <a:xfrm>
            <a:off x="1649412" y="1722437"/>
            <a:ext cx="342901" cy="1497499"/>
            <a:chOff x="0" y="0"/>
            <a:chExt cx="342900" cy="1497497"/>
          </a:xfrm>
        </p:grpSpPr>
        <p:sp>
          <p:nvSpPr>
            <p:cNvPr id="3326" name="4"/>
            <p:cNvSpPr txBox="1"/>
            <p:nvPr/>
          </p:nvSpPr>
          <p:spPr>
            <a:xfrm>
              <a:off x="0" y="10112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3327" name="Rectangle"/>
            <p:cNvSpPr/>
            <p:nvPr/>
          </p:nvSpPr>
          <p:spPr>
            <a:xfrm>
              <a:off x="76200" y="0"/>
              <a:ext cx="266700" cy="10160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3331" name="Group"/>
          <p:cNvGrpSpPr/>
          <p:nvPr/>
        </p:nvGrpSpPr>
        <p:grpSpPr>
          <a:xfrm>
            <a:off x="5626099" y="1485900"/>
            <a:ext cx="317502" cy="1726098"/>
            <a:chOff x="0" y="0"/>
            <a:chExt cx="317500" cy="1726097"/>
          </a:xfrm>
        </p:grpSpPr>
        <p:sp>
          <p:nvSpPr>
            <p:cNvPr id="3329" name="5"/>
            <p:cNvSpPr txBox="1"/>
            <p:nvPr/>
          </p:nvSpPr>
          <p:spPr>
            <a:xfrm>
              <a:off x="0" y="12398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3330" name="Rectangle"/>
            <p:cNvSpPr/>
            <p:nvPr/>
          </p:nvSpPr>
          <p:spPr>
            <a:xfrm>
              <a:off x="50800" y="0"/>
              <a:ext cx="266701" cy="12446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3334" name="Group"/>
          <p:cNvGrpSpPr/>
          <p:nvPr/>
        </p:nvGrpSpPr>
        <p:grpSpPr>
          <a:xfrm>
            <a:off x="2311399" y="1247775"/>
            <a:ext cx="317501" cy="1967398"/>
            <a:chOff x="0" y="0"/>
            <a:chExt cx="317500" cy="1967397"/>
          </a:xfrm>
        </p:grpSpPr>
        <p:sp>
          <p:nvSpPr>
            <p:cNvPr id="3332" name="6"/>
            <p:cNvSpPr txBox="1"/>
            <p:nvPr/>
          </p:nvSpPr>
          <p:spPr>
            <a:xfrm>
              <a:off x="0" y="14811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3333" name="Rectangle"/>
            <p:cNvSpPr/>
            <p:nvPr/>
          </p:nvSpPr>
          <p:spPr>
            <a:xfrm>
              <a:off x="63500" y="0"/>
              <a:ext cx="254000" cy="14986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3337" name="Group"/>
          <p:cNvGrpSpPr/>
          <p:nvPr/>
        </p:nvGrpSpPr>
        <p:grpSpPr>
          <a:xfrm>
            <a:off x="3559174" y="3263900"/>
            <a:ext cx="317501" cy="2246798"/>
            <a:chOff x="0" y="0"/>
            <a:chExt cx="317500" cy="2246797"/>
          </a:xfrm>
        </p:grpSpPr>
        <p:sp>
          <p:nvSpPr>
            <p:cNvPr id="3335" name="7"/>
            <p:cNvSpPr txBox="1"/>
            <p:nvPr/>
          </p:nvSpPr>
          <p:spPr>
            <a:xfrm>
              <a:off x="0" y="17605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3336" name="Rectangle"/>
            <p:cNvSpPr/>
            <p:nvPr/>
          </p:nvSpPr>
          <p:spPr>
            <a:xfrm>
              <a:off x="63500" y="0"/>
              <a:ext cx="254000" cy="17653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3340" name="Group"/>
          <p:cNvGrpSpPr/>
          <p:nvPr/>
        </p:nvGrpSpPr>
        <p:grpSpPr>
          <a:xfrm>
            <a:off x="2941637" y="744537"/>
            <a:ext cx="279401" cy="2475399"/>
            <a:chOff x="0" y="0"/>
            <a:chExt cx="279400" cy="2475397"/>
          </a:xfrm>
        </p:grpSpPr>
        <p:sp>
          <p:nvSpPr>
            <p:cNvPr id="3338" name="8"/>
            <p:cNvSpPr txBox="1"/>
            <p:nvPr/>
          </p:nvSpPr>
          <p:spPr>
            <a:xfrm>
              <a:off x="0" y="19891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3339" name="Rectangle"/>
            <p:cNvSpPr/>
            <p:nvPr/>
          </p:nvSpPr>
          <p:spPr>
            <a:xfrm>
              <a:off x="25400" y="0"/>
              <a:ext cx="254000" cy="19939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3343" name="Group"/>
          <p:cNvGrpSpPr/>
          <p:nvPr/>
        </p:nvGrpSpPr>
        <p:grpSpPr>
          <a:xfrm>
            <a:off x="3602037" y="482600"/>
            <a:ext cx="279401" cy="2742098"/>
            <a:chOff x="0" y="0"/>
            <a:chExt cx="279400" cy="2742097"/>
          </a:xfrm>
        </p:grpSpPr>
        <p:sp>
          <p:nvSpPr>
            <p:cNvPr id="3341" name="9"/>
            <p:cNvSpPr txBox="1"/>
            <p:nvPr/>
          </p:nvSpPr>
          <p:spPr>
            <a:xfrm>
              <a:off x="0" y="22558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9</a:t>
              </a:r>
            </a:p>
          </p:txBody>
        </p:sp>
        <p:sp>
          <p:nvSpPr>
            <p:cNvPr id="3342" name="Rectangle"/>
            <p:cNvSpPr/>
            <p:nvPr/>
          </p:nvSpPr>
          <p:spPr>
            <a:xfrm>
              <a:off x="25400" y="0"/>
              <a:ext cx="254000" cy="22606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sp>
        <p:nvSpPr>
          <p:cNvPr id="3344" name="Insertion Sort"/>
          <p:cNvSpPr txBox="1"/>
          <p:nvPr/>
        </p:nvSpPr>
        <p:spPr>
          <a:xfrm>
            <a:off x="2413000" y="5278435"/>
            <a:ext cx="2135498" cy="4862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9044" tIns="19044" rIns="19044" bIns="19044">
            <a:spAutoFit/>
          </a:bodyPr>
          <a:lstStyle>
            <a:lvl1pPr defTabSz="762000">
              <a:lnSpc>
                <a:spcPts val="3600"/>
              </a:lnSpc>
              <a:tabLst>
                <a:tab pos="355600" algn="l"/>
                <a:tab pos="711200" algn="l"/>
                <a:tab pos="1079500" algn="l"/>
              </a:tabLst>
              <a:defRPr sz="30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lvl1pPr>
          </a:lstStyle>
          <a:p>
            <a:pPr/>
            <a:r>
              <a:t>Insertion Sort</a:t>
            </a:r>
          </a:p>
        </p:txBody>
      </p:sp>
      <p:sp>
        <p:nvSpPr>
          <p:cNvPr id="3345" name="Line"/>
          <p:cNvSpPr/>
          <p:nvPr/>
        </p:nvSpPr>
        <p:spPr>
          <a:xfrm flipH="1">
            <a:off x="4784724" y="455612"/>
            <a:ext cx="1" cy="2952751"/>
          </a:xfrm>
          <a:prstGeom prst="line">
            <a:avLst/>
          </a:prstGeom>
          <a:ln w="38100">
            <a:solidFill>
              <a:srgbClr val="FF00FF"/>
            </a:solidFill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49" name="Group"/>
          <p:cNvGrpSpPr/>
          <p:nvPr/>
        </p:nvGrpSpPr>
        <p:grpSpPr>
          <a:xfrm>
            <a:off x="6286499" y="2476499"/>
            <a:ext cx="317501" cy="735499"/>
            <a:chOff x="0" y="0"/>
            <a:chExt cx="317500" cy="735497"/>
          </a:xfrm>
        </p:grpSpPr>
        <p:sp>
          <p:nvSpPr>
            <p:cNvPr id="3347" name="1"/>
            <p:cNvSpPr txBox="1"/>
            <p:nvPr/>
          </p:nvSpPr>
          <p:spPr>
            <a:xfrm>
              <a:off x="0" y="2492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3348" name="Rectangle"/>
            <p:cNvSpPr/>
            <p:nvPr/>
          </p:nvSpPr>
          <p:spPr>
            <a:xfrm>
              <a:off x="50800" y="0"/>
              <a:ext cx="266700" cy="2540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3352" name="Group"/>
          <p:cNvGrpSpPr/>
          <p:nvPr/>
        </p:nvGrpSpPr>
        <p:grpSpPr>
          <a:xfrm>
            <a:off x="4991099" y="2247900"/>
            <a:ext cx="279401" cy="976798"/>
            <a:chOff x="0" y="0"/>
            <a:chExt cx="279400" cy="976797"/>
          </a:xfrm>
        </p:grpSpPr>
        <p:sp>
          <p:nvSpPr>
            <p:cNvPr id="3350" name="2"/>
            <p:cNvSpPr txBox="1"/>
            <p:nvPr/>
          </p:nvSpPr>
          <p:spPr>
            <a:xfrm>
              <a:off x="0" y="4905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3351" name="Rectangle"/>
            <p:cNvSpPr/>
            <p:nvPr/>
          </p:nvSpPr>
          <p:spPr>
            <a:xfrm>
              <a:off x="12700" y="0"/>
              <a:ext cx="266700" cy="5080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3355" name="Group"/>
          <p:cNvGrpSpPr/>
          <p:nvPr/>
        </p:nvGrpSpPr>
        <p:grpSpPr>
          <a:xfrm>
            <a:off x="1039812" y="1968500"/>
            <a:ext cx="304801" cy="1230798"/>
            <a:chOff x="0" y="0"/>
            <a:chExt cx="304800" cy="1230797"/>
          </a:xfrm>
        </p:grpSpPr>
        <p:sp>
          <p:nvSpPr>
            <p:cNvPr id="3353" name="3"/>
            <p:cNvSpPr txBox="1"/>
            <p:nvPr/>
          </p:nvSpPr>
          <p:spPr>
            <a:xfrm>
              <a:off x="0" y="7445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3354" name="Rectangle"/>
            <p:cNvSpPr/>
            <p:nvPr/>
          </p:nvSpPr>
          <p:spPr>
            <a:xfrm>
              <a:off x="38100" y="0"/>
              <a:ext cx="266700" cy="7493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3358" name="Group"/>
          <p:cNvGrpSpPr/>
          <p:nvPr/>
        </p:nvGrpSpPr>
        <p:grpSpPr>
          <a:xfrm>
            <a:off x="1649412" y="1722437"/>
            <a:ext cx="342901" cy="1497499"/>
            <a:chOff x="0" y="0"/>
            <a:chExt cx="342900" cy="1497497"/>
          </a:xfrm>
        </p:grpSpPr>
        <p:sp>
          <p:nvSpPr>
            <p:cNvPr id="3356" name="4"/>
            <p:cNvSpPr txBox="1"/>
            <p:nvPr/>
          </p:nvSpPr>
          <p:spPr>
            <a:xfrm>
              <a:off x="0" y="10112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3357" name="Rectangle"/>
            <p:cNvSpPr/>
            <p:nvPr/>
          </p:nvSpPr>
          <p:spPr>
            <a:xfrm>
              <a:off x="76200" y="0"/>
              <a:ext cx="266700" cy="10160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3361" name="Group"/>
          <p:cNvGrpSpPr/>
          <p:nvPr/>
        </p:nvGrpSpPr>
        <p:grpSpPr>
          <a:xfrm>
            <a:off x="5626099" y="1485900"/>
            <a:ext cx="317502" cy="1726098"/>
            <a:chOff x="0" y="0"/>
            <a:chExt cx="317500" cy="1726097"/>
          </a:xfrm>
        </p:grpSpPr>
        <p:sp>
          <p:nvSpPr>
            <p:cNvPr id="3359" name="5"/>
            <p:cNvSpPr txBox="1"/>
            <p:nvPr/>
          </p:nvSpPr>
          <p:spPr>
            <a:xfrm>
              <a:off x="0" y="12398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3360" name="Rectangle"/>
            <p:cNvSpPr/>
            <p:nvPr/>
          </p:nvSpPr>
          <p:spPr>
            <a:xfrm>
              <a:off x="50800" y="0"/>
              <a:ext cx="266701" cy="12446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3364" name="Group"/>
          <p:cNvGrpSpPr/>
          <p:nvPr/>
        </p:nvGrpSpPr>
        <p:grpSpPr>
          <a:xfrm>
            <a:off x="2311399" y="1247775"/>
            <a:ext cx="317501" cy="1967398"/>
            <a:chOff x="0" y="0"/>
            <a:chExt cx="317500" cy="1967397"/>
          </a:xfrm>
        </p:grpSpPr>
        <p:sp>
          <p:nvSpPr>
            <p:cNvPr id="3362" name="6"/>
            <p:cNvSpPr txBox="1"/>
            <p:nvPr/>
          </p:nvSpPr>
          <p:spPr>
            <a:xfrm>
              <a:off x="0" y="14811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3363" name="Rectangle"/>
            <p:cNvSpPr/>
            <p:nvPr/>
          </p:nvSpPr>
          <p:spPr>
            <a:xfrm>
              <a:off x="63500" y="0"/>
              <a:ext cx="254000" cy="14986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3367" name="Group"/>
          <p:cNvGrpSpPr/>
          <p:nvPr/>
        </p:nvGrpSpPr>
        <p:grpSpPr>
          <a:xfrm>
            <a:off x="2911474" y="3263900"/>
            <a:ext cx="317501" cy="2246798"/>
            <a:chOff x="0" y="0"/>
            <a:chExt cx="317500" cy="2246797"/>
          </a:xfrm>
        </p:grpSpPr>
        <p:sp>
          <p:nvSpPr>
            <p:cNvPr id="3365" name="7"/>
            <p:cNvSpPr txBox="1"/>
            <p:nvPr/>
          </p:nvSpPr>
          <p:spPr>
            <a:xfrm>
              <a:off x="0" y="17605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3366" name="Rectangle"/>
            <p:cNvSpPr/>
            <p:nvPr/>
          </p:nvSpPr>
          <p:spPr>
            <a:xfrm>
              <a:off x="63500" y="0"/>
              <a:ext cx="254000" cy="17653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3370" name="Group"/>
          <p:cNvGrpSpPr/>
          <p:nvPr/>
        </p:nvGrpSpPr>
        <p:grpSpPr>
          <a:xfrm>
            <a:off x="2941637" y="744537"/>
            <a:ext cx="279401" cy="2475399"/>
            <a:chOff x="0" y="0"/>
            <a:chExt cx="279400" cy="2475397"/>
          </a:xfrm>
        </p:grpSpPr>
        <p:sp>
          <p:nvSpPr>
            <p:cNvPr id="3368" name="8"/>
            <p:cNvSpPr txBox="1"/>
            <p:nvPr/>
          </p:nvSpPr>
          <p:spPr>
            <a:xfrm>
              <a:off x="0" y="19891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3369" name="Rectangle"/>
            <p:cNvSpPr/>
            <p:nvPr/>
          </p:nvSpPr>
          <p:spPr>
            <a:xfrm>
              <a:off x="25400" y="0"/>
              <a:ext cx="254000" cy="19939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3373" name="Group"/>
          <p:cNvGrpSpPr/>
          <p:nvPr/>
        </p:nvGrpSpPr>
        <p:grpSpPr>
          <a:xfrm>
            <a:off x="4279899" y="477837"/>
            <a:ext cx="279401" cy="2742099"/>
            <a:chOff x="0" y="0"/>
            <a:chExt cx="279400" cy="2742097"/>
          </a:xfrm>
        </p:grpSpPr>
        <p:sp>
          <p:nvSpPr>
            <p:cNvPr id="3371" name="9"/>
            <p:cNvSpPr txBox="1"/>
            <p:nvPr/>
          </p:nvSpPr>
          <p:spPr>
            <a:xfrm>
              <a:off x="0" y="22558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9</a:t>
              </a:r>
            </a:p>
          </p:txBody>
        </p:sp>
        <p:sp>
          <p:nvSpPr>
            <p:cNvPr id="3372" name="Rectangle"/>
            <p:cNvSpPr/>
            <p:nvPr/>
          </p:nvSpPr>
          <p:spPr>
            <a:xfrm>
              <a:off x="25400" y="0"/>
              <a:ext cx="254000" cy="22606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sp>
        <p:nvSpPr>
          <p:cNvPr id="3374" name="Insertion Sort"/>
          <p:cNvSpPr txBox="1"/>
          <p:nvPr/>
        </p:nvSpPr>
        <p:spPr>
          <a:xfrm>
            <a:off x="2413000" y="5278435"/>
            <a:ext cx="2135498" cy="4862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9044" tIns="19044" rIns="19044" bIns="19044">
            <a:spAutoFit/>
          </a:bodyPr>
          <a:lstStyle>
            <a:lvl1pPr defTabSz="762000">
              <a:lnSpc>
                <a:spcPts val="3600"/>
              </a:lnSpc>
              <a:tabLst>
                <a:tab pos="355600" algn="l"/>
                <a:tab pos="711200" algn="l"/>
                <a:tab pos="1079500" algn="l"/>
              </a:tabLst>
              <a:defRPr sz="30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lvl1pPr>
          </a:lstStyle>
          <a:p>
            <a:pPr/>
            <a:r>
              <a:t>Insertion Sort</a:t>
            </a:r>
          </a:p>
        </p:txBody>
      </p:sp>
      <p:sp>
        <p:nvSpPr>
          <p:cNvPr id="3375" name="Line"/>
          <p:cNvSpPr/>
          <p:nvPr/>
        </p:nvSpPr>
        <p:spPr>
          <a:xfrm flipH="1">
            <a:off x="4784724" y="455612"/>
            <a:ext cx="1" cy="2952751"/>
          </a:xfrm>
          <a:prstGeom prst="line">
            <a:avLst/>
          </a:prstGeom>
          <a:ln w="38100">
            <a:solidFill>
              <a:srgbClr val="FF00FF"/>
            </a:solidFill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9" name="Group"/>
          <p:cNvGrpSpPr/>
          <p:nvPr/>
        </p:nvGrpSpPr>
        <p:grpSpPr>
          <a:xfrm>
            <a:off x="6286499" y="2476499"/>
            <a:ext cx="317501" cy="735499"/>
            <a:chOff x="0" y="0"/>
            <a:chExt cx="317500" cy="735497"/>
          </a:xfrm>
        </p:grpSpPr>
        <p:sp>
          <p:nvSpPr>
            <p:cNvPr id="3377" name="1"/>
            <p:cNvSpPr txBox="1"/>
            <p:nvPr/>
          </p:nvSpPr>
          <p:spPr>
            <a:xfrm>
              <a:off x="0" y="2492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3378" name="Rectangle"/>
            <p:cNvSpPr/>
            <p:nvPr/>
          </p:nvSpPr>
          <p:spPr>
            <a:xfrm>
              <a:off x="50800" y="0"/>
              <a:ext cx="266700" cy="2540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3382" name="Group"/>
          <p:cNvGrpSpPr/>
          <p:nvPr/>
        </p:nvGrpSpPr>
        <p:grpSpPr>
          <a:xfrm>
            <a:off x="4991099" y="2247900"/>
            <a:ext cx="279401" cy="976798"/>
            <a:chOff x="0" y="0"/>
            <a:chExt cx="279400" cy="976797"/>
          </a:xfrm>
        </p:grpSpPr>
        <p:sp>
          <p:nvSpPr>
            <p:cNvPr id="3380" name="2"/>
            <p:cNvSpPr txBox="1"/>
            <p:nvPr/>
          </p:nvSpPr>
          <p:spPr>
            <a:xfrm>
              <a:off x="0" y="4905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3381" name="Rectangle"/>
            <p:cNvSpPr/>
            <p:nvPr/>
          </p:nvSpPr>
          <p:spPr>
            <a:xfrm>
              <a:off x="12700" y="0"/>
              <a:ext cx="266700" cy="5080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3385" name="Group"/>
          <p:cNvGrpSpPr/>
          <p:nvPr/>
        </p:nvGrpSpPr>
        <p:grpSpPr>
          <a:xfrm>
            <a:off x="1039812" y="1968500"/>
            <a:ext cx="304801" cy="1230798"/>
            <a:chOff x="0" y="0"/>
            <a:chExt cx="304800" cy="1230797"/>
          </a:xfrm>
        </p:grpSpPr>
        <p:sp>
          <p:nvSpPr>
            <p:cNvPr id="3383" name="3"/>
            <p:cNvSpPr txBox="1"/>
            <p:nvPr/>
          </p:nvSpPr>
          <p:spPr>
            <a:xfrm>
              <a:off x="0" y="7445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3384" name="Rectangle"/>
            <p:cNvSpPr/>
            <p:nvPr/>
          </p:nvSpPr>
          <p:spPr>
            <a:xfrm>
              <a:off x="38100" y="0"/>
              <a:ext cx="266700" cy="7493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3388" name="Group"/>
          <p:cNvGrpSpPr/>
          <p:nvPr/>
        </p:nvGrpSpPr>
        <p:grpSpPr>
          <a:xfrm>
            <a:off x="1649412" y="1722437"/>
            <a:ext cx="342901" cy="1497499"/>
            <a:chOff x="0" y="0"/>
            <a:chExt cx="342900" cy="1497497"/>
          </a:xfrm>
        </p:grpSpPr>
        <p:sp>
          <p:nvSpPr>
            <p:cNvPr id="3386" name="4"/>
            <p:cNvSpPr txBox="1"/>
            <p:nvPr/>
          </p:nvSpPr>
          <p:spPr>
            <a:xfrm>
              <a:off x="0" y="10112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3387" name="Rectangle"/>
            <p:cNvSpPr/>
            <p:nvPr/>
          </p:nvSpPr>
          <p:spPr>
            <a:xfrm>
              <a:off x="76200" y="0"/>
              <a:ext cx="266700" cy="10160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3391" name="Group"/>
          <p:cNvGrpSpPr/>
          <p:nvPr/>
        </p:nvGrpSpPr>
        <p:grpSpPr>
          <a:xfrm>
            <a:off x="5626099" y="1485900"/>
            <a:ext cx="317502" cy="1726098"/>
            <a:chOff x="0" y="0"/>
            <a:chExt cx="317500" cy="1726097"/>
          </a:xfrm>
        </p:grpSpPr>
        <p:sp>
          <p:nvSpPr>
            <p:cNvPr id="3389" name="5"/>
            <p:cNvSpPr txBox="1"/>
            <p:nvPr/>
          </p:nvSpPr>
          <p:spPr>
            <a:xfrm>
              <a:off x="0" y="12398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3390" name="Rectangle"/>
            <p:cNvSpPr/>
            <p:nvPr/>
          </p:nvSpPr>
          <p:spPr>
            <a:xfrm>
              <a:off x="50800" y="0"/>
              <a:ext cx="266701" cy="12446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3394" name="Group"/>
          <p:cNvGrpSpPr/>
          <p:nvPr/>
        </p:nvGrpSpPr>
        <p:grpSpPr>
          <a:xfrm>
            <a:off x="2311399" y="1247775"/>
            <a:ext cx="317501" cy="1967398"/>
            <a:chOff x="0" y="0"/>
            <a:chExt cx="317500" cy="1967397"/>
          </a:xfrm>
        </p:grpSpPr>
        <p:sp>
          <p:nvSpPr>
            <p:cNvPr id="3392" name="6"/>
            <p:cNvSpPr txBox="1"/>
            <p:nvPr/>
          </p:nvSpPr>
          <p:spPr>
            <a:xfrm>
              <a:off x="0" y="14811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3393" name="Rectangle"/>
            <p:cNvSpPr/>
            <p:nvPr/>
          </p:nvSpPr>
          <p:spPr>
            <a:xfrm>
              <a:off x="63500" y="0"/>
              <a:ext cx="254000" cy="14986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3397" name="Group"/>
          <p:cNvGrpSpPr/>
          <p:nvPr/>
        </p:nvGrpSpPr>
        <p:grpSpPr>
          <a:xfrm>
            <a:off x="2335212" y="3263900"/>
            <a:ext cx="317501" cy="2246798"/>
            <a:chOff x="0" y="0"/>
            <a:chExt cx="317500" cy="2246797"/>
          </a:xfrm>
        </p:grpSpPr>
        <p:sp>
          <p:nvSpPr>
            <p:cNvPr id="3395" name="7"/>
            <p:cNvSpPr txBox="1"/>
            <p:nvPr/>
          </p:nvSpPr>
          <p:spPr>
            <a:xfrm>
              <a:off x="0" y="17605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3396" name="Rectangle"/>
            <p:cNvSpPr/>
            <p:nvPr/>
          </p:nvSpPr>
          <p:spPr>
            <a:xfrm>
              <a:off x="63500" y="0"/>
              <a:ext cx="254000" cy="17653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3400" name="Group"/>
          <p:cNvGrpSpPr/>
          <p:nvPr/>
        </p:nvGrpSpPr>
        <p:grpSpPr>
          <a:xfrm>
            <a:off x="3589337" y="744537"/>
            <a:ext cx="279401" cy="2475399"/>
            <a:chOff x="0" y="0"/>
            <a:chExt cx="279400" cy="2475397"/>
          </a:xfrm>
        </p:grpSpPr>
        <p:sp>
          <p:nvSpPr>
            <p:cNvPr id="3398" name="8"/>
            <p:cNvSpPr txBox="1"/>
            <p:nvPr/>
          </p:nvSpPr>
          <p:spPr>
            <a:xfrm>
              <a:off x="0" y="19891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3399" name="Rectangle"/>
            <p:cNvSpPr/>
            <p:nvPr/>
          </p:nvSpPr>
          <p:spPr>
            <a:xfrm>
              <a:off x="25400" y="0"/>
              <a:ext cx="254000" cy="19939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3403" name="Group"/>
          <p:cNvGrpSpPr/>
          <p:nvPr/>
        </p:nvGrpSpPr>
        <p:grpSpPr>
          <a:xfrm>
            <a:off x="4279899" y="477837"/>
            <a:ext cx="279401" cy="2742099"/>
            <a:chOff x="0" y="0"/>
            <a:chExt cx="279400" cy="2742097"/>
          </a:xfrm>
        </p:grpSpPr>
        <p:sp>
          <p:nvSpPr>
            <p:cNvPr id="3401" name="9"/>
            <p:cNvSpPr txBox="1"/>
            <p:nvPr/>
          </p:nvSpPr>
          <p:spPr>
            <a:xfrm>
              <a:off x="0" y="22558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9</a:t>
              </a:r>
            </a:p>
          </p:txBody>
        </p:sp>
        <p:sp>
          <p:nvSpPr>
            <p:cNvPr id="3402" name="Rectangle"/>
            <p:cNvSpPr/>
            <p:nvPr/>
          </p:nvSpPr>
          <p:spPr>
            <a:xfrm>
              <a:off x="25400" y="0"/>
              <a:ext cx="254000" cy="22606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sp>
        <p:nvSpPr>
          <p:cNvPr id="3404" name="Insertion Sort"/>
          <p:cNvSpPr txBox="1"/>
          <p:nvPr/>
        </p:nvSpPr>
        <p:spPr>
          <a:xfrm>
            <a:off x="2413000" y="5278435"/>
            <a:ext cx="2135498" cy="4862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9044" tIns="19044" rIns="19044" bIns="19044">
            <a:spAutoFit/>
          </a:bodyPr>
          <a:lstStyle>
            <a:lvl1pPr defTabSz="762000">
              <a:lnSpc>
                <a:spcPts val="3600"/>
              </a:lnSpc>
              <a:tabLst>
                <a:tab pos="355600" algn="l"/>
                <a:tab pos="711200" algn="l"/>
                <a:tab pos="1079500" algn="l"/>
              </a:tabLst>
              <a:defRPr sz="30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lvl1pPr>
          </a:lstStyle>
          <a:p>
            <a:pPr/>
            <a:r>
              <a:t>Insertion Sort</a:t>
            </a:r>
          </a:p>
        </p:txBody>
      </p:sp>
      <p:sp>
        <p:nvSpPr>
          <p:cNvPr id="3405" name="Line"/>
          <p:cNvSpPr/>
          <p:nvPr/>
        </p:nvSpPr>
        <p:spPr>
          <a:xfrm flipH="1">
            <a:off x="4784724" y="455612"/>
            <a:ext cx="1" cy="2952751"/>
          </a:xfrm>
          <a:prstGeom prst="line">
            <a:avLst/>
          </a:prstGeom>
          <a:ln w="38100">
            <a:solidFill>
              <a:srgbClr val="FF00FF"/>
            </a:solidFill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09" name="Group"/>
          <p:cNvGrpSpPr/>
          <p:nvPr/>
        </p:nvGrpSpPr>
        <p:grpSpPr>
          <a:xfrm>
            <a:off x="6286499" y="2476499"/>
            <a:ext cx="317501" cy="735499"/>
            <a:chOff x="0" y="0"/>
            <a:chExt cx="317500" cy="735497"/>
          </a:xfrm>
        </p:grpSpPr>
        <p:sp>
          <p:nvSpPr>
            <p:cNvPr id="3407" name="1"/>
            <p:cNvSpPr txBox="1"/>
            <p:nvPr/>
          </p:nvSpPr>
          <p:spPr>
            <a:xfrm>
              <a:off x="0" y="2492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3408" name="Rectangle"/>
            <p:cNvSpPr/>
            <p:nvPr/>
          </p:nvSpPr>
          <p:spPr>
            <a:xfrm>
              <a:off x="50800" y="0"/>
              <a:ext cx="266700" cy="2540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3412" name="Group"/>
          <p:cNvGrpSpPr/>
          <p:nvPr/>
        </p:nvGrpSpPr>
        <p:grpSpPr>
          <a:xfrm>
            <a:off x="4991099" y="2247900"/>
            <a:ext cx="279401" cy="976798"/>
            <a:chOff x="0" y="0"/>
            <a:chExt cx="279400" cy="976797"/>
          </a:xfrm>
        </p:grpSpPr>
        <p:sp>
          <p:nvSpPr>
            <p:cNvPr id="3410" name="2"/>
            <p:cNvSpPr txBox="1"/>
            <p:nvPr/>
          </p:nvSpPr>
          <p:spPr>
            <a:xfrm>
              <a:off x="0" y="4905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3411" name="Rectangle"/>
            <p:cNvSpPr/>
            <p:nvPr/>
          </p:nvSpPr>
          <p:spPr>
            <a:xfrm>
              <a:off x="12700" y="0"/>
              <a:ext cx="266700" cy="5080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3415" name="Group"/>
          <p:cNvGrpSpPr/>
          <p:nvPr/>
        </p:nvGrpSpPr>
        <p:grpSpPr>
          <a:xfrm>
            <a:off x="1039812" y="1968500"/>
            <a:ext cx="304801" cy="1230798"/>
            <a:chOff x="0" y="0"/>
            <a:chExt cx="304800" cy="1230797"/>
          </a:xfrm>
        </p:grpSpPr>
        <p:sp>
          <p:nvSpPr>
            <p:cNvPr id="3413" name="3"/>
            <p:cNvSpPr txBox="1"/>
            <p:nvPr/>
          </p:nvSpPr>
          <p:spPr>
            <a:xfrm>
              <a:off x="0" y="7445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3414" name="Rectangle"/>
            <p:cNvSpPr/>
            <p:nvPr/>
          </p:nvSpPr>
          <p:spPr>
            <a:xfrm>
              <a:off x="38100" y="0"/>
              <a:ext cx="266700" cy="7493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3418" name="Group"/>
          <p:cNvGrpSpPr/>
          <p:nvPr/>
        </p:nvGrpSpPr>
        <p:grpSpPr>
          <a:xfrm>
            <a:off x="1649412" y="1722437"/>
            <a:ext cx="342901" cy="1497499"/>
            <a:chOff x="0" y="0"/>
            <a:chExt cx="342900" cy="1497497"/>
          </a:xfrm>
        </p:grpSpPr>
        <p:sp>
          <p:nvSpPr>
            <p:cNvPr id="3416" name="4"/>
            <p:cNvSpPr txBox="1"/>
            <p:nvPr/>
          </p:nvSpPr>
          <p:spPr>
            <a:xfrm>
              <a:off x="0" y="10112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3417" name="Rectangle"/>
            <p:cNvSpPr/>
            <p:nvPr/>
          </p:nvSpPr>
          <p:spPr>
            <a:xfrm>
              <a:off x="76200" y="0"/>
              <a:ext cx="266700" cy="10160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3421" name="Group"/>
          <p:cNvGrpSpPr/>
          <p:nvPr/>
        </p:nvGrpSpPr>
        <p:grpSpPr>
          <a:xfrm>
            <a:off x="5626099" y="1485900"/>
            <a:ext cx="317502" cy="1726098"/>
            <a:chOff x="0" y="0"/>
            <a:chExt cx="317500" cy="1726097"/>
          </a:xfrm>
        </p:grpSpPr>
        <p:sp>
          <p:nvSpPr>
            <p:cNvPr id="3419" name="5"/>
            <p:cNvSpPr txBox="1"/>
            <p:nvPr/>
          </p:nvSpPr>
          <p:spPr>
            <a:xfrm>
              <a:off x="0" y="12398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3420" name="Rectangle"/>
            <p:cNvSpPr/>
            <p:nvPr/>
          </p:nvSpPr>
          <p:spPr>
            <a:xfrm>
              <a:off x="50800" y="0"/>
              <a:ext cx="266701" cy="12446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3424" name="Group"/>
          <p:cNvGrpSpPr/>
          <p:nvPr/>
        </p:nvGrpSpPr>
        <p:grpSpPr>
          <a:xfrm>
            <a:off x="2311399" y="1247775"/>
            <a:ext cx="317501" cy="1967398"/>
            <a:chOff x="0" y="0"/>
            <a:chExt cx="317500" cy="1967397"/>
          </a:xfrm>
        </p:grpSpPr>
        <p:sp>
          <p:nvSpPr>
            <p:cNvPr id="3422" name="6"/>
            <p:cNvSpPr txBox="1"/>
            <p:nvPr/>
          </p:nvSpPr>
          <p:spPr>
            <a:xfrm>
              <a:off x="0" y="14811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3423" name="Rectangle"/>
            <p:cNvSpPr/>
            <p:nvPr/>
          </p:nvSpPr>
          <p:spPr>
            <a:xfrm>
              <a:off x="63500" y="0"/>
              <a:ext cx="254000" cy="14986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3427" name="Group"/>
          <p:cNvGrpSpPr/>
          <p:nvPr/>
        </p:nvGrpSpPr>
        <p:grpSpPr>
          <a:xfrm>
            <a:off x="2924174" y="973137"/>
            <a:ext cx="317501" cy="2246799"/>
            <a:chOff x="0" y="0"/>
            <a:chExt cx="317500" cy="2246797"/>
          </a:xfrm>
        </p:grpSpPr>
        <p:sp>
          <p:nvSpPr>
            <p:cNvPr id="3425" name="7"/>
            <p:cNvSpPr txBox="1"/>
            <p:nvPr/>
          </p:nvSpPr>
          <p:spPr>
            <a:xfrm>
              <a:off x="0" y="17605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3426" name="Rectangle"/>
            <p:cNvSpPr/>
            <p:nvPr/>
          </p:nvSpPr>
          <p:spPr>
            <a:xfrm>
              <a:off x="63500" y="0"/>
              <a:ext cx="254000" cy="17653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3430" name="Group"/>
          <p:cNvGrpSpPr/>
          <p:nvPr/>
        </p:nvGrpSpPr>
        <p:grpSpPr>
          <a:xfrm>
            <a:off x="3589337" y="744537"/>
            <a:ext cx="279401" cy="2475399"/>
            <a:chOff x="0" y="0"/>
            <a:chExt cx="279400" cy="2475397"/>
          </a:xfrm>
        </p:grpSpPr>
        <p:sp>
          <p:nvSpPr>
            <p:cNvPr id="3428" name="8"/>
            <p:cNvSpPr txBox="1"/>
            <p:nvPr/>
          </p:nvSpPr>
          <p:spPr>
            <a:xfrm>
              <a:off x="0" y="19891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3429" name="Rectangle"/>
            <p:cNvSpPr/>
            <p:nvPr/>
          </p:nvSpPr>
          <p:spPr>
            <a:xfrm>
              <a:off x="25400" y="0"/>
              <a:ext cx="254000" cy="19939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3433" name="Group"/>
          <p:cNvGrpSpPr/>
          <p:nvPr/>
        </p:nvGrpSpPr>
        <p:grpSpPr>
          <a:xfrm>
            <a:off x="4279899" y="477837"/>
            <a:ext cx="279401" cy="2742099"/>
            <a:chOff x="0" y="0"/>
            <a:chExt cx="279400" cy="2742097"/>
          </a:xfrm>
        </p:grpSpPr>
        <p:sp>
          <p:nvSpPr>
            <p:cNvPr id="3431" name="9"/>
            <p:cNvSpPr txBox="1"/>
            <p:nvPr/>
          </p:nvSpPr>
          <p:spPr>
            <a:xfrm>
              <a:off x="0" y="22558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9</a:t>
              </a:r>
            </a:p>
          </p:txBody>
        </p:sp>
        <p:sp>
          <p:nvSpPr>
            <p:cNvPr id="3432" name="Rectangle"/>
            <p:cNvSpPr/>
            <p:nvPr/>
          </p:nvSpPr>
          <p:spPr>
            <a:xfrm>
              <a:off x="25400" y="0"/>
              <a:ext cx="254000" cy="22606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sp>
        <p:nvSpPr>
          <p:cNvPr id="3434" name="Insertion Sort"/>
          <p:cNvSpPr txBox="1"/>
          <p:nvPr/>
        </p:nvSpPr>
        <p:spPr>
          <a:xfrm>
            <a:off x="2413000" y="5278435"/>
            <a:ext cx="2135498" cy="4862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9044" tIns="19044" rIns="19044" bIns="19044">
            <a:spAutoFit/>
          </a:bodyPr>
          <a:lstStyle>
            <a:lvl1pPr defTabSz="762000">
              <a:lnSpc>
                <a:spcPts val="3600"/>
              </a:lnSpc>
              <a:tabLst>
                <a:tab pos="355600" algn="l"/>
                <a:tab pos="711200" algn="l"/>
                <a:tab pos="1079500" algn="l"/>
              </a:tabLst>
              <a:defRPr sz="30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lvl1pPr>
          </a:lstStyle>
          <a:p>
            <a:pPr/>
            <a:r>
              <a:t>Insertion Sort</a:t>
            </a:r>
          </a:p>
        </p:txBody>
      </p:sp>
      <p:sp>
        <p:nvSpPr>
          <p:cNvPr id="3435" name="Line"/>
          <p:cNvSpPr/>
          <p:nvPr/>
        </p:nvSpPr>
        <p:spPr>
          <a:xfrm flipH="1">
            <a:off x="4784724" y="455612"/>
            <a:ext cx="1" cy="2952751"/>
          </a:xfrm>
          <a:prstGeom prst="line">
            <a:avLst/>
          </a:prstGeom>
          <a:ln w="38100">
            <a:solidFill>
              <a:srgbClr val="FF00FF"/>
            </a:solidFill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39" name="Group"/>
          <p:cNvGrpSpPr/>
          <p:nvPr/>
        </p:nvGrpSpPr>
        <p:grpSpPr>
          <a:xfrm>
            <a:off x="6286499" y="2476499"/>
            <a:ext cx="317501" cy="735499"/>
            <a:chOff x="0" y="0"/>
            <a:chExt cx="317500" cy="735497"/>
          </a:xfrm>
        </p:grpSpPr>
        <p:sp>
          <p:nvSpPr>
            <p:cNvPr id="3437" name="1"/>
            <p:cNvSpPr txBox="1"/>
            <p:nvPr/>
          </p:nvSpPr>
          <p:spPr>
            <a:xfrm>
              <a:off x="0" y="2492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3438" name="Rectangle"/>
            <p:cNvSpPr/>
            <p:nvPr/>
          </p:nvSpPr>
          <p:spPr>
            <a:xfrm>
              <a:off x="50800" y="0"/>
              <a:ext cx="266700" cy="2540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3442" name="Group"/>
          <p:cNvGrpSpPr/>
          <p:nvPr/>
        </p:nvGrpSpPr>
        <p:grpSpPr>
          <a:xfrm>
            <a:off x="4297362" y="3408362"/>
            <a:ext cx="279401" cy="976799"/>
            <a:chOff x="0" y="0"/>
            <a:chExt cx="279400" cy="976797"/>
          </a:xfrm>
        </p:grpSpPr>
        <p:sp>
          <p:nvSpPr>
            <p:cNvPr id="3440" name="2"/>
            <p:cNvSpPr txBox="1"/>
            <p:nvPr/>
          </p:nvSpPr>
          <p:spPr>
            <a:xfrm>
              <a:off x="0" y="4905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3441" name="Rectangle"/>
            <p:cNvSpPr/>
            <p:nvPr/>
          </p:nvSpPr>
          <p:spPr>
            <a:xfrm>
              <a:off x="12700" y="0"/>
              <a:ext cx="266700" cy="5080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3445" name="Group"/>
          <p:cNvGrpSpPr/>
          <p:nvPr/>
        </p:nvGrpSpPr>
        <p:grpSpPr>
          <a:xfrm>
            <a:off x="1039812" y="1968500"/>
            <a:ext cx="304801" cy="1230798"/>
            <a:chOff x="0" y="0"/>
            <a:chExt cx="304800" cy="1230797"/>
          </a:xfrm>
        </p:grpSpPr>
        <p:sp>
          <p:nvSpPr>
            <p:cNvPr id="3443" name="3"/>
            <p:cNvSpPr txBox="1"/>
            <p:nvPr/>
          </p:nvSpPr>
          <p:spPr>
            <a:xfrm>
              <a:off x="0" y="7445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3444" name="Rectangle"/>
            <p:cNvSpPr/>
            <p:nvPr/>
          </p:nvSpPr>
          <p:spPr>
            <a:xfrm>
              <a:off x="38100" y="0"/>
              <a:ext cx="266700" cy="7493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3448" name="Group"/>
          <p:cNvGrpSpPr/>
          <p:nvPr/>
        </p:nvGrpSpPr>
        <p:grpSpPr>
          <a:xfrm>
            <a:off x="1649412" y="1722437"/>
            <a:ext cx="342901" cy="1497499"/>
            <a:chOff x="0" y="0"/>
            <a:chExt cx="342900" cy="1497497"/>
          </a:xfrm>
        </p:grpSpPr>
        <p:sp>
          <p:nvSpPr>
            <p:cNvPr id="3446" name="4"/>
            <p:cNvSpPr txBox="1"/>
            <p:nvPr/>
          </p:nvSpPr>
          <p:spPr>
            <a:xfrm>
              <a:off x="0" y="10112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3447" name="Rectangle"/>
            <p:cNvSpPr/>
            <p:nvPr/>
          </p:nvSpPr>
          <p:spPr>
            <a:xfrm>
              <a:off x="76200" y="0"/>
              <a:ext cx="266700" cy="10160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3451" name="Group"/>
          <p:cNvGrpSpPr/>
          <p:nvPr/>
        </p:nvGrpSpPr>
        <p:grpSpPr>
          <a:xfrm>
            <a:off x="5626099" y="1485900"/>
            <a:ext cx="317502" cy="1726098"/>
            <a:chOff x="0" y="0"/>
            <a:chExt cx="317500" cy="1726097"/>
          </a:xfrm>
        </p:grpSpPr>
        <p:sp>
          <p:nvSpPr>
            <p:cNvPr id="3449" name="5"/>
            <p:cNvSpPr txBox="1"/>
            <p:nvPr/>
          </p:nvSpPr>
          <p:spPr>
            <a:xfrm>
              <a:off x="0" y="12398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3450" name="Rectangle"/>
            <p:cNvSpPr/>
            <p:nvPr/>
          </p:nvSpPr>
          <p:spPr>
            <a:xfrm>
              <a:off x="50800" y="0"/>
              <a:ext cx="266701" cy="12446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3454" name="Group"/>
          <p:cNvGrpSpPr/>
          <p:nvPr/>
        </p:nvGrpSpPr>
        <p:grpSpPr>
          <a:xfrm>
            <a:off x="2311399" y="1247775"/>
            <a:ext cx="317501" cy="1967398"/>
            <a:chOff x="0" y="0"/>
            <a:chExt cx="317500" cy="1967397"/>
          </a:xfrm>
        </p:grpSpPr>
        <p:sp>
          <p:nvSpPr>
            <p:cNvPr id="3452" name="6"/>
            <p:cNvSpPr txBox="1"/>
            <p:nvPr/>
          </p:nvSpPr>
          <p:spPr>
            <a:xfrm>
              <a:off x="0" y="14811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3453" name="Rectangle"/>
            <p:cNvSpPr/>
            <p:nvPr/>
          </p:nvSpPr>
          <p:spPr>
            <a:xfrm>
              <a:off x="63500" y="0"/>
              <a:ext cx="254000" cy="14986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3457" name="Group"/>
          <p:cNvGrpSpPr/>
          <p:nvPr/>
        </p:nvGrpSpPr>
        <p:grpSpPr>
          <a:xfrm>
            <a:off x="2924174" y="973137"/>
            <a:ext cx="317501" cy="2246799"/>
            <a:chOff x="0" y="0"/>
            <a:chExt cx="317500" cy="2246797"/>
          </a:xfrm>
        </p:grpSpPr>
        <p:sp>
          <p:nvSpPr>
            <p:cNvPr id="3455" name="7"/>
            <p:cNvSpPr txBox="1"/>
            <p:nvPr/>
          </p:nvSpPr>
          <p:spPr>
            <a:xfrm>
              <a:off x="0" y="17605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3456" name="Rectangle"/>
            <p:cNvSpPr/>
            <p:nvPr/>
          </p:nvSpPr>
          <p:spPr>
            <a:xfrm>
              <a:off x="63500" y="0"/>
              <a:ext cx="254000" cy="17653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3460" name="Group"/>
          <p:cNvGrpSpPr/>
          <p:nvPr/>
        </p:nvGrpSpPr>
        <p:grpSpPr>
          <a:xfrm>
            <a:off x="3589337" y="744537"/>
            <a:ext cx="279401" cy="2475399"/>
            <a:chOff x="0" y="0"/>
            <a:chExt cx="279400" cy="2475397"/>
          </a:xfrm>
        </p:grpSpPr>
        <p:sp>
          <p:nvSpPr>
            <p:cNvPr id="3458" name="8"/>
            <p:cNvSpPr txBox="1"/>
            <p:nvPr/>
          </p:nvSpPr>
          <p:spPr>
            <a:xfrm>
              <a:off x="0" y="19891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3459" name="Rectangle"/>
            <p:cNvSpPr/>
            <p:nvPr/>
          </p:nvSpPr>
          <p:spPr>
            <a:xfrm>
              <a:off x="25400" y="0"/>
              <a:ext cx="254000" cy="19939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3463" name="Group"/>
          <p:cNvGrpSpPr/>
          <p:nvPr/>
        </p:nvGrpSpPr>
        <p:grpSpPr>
          <a:xfrm>
            <a:off x="4279899" y="477837"/>
            <a:ext cx="279401" cy="2742099"/>
            <a:chOff x="0" y="0"/>
            <a:chExt cx="279400" cy="2742097"/>
          </a:xfrm>
        </p:grpSpPr>
        <p:sp>
          <p:nvSpPr>
            <p:cNvPr id="3461" name="9"/>
            <p:cNvSpPr txBox="1"/>
            <p:nvPr/>
          </p:nvSpPr>
          <p:spPr>
            <a:xfrm>
              <a:off x="0" y="22558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9</a:t>
              </a:r>
            </a:p>
          </p:txBody>
        </p:sp>
        <p:sp>
          <p:nvSpPr>
            <p:cNvPr id="3462" name="Rectangle"/>
            <p:cNvSpPr/>
            <p:nvPr/>
          </p:nvSpPr>
          <p:spPr>
            <a:xfrm>
              <a:off x="25400" y="0"/>
              <a:ext cx="254000" cy="22606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sp>
        <p:nvSpPr>
          <p:cNvPr id="3464" name="Insertion Sort"/>
          <p:cNvSpPr txBox="1"/>
          <p:nvPr/>
        </p:nvSpPr>
        <p:spPr>
          <a:xfrm>
            <a:off x="2413000" y="5278435"/>
            <a:ext cx="2135498" cy="4862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9044" tIns="19044" rIns="19044" bIns="19044">
            <a:spAutoFit/>
          </a:bodyPr>
          <a:lstStyle>
            <a:lvl1pPr defTabSz="762000">
              <a:lnSpc>
                <a:spcPts val="3600"/>
              </a:lnSpc>
              <a:tabLst>
                <a:tab pos="355600" algn="l"/>
                <a:tab pos="711200" algn="l"/>
                <a:tab pos="1079500" algn="l"/>
              </a:tabLst>
              <a:defRPr sz="30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lvl1pPr>
          </a:lstStyle>
          <a:p>
            <a:pPr/>
            <a:r>
              <a:t>Insertion Sort</a:t>
            </a:r>
          </a:p>
        </p:txBody>
      </p:sp>
      <p:sp>
        <p:nvSpPr>
          <p:cNvPr id="3465" name="Line"/>
          <p:cNvSpPr/>
          <p:nvPr/>
        </p:nvSpPr>
        <p:spPr>
          <a:xfrm flipH="1">
            <a:off x="5503862" y="455612"/>
            <a:ext cx="1" cy="2952751"/>
          </a:xfrm>
          <a:prstGeom prst="line">
            <a:avLst/>
          </a:prstGeom>
          <a:ln w="38100">
            <a:solidFill>
              <a:srgbClr val="FF00FF"/>
            </a:solidFill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69" name="Group"/>
          <p:cNvGrpSpPr/>
          <p:nvPr/>
        </p:nvGrpSpPr>
        <p:grpSpPr>
          <a:xfrm>
            <a:off x="6286499" y="2476499"/>
            <a:ext cx="317501" cy="735499"/>
            <a:chOff x="0" y="0"/>
            <a:chExt cx="317500" cy="735497"/>
          </a:xfrm>
        </p:grpSpPr>
        <p:sp>
          <p:nvSpPr>
            <p:cNvPr id="3467" name="1"/>
            <p:cNvSpPr txBox="1"/>
            <p:nvPr/>
          </p:nvSpPr>
          <p:spPr>
            <a:xfrm>
              <a:off x="0" y="2492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3468" name="Rectangle"/>
            <p:cNvSpPr/>
            <p:nvPr/>
          </p:nvSpPr>
          <p:spPr>
            <a:xfrm>
              <a:off x="50800" y="0"/>
              <a:ext cx="266700" cy="2540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3472" name="Group"/>
          <p:cNvGrpSpPr/>
          <p:nvPr/>
        </p:nvGrpSpPr>
        <p:grpSpPr>
          <a:xfrm>
            <a:off x="3632199" y="3408362"/>
            <a:ext cx="279401" cy="976799"/>
            <a:chOff x="0" y="0"/>
            <a:chExt cx="279400" cy="976797"/>
          </a:xfrm>
        </p:grpSpPr>
        <p:sp>
          <p:nvSpPr>
            <p:cNvPr id="3470" name="2"/>
            <p:cNvSpPr txBox="1"/>
            <p:nvPr/>
          </p:nvSpPr>
          <p:spPr>
            <a:xfrm>
              <a:off x="0" y="4905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3471" name="Rectangle"/>
            <p:cNvSpPr/>
            <p:nvPr/>
          </p:nvSpPr>
          <p:spPr>
            <a:xfrm>
              <a:off x="12700" y="0"/>
              <a:ext cx="266700" cy="5080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3475" name="Group"/>
          <p:cNvGrpSpPr/>
          <p:nvPr/>
        </p:nvGrpSpPr>
        <p:grpSpPr>
          <a:xfrm>
            <a:off x="1039812" y="1968500"/>
            <a:ext cx="304801" cy="1230798"/>
            <a:chOff x="0" y="0"/>
            <a:chExt cx="304800" cy="1230797"/>
          </a:xfrm>
        </p:grpSpPr>
        <p:sp>
          <p:nvSpPr>
            <p:cNvPr id="3473" name="3"/>
            <p:cNvSpPr txBox="1"/>
            <p:nvPr/>
          </p:nvSpPr>
          <p:spPr>
            <a:xfrm>
              <a:off x="0" y="7445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3474" name="Rectangle"/>
            <p:cNvSpPr/>
            <p:nvPr/>
          </p:nvSpPr>
          <p:spPr>
            <a:xfrm>
              <a:off x="38100" y="0"/>
              <a:ext cx="266700" cy="7493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3478" name="Group"/>
          <p:cNvGrpSpPr/>
          <p:nvPr/>
        </p:nvGrpSpPr>
        <p:grpSpPr>
          <a:xfrm>
            <a:off x="1649412" y="1722437"/>
            <a:ext cx="342901" cy="1497499"/>
            <a:chOff x="0" y="0"/>
            <a:chExt cx="342900" cy="1497497"/>
          </a:xfrm>
        </p:grpSpPr>
        <p:sp>
          <p:nvSpPr>
            <p:cNvPr id="3476" name="4"/>
            <p:cNvSpPr txBox="1"/>
            <p:nvPr/>
          </p:nvSpPr>
          <p:spPr>
            <a:xfrm>
              <a:off x="0" y="10112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3477" name="Rectangle"/>
            <p:cNvSpPr/>
            <p:nvPr/>
          </p:nvSpPr>
          <p:spPr>
            <a:xfrm>
              <a:off x="76200" y="0"/>
              <a:ext cx="266700" cy="10160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3481" name="Group"/>
          <p:cNvGrpSpPr/>
          <p:nvPr/>
        </p:nvGrpSpPr>
        <p:grpSpPr>
          <a:xfrm>
            <a:off x="5626099" y="1485900"/>
            <a:ext cx="317502" cy="1726098"/>
            <a:chOff x="0" y="0"/>
            <a:chExt cx="317500" cy="1726097"/>
          </a:xfrm>
        </p:grpSpPr>
        <p:sp>
          <p:nvSpPr>
            <p:cNvPr id="3479" name="5"/>
            <p:cNvSpPr txBox="1"/>
            <p:nvPr/>
          </p:nvSpPr>
          <p:spPr>
            <a:xfrm>
              <a:off x="0" y="12398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3480" name="Rectangle"/>
            <p:cNvSpPr/>
            <p:nvPr/>
          </p:nvSpPr>
          <p:spPr>
            <a:xfrm>
              <a:off x="50800" y="0"/>
              <a:ext cx="266701" cy="12446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3484" name="Group"/>
          <p:cNvGrpSpPr/>
          <p:nvPr/>
        </p:nvGrpSpPr>
        <p:grpSpPr>
          <a:xfrm>
            <a:off x="2311399" y="1247775"/>
            <a:ext cx="317501" cy="1967398"/>
            <a:chOff x="0" y="0"/>
            <a:chExt cx="317500" cy="1967397"/>
          </a:xfrm>
        </p:grpSpPr>
        <p:sp>
          <p:nvSpPr>
            <p:cNvPr id="3482" name="6"/>
            <p:cNvSpPr txBox="1"/>
            <p:nvPr/>
          </p:nvSpPr>
          <p:spPr>
            <a:xfrm>
              <a:off x="0" y="14811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3483" name="Rectangle"/>
            <p:cNvSpPr/>
            <p:nvPr/>
          </p:nvSpPr>
          <p:spPr>
            <a:xfrm>
              <a:off x="63500" y="0"/>
              <a:ext cx="254000" cy="14986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3487" name="Group"/>
          <p:cNvGrpSpPr/>
          <p:nvPr/>
        </p:nvGrpSpPr>
        <p:grpSpPr>
          <a:xfrm>
            <a:off x="2924174" y="973137"/>
            <a:ext cx="317501" cy="2246799"/>
            <a:chOff x="0" y="0"/>
            <a:chExt cx="317500" cy="2246797"/>
          </a:xfrm>
        </p:grpSpPr>
        <p:sp>
          <p:nvSpPr>
            <p:cNvPr id="3485" name="7"/>
            <p:cNvSpPr txBox="1"/>
            <p:nvPr/>
          </p:nvSpPr>
          <p:spPr>
            <a:xfrm>
              <a:off x="0" y="17605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3486" name="Rectangle"/>
            <p:cNvSpPr/>
            <p:nvPr/>
          </p:nvSpPr>
          <p:spPr>
            <a:xfrm>
              <a:off x="63500" y="0"/>
              <a:ext cx="254000" cy="17653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3490" name="Group"/>
          <p:cNvGrpSpPr/>
          <p:nvPr/>
        </p:nvGrpSpPr>
        <p:grpSpPr>
          <a:xfrm>
            <a:off x="3589337" y="744537"/>
            <a:ext cx="279401" cy="2475399"/>
            <a:chOff x="0" y="0"/>
            <a:chExt cx="279400" cy="2475397"/>
          </a:xfrm>
        </p:grpSpPr>
        <p:sp>
          <p:nvSpPr>
            <p:cNvPr id="3488" name="8"/>
            <p:cNvSpPr txBox="1"/>
            <p:nvPr/>
          </p:nvSpPr>
          <p:spPr>
            <a:xfrm>
              <a:off x="0" y="19891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3489" name="Rectangle"/>
            <p:cNvSpPr/>
            <p:nvPr/>
          </p:nvSpPr>
          <p:spPr>
            <a:xfrm>
              <a:off x="25400" y="0"/>
              <a:ext cx="254000" cy="19939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3493" name="Group"/>
          <p:cNvGrpSpPr/>
          <p:nvPr/>
        </p:nvGrpSpPr>
        <p:grpSpPr>
          <a:xfrm>
            <a:off x="4970462" y="477837"/>
            <a:ext cx="279401" cy="2742099"/>
            <a:chOff x="0" y="0"/>
            <a:chExt cx="279400" cy="2742097"/>
          </a:xfrm>
        </p:grpSpPr>
        <p:sp>
          <p:nvSpPr>
            <p:cNvPr id="3491" name="9"/>
            <p:cNvSpPr txBox="1"/>
            <p:nvPr/>
          </p:nvSpPr>
          <p:spPr>
            <a:xfrm>
              <a:off x="0" y="22558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9</a:t>
              </a:r>
            </a:p>
          </p:txBody>
        </p:sp>
        <p:sp>
          <p:nvSpPr>
            <p:cNvPr id="3492" name="Rectangle"/>
            <p:cNvSpPr/>
            <p:nvPr/>
          </p:nvSpPr>
          <p:spPr>
            <a:xfrm>
              <a:off x="25400" y="0"/>
              <a:ext cx="254000" cy="22606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sp>
        <p:nvSpPr>
          <p:cNvPr id="3494" name="Insertion Sort"/>
          <p:cNvSpPr txBox="1"/>
          <p:nvPr/>
        </p:nvSpPr>
        <p:spPr>
          <a:xfrm>
            <a:off x="2413000" y="5278435"/>
            <a:ext cx="2135498" cy="4862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9044" tIns="19044" rIns="19044" bIns="19044">
            <a:spAutoFit/>
          </a:bodyPr>
          <a:lstStyle>
            <a:lvl1pPr defTabSz="762000">
              <a:lnSpc>
                <a:spcPts val="3600"/>
              </a:lnSpc>
              <a:tabLst>
                <a:tab pos="355600" algn="l"/>
                <a:tab pos="711200" algn="l"/>
                <a:tab pos="1079500" algn="l"/>
              </a:tabLst>
              <a:defRPr sz="30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lvl1pPr>
          </a:lstStyle>
          <a:p>
            <a:pPr/>
            <a:r>
              <a:t>Insertion Sort</a:t>
            </a:r>
          </a:p>
        </p:txBody>
      </p:sp>
      <p:sp>
        <p:nvSpPr>
          <p:cNvPr id="3495" name="Line"/>
          <p:cNvSpPr/>
          <p:nvPr/>
        </p:nvSpPr>
        <p:spPr>
          <a:xfrm flipH="1">
            <a:off x="5503862" y="455612"/>
            <a:ext cx="1" cy="2952751"/>
          </a:xfrm>
          <a:prstGeom prst="line">
            <a:avLst/>
          </a:prstGeom>
          <a:ln w="38100">
            <a:solidFill>
              <a:srgbClr val="FF00FF"/>
            </a:solidFill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99" name="Group"/>
          <p:cNvGrpSpPr/>
          <p:nvPr/>
        </p:nvGrpSpPr>
        <p:grpSpPr>
          <a:xfrm>
            <a:off x="6286499" y="2476499"/>
            <a:ext cx="317501" cy="735499"/>
            <a:chOff x="0" y="0"/>
            <a:chExt cx="317500" cy="735497"/>
          </a:xfrm>
        </p:grpSpPr>
        <p:sp>
          <p:nvSpPr>
            <p:cNvPr id="3497" name="1"/>
            <p:cNvSpPr txBox="1"/>
            <p:nvPr/>
          </p:nvSpPr>
          <p:spPr>
            <a:xfrm>
              <a:off x="0" y="2492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3498" name="Rectangle"/>
            <p:cNvSpPr/>
            <p:nvPr/>
          </p:nvSpPr>
          <p:spPr>
            <a:xfrm>
              <a:off x="50800" y="0"/>
              <a:ext cx="266700" cy="2540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3502" name="Group"/>
          <p:cNvGrpSpPr/>
          <p:nvPr/>
        </p:nvGrpSpPr>
        <p:grpSpPr>
          <a:xfrm>
            <a:off x="2984499" y="3408362"/>
            <a:ext cx="279401" cy="976799"/>
            <a:chOff x="0" y="0"/>
            <a:chExt cx="279400" cy="976797"/>
          </a:xfrm>
        </p:grpSpPr>
        <p:sp>
          <p:nvSpPr>
            <p:cNvPr id="3500" name="2"/>
            <p:cNvSpPr txBox="1"/>
            <p:nvPr/>
          </p:nvSpPr>
          <p:spPr>
            <a:xfrm>
              <a:off x="0" y="4905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3501" name="Rectangle"/>
            <p:cNvSpPr/>
            <p:nvPr/>
          </p:nvSpPr>
          <p:spPr>
            <a:xfrm>
              <a:off x="12700" y="0"/>
              <a:ext cx="266700" cy="5080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3505" name="Group"/>
          <p:cNvGrpSpPr/>
          <p:nvPr/>
        </p:nvGrpSpPr>
        <p:grpSpPr>
          <a:xfrm>
            <a:off x="1039812" y="1968500"/>
            <a:ext cx="304801" cy="1230798"/>
            <a:chOff x="0" y="0"/>
            <a:chExt cx="304800" cy="1230797"/>
          </a:xfrm>
        </p:grpSpPr>
        <p:sp>
          <p:nvSpPr>
            <p:cNvPr id="3503" name="3"/>
            <p:cNvSpPr txBox="1"/>
            <p:nvPr/>
          </p:nvSpPr>
          <p:spPr>
            <a:xfrm>
              <a:off x="0" y="7445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3504" name="Rectangle"/>
            <p:cNvSpPr/>
            <p:nvPr/>
          </p:nvSpPr>
          <p:spPr>
            <a:xfrm>
              <a:off x="38100" y="0"/>
              <a:ext cx="266700" cy="7493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3508" name="Group"/>
          <p:cNvGrpSpPr/>
          <p:nvPr/>
        </p:nvGrpSpPr>
        <p:grpSpPr>
          <a:xfrm>
            <a:off x="1649412" y="1722437"/>
            <a:ext cx="342901" cy="1497499"/>
            <a:chOff x="0" y="0"/>
            <a:chExt cx="342900" cy="1497497"/>
          </a:xfrm>
        </p:grpSpPr>
        <p:sp>
          <p:nvSpPr>
            <p:cNvPr id="3506" name="4"/>
            <p:cNvSpPr txBox="1"/>
            <p:nvPr/>
          </p:nvSpPr>
          <p:spPr>
            <a:xfrm>
              <a:off x="0" y="10112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3507" name="Rectangle"/>
            <p:cNvSpPr/>
            <p:nvPr/>
          </p:nvSpPr>
          <p:spPr>
            <a:xfrm>
              <a:off x="76200" y="0"/>
              <a:ext cx="266700" cy="10160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3511" name="Group"/>
          <p:cNvGrpSpPr/>
          <p:nvPr/>
        </p:nvGrpSpPr>
        <p:grpSpPr>
          <a:xfrm>
            <a:off x="5626099" y="1485900"/>
            <a:ext cx="317502" cy="1726098"/>
            <a:chOff x="0" y="0"/>
            <a:chExt cx="317500" cy="1726097"/>
          </a:xfrm>
        </p:grpSpPr>
        <p:sp>
          <p:nvSpPr>
            <p:cNvPr id="3509" name="5"/>
            <p:cNvSpPr txBox="1"/>
            <p:nvPr/>
          </p:nvSpPr>
          <p:spPr>
            <a:xfrm>
              <a:off x="0" y="12398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3510" name="Rectangle"/>
            <p:cNvSpPr/>
            <p:nvPr/>
          </p:nvSpPr>
          <p:spPr>
            <a:xfrm>
              <a:off x="50800" y="0"/>
              <a:ext cx="266701" cy="12446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3514" name="Group"/>
          <p:cNvGrpSpPr/>
          <p:nvPr/>
        </p:nvGrpSpPr>
        <p:grpSpPr>
          <a:xfrm>
            <a:off x="2311399" y="1247775"/>
            <a:ext cx="317501" cy="1967398"/>
            <a:chOff x="0" y="0"/>
            <a:chExt cx="317500" cy="1967397"/>
          </a:xfrm>
        </p:grpSpPr>
        <p:sp>
          <p:nvSpPr>
            <p:cNvPr id="3512" name="6"/>
            <p:cNvSpPr txBox="1"/>
            <p:nvPr/>
          </p:nvSpPr>
          <p:spPr>
            <a:xfrm>
              <a:off x="0" y="14811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3513" name="Rectangle"/>
            <p:cNvSpPr/>
            <p:nvPr/>
          </p:nvSpPr>
          <p:spPr>
            <a:xfrm>
              <a:off x="63500" y="0"/>
              <a:ext cx="254000" cy="14986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3517" name="Group"/>
          <p:cNvGrpSpPr/>
          <p:nvPr/>
        </p:nvGrpSpPr>
        <p:grpSpPr>
          <a:xfrm>
            <a:off x="2924174" y="973137"/>
            <a:ext cx="317501" cy="2246799"/>
            <a:chOff x="0" y="0"/>
            <a:chExt cx="317500" cy="2246797"/>
          </a:xfrm>
        </p:grpSpPr>
        <p:sp>
          <p:nvSpPr>
            <p:cNvPr id="3515" name="7"/>
            <p:cNvSpPr txBox="1"/>
            <p:nvPr/>
          </p:nvSpPr>
          <p:spPr>
            <a:xfrm>
              <a:off x="0" y="17605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3516" name="Rectangle"/>
            <p:cNvSpPr/>
            <p:nvPr/>
          </p:nvSpPr>
          <p:spPr>
            <a:xfrm>
              <a:off x="63500" y="0"/>
              <a:ext cx="254000" cy="17653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3520" name="Group"/>
          <p:cNvGrpSpPr/>
          <p:nvPr/>
        </p:nvGrpSpPr>
        <p:grpSpPr>
          <a:xfrm>
            <a:off x="4310062" y="744537"/>
            <a:ext cx="279401" cy="2475399"/>
            <a:chOff x="0" y="0"/>
            <a:chExt cx="279400" cy="2475397"/>
          </a:xfrm>
        </p:grpSpPr>
        <p:sp>
          <p:nvSpPr>
            <p:cNvPr id="3518" name="8"/>
            <p:cNvSpPr txBox="1"/>
            <p:nvPr/>
          </p:nvSpPr>
          <p:spPr>
            <a:xfrm>
              <a:off x="0" y="19891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3519" name="Rectangle"/>
            <p:cNvSpPr/>
            <p:nvPr/>
          </p:nvSpPr>
          <p:spPr>
            <a:xfrm>
              <a:off x="25400" y="0"/>
              <a:ext cx="254000" cy="19939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3523" name="Group"/>
          <p:cNvGrpSpPr/>
          <p:nvPr/>
        </p:nvGrpSpPr>
        <p:grpSpPr>
          <a:xfrm>
            <a:off x="4970462" y="477837"/>
            <a:ext cx="279401" cy="2742099"/>
            <a:chOff x="0" y="0"/>
            <a:chExt cx="279400" cy="2742097"/>
          </a:xfrm>
        </p:grpSpPr>
        <p:sp>
          <p:nvSpPr>
            <p:cNvPr id="3521" name="9"/>
            <p:cNvSpPr txBox="1"/>
            <p:nvPr/>
          </p:nvSpPr>
          <p:spPr>
            <a:xfrm>
              <a:off x="0" y="22558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9</a:t>
              </a:r>
            </a:p>
          </p:txBody>
        </p:sp>
        <p:sp>
          <p:nvSpPr>
            <p:cNvPr id="3522" name="Rectangle"/>
            <p:cNvSpPr/>
            <p:nvPr/>
          </p:nvSpPr>
          <p:spPr>
            <a:xfrm>
              <a:off x="25400" y="0"/>
              <a:ext cx="254000" cy="22606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sp>
        <p:nvSpPr>
          <p:cNvPr id="3524" name="Insertion Sort"/>
          <p:cNvSpPr txBox="1"/>
          <p:nvPr/>
        </p:nvSpPr>
        <p:spPr>
          <a:xfrm>
            <a:off x="2413000" y="5278435"/>
            <a:ext cx="2135498" cy="4862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9044" tIns="19044" rIns="19044" bIns="19044">
            <a:spAutoFit/>
          </a:bodyPr>
          <a:lstStyle>
            <a:lvl1pPr defTabSz="762000">
              <a:lnSpc>
                <a:spcPts val="3600"/>
              </a:lnSpc>
              <a:tabLst>
                <a:tab pos="355600" algn="l"/>
                <a:tab pos="711200" algn="l"/>
                <a:tab pos="1079500" algn="l"/>
              </a:tabLst>
              <a:defRPr sz="30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lvl1pPr>
          </a:lstStyle>
          <a:p>
            <a:pPr/>
            <a:r>
              <a:t>Insertion Sort</a:t>
            </a:r>
          </a:p>
        </p:txBody>
      </p:sp>
      <p:sp>
        <p:nvSpPr>
          <p:cNvPr id="3525" name="Line"/>
          <p:cNvSpPr/>
          <p:nvPr/>
        </p:nvSpPr>
        <p:spPr>
          <a:xfrm flipH="1">
            <a:off x="5503862" y="455612"/>
            <a:ext cx="1" cy="2952751"/>
          </a:xfrm>
          <a:prstGeom prst="line">
            <a:avLst/>
          </a:prstGeom>
          <a:ln w="38100">
            <a:solidFill>
              <a:srgbClr val="FF00FF"/>
            </a:solidFill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Let's talk about efficiency:…"/>
          <p:cNvSpPr txBox="1"/>
          <p:nvPr/>
        </p:nvSpPr>
        <p:spPr>
          <a:xfrm>
            <a:off x="103187" y="368298"/>
            <a:ext cx="7440676" cy="40512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9044" tIns="19044" rIns="19044" bIns="19044">
            <a:spAutoFit/>
          </a:bodyPr>
          <a:lstStyle/>
          <a:p>
            <a:pPr defTabSz="762000">
              <a:lnSpc>
                <a:spcPts val="3600"/>
              </a:lnSpc>
              <a:tabLst>
                <a:tab pos="355600" algn="l"/>
                <a:tab pos="711200" algn="l"/>
                <a:tab pos="1079500" algn="l"/>
              </a:tabLst>
              <a:defRPr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pPr>
            <a:r>
              <a:t>Let's talk about efficiency:</a:t>
            </a:r>
          </a:p>
          <a:p>
            <a:pPr defTabSz="762000">
              <a:tabLst>
                <a:tab pos="355600" algn="l"/>
                <a:tab pos="711200" algn="l"/>
                <a:tab pos="1079500" algn="l"/>
              </a:tabLst>
              <a:defRPr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defTabSz="762000">
              <a:tabLst>
                <a:tab pos="355600" algn="l"/>
                <a:tab pos="711200" algn="l"/>
                <a:tab pos="1079500" algn="l"/>
              </a:tabLst>
              <a:defRPr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pPr>
            <a:r>
              <a:t>	</a:t>
            </a:r>
            <a:r>
              <a:rPr b="1">
                <a:solidFill>
                  <a:srgbClr val="FF0000"/>
                </a:solidFill>
              </a:rPr>
              <a:t>for (i=0;i&lt;n-1;i++)</a:t>
            </a:r>
            <a:br>
              <a:rPr b="1">
                <a:solidFill>
                  <a:srgbClr val="FF0000"/>
                </a:solidFill>
              </a:rPr>
            </a:br>
            <a:r>
              <a:t>	{</a:t>
            </a:r>
          </a:p>
          <a:p>
            <a:pPr defTabSz="762000">
              <a:tabLst>
                <a:tab pos="355600" algn="l"/>
                <a:tab pos="711200" algn="l"/>
                <a:tab pos="1079500" algn="l"/>
              </a:tabLst>
              <a:defRPr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pPr>
            <a:r>
              <a:t>			smallest = i;   // location of smallest so far</a:t>
            </a:r>
            <a:br/>
            <a:r>
              <a:t>			</a:t>
            </a:r>
            <a:r>
              <a:rPr b="1">
                <a:solidFill>
                  <a:srgbClr val="FF0000"/>
                </a:solidFill>
              </a:rPr>
              <a:t>for (j=i+1;j&lt;n;j++)</a:t>
            </a:r>
            <a:endParaRPr b="1">
              <a:solidFill>
                <a:srgbClr val="FF0000"/>
              </a:solidFill>
            </a:endParaRPr>
          </a:p>
          <a:p>
            <a:pPr defTabSz="762000">
              <a:tabLst>
                <a:tab pos="355600" algn="l"/>
                <a:tab pos="711200" algn="l"/>
                <a:tab pos="1079500" algn="l"/>
              </a:tabLst>
              <a:defRPr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pPr>
            <a:r>
              <a:t>			{</a:t>
            </a:r>
            <a:br/>
            <a:r>
              <a:t>				if (X[smallest] &gt; X[j])</a:t>
            </a:r>
            <a:br/>
            <a:r>
              <a:t>			   		smallest = j; // new loc of smallest</a:t>
            </a:r>
          </a:p>
          <a:p>
            <a:pPr defTabSz="762000">
              <a:tabLst>
                <a:tab pos="355600" algn="l"/>
                <a:tab pos="711200" algn="l"/>
                <a:tab pos="1079500" algn="l"/>
              </a:tabLst>
              <a:defRPr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pPr>
            <a:r>
              <a:t>			}</a:t>
            </a:r>
            <a:br/>
            <a:r>
              <a:t>			if (smallest != i) // swap if not already in </a:t>
            </a:r>
            <a:br/>
            <a:r>
              <a:t>			{	                // correct position</a:t>
            </a:r>
            <a:br/>
            <a:r>
              <a:t>				</a:t>
            </a:r>
            <a:r>
              <a:rPr i="1"/>
              <a:t>swap X[i] with X[smallest]</a:t>
            </a:r>
            <a:br>
              <a:rPr i="1"/>
            </a:br>
            <a:r>
              <a:t>			}</a:t>
            </a:r>
          </a:p>
          <a:p>
            <a:pPr defTabSz="762000">
              <a:tabLst>
                <a:tab pos="355600" algn="l"/>
                <a:tab pos="711200" algn="l"/>
                <a:tab pos="1079500" algn="l"/>
              </a:tabLst>
              <a:defRPr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pPr>
            <a:r>
              <a:t>	}</a:t>
            </a:r>
          </a:p>
        </p:txBody>
      </p:sp>
      <p:sp>
        <p:nvSpPr>
          <p:cNvPr id="54" name="Each inner loop involves a comparison, so there…"/>
          <p:cNvSpPr txBox="1"/>
          <p:nvPr/>
        </p:nvSpPr>
        <p:spPr>
          <a:xfrm>
            <a:off x="247650" y="4568825"/>
            <a:ext cx="4443760" cy="10705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9050" tIns="19050" rIns="19050" bIns="19050">
            <a:spAutoFit/>
          </a:bodyPr>
          <a:lstStyle/>
          <a:p>
            <a:pPr defTabSz="762000">
              <a:lnSpc>
                <a:spcPts val="4300"/>
              </a:lnSpc>
              <a:tabLst>
                <a:tab pos="355600" algn="l"/>
                <a:tab pos="711200" algn="l"/>
                <a:tab pos="1079500" algn="l"/>
              </a:tabLst>
              <a:defRPr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pPr>
            <a:r>
              <a:t>Each inner loop involves a comparison, so there</a:t>
            </a:r>
          </a:p>
          <a:p>
            <a:pPr defTabSz="762000">
              <a:lnSpc>
                <a:spcPts val="4300"/>
              </a:lnSpc>
              <a:tabLst>
                <a:tab pos="355600" algn="l"/>
                <a:tab pos="711200" algn="l"/>
                <a:tab pos="1079500" algn="l"/>
              </a:tabLst>
              <a:defRPr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pPr>
            <a:r>
              <a:t>are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29" name="Group"/>
          <p:cNvGrpSpPr/>
          <p:nvPr/>
        </p:nvGrpSpPr>
        <p:grpSpPr>
          <a:xfrm>
            <a:off x="6286499" y="2476499"/>
            <a:ext cx="317501" cy="735499"/>
            <a:chOff x="0" y="0"/>
            <a:chExt cx="317500" cy="735497"/>
          </a:xfrm>
        </p:grpSpPr>
        <p:sp>
          <p:nvSpPr>
            <p:cNvPr id="3527" name="1"/>
            <p:cNvSpPr txBox="1"/>
            <p:nvPr/>
          </p:nvSpPr>
          <p:spPr>
            <a:xfrm>
              <a:off x="0" y="2492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3528" name="Rectangle"/>
            <p:cNvSpPr/>
            <p:nvPr/>
          </p:nvSpPr>
          <p:spPr>
            <a:xfrm>
              <a:off x="50800" y="0"/>
              <a:ext cx="266700" cy="2540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3532" name="Group"/>
          <p:cNvGrpSpPr/>
          <p:nvPr/>
        </p:nvGrpSpPr>
        <p:grpSpPr>
          <a:xfrm>
            <a:off x="2352674" y="3408362"/>
            <a:ext cx="279401" cy="976799"/>
            <a:chOff x="0" y="0"/>
            <a:chExt cx="279400" cy="976797"/>
          </a:xfrm>
        </p:grpSpPr>
        <p:sp>
          <p:nvSpPr>
            <p:cNvPr id="3530" name="2"/>
            <p:cNvSpPr txBox="1"/>
            <p:nvPr/>
          </p:nvSpPr>
          <p:spPr>
            <a:xfrm>
              <a:off x="0" y="4905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3531" name="Rectangle"/>
            <p:cNvSpPr/>
            <p:nvPr/>
          </p:nvSpPr>
          <p:spPr>
            <a:xfrm>
              <a:off x="12700" y="0"/>
              <a:ext cx="266700" cy="5080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3535" name="Group"/>
          <p:cNvGrpSpPr/>
          <p:nvPr/>
        </p:nvGrpSpPr>
        <p:grpSpPr>
          <a:xfrm>
            <a:off x="1039812" y="1968500"/>
            <a:ext cx="304801" cy="1230798"/>
            <a:chOff x="0" y="0"/>
            <a:chExt cx="304800" cy="1230797"/>
          </a:xfrm>
        </p:grpSpPr>
        <p:sp>
          <p:nvSpPr>
            <p:cNvPr id="3533" name="3"/>
            <p:cNvSpPr txBox="1"/>
            <p:nvPr/>
          </p:nvSpPr>
          <p:spPr>
            <a:xfrm>
              <a:off x="0" y="7445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3534" name="Rectangle"/>
            <p:cNvSpPr/>
            <p:nvPr/>
          </p:nvSpPr>
          <p:spPr>
            <a:xfrm>
              <a:off x="38100" y="0"/>
              <a:ext cx="266700" cy="7493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3538" name="Group"/>
          <p:cNvGrpSpPr/>
          <p:nvPr/>
        </p:nvGrpSpPr>
        <p:grpSpPr>
          <a:xfrm>
            <a:off x="1649412" y="1722437"/>
            <a:ext cx="342901" cy="1497499"/>
            <a:chOff x="0" y="0"/>
            <a:chExt cx="342900" cy="1497497"/>
          </a:xfrm>
        </p:grpSpPr>
        <p:sp>
          <p:nvSpPr>
            <p:cNvPr id="3536" name="4"/>
            <p:cNvSpPr txBox="1"/>
            <p:nvPr/>
          </p:nvSpPr>
          <p:spPr>
            <a:xfrm>
              <a:off x="0" y="10112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3537" name="Rectangle"/>
            <p:cNvSpPr/>
            <p:nvPr/>
          </p:nvSpPr>
          <p:spPr>
            <a:xfrm>
              <a:off x="76200" y="0"/>
              <a:ext cx="266700" cy="10160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3541" name="Group"/>
          <p:cNvGrpSpPr/>
          <p:nvPr/>
        </p:nvGrpSpPr>
        <p:grpSpPr>
          <a:xfrm>
            <a:off x="5626099" y="1485900"/>
            <a:ext cx="317502" cy="1726098"/>
            <a:chOff x="0" y="0"/>
            <a:chExt cx="317500" cy="1726097"/>
          </a:xfrm>
        </p:grpSpPr>
        <p:sp>
          <p:nvSpPr>
            <p:cNvPr id="3539" name="5"/>
            <p:cNvSpPr txBox="1"/>
            <p:nvPr/>
          </p:nvSpPr>
          <p:spPr>
            <a:xfrm>
              <a:off x="0" y="12398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3540" name="Rectangle"/>
            <p:cNvSpPr/>
            <p:nvPr/>
          </p:nvSpPr>
          <p:spPr>
            <a:xfrm>
              <a:off x="50800" y="0"/>
              <a:ext cx="266701" cy="12446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3544" name="Group"/>
          <p:cNvGrpSpPr/>
          <p:nvPr/>
        </p:nvGrpSpPr>
        <p:grpSpPr>
          <a:xfrm>
            <a:off x="2311399" y="1247775"/>
            <a:ext cx="317501" cy="1967398"/>
            <a:chOff x="0" y="0"/>
            <a:chExt cx="317500" cy="1967397"/>
          </a:xfrm>
        </p:grpSpPr>
        <p:sp>
          <p:nvSpPr>
            <p:cNvPr id="3542" name="6"/>
            <p:cNvSpPr txBox="1"/>
            <p:nvPr/>
          </p:nvSpPr>
          <p:spPr>
            <a:xfrm>
              <a:off x="0" y="14811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3543" name="Rectangle"/>
            <p:cNvSpPr/>
            <p:nvPr/>
          </p:nvSpPr>
          <p:spPr>
            <a:xfrm>
              <a:off x="63500" y="0"/>
              <a:ext cx="254000" cy="14986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3547" name="Group"/>
          <p:cNvGrpSpPr/>
          <p:nvPr/>
        </p:nvGrpSpPr>
        <p:grpSpPr>
          <a:xfrm>
            <a:off x="3644899" y="973137"/>
            <a:ext cx="317501" cy="2246799"/>
            <a:chOff x="0" y="0"/>
            <a:chExt cx="317500" cy="2246797"/>
          </a:xfrm>
        </p:grpSpPr>
        <p:sp>
          <p:nvSpPr>
            <p:cNvPr id="3545" name="7"/>
            <p:cNvSpPr txBox="1"/>
            <p:nvPr/>
          </p:nvSpPr>
          <p:spPr>
            <a:xfrm>
              <a:off x="0" y="17605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3546" name="Rectangle"/>
            <p:cNvSpPr/>
            <p:nvPr/>
          </p:nvSpPr>
          <p:spPr>
            <a:xfrm>
              <a:off x="63500" y="0"/>
              <a:ext cx="254000" cy="17653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3550" name="Group"/>
          <p:cNvGrpSpPr/>
          <p:nvPr/>
        </p:nvGrpSpPr>
        <p:grpSpPr>
          <a:xfrm>
            <a:off x="4310062" y="744537"/>
            <a:ext cx="279401" cy="2475399"/>
            <a:chOff x="0" y="0"/>
            <a:chExt cx="279400" cy="2475397"/>
          </a:xfrm>
        </p:grpSpPr>
        <p:sp>
          <p:nvSpPr>
            <p:cNvPr id="3548" name="8"/>
            <p:cNvSpPr txBox="1"/>
            <p:nvPr/>
          </p:nvSpPr>
          <p:spPr>
            <a:xfrm>
              <a:off x="0" y="19891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3549" name="Rectangle"/>
            <p:cNvSpPr/>
            <p:nvPr/>
          </p:nvSpPr>
          <p:spPr>
            <a:xfrm>
              <a:off x="25400" y="0"/>
              <a:ext cx="254000" cy="19939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3553" name="Group"/>
          <p:cNvGrpSpPr/>
          <p:nvPr/>
        </p:nvGrpSpPr>
        <p:grpSpPr>
          <a:xfrm>
            <a:off x="4970462" y="477837"/>
            <a:ext cx="279401" cy="2742099"/>
            <a:chOff x="0" y="0"/>
            <a:chExt cx="279400" cy="2742097"/>
          </a:xfrm>
        </p:grpSpPr>
        <p:sp>
          <p:nvSpPr>
            <p:cNvPr id="3551" name="9"/>
            <p:cNvSpPr txBox="1"/>
            <p:nvPr/>
          </p:nvSpPr>
          <p:spPr>
            <a:xfrm>
              <a:off x="0" y="22558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9</a:t>
              </a:r>
            </a:p>
          </p:txBody>
        </p:sp>
        <p:sp>
          <p:nvSpPr>
            <p:cNvPr id="3552" name="Rectangle"/>
            <p:cNvSpPr/>
            <p:nvPr/>
          </p:nvSpPr>
          <p:spPr>
            <a:xfrm>
              <a:off x="25400" y="0"/>
              <a:ext cx="254000" cy="22606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sp>
        <p:nvSpPr>
          <p:cNvPr id="3554" name="Insertion Sort"/>
          <p:cNvSpPr txBox="1"/>
          <p:nvPr/>
        </p:nvSpPr>
        <p:spPr>
          <a:xfrm>
            <a:off x="2413000" y="5278435"/>
            <a:ext cx="2135498" cy="4862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9044" tIns="19044" rIns="19044" bIns="19044">
            <a:spAutoFit/>
          </a:bodyPr>
          <a:lstStyle>
            <a:lvl1pPr defTabSz="762000">
              <a:lnSpc>
                <a:spcPts val="3600"/>
              </a:lnSpc>
              <a:tabLst>
                <a:tab pos="355600" algn="l"/>
                <a:tab pos="711200" algn="l"/>
                <a:tab pos="1079500" algn="l"/>
              </a:tabLst>
              <a:defRPr sz="30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lvl1pPr>
          </a:lstStyle>
          <a:p>
            <a:pPr/>
            <a:r>
              <a:t>Insertion Sort</a:t>
            </a:r>
          </a:p>
        </p:txBody>
      </p:sp>
      <p:sp>
        <p:nvSpPr>
          <p:cNvPr id="3555" name="Line"/>
          <p:cNvSpPr/>
          <p:nvPr/>
        </p:nvSpPr>
        <p:spPr>
          <a:xfrm flipH="1">
            <a:off x="5503862" y="455612"/>
            <a:ext cx="1" cy="2952751"/>
          </a:xfrm>
          <a:prstGeom prst="line">
            <a:avLst/>
          </a:prstGeom>
          <a:ln w="38100">
            <a:solidFill>
              <a:srgbClr val="FF00FF"/>
            </a:solidFill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59" name="Group"/>
          <p:cNvGrpSpPr/>
          <p:nvPr/>
        </p:nvGrpSpPr>
        <p:grpSpPr>
          <a:xfrm>
            <a:off x="6286499" y="2476499"/>
            <a:ext cx="317501" cy="735499"/>
            <a:chOff x="0" y="0"/>
            <a:chExt cx="317500" cy="735497"/>
          </a:xfrm>
        </p:grpSpPr>
        <p:sp>
          <p:nvSpPr>
            <p:cNvPr id="3557" name="1"/>
            <p:cNvSpPr txBox="1"/>
            <p:nvPr/>
          </p:nvSpPr>
          <p:spPr>
            <a:xfrm>
              <a:off x="0" y="2492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3558" name="Rectangle"/>
            <p:cNvSpPr/>
            <p:nvPr/>
          </p:nvSpPr>
          <p:spPr>
            <a:xfrm>
              <a:off x="50800" y="0"/>
              <a:ext cx="266700" cy="2540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3562" name="Group"/>
          <p:cNvGrpSpPr/>
          <p:nvPr/>
        </p:nvGrpSpPr>
        <p:grpSpPr>
          <a:xfrm>
            <a:off x="1704974" y="3408362"/>
            <a:ext cx="279401" cy="976799"/>
            <a:chOff x="0" y="0"/>
            <a:chExt cx="279400" cy="976797"/>
          </a:xfrm>
        </p:grpSpPr>
        <p:sp>
          <p:nvSpPr>
            <p:cNvPr id="3560" name="2"/>
            <p:cNvSpPr txBox="1"/>
            <p:nvPr/>
          </p:nvSpPr>
          <p:spPr>
            <a:xfrm>
              <a:off x="0" y="4905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3561" name="Rectangle"/>
            <p:cNvSpPr/>
            <p:nvPr/>
          </p:nvSpPr>
          <p:spPr>
            <a:xfrm>
              <a:off x="12700" y="0"/>
              <a:ext cx="266700" cy="5080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3565" name="Group"/>
          <p:cNvGrpSpPr/>
          <p:nvPr/>
        </p:nvGrpSpPr>
        <p:grpSpPr>
          <a:xfrm>
            <a:off x="1039812" y="1968500"/>
            <a:ext cx="304801" cy="1230798"/>
            <a:chOff x="0" y="0"/>
            <a:chExt cx="304800" cy="1230797"/>
          </a:xfrm>
        </p:grpSpPr>
        <p:sp>
          <p:nvSpPr>
            <p:cNvPr id="3563" name="3"/>
            <p:cNvSpPr txBox="1"/>
            <p:nvPr/>
          </p:nvSpPr>
          <p:spPr>
            <a:xfrm>
              <a:off x="0" y="7445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3564" name="Rectangle"/>
            <p:cNvSpPr/>
            <p:nvPr/>
          </p:nvSpPr>
          <p:spPr>
            <a:xfrm>
              <a:off x="38100" y="0"/>
              <a:ext cx="266700" cy="7493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3568" name="Group"/>
          <p:cNvGrpSpPr/>
          <p:nvPr/>
        </p:nvGrpSpPr>
        <p:grpSpPr>
          <a:xfrm>
            <a:off x="1649412" y="1722437"/>
            <a:ext cx="342901" cy="1497499"/>
            <a:chOff x="0" y="0"/>
            <a:chExt cx="342900" cy="1497497"/>
          </a:xfrm>
        </p:grpSpPr>
        <p:sp>
          <p:nvSpPr>
            <p:cNvPr id="3566" name="4"/>
            <p:cNvSpPr txBox="1"/>
            <p:nvPr/>
          </p:nvSpPr>
          <p:spPr>
            <a:xfrm>
              <a:off x="0" y="10112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3567" name="Rectangle"/>
            <p:cNvSpPr/>
            <p:nvPr/>
          </p:nvSpPr>
          <p:spPr>
            <a:xfrm>
              <a:off x="76200" y="0"/>
              <a:ext cx="266700" cy="10160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3571" name="Group"/>
          <p:cNvGrpSpPr/>
          <p:nvPr/>
        </p:nvGrpSpPr>
        <p:grpSpPr>
          <a:xfrm>
            <a:off x="5626099" y="1485900"/>
            <a:ext cx="317502" cy="1726098"/>
            <a:chOff x="0" y="0"/>
            <a:chExt cx="317500" cy="1726097"/>
          </a:xfrm>
        </p:grpSpPr>
        <p:sp>
          <p:nvSpPr>
            <p:cNvPr id="3569" name="5"/>
            <p:cNvSpPr txBox="1"/>
            <p:nvPr/>
          </p:nvSpPr>
          <p:spPr>
            <a:xfrm>
              <a:off x="0" y="12398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3570" name="Rectangle"/>
            <p:cNvSpPr/>
            <p:nvPr/>
          </p:nvSpPr>
          <p:spPr>
            <a:xfrm>
              <a:off x="50800" y="0"/>
              <a:ext cx="266701" cy="12446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3574" name="Group"/>
          <p:cNvGrpSpPr/>
          <p:nvPr/>
        </p:nvGrpSpPr>
        <p:grpSpPr>
          <a:xfrm>
            <a:off x="2984499" y="1247775"/>
            <a:ext cx="317501" cy="1967398"/>
            <a:chOff x="0" y="0"/>
            <a:chExt cx="317500" cy="1967397"/>
          </a:xfrm>
        </p:grpSpPr>
        <p:sp>
          <p:nvSpPr>
            <p:cNvPr id="3572" name="6"/>
            <p:cNvSpPr txBox="1"/>
            <p:nvPr/>
          </p:nvSpPr>
          <p:spPr>
            <a:xfrm>
              <a:off x="0" y="14811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3573" name="Rectangle"/>
            <p:cNvSpPr/>
            <p:nvPr/>
          </p:nvSpPr>
          <p:spPr>
            <a:xfrm>
              <a:off x="63500" y="0"/>
              <a:ext cx="254000" cy="14986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3577" name="Group"/>
          <p:cNvGrpSpPr/>
          <p:nvPr/>
        </p:nvGrpSpPr>
        <p:grpSpPr>
          <a:xfrm>
            <a:off x="3644899" y="973137"/>
            <a:ext cx="317501" cy="2246799"/>
            <a:chOff x="0" y="0"/>
            <a:chExt cx="317500" cy="2246797"/>
          </a:xfrm>
        </p:grpSpPr>
        <p:sp>
          <p:nvSpPr>
            <p:cNvPr id="3575" name="7"/>
            <p:cNvSpPr txBox="1"/>
            <p:nvPr/>
          </p:nvSpPr>
          <p:spPr>
            <a:xfrm>
              <a:off x="0" y="17605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3576" name="Rectangle"/>
            <p:cNvSpPr/>
            <p:nvPr/>
          </p:nvSpPr>
          <p:spPr>
            <a:xfrm>
              <a:off x="63500" y="0"/>
              <a:ext cx="254000" cy="17653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3580" name="Group"/>
          <p:cNvGrpSpPr/>
          <p:nvPr/>
        </p:nvGrpSpPr>
        <p:grpSpPr>
          <a:xfrm>
            <a:off x="4310062" y="744537"/>
            <a:ext cx="279401" cy="2475399"/>
            <a:chOff x="0" y="0"/>
            <a:chExt cx="279400" cy="2475397"/>
          </a:xfrm>
        </p:grpSpPr>
        <p:sp>
          <p:nvSpPr>
            <p:cNvPr id="3578" name="8"/>
            <p:cNvSpPr txBox="1"/>
            <p:nvPr/>
          </p:nvSpPr>
          <p:spPr>
            <a:xfrm>
              <a:off x="0" y="19891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3579" name="Rectangle"/>
            <p:cNvSpPr/>
            <p:nvPr/>
          </p:nvSpPr>
          <p:spPr>
            <a:xfrm>
              <a:off x="25400" y="0"/>
              <a:ext cx="254000" cy="19939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3583" name="Group"/>
          <p:cNvGrpSpPr/>
          <p:nvPr/>
        </p:nvGrpSpPr>
        <p:grpSpPr>
          <a:xfrm>
            <a:off x="4970462" y="477837"/>
            <a:ext cx="279401" cy="2742099"/>
            <a:chOff x="0" y="0"/>
            <a:chExt cx="279400" cy="2742097"/>
          </a:xfrm>
        </p:grpSpPr>
        <p:sp>
          <p:nvSpPr>
            <p:cNvPr id="3581" name="9"/>
            <p:cNvSpPr txBox="1"/>
            <p:nvPr/>
          </p:nvSpPr>
          <p:spPr>
            <a:xfrm>
              <a:off x="0" y="22558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9</a:t>
              </a:r>
            </a:p>
          </p:txBody>
        </p:sp>
        <p:sp>
          <p:nvSpPr>
            <p:cNvPr id="3582" name="Rectangle"/>
            <p:cNvSpPr/>
            <p:nvPr/>
          </p:nvSpPr>
          <p:spPr>
            <a:xfrm>
              <a:off x="25400" y="0"/>
              <a:ext cx="254000" cy="22606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sp>
        <p:nvSpPr>
          <p:cNvPr id="3584" name="Insertion Sort"/>
          <p:cNvSpPr txBox="1"/>
          <p:nvPr/>
        </p:nvSpPr>
        <p:spPr>
          <a:xfrm>
            <a:off x="2413000" y="5278435"/>
            <a:ext cx="2135498" cy="4862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9044" tIns="19044" rIns="19044" bIns="19044">
            <a:spAutoFit/>
          </a:bodyPr>
          <a:lstStyle>
            <a:lvl1pPr defTabSz="762000">
              <a:lnSpc>
                <a:spcPts val="3600"/>
              </a:lnSpc>
              <a:tabLst>
                <a:tab pos="355600" algn="l"/>
                <a:tab pos="711200" algn="l"/>
                <a:tab pos="1079500" algn="l"/>
              </a:tabLst>
              <a:defRPr sz="30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lvl1pPr>
          </a:lstStyle>
          <a:p>
            <a:pPr/>
            <a:r>
              <a:t>Insertion Sort</a:t>
            </a:r>
          </a:p>
        </p:txBody>
      </p:sp>
      <p:sp>
        <p:nvSpPr>
          <p:cNvPr id="3585" name="Line"/>
          <p:cNvSpPr/>
          <p:nvPr/>
        </p:nvSpPr>
        <p:spPr>
          <a:xfrm flipH="1">
            <a:off x="5503862" y="455612"/>
            <a:ext cx="1" cy="2952751"/>
          </a:xfrm>
          <a:prstGeom prst="line">
            <a:avLst/>
          </a:prstGeom>
          <a:ln w="38100">
            <a:solidFill>
              <a:srgbClr val="FF00FF"/>
            </a:solidFill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9" name="Group"/>
          <p:cNvGrpSpPr/>
          <p:nvPr/>
        </p:nvGrpSpPr>
        <p:grpSpPr>
          <a:xfrm>
            <a:off x="6286499" y="2476499"/>
            <a:ext cx="317501" cy="735499"/>
            <a:chOff x="0" y="0"/>
            <a:chExt cx="317500" cy="735497"/>
          </a:xfrm>
        </p:grpSpPr>
        <p:sp>
          <p:nvSpPr>
            <p:cNvPr id="3587" name="1"/>
            <p:cNvSpPr txBox="1"/>
            <p:nvPr/>
          </p:nvSpPr>
          <p:spPr>
            <a:xfrm>
              <a:off x="0" y="2492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3588" name="Rectangle"/>
            <p:cNvSpPr/>
            <p:nvPr/>
          </p:nvSpPr>
          <p:spPr>
            <a:xfrm>
              <a:off x="50800" y="0"/>
              <a:ext cx="266700" cy="2540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3592" name="Group"/>
          <p:cNvGrpSpPr/>
          <p:nvPr/>
        </p:nvGrpSpPr>
        <p:grpSpPr>
          <a:xfrm>
            <a:off x="1128712" y="3408362"/>
            <a:ext cx="279401" cy="976799"/>
            <a:chOff x="0" y="0"/>
            <a:chExt cx="279400" cy="976797"/>
          </a:xfrm>
        </p:grpSpPr>
        <p:sp>
          <p:nvSpPr>
            <p:cNvPr id="3590" name="2"/>
            <p:cNvSpPr txBox="1"/>
            <p:nvPr/>
          </p:nvSpPr>
          <p:spPr>
            <a:xfrm>
              <a:off x="0" y="4905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3591" name="Rectangle"/>
            <p:cNvSpPr/>
            <p:nvPr/>
          </p:nvSpPr>
          <p:spPr>
            <a:xfrm>
              <a:off x="12700" y="0"/>
              <a:ext cx="266700" cy="5080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3595" name="Group"/>
          <p:cNvGrpSpPr/>
          <p:nvPr/>
        </p:nvGrpSpPr>
        <p:grpSpPr>
          <a:xfrm>
            <a:off x="1039812" y="1968500"/>
            <a:ext cx="304801" cy="1230798"/>
            <a:chOff x="0" y="0"/>
            <a:chExt cx="304800" cy="1230797"/>
          </a:xfrm>
        </p:grpSpPr>
        <p:sp>
          <p:nvSpPr>
            <p:cNvPr id="3593" name="3"/>
            <p:cNvSpPr txBox="1"/>
            <p:nvPr/>
          </p:nvSpPr>
          <p:spPr>
            <a:xfrm>
              <a:off x="0" y="7445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3594" name="Rectangle"/>
            <p:cNvSpPr/>
            <p:nvPr/>
          </p:nvSpPr>
          <p:spPr>
            <a:xfrm>
              <a:off x="38100" y="0"/>
              <a:ext cx="266700" cy="7493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3598" name="Group"/>
          <p:cNvGrpSpPr/>
          <p:nvPr/>
        </p:nvGrpSpPr>
        <p:grpSpPr>
          <a:xfrm>
            <a:off x="2263774" y="1722437"/>
            <a:ext cx="342901" cy="1497499"/>
            <a:chOff x="0" y="0"/>
            <a:chExt cx="342900" cy="1497497"/>
          </a:xfrm>
        </p:grpSpPr>
        <p:sp>
          <p:nvSpPr>
            <p:cNvPr id="3596" name="4"/>
            <p:cNvSpPr txBox="1"/>
            <p:nvPr/>
          </p:nvSpPr>
          <p:spPr>
            <a:xfrm>
              <a:off x="0" y="10112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3597" name="Rectangle"/>
            <p:cNvSpPr/>
            <p:nvPr/>
          </p:nvSpPr>
          <p:spPr>
            <a:xfrm>
              <a:off x="76200" y="0"/>
              <a:ext cx="266700" cy="10160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3601" name="Group"/>
          <p:cNvGrpSpPr/>
          <p:nvPr/>
        </p:nvGrpSpPr>
        <p:grpSpPr>
          <a:xfrm>
            <a:off x="5626099" y="1485900"/>
            <a:ext cx="317502" cy="1726098"/>
            <a:chOff x="0" y="0"/>
            <a:chExt cx="317500" cy="1726097"/>
          </a:xfrm>
        </p:grpSpPr>
        <p:sp>
          <p:nvSpPr>
            <p:cNvPr id="3599" name="5"/>
            <p:cNvSpPr txBox="1"/>
            <p:nvPr/>
          </p:nvSpPr>
          <p:spPr>
            <a:xfrm>
              <a:off x="0" y="12398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3600" name="Rectangle"/>
            <p:cNvSpPr/>
            <p:nvPr/>
          </p:nvSpPr>
          <p:spPr>
            <a:xfrm>
              <a:off x="50800" y="0"/>
              <a:ext cx="266701" cy="12446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3604" name="Group"/>
          <p:cNvGrpSpPr/>
          <p:nvPr/>
        </p:nvGrpSpPr>
        <p:grpSpPr>
          <a:xfrm>
            <a:off x="2984499" y="1247775"/>
            <a:ext cx="317501" cy="1967398"/>
            <a:chOff x="0" y="0"/>
            <a:chExt cx="317500" cy="1967397"/>
          </a:xfrm>
        </p:grpSpPr>
        <p:sp>
          <p:nvSpPr>
            <p:cNvPr id="3602" name="6"/>
            <p:cNvSpPr txBox="1"/>
            <p:nvPr/>
          </p:nvSpPr>
          <p:spPr>
            <a:xfrm>
              <a:off x="0" y="14811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3603" name="Rectangle"/>
            <p:cNvSpPr/>
            <p:nvPr/>
          </p:nvSpPr>
          <p:spPr>
            <a:xfrm>
              <a:off x="63500" y="0"/>
              <a:ext cx="254000" cy="14986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3607" name="Group"/>
          <p:cNvGrpSpPr/>
          <p:nvPr/>
        </p:nvGrpSpPr>
        <p:grpSpPr>
          <a:xfrm>
            <a:off x="3644899" y="973137"/>
            <a:ext cx="317501" cy="2246799"/>
            <a:chOff x="0" y="0"/>
            <a:chExt cx="317500" cy="2246797"/>
          </a:xfrm>
        </p:grpSpPr>
        <p:sp>
          <p:nvSpPr>
            <p:cNvPr id="3605" name="7"/>
            <p:cNvSpPr txBox="1"/>
            <p:nvPr/>
          </p:nvSpPr>
          <p:spPr>
            <a:xfrm>
              <a:off x="0" y="17605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3606" name="Rectangle"/>
            <p:cNvSpPr/>
            <p:nvPr/>
          </p:nvSpPr>
          <p:spPr>
            <a:xfrm>
              <a:off x="63500" y="0"/>
              <a:ext cx="254000" cy="17653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3610" name="Group"/>
          <p:cNvGrpSpPr/>
          <p:nvPr/>
        </p:nvGrpSpPr>
        <p:grpSpPr>
          <a:xfrm>
            <a:off x="4310062" y="744537"/>
            <a:ext cx="279401" cy="2475399"/>
            <a:chOff x="0" y="0"/>
            <a:chExt cx="279400" cy="2475397"/>
          </a:xfrm>
        </p:grpSpPr>
        <p:sp>
          <p:nvSpPr>
            <p:cNvPr id="3608" name="8"/>
            <p:cNvSpPr txBox="1"/>
            <p:nvPr/>
          </p:nvSpPr>
          <p:spPr>
            <a:xfrm>
              <a:off x="0" y="19891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3609" name="Rectangle"/>
            <p:cNvSpPr/>
            <p:nvPr/>
          </p:nvSpPr>
          <p:spPr>
            <a:xfrm>
              <a:off x="25400" y="0"/>
              <a:ext cx="254000" cy="19939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3613" name="Group"/>
          <p:cNvGrpSpPr/>
          <p:nvPr/>
        </p:nvGrpSpPr>
        <p:grpSpPr>
          <a:xfrm>
            <a:off x="4970462" y="477837"/>
            <a:ext cx="279401" cy="2742099"/>
            <a:chOff x="0" y="0"/>
            <a:chExt cx="279400" cy="2742097"/>
          </a:xfrm>
        </p:grpSpPr>
        <p:sp>
          <p:nvSpPr>
            <p:cNvPr id="3611" name="9"/>
            <p:cNvSpPr txBox="1"/>
            <p:nvPr/>
          </p:nvSpPr>
          <p:spPr>
            <a:xfrm>
              <a:off x="0" y="22558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9</a:t>
              </a:r>
            </a:p>
          </p:txBody>
        </p:sp>
        <p:sp>
          <p:nvSpPr>
            <p:cNvPr id="3612" name="Rectangle"/>
            <p:cNvSpPr/>
            <p:nvPr/>
          </p:nvSpPr>
          <p:spPr>
            <a:xfrm>
              <a:off x="25400" y="0"/>
              <a:ext cx="254000" cy="22606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sp>
        <p:nvSpPr>
          <p:cNvPr id="3614" name="Insertion Sort"/>
          <p:cNvSpPr txBox="1"/>
          <p:nvPr/>
        </p:nvSpPr>
        <p:spPr>
          <a:xfrm>
            <a:off x="2413000" y="5278435"/>
            <a:ext cx="2135498" cy="4862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9044" tIns="19044" rIns="19044" bIns="19044">
            <a:spAutoFit/>
          </a:bodyPr>
          <a:lstStyle>
            <a:lvl1pPr defTabSz="762000">
              <a:lnSpc>
                <a:spcPts val="3600"/>
              </a:lnSpc>
              <a:tabLst>
                <a:tab pos="355600" algn="l"/>
                <a:tab pos="711200" algn="l"/>
                <a:tab pos="1079500" algn="l"/>
              </a:tabLst>
              <a:defRPr sz="30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lvl1pPr>
          </a:lstStyle>
          <a:p>
            <a:pPr/>
            <a:r>
              <a:t>Insertion Sort</a:t>
            </a:r>
          </a:p>
        </p:txBody>
      </p:sp>
      <p:sp>
        <p:nvSpPr>
          <p:cNvPr id="3615" name="Line"/>
          <p:cNvSpPr/>
          <p:nvPr/>
        </p:nvSpPr>
        <p:spPr>
          <a:xfrm flipH="1">
            <a:off x="5503862" y="455612"/>
            <a:ext cx="1" cy="2952751"/>
          </a:xfrm>
          <a:prstGeom prst="line">
            <a:avLst/>
          </a:prstGeom>
          <a:ln w="38100">
            <a:solidFill>
              <a:srgbClr val="FF00FF"/>
            </a:solidFill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19" name="Group"/>
          <p:cNvGrpSpPr/>
          <p:nvPr/>
        </p:nvGrpSpPr>
        <p:grpSpPr>
          <a:xfrm>
            <a:off x="6286499" y="2476499"/>
            <a:ext cx="317501" cy="735499"/>
            <a:chOff x="0" y="0"/>
            <a:chExt cx="317500" cy="735497"/>
          </a:xfrm>
        </p:grpSpPr>
        <p:sp>
          <p:nvSpPr>
            <p:cNvPr id="3617" name="1"/>
            <p:cNvSpPr txBox="1"/>
            <p:nvPr/>
          </p:nvSpPr>
          <p:spPr>
            <a:xfrm>
              <a:off x="0" y="2492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3618" name="Rectangle"/>
            <p:cNvSpPr/>
            <p:nvPr/>
          </p:nvSpPr>
          <p:spPr>
            <a:xfrm>
              <a:off x="50800" y="0"/>
              <a:ext cx="266700" cy="2540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3622" name="Group"/>
          <p:cNvGrpSpPr/>
          <p:nvPr/>
        </p:nvGrpSpPr>
        <p:grpSpPr>
          <a:xfrm>
            <a:off x="1128712" y="3408362"/>
            <a:ext cx="279401" cy="976799"/>
            <a:chOff x="0" y="0"/>
            <a:chExt cx="279400" cy="976797"/>
          </a:xfrm>
        </p:grpSpPr>
        <p:sp>
          <p:nvSpPr>
            <p:cNvPr id="3620" name="2"/>
            <p:cNvSpPr txBox="1"/>
            <p:nvPr/>
          </p:nvSpPr>
          <p:spPr>
            <a:xfrm>
              <a:off x="0" y="4905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3621" name="Rectangle"/>
            <p:cNvSpPr/>
            <p:nvPr/>
          </p:nvSpPr>
          <p:spPr>
            <a:xfrm>
              <a:off x="12700" y="0"/>
              <a:ext cx="266700" cy="5080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3625" name="Group"/>
          <p:cNvGrpSpPr/>
          <p:nvPr/>
        </p:nvGrpSpPr>
        <p:grpSpPr>
          <a:xfrm>
            <a:off x="1687512" y="1968500"/>
            <a:ext cx="304801" cy="1230798"/>
            <a:chOff x="0" y="0"/>
            <a:chExt cx="304800" cy="1230797"/>
          </a:xfrm>
        </p:grpSpPr>
        <p:sp>
          <p:nvSpPr>
            <p:cNvPr id="3623" name="3"/>
            <p:cNvSpPr txBox="1"/>
            <p:nvPr/>
          </p:nvSpPr>
          <p:spPr>
            <a:xfrm>
              <a:off x="0" y="7445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3624" name="Rectangle"/>
            <p:cNvSpPr/>
            <p:nvPr/>
          </p:nvSpPr>
          <p:spPr>
            <a:xfrm>
              <a:off x="38100" y="0"/>
              <a:ext cx="266700" cy="7493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3628" name="Group"/>
          <p:cNvGrpSpPr/>
          <p:nvPr/>
        </p:nvGrpSpPr>
        <p:grpSpPr>
          <a:xfrm>
            <a:off x="2263774" y="1722437"/>
            <a:ext cx="342901" cy="1497499"/>
            <a:chOff x="0" y="0"/>
            <a:chExt cx="342900" cy="1497497"/>
          </a:xfrm>
        </p:grpSpPr>
        <p:sp>
          <p:nvSpPr>
            <p:cNvPr id="3626" name="4"/>
            <p:cNvSpPr txBox="1"/>
            <p:nvPr/>
          </p:nvSpPr>
          <p:spPr>
            <a:xfrm>
              <a:off x="0" y="10112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3627" name="Rectangle"/>
            <p:cNvSpPr/>
            <p:nvPr/>
          </p:nvSpPr>
          <p:spPr>
            <a:xfrm>
              <a:off x="76200" y="0"/>
              <a:ext cx="266700" cy="10160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3631" name="Group"/>
          <p:cNvGrpSpPr/>
          <p:nvPr/>
        </p:nvGrpSpPr>
        <p:grpSpPr>
          <a:xfrm>
            <a:off x="5626099" y="1485900"/>
            <a:ext cx="317502" cy="1726098"/>
            <a:chOff x="0" y="0"/>
            <a:chExt cx="317500" cy="1726097"/>
          </a:xfrm>
        </p:grpSpPr>
        <p:sp>
          <p:nvSpPr>
            <p:cNvPr id="3629" name="5"/>
            <p:cNvSpPr txBox="1"/>
            <p:nvPr/>
          </p:nvSpPr>
          <p:spPr>
            <a:xfrm>
              <a:off x="0" y="12398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3630" name="Rectangle"/>
            <p:cNvSpPr/>
            <p:nvPr/>
          </p:nvSpPr>
          <p:spPr>
            <a:xfrm>
              <a:off x="50800" y="0"/>
              <a:ext cx="266701" cy="12446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3634" name="Group"/>
          <p:cNvGrpSpPr/>
          <p:nvPr/>
        </p:nvGrpSpPr>
        <p:grpSpPr>
          <a:xfrm>
            <a:off x="2984499" y="1247775"/>
            <a:ext cx="317501" cy="1967398"/>
            <a:chOff x="0" y="0"/>
            <a:chExt cx="317500" cy="1967397"/>
          </a:xfrm>
        </p:grpSpPr>
        <p:sp>
          <p:nvSpPr>
            <p:cNvPr id="3632" name="6"/>
            <p:cNvSpPr txBox="1"/>
            <p:nvPr/>
          </p:nvSpPr>
          <p:spPr>
            <a:xfrm>
              <a:off x="0" y="14811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3633" name="Rectangle"/>
            <p:cNvSpPr/>
            <p:nvPr/>
          </p:nvSpPr>
          <p:spPr>
            <a:xfrm>
              <a:off x="63500" y="0"/>
              <a:ext cx="254000" cy="14986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3637" name="Group"/>
          <p:cNvGrpSpPr/>
          <p:nvPr/>
        </p:nvGrpSpPr>
        <p:grpSpPr>
          <a:xfrm>
            <a:off x="3644899" y="973137"/>
            <a:ext cx="317501" cy="2246799"/>
            <a:chOff x="0" y="0"/>
            <a:chExt cx="317500" cy="2246797"/>
          </a:xfrm>
        </p:grpSpPr>
        <p:sp>
          <p:nvSpPr>
            <p:cNvPr id="3635" name="7"/>
            <p:cNvSpPr txBox="1"/>
            <p:nvPr/>
          </p:nvSpPr>
          <p:spPr>
            <a:xfrm>
              <a:off x="0" y="17605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3636" name="Rectangle"/>
            <p:cNvSpPr/>
            <p:nvPr/>
          </p:nvSpPr>
          <p:spPr>
            <a:xfrm>
              <a:off x="63500" y="0"/>
              <a:ext cx="254000" cy="17653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3640" name="Group"/>
          <p:cNvGrpSpPr/>
          <p:nvPr/>
        </p:nvGrpSpPr>
        <p:grpSpPr>
          <a:xfrm>
            <a:off x="4310062" y="744537"/>
            <a:ext cx="279401" cy="2475399"/>
            <a:chOff x="0" y="0"/>
            <a:chExt cx="279400" cy="2475397"/>
          </a:xfrm>
        </p:grpSpPr>
        <p:sp>
          <p:nvSpPr>
            <p:cNvPr id="3638" name="8"/>
            <p:cNvSpPr txBox="1"/>
            <p:nvPr/>
          </p:nvSpPr>
          <p:spPr>
            <a:xfrm>
              <a:off x="0" y="19891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3639" name="Rectangle"/>
            <p:cNvSpPr/>
            <p:nvPr/>
          </p:nvSpPr>
          <p:spPr>
            <a:xfrm>
              <a:off x="25400" y="0"/>
              <a:ext cx="254000" cy="19939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3643" name="Group"/>
          <p:cNvGrpSpPr/>
          <p:nvPr/>
        </p:nvGrpSpPr>
        <p:grpSpPr>
          <a:xfrm>
            <a:off x="4970462" y="477837"/>
            <a:ext cx="279401" cy="2742099"/>
            <a:chOff x="0" y="0"/>
            <a:chExt cx="279400" cy="2742097"/>
          </a:xfrm>
        </p:grpSpPr>
        <p:sp>
          <p:nvSpPr>
            <p:cNvPr id="3641" name="9"/>
            <p:cNvSpPr txBox="1"/>
            <p:nvPr/>
          </p:nvSpPr>
          <p:spPr>
            <a:xfrm>
              <a:off x="0" y="22558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9</a:t>
              </a:r>
            </a:p>
          </p:txBody>
        </p:sp>
        <p:sp>
          <p:nvSpPr>
            <p:cNvPr id="3642" name="Rectangle"/>
            <p:cNvSpPr/>
            <p:nvPr/>
          </p:nvSpPr>
          <p:spPr>
            <a:xfrm>
              <a:off x="25400" y="0"/>
              <a:ext cx="254000" cy="22606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sp>
        <p:nvSpPr>
          <p:cNvPr id="3644" name="Insertion Sort"/>
          <p:cNvSpPr txBox="1"/>
          <p:nvPr/>
        </p:nvSpPr>
        <p:spPr>
          <a:xfrm>
            <a:off x="2413000" y="5278435"/>
            <a:ext cx="2135498" cy="4862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9044" tIns="19044" rIns="19044" bIns="19044">
            <a:spAutoFit/>
          </a:bodyPr>
          <a:lstStyle>
            <a:lvl1pPr defTabSz="762000">
              <a:lnSpc>
                <a:spcPts val="3600"/>
              </a:lnSpc>
              <a:tabLst>
                <a:tab pos="355600" algn="l"/>
                <a:tab pos="711200" algn="l"/>
                <a:tab pos="1079500" algn="l"/>
              </a:tabLst>
              <a:defRPr sz="30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lvl1pPr>
          </a:lstStyle>
          <a:p>
            <a:pPr/>
            <a:r>
              <a:t>Insertion Sort</a:t>
            </a:r>
          </a:p>
        </p:txBody>
      </p:sp>
      <p:sp>
        <p:nvSpPr>
          <p:cNvPr id="3645" name="Line"/>
          <p:cNvSpPr/>
          <p:nvPr/>
        </p:nvSpPr>
        <p:spPr>
          <a:xfrm flipH="1">
            <a:off x="5503862" y="455612"/>
            <a:ext cx="1" cy="2952751"/>
          </a:xfrm>
          <a:prstGeom prst="line">
            <a:avLst/>
          </a:prstGeom>
          <a:ln w="38100">
            <a:solidFill>
              <a:srgbClr val="FF00FF"/>
            </a:solidFill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49" name="Group"/>
          <p:cNvGrpSpPr/>
          <p:nvPr/>
        </p:nvGrpSpPr>
        <p:grpSpPr>
          <a:xfrm>
            <a:off x="6286499" y="2476499"/>
            <a:ext cx="317501" cy="735499"/>
            <a:chOff x="0" y="0"/>
            <a:chExt cx="317500" cy="735497"/>
          </a:xfrm>
        </p:grpSpPr>
        <p:sp>
          <p:nvSpPr>
            <p:cNvPr id="3647" name="1"/>
            <p:cNvSpPr txBox="1"/>
            <p:nvPr/>
          </p:nvSpPr>
          <p:spPr>
            <a:xfrm>
              <a:off x="0" y="2492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3648" name="Rectangle"/>
            <p:cNvSpPr/>
            <p:nvPr/>
          </p:nvSpPr>
          <p:spPr>
            <a:xfrm>
              <a:off x="50800" y="0"/>
              <a:ext cx="266700" cy="2540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3652" name="Group"/>
          <p:cNvGrpSpPr/>
          <p:nvPr/>
        </p:nvGrpSpPr>
        <p:grpSpPr>
          <a:xfrm>
            <a:off x="1128712" y="2243137"/>
            <a:ext cx="279401" cy="976799"/>
            <a:chOff x="0" y="0"/>
            <a:chExt cx="279400" cy="976797"/>
          </a:xfrm>
        </p:grpSpPr>
        <p:sp>
          <p:nvSpPr>
            <p:cNvPr id="3650" name="2"/>
            <p:cNvSpPr txBox="1"/>
            <p:nvPr/>
          </p:nvSpPr>
          <p:spPr>
            <a:xfrm>
              <a:off x="0" y="4905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3651" name="Rectangle"/>
            <p:cNvSpPr/>
            <p:nvPr/>
          </p:nvSpPr>
          <p:spPr>
            <a:xfrm>
              <a:off x="12700" y="0"/>
              <a:ext cx="266700" cy="5080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3655" name="Group"/>
          <p:cNvGrpSpPr/>
          <p:nvPr/>
        </p:nvGrpSpPr>
        <p:grpSpPr>
          <a:xfrm>
            <a:off x="1687512" y="1968500"/>
            <a:ext cx="304801" cy="1230798"/>
            <a:chOff x="0" y="0"/>
            <a:chExt cx="304800" cy="1230797"/>
          </a:xfrm>
        </p:grpSpPr>
        <p:sp>
          <p:nvSpPr>
            <p:cNvPr id="3653" name="3"/>
            <p:cNvSpPr txBox="1"/>
            <p:nvPr/>
          </p:nvSpPr>
          <p:spPr>
            <a:xfrm>
              <a:off x="0" y="7445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3654" name="Rectangle"/>
            <p:cNvSpPr/>
            <p:nvPr/>
          </p:nvSpPr>
          <p:spPr>
            <a:xfrm>
              <a:off x="38100" y="0"/>
              <a:ext cx="266700" cy="7493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3658" name="Group"/>
          <p:cNvGrpSpPr/>
          <p:nvPr/>
        </p:nvGrpSpPr>
        <p:grpSpPr>
          <a:xfrm>
            <a:off x="2263774" y="1722437"/>
            <a:ext cx="342901" cy="1497499"/>
            <a:chOff x="0" y="0"/>
            <a:chExt cx="342900" cy="1497497"/>
          </a:xfrm>
        </p:grpSpPr>
        <p:sp>
          <p:nvSpPr>
            <p:cNvPr id="3656" name="4"/>
            <p:cNvSpPr txBox="1"/>
            <p:nvPr/>
          </p:nvSpPr>
          <p:spPr>
            <a:xfrm>
              <a:off x="0" y="10112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3657" name="Rectangle"/>
            <p:cNvSpPr/>
            <p:nvPr/>
          </p:nvSpPr>
          <p:spPr>
            <a:xfrm>
              <a:off x="76200" y="0"/>
              <a:ext cx="266700" cy="10160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3661" name="Group"/>
          <p:cNvGrpSpPr/>
          <p:nvPr/>
        </p:nvGrpSpPr>
        <p:grpSpPr>
          <a:xfrm>
            <a:off x="5626099" y="1485900"/>
            <a:ext cx="317502" cy="1726098"/>
            <a:chOff x="0" y="0"/>
            <a:chExt cx="317500" cy="1726097"/>
          </a:xfrm>
        </p:grpSpPr>
        <p:sp>
          <p:nvSpPr>
            <p:cNvPr id="3659" name="5"/>
            <p:cNvSpPr txBox="1"/>
            <p:nvPr/>
          </p:nvSpPr>
          <p:spPr>
            <a:xfrm>
              <a:off x="0" y="12398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3660" name="Rectangle"/>
            <p:cNvSpPr/>
            <p:nvPr/>
          </p:nvSpPr>
          <p:spPr>
            <a:xfrm>
              <a:off x="50800" y="0"/>
              <a:ext cx="266701" cy="12446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3664" name="Group"/>
          <p:cNvGrpSpPr/>
          <p:nvPr/>
        </p:nvGrpSpPr>
        <p:grpSpPr>
          <a:xfrm>
            <a:off x="2984499" y="1247775"/>
            <a:ext cx="317501" cy="1967398"/>
            <a:chOff x="0" y="0"/>
            <a:chExt cx="317500" cy="1967397"/>
          </a:xfrm>
        </p:grpSpPr>
        <p:sp>
          <p:nvSpPr>
            <p:cNvPr id="3662" name="6"/>
            <p:cNvSpPr txBox="1"/>
            <p:nvPr/>
          </p:nvSpPr>
          <p:spPr>
            <a:xfrm>
              <a:off x="0" y="14811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3663" name="Rectangle"/>
            <p:cNvSpPr/>
            <p:nvPr/>
          </p:nvSpPr>
          <p:spPr>
            <a:xfrm>
              <a:off x="63500" y="0"/>
              <a:ext cx="254000" cy="14986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3667" name="Group"/>
          <p:cNvGrpSpPr/>
          <p:nvPr/>
        </p:nvGrpSpPr>
        <p:grpSpPr>
          <a:xfrm>
            <a:off x="3644899" y="973137"/>
            <a:ext cx="317501" cy="2246799"/>
            <a:chOff x="0" y="0"/>
            <a:chExt cx="317500" cy="2246797"/>
          </a:xfrm>
        </p:grpSpPr>
        <p:sp>
          <p:nvSpPr>
            <p:cNvPr id="3665" name="7"/>
            <p:cNvSpPr txBox="1"/>
            <p:nvPr/>
          </p:nvSpPr>
          <p:spPr>
            <a:xfrm>
              <a:off x="0" y="17605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3666" name="Rectangle"/>
            <p:cNvSpPr/>
            <p:nvPr/>
          </p:nvSpPr>
          <p:spPr>
            <a:xfrm>
              <a:off x="63500" y="0"/>
              <a:ext cx="254000" cy="17653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3670" name="Group"/>
          <p:cNvGrpSpPr/>
          <p:nvPr/>
        </p:nvGrpSpPr>
        <p:grpSpPr>
          <a:xfrm>
            <a:off x="4310062" y="744537"/>
            <a:ext cx="279401" cy="2475399"/>
            <a:chOff x="0" y="0"/>
            <a:chExt cx="279400" cy="2475397"/>
          </a:xfrm>
        </p:grpSpPr>
        <p:sp>
          <p:nvSpPr>
            <p:cNvPr id="3668" name="8"/>
            <p:cNvSpPr txBox="1"/>
            <p:nvPr/>
          </p:nvSpPr>
          <p:spPr>
            <a:xfrm>
              <a:off x="0" y="19891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3669" name="Rectangle"/>
            <p:cNvSpPr/>
            <p:nvPr/>
          </p:nvSpPr>
          <p:spPr>
            <a:xfrm>
              <a:off x="25400" y="0"/>
              <a:ext cx="254000" cy="19939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3673" name="Group"/>
          <p:cNvGrpSpPr/>
          <p:nvPr/>
        </p:nvGrpSpPr>
        <p:grpSpPr>
          <a:xfrm>
            <a:off x="4970462" y="477837"/>
            <a:ext cx="279401" cy="2742099"/>
            <a:chOff x="0" y="0"/>
            <a:chExt cx="279400" cy="2742097"/>
          </a:xfrm>
        </p:grpSpPr>
        <p:sp>
          <p:nvSpPr>
            <p:cNvPr id="3671" name="9"/>
            <p:cNvSpPr txBox="1"/>
            <p:nvPr/>
          </p:nvSpPr>
          <p:spPr>
            <a:xfrm>
              <a:off x="0" y="22558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9</a:t>
              </a:r>
            </a:p>
          </p:txBody>
        </p:sp>
        <p:sp>
          <p:nvSpPr>
            <p:cNvPr id="3672" name="Rectangle"/>
            <p:cNvSpPr/>
            <p:nvPr/>
          </p:nvSpPr>
          <p:spPr>
            <a:xfrm>
              <a:off x="25400" y="0"/>
              <a:ext cx="254000" cy="22606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sp>
        <p:nvSpPr>
          <p:cNvPr id="3674" name="Insertion Sort"/>
          <p:cNvSpPr txBox="1"/>
          <p:nvPr/>
        </p:nvSpPr>
        <p:spPr>
          <a:xfrm>
            <a:off x="2413000" y="5278435"/>
            <a:ext cx="2135498" cy="4862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9044" tIns="19044" rIns="19044" bIns="19044">
            <a:spAutoFit/>
          </a:bodyPr>
          <a:lstStyle>
            <a:lvl1pPr defTabSz="762000">
              <a:lnSpc>
                <a:spcPts val="3600"/>
              </a:lnSpc>
              <a:tabLst>
                <a:tab pos="355600" algn="l"/>
                <a:tab pos="711200" algn="l"/>
                <a:tab pos="1079500" algn="l"/>
              </a:tabLst>
              <a:defRPr sz="30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lvl1pPr>
          </a:lstStyle>
          <a:p>
            <a:pPr/>
            <a:r>
              <a:t>Insertion Sort</a:t>
            </a:r>
          </a:p>
        </p:txBody>
      </p:sp>
      <p:sp>
        <p:nvSpPr>
          <p:cNvPr id="3675" name="Line"/>
          <p:cNvSpPr/>
          <p:nvPr/>
        </p:nvSpPr>
        <p:spPr>
          <a:xfrm flipH="1">
            <a:off x="5503862" y="455612"/>
            <a:ext cx="1" cy="2952751"/>
          </a:xfrm>
          <a:prstGeom prst="line">
            <a:avLst/>
          </a:prstGeom>
          <a:ln w="38100">
            <a:solidFill>
              <a:srgbClr val="FF00FF"/>
            </a:solidFill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79" name="Group"/>
          <p:cNvGrpSpPr/>
          <p:nvPr/>
        </p:nvGrpSpPr>
        <p:grpSpPr>
          <a:xfrm>
            <a:off x="6286499" y="2476499"/>
            <a:ext cx="317501" cy="735499"/>
            <a:chOff x="0" y="0"/>
            <a:chExt cx="317500" cy="735497"/>
          </a:xfrm>
        </p:grpSpPr>
        <p:sp>
          <p:nvSpPr>
            <p:cNvPr id="3677" name="1"/>
            <p:cNvSpPr txBox="1"/>
            <p:nvPr/>
          </p:nvSpPr>
          <p:spPr>
            <a:xfrm>
              <a:off x="0" y="2492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3678" name="Rectangle"/>
            <p:cNvSpPr/>
            <p:nvPr/>
          </p:nvSpPr>
          <p:spPr>
            <a:xfrm>
              <a:off x="50800" y="0"/>
              <a:ext cx="266700" cy="2540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3682" name="Group"/>
          <p:cNvGrpSpPr/>
          <p:nvPr/>
        </p:nvGrpSpPr>
        <p:grpSpPr>
          <a:xfrm>
            <a:off x="1128712" y="2243137"/>
            <a:ext cx="279401" cy="976799"/>
            <a:chOff x="0" y="0"/>
            <a:chExt cx="279400" cy="976797"/>
          </a:xfrm>
        </p:grpSpPr>
        <p:sp>
          <p:nvSpPr>
            <p:cNvPr id="3680" name="2"/>
            <p:cNvSpPr txBox="1"/>
            <p:nvPr/>
          </p:nvSpPr>
          <p:spPr>
            <a:xfrm>
              <a:off x="0" y="4905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3681" name="Rectangle"/>
            <p:cNvSpPr/>
            <p:nvPr/>
          </p:nvSpPr>
          <p:spPr>
            <a:xfrm>
              <a:off x="12700" y="0"/>
              <a:ext cx="266700" cy="5080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3685" name="Group"/>
          <p:cNvGrpSpPr/>
          <p:nvPr/>
        </p:nvGrpSpPr>
        <p:grpSpPr>
          <a:xfrm>
            <a:off x="1687512" y="1968500"/>
            <a:ext cx="304801" cy="1230798"/>
            <a:chOff x="0" y="0"/>
            <a:chExt cx="304800" cy="1230797"/>
          </a:xfrm>
        </p:grpSpPr>
        <p:sp>
          <p:nvSpPr>
            <p:cNvPr id="3683" name="3"/>
            <p:cNvSpPr txBox="1"/>
            <p:nvPr/>
          </p:nvSpPr>
          <p:spPr>
            <a:xfrm>
              <a:off x="0" y="7445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3684" name="Rectangle"/>
            <p:cNvSpPr/>
            <p:nvPr/>
          </p:nvSpPr>
          <p:spPr>
            <a:xfrm>
              <a:off x="38100" y="0"/>
              <a:ext cx="266700" cy="7493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3688" name="Group"/>
          <p:cNvGrpSpPr/>
          <p:nvPr/>
        </p:nvGrpSpPr>
        <p:grpSpPr>
          <a:xfrm>
            <a:off x="2263774" y="1722437"/>
            <a:ext cx="342901" cy="1497499"/>
            <a:chOff x="0" y="0"/>
            <a:chExt cx="342900" cy="1497497"/>
          </a:xfrm>
        </p:grpSpPr>
        <p:sp>
          <p:nvSpPr>
            <p:cNvPr id="3686" name="4"/>
            <p:cNvSpPr txBox="1"/>
            <p:nvPr/>
          </p:nvSpPr>
          <p:spPr>
            <a:xfrm>
              <a:off x="0" y="10112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3687" name="Rectangle"/>
            <p:cNvSpPr/>
            <p:nvPr/>
          </p:nvSpPr>
          <p:spPr>
            <a:xfrm>
              <a:off x="76200" y="0"/>
              <a:ext cx="266700" cy="10160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3691" name="Group"/>
          <p:cNvGrpSpPr/>
          <p:nvPr/>
        </p:nvGrpSpPr>
        <p:grpSpPr>
          <a:xfrm>
            <a:off x="4927599" y="3408362"/>
            <a:ext cx="317502" cy="1726099"/>
            <a:chOff x="0" y="0"/>
            <a:chExt cx="317500" cy="1726097"/>
          </a:xfrm>
        </p:grpSpPr>
        <p:sp>
          <p:nvSpPr>
            <p:cNvPr id="3689" name="5"/>
            <p:cNvSpPr txBox="1"/>
            <p:nvPr/>
          </p:nvSpPr>
          <p:spPr>
            <a:xfrm>
              <a:off x="0" y="12398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3690" name="Rectangle"/>
            <p:cNvSpPr/>
            <p:nvPr/>
          </p:nvSpPr>
          <p:spPr>
            <a:xfrm>
              <a:off x="50800" y="0"/>
              <a:ext cx="266701" cy="12446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3694" name="Group"/>
          <p:cNvGrpSpPr/>
          <p:nvPr/>
        </p:nvGrpSpPr>
        <p:grpSpPr>
          <a:xfrm>
            <a:off x="2984499" y="1247775"/>
            <a:ext cx="317501" cy="1967398"/>
            <a:chOff x="0" y="0"/>
            <a:chExt cx="317500" cy="1967397"/>
          </a:xfrm>
        </p:grpSpPr>
        <p:sp>
          <p:nvSpPr>
            <p:cNvPr id="3692" name="6"/>
            <p:cNvSpPr txBox="1"/>
            <p:nvPr/>
          </p:nvSpPr>
          <p:spPr>
            <a:xfrm>
              <a:off x="0" y="14811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3693" name="Rectangle"/>
            <p:cNvSpPr/>
            <p:nvPr/>
          </p:nvSpPr>
          <p:spPr>
            <a:xfrm>
              <a:off x="63500" y="0"/>
              <a:ext cx="254000" cy="14986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3697" name="Group"/>
          <p:cNvGrpSpPr/>
          <p:nvPr/>
        </p:nvGrpSpPr>
        <p:grpSpPr>
          <a:xfrm>
            <a:off x="3644899" y="973137"/>
            <a:ext cx="317501" cy="2246799"/>
            <a:chOff x="0" y="0"/>
            <a:chExt cx="317500" cy="2246797"/>
          </a:xfrm>
        </p:grpSpPr>
        <p:sp>
          <p:nvSpPr>
            <p:cNvPr id="3695" name="7"/>
            <p:cNvSpPr txBox="1"/>
            <p:nvPr/>
          </p:nvSpPr>
          <p:spPr>
            <a:xfrm>
              <a:off x="0" y="17605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3696" name="Rectangle"/>
            <p:cNvSpPr/>
            <p:nvPr/>
          </p:nvSpPr>
          <p:spPr>
            <a:xfrm>
              <a:off x="63500" y="0"/>
              <a:ext cx="254000" cy="17653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3700" name="Group"/>
          <p:cNvGrpSpPr/>
          <p:nvPr/>
        </p:nvGrpSpPr>
        <p:grpSpPr>
          <a:xfrm>
            <a:off x="4310062" y="744537"/>
            <a:ext cx="279401" cy="2475399"/>
            <a:chOff x="0" y="0"/>
            <a:chExt cx="279400" cy="2475397"/>
          </a:xfrm>
        </p:grpSpPr>
        <p:sp>
          <p:nvSpPr>
            <p:cNvPr id="3698" name="8"/>
            <p:cNvSpPr txBox="1"/>
            <p:nvPr/>
          </p:nvSpPr>
          <p:spPr>
            <a:xfrm>
              <a:off x="0" y="19891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3699" name="Rectangle"/>
            <p:cNvSpPr/>
            <p:nvPr/>
          </p:nvSpPr>
          <p:spPr>
            <a:xfrm>
              <a:off x="25400" y="0"/>
              <a:ext cx="254000" cy="19939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3703" name="Group"/>
          <p:cNvGrpSpPr/>
          <p:nvPr/>
        </p:nvGrpSpPr>
        <p:grpSpPr>
          <a:xfrm>
            <a:off x="4970462" y="477837"/>
            <a:ext cx="279401" cy="2742099"/>
            <a:chOff x="0" y="0"/>
            <a:chExt cx="279400" cy="2742097"/>
          </a:xfrm>
        </p:grpSpPr>
        <p:sp>
          <p:nvSpPr>
            <p:cNvPr id="3701" name="9"/>
            <p:cNvSpPr txBox="1"/>
            <p:nvPr/>
          </p:nvSpPr>
          <p:spPr>
            <a:xfrm>
              <a:off x="0" y="22558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9</a:t>
              </a:r>
            </a:p>
          </p:txBody>
        </p:sp>
        <p:sp>
          <p:nvSpPr>
            <p:cNvPr id="3702" name="Rectangle"/>
            <p:cNvSpPr/>
            <p:nvPr/>
          </p:nvSpPr>
          <p:spPr>
            <a:xfrm>
              <a:off x="25400" y="0"/>
              <a:ext cx="254000" cy="22606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sp>
        <p:nvSpPr>
          <p:cNvPr id="3704" name="Insertion Sort"/>
          <p:cNvSpPr txBox="1"/>
          <p:nvPr/>
        </p:nvSpPr>
        <p:spPr>
          <a:xfrm>
            <a:off x="2413000" y="5278435"/>
            <a:ext cx="2135498" cy="4862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9044" tIns="19044" rIns="19044" bIns="19044">
            <a:spAutoFit/>
          </a:bodyPr>
          <a:lstStyle>
            <a:lvl1pPr defTabSz="762000">
              <a:lnSpc>
                <a:spcPts val="3600"/>
              </a:lnSpc>
              <a:tabLst>
                <a:tab pos="355600" algn="l"/>
                <a:tab pos="711200" algn="l"/>
                <a:tab pos="1079500" algn="l"/>
              </a:tabLst>
              <a:defRPr sz="30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lvl1pPr>
          </a:lstStyle>
          <a:p>
            <a:pPr/>
            <a:r>
              <a:t>Insertion Sort</a:t>
            </a:r>
          </a:p>
        </p:txBody>
      </p:sp>
      <p:sp>
        <p:nvSpPr>
          <p:cNvPr id="3705" name="Line"/>
          <p:cNvSpPr/>
          <p:nvPr/>
        </p:nvSpPr>
        <p:spPr>
          <a:xfrm flipH="1">
            <a:off x="6151562" y="527050"/>
            <a:ext cx="1" cy="2952751"/>
          </a:xfrm>
          <a:prstGeom prst="line">
            <a:avLst/>
          </a:prstGeom>
          <a:ln w="38100">
            <a:solidFill>
              <a:srgbClr val="FF00FF"/>
            </a:solidFill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09" name="Group"/>
          <p:cNvGrpSpPr/>
          <p:nvPr/>
        </p:nvGrpSpPr>
        <p:grpSpPr>
          <a:xfrm>
            <a:off x="6286499" y="2476499"/>
            <a:ext cx="317501" cy="735499"/>
            <a:chOff x="0" y="0"/>
            <a:chExt cx="317500" cy="735497"/>
          </a:xfrm>
        </p:grpSpPr>
        <p:sp>
          <p:nvSpPr>
            <p:cNvPr id="3707" name="1"/>
            <p:cNvSpPr txBox="1"/>
            <p:nvPr/>
          </p:nvSpPr>
          <p:spPr>
            <a:xfrm>
              <a:off x="0" y="2492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3708" name="Rectangle"/>
            <p:cNvSpPr/>
            <p:nvPr/>
          </p:nvSpPr>
          <p:spPr>
            <a:xfrm>
              <a:off x="50800" y="0"/>
              <a:ext cx="266700" cy="2540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3712" name="Group"/>
          <p:cNvGrpSpPr/>
          <p:nvPr/>
        </p:nvGrpSpPr>
        <p:grpSpPr>
          <a:xfrm>
            <a:off x="1128712" y="2243137"/>
            <a:ext cx="279401" cy="976799"/>
            <a:chOff x="0" y="0"/>
            <a:chExt cx="279400" cy="976797"/>
          </a:xfrm>
        </p:grpSpPr>
        <p:sp>
          <p:nvSpPr>
            <p:cNvPr id="3710" name="2"/>
            <p:cNvSpPr txBox="1"/>
            <p:nvPr/>
          </p:nvSpPr>
          <p:spPr>
            <a:xfrm>
              <a:off x="0" y="4905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3711" name="Rectangle"/>
            <p:cNvSpPr/>
            <p:nvPr/>
          </p:nvSpPr>
          <p:spPr>
            <a:xfrm>
              <a:off x="12700" y="0"/>
              <a:ext cx="266700" cy="5080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3715" name="Group"/>
          <p:cNvGrpSpPr/>
          <p:nvPr/>
        </p:nvGrpSpPr>
        <p:grpSpPr>
          <a:xfrm>
            <a:off x="1687512" y="1968500"/>
            <a:ext cx="304801" cy="1230798"/>
            <a:chOff x="0" y="0"/>
            <a:chExt cx="304800" cy="1230797"/>
          </a:xfrm>
        </p:grpSpPr>
        <p:sp>
          <p:nvSpPr>
            <p:cNvPr id="3713" name="3"/>
            <p:cNvSpPr txBox="1"/>
            <p:nvPr/>
          </p:nvSpPr>
          <p:spPr>
            <a:xfrm>
              <a:off x="0" y="7445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3714" name="Rectangle"/>
            <p:cNvSpPr/>
            <p:nvPr/>
          </p:nvSpPr>
          <p:spPr>
            <a:xfrm>
              <a:off x="38100" y="0"/>
              <a:ext cx="266700" cy="7493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3718" name="Group"/>
          <p:cNvGrpSpPr/>
          <p:nvPr/>
        </p:nvGrpSpPr>
        <p:grpSpPr>
          <a:xfrm>
            <a:off x="2263774" y="1722437"/>
            <a:ext cx="342901" cy="1497499"/>
            <a:chOff x="0" y="0"/>
            <a:chExt cx="342900" cy="1497497"/>
          </a:xfrm>
        </p:grpSpPr>
        <p:sp>
          <p:nvSpPr>
            <p:cNvPr id="3716" name="4"/>
            <p:cNvSpPr txBox="1"/>
            <p:nvPr/>
          </p:nvSpPr>
          <p:spPr>
            <a:xfrm>
              <a:off x="0" y="10112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3717" name="Rectangle"/>
            <p:cNvSpPr/>
            <p:nvPr/>
          </p:nvSpPr>
          <p:spPr>
            <a:xfrm>
              <a:off x="76200" y="0"/>
              <a:ext cx="266700" cy="10160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3721" name="Group"/>
          <p:cNvGrpSpPr/>
          <p:nvPr/>
        </p:nvGrpSpPr>
        <p:grpSpPr>
          <a:xfrm>
            <a:off x="2327274" y="3408362"/>
            <a:ext cx="317502" cy="1726099"/>
            <a:chOff x="0" y="0"/>
            <a:chExt cx="317500" cy="1726097"/>
          </a:xfrm>
        </p:grpSpPr>
        <p:sp>
          <p:nvSpPr>
            <p:cNvPr id="3719" name="5"/>
            <p:cNvSpPr txBox="1"/>
            <p:nvPr/>
          </p:nvSpPr>
          <p:spPr>
            <a:xfrm>
              <a:off x="0" y="12398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3720" name="Rectangle"/>
            <p:cNvSpPr/>
            <p:nvPr/>
          </p:nvSpPr>
          <p:spPr>
            <a:xfrm>
              <a:off x="50800" y="0"/>
              <a:ext cx="266701" cy="12446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3724" name="Group"/>
          <p:cNvGrpSpPr/>
          <p:nvPr/>
        </p:nvGrpSpPr>
        <p:grpSpPr>
          <a:xfrm>
            <a:off x="3559174" y="1247775"/>
            <a:ext cx="317501" cy="1967398"/>
            <a:chOff x="0" y="0"/>
            <a:chExt cx="317500" cy="1967397"/>
          </a:xfrm>
        </p:grpSpPr>
        <p:sp>
          <p:nvSpPr>
            <p:cNvPr id="3722" name="6"/>
            <p:cNvSpPr txBox="1"/>
            <p:nvPr/>
          </p:nvSpPr>
          <p:spPr>
            <a:xfrm>
              <a:off x="0" y="14811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3723" name="Rectangle"/>
            <p:cNvSpPr/>
            <p:nvPr/>
          </p:nvSpPr>
          <p:spPr>
            <a:xfrm>
              <a:off x="63500" y="0"/>
              <a:ext cx="254000" cy="14986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3727" name="Group"/>
          <p:cNvGrpSpPr/>
          <p:nvPr/>
        </p:nvGrpSpPr>
        <p:grpSpPr>
          <a:xfrm>
            <a:off x="4219574" y="973137"/>
            <a:ext cx="317501" cy="2246799"/>
            <a:chOff x="0" y="0"/>
            <a:chExt cx="317500" cy="2246797"/>
          </a:xfrm>
        </p:grpSpPr>
        <p:sp>
          <p:nvSpPr>
            <p:cNvPr id="3725" name="7"/>
            <p:cNvSpPr txBox="1"/>
            <p:nvPr/>
          </p:nvSpPr>
          <p:spPr>
            <a:xfrm>
              <a:off x="0" y="17605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3726" name="Rectangle"/>
            <p:cNvSpPr/>
            <p:nvPr/>
          </p:nvSpPr>
          <p:spPr>
            <a:xfrm>
              <a:off x="63500" y="0"/>
              <a:ext cx="254000" cy="17653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3730" name="Group"/>
          <p:cNvGrpSpPr/>
          <p:nvPr/>
        </p:nvGrpSpPr>
        <p:grpSpPr>
          <a:xfrm>
            <a:off x="4884737" y="744537"/>
            <a:ext cx="279401" cy="2475399"/>
            <a:chOff x="0" y="0"/>
            <a:chExt cx="279400" cy="2475397"/>
          </a:xfrm>
        </p:grpSpPr>
        <p:sp>
          <p:nvSpPr>
            <p:cNvPr id="3728" name="8"/>
            <p:cNvSpPr txBox="1"/>
            <p:nvPr/>
          </p:nvSpPr>
          <p:spPr>
            <a:xfrm>
              <a:off x="0" y="19891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3729" name="Rectangle"/>
            <p:cNvSpPr/>
            <p:nvPr/>
          </p:nvSpPr>
          <p:spPr>
            <a:xfrm>
              <a:off x="25400" y="0"/>
              <a:ext cx="254000" cy="19939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3733" name="Group"/>
          <p:cNvGrpSpPr/>
          <p:nvPr/>
        </p:nvGrpSpPr>
        <p:grpSpPr>
          <a:xfrm>
            <a:off x="5545137" y="477837"/>
            <a:ext cx="279401" cy="2742099"/>
            <a:chOff x="0" y="0"/>
            <a:chExt cx="279400" cy="2742097"/>
          </a:xfrm>
        </p:grpSpPr>
        <p:sp>
          <p:nvSpPr>
            <p:cNvPr id="3731" name="9"/>
            <p:cNvSpPr txBox="1"/>
            <p:nvPr/>
          </p:nvSpPr>
          <p:spPr>
            <a:xfrm>
              <a:off x="0" y="22558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9</a:t>
              </a:r>
            </a:p>
          </p:txBody>
        </p:sp>
        <p:sp>
          <p:nvSpPr>
            <p:cNvPr id="3732" name="Rectangle"/>
            <p:cNvSpPr/>
            <p:nvPr/>
          </p:nvSpPr>
          <p:spPr>
            <a:xfrm>
              <a:off x="25400" y="0"/>
              <a:ext cx="254000" cy="22606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sp>
        <p:nvSpPr>
          <p:cNvPr id="3734" name="Insertion Sort"/>
          <p:cNvSpPr txBox="1"/>
          <p:nvPr/>
        </p:nvSpPr>
        <p:spPr>
          <a:xfrm>
            <a:off x="2413000" y="5278435"/>
            <a:ext cx="2135498" cy="4862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9044" tIns="19044" rIns="19044" bIns="19044">
            <a:spAutoFit/>
          </a:bodyPr>
          <a:lstStyle>
            <a:lvl1pPr defTabSz="762000">
              <a:lnSpc>
                <a:spcPts val="3600"/>
              </a:lnSpc>
              <a:tabLst>
                <a:tab pos="355600" algn="l"/>
                <a:tab pos="711200" algn="l"/>
                <a:tab pos="1079500" algn="l"/>
              </a:tabLst>
              <a:defRPr sz="30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lvl1pPr>
          </a:lstStyle>
          <a:p>
            <a:pPr/>
            <a:r>
              <a:t>Insertion Sort</a:t>
            </a:r>
          </a:p>
        </p:txBody>
      </p:sp>
      <p:sp>
        <p:nvSpPr>
          <p:cNvPr id="3735" name="Line"/>
          <p:cNvSpPr/>
          <p:nvPr/>
        </p:nvSpPr>
        <p:spPr>
          <a:xfrm flipH="1">
            <a:off x="6151562" y="527050"/>
            <a:ext cx="1" cy="2952751"/>
          </a:xfrm>
          <a:prstGeom prst="line">
            <a:avLst/>
          </a:prstGeom>
          <a:ln w="38100">
            <a:solidFill>
              <a:srgbClr val="FF00FF"/>
            </a:solidFill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39" name="Group"/>
          <p:cNvGrpSpPr/>
          <p:nvPr/>
        </p:nvGrpSpPr>
        <p:grpSpPr>
          <a:xfrm>
            <a:off x="6286499" y="2476499"/>
            <a:ext cx="317501" cy="735499"/>
            <a:chOff x="0" y="0"/>
            <a:chExt cx="317500" cy="735497"/>
          </a:xfrm>
        </p:grpSpPr>
        <p:sp>
          <p:nvSpPr>
            <p:cNvPr id="3737" name="1"/>
            <p:cNvSpPr txBox="1"/>
            <p:nvPr/>
          </p:nvSpPr>
          <p:spPr>
            <a:xfrm>
              <a:off x="0" y="2492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3738" name="Rectangle"/>
            <p:cNvSpPr/>
            <p:nvPr/>
          </p:nvSpPr>
          <p:spPr>
            <a:xfrm>
              <a:off x="50800" y="0"/>
              <a:ext cx="266700" cy="2540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3742" name="Group"/>
          <p:cNvGrpSpPr/>
          <p:nvPr/>
        </p:nvGrpSpPr>
        <p:grpSpPr>
          <a:xfrm>
            <a:off x="1128712" y="2243137"/>
            <a:ext cx="279401" cy="976799"/>
            <a:chOff x="0" y="0"/>
            <a:chExt cx="279400" cy="976797"/>
          </a:xfrm>
        </p:grpSpPr>
        <p:sp>
          <p:nvSpPr>
            <p:cNvPr id="3740" name="2"/>
            <p:cNvSpPr txBox="1"/>
            <p:nvPr/>
          </p:nvSpPr>
          <p:spPr>
            <a:xfrm>
              <a:off x="0" y="4905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3741" name="Rectangle"/>
            <p:cNvSpPr/>
            <p:nvPr/>
          </p:nvSpPr>
          <p:spPr>
            <a:xfrm>
              <a:off x="12700" y="0"/>
              <a:ext cx="266700" cy="5080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3745" name="Group"/>
          <p:cNvGrpSpPr/>
          <p:nvPr/>
        </p:nvGrpSpPr>
        <p:grpSpPr>
          <a:xfrm>
            <a:off x="1687512" y="1968500"/>
            <a:ext cx="304801" cy="1230798"/>
            <a:chOff x="0" y="0"/>
            <a:chExt cx="304800" cy="1230797"/>
          </a:xfrm>
        </p:grpSpPr>
        <p:sp>
          <p:nvSpPr>
            <p:cNvPr id="3743" name="3"/>
            <p:cNvSpPr txBox="1"/>
            <p:nvPr/>
          </p:nvSpPr>
          <p:spPr>
            <a:xfrm>
              <a:off x="0" y="7445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3744" name="Rectangle"/>
            <p:cNvSpPr/>
            <p:nvPr/>
          </p:nvSpPr>
          <p:spPr>
            <a:xfrm>
              <a:off x="38100" y="0"/>
              <a:ext cx="266700" cy="7493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3748" name="Group"/>
          <p:cNvGrpSpPr/>
          <p:nvPr/>
        </p:nvGrpSpPr>
        <p:grpSpPr>
          <a:xfrm>
            <a:off x="2263774" y="1722437"/>
            <a:ext cx="342901" cy="1497499"/>
            <a:chOff x="0" y="0"/>
            <a:chExt cx="342900" cy="1497497"/>
          </a:xfrm>
        </p:grpSpPr>
        <p:sp>
          <p:nvSpPr>
            <p:cNvPr id="3746" name="4"/>
            <p:cNvSpPr txBox="1"/>
            <p:nvPr/>
          </p:nvSpPr>
          <p:spPr>
            <a:xfrm>
              <a:off x="0" y="10112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3747" name="Rectangle"/>
            <p:cNvSpPr/>
            <p:nvPr/>
          </p:nvSpPr>
          <p:spPr>
            <a:xfrm>
              <a:off x="76200" y="0"/>
              <a:ext cx="266700" cy="10160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3751" name="Group"/>
          <p:cNvGrpSpPr/>
          <p:nvPr/>
        </p:nvGrpSpPr>
        <p:grpSpPr>
          <a:xfrm>
            <a:off x="2911474" y="1493837"/>
            <a:ext cx="317502" cy="1726099"/>
            <a:chOff x="0" y="0"/>
            <a:chExt cx="317500" cy="1726097"/>
          </a:xfrm>
        </p:grpSpPr>
        <p:sp>
          <p:nvSpPr>
            <p:cNvPr id="3749" name="5"/>
            <p:cNvSpPr txBox="1"/>
            <p:nvPr/>
          </p:nvSpPr>
          <p:spPr>
            <a:xfrm>
              <a:off x="0" y="12398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3750" name="Rectangle"/>
            <p:cNvSpPr/>
            <p:nvPr/>
          </p:nvSpPr>
          <p:spPr>
            <a:xfrm>
              <a:off x="50800" y="0"/>
              <a:ext cx="266701" cy="12446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3754" name="Group"/>
          <p:cNvGrpSpPr/>
          <p:nvPr/>
        </p:nvGrpSpPr>
        <p:grpSpPr>
          <a:xfrm>
            <a:off x="3559174" y="1247775"/>
            <a:ext cx="317501" cy="1967398"/>
            <a:chOff x="0" y="0"/>
            <a:chExt cx="317500" cy="1967397"/>
          </a:xfrm>
        </p:grpSpPr>
        <p:sp>
          <p:nvSpPr>
            <p:cNvPr id="3752" name="6"/>
            <p:cNvSpPr txBox="1"/>
            <p:nvPr/>
          </p:nvSpPr>
          <p:spPr>
            <a:xfrm>
              <a:off x="0" y="14811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3753" name="Rectangle"/>
            <p:cNvSpPr/>
            <p:nvPr/>
          </p:nvSpPr>
          <p:spPr>
            <a:xfrm>
              <a:off x="63500" y="0"/>
              <a:ext cx="254000" cy="14986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3757" name="Group"/>
          <p:cNvGrpSpPr/>
          <p:nvPr/>
        </p:nvGrpSpPr>
        <p:grpSpPr>
          <a:xfrm>
            <a:off x="4219574" y="973137"/>
            <a:ext cx="317501" cy="2246799"/>
            <a:chOff x="0" y="0"/>
            <a:chExt cx="317500" cy="2246797"/>
          </a:xfrm>
        </p:grpSpPr>
        <p:sp>
          <p:nvSpPr>
            <p:cNvPr id="3755" name="7"/>
            <p:cNvSpPr txBox="1"/>
            <p:nvPr/>
          </p:nvSpPr>
          <p:spPr>
            <a:xfrm>
              <a:off x="0" y="17605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3756" name="Rectangle"/>
            <p:cNvSpPr/>
            <p:nvPr/>
          </p:nvSpPr>
          <p:spPr>
            <a:xfrm>
              <a:off x="63500" y="0"/>
              <a:ext cx="254000" cy="17653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3760" name="Group"/>
          <p:cNvGrpSpPr/>
          <p:nvPr/>
        </p:nvGrpSpPr>
        <p:grpSpPr>
          <a:xfrm>
            <a:off x="4884737" y="744537"/>
            <a:ext cx="279401" cy="2475399"/>
            <a:chOff x="0" y="0"/>
            <a:chExt cx="279400" cy="2475397"/>
          </a:xfrm>
        </p:grpSpPr>
        <p:sp>
          <p:nvSpPr>
            <p:cNvPr id="3758" name="8"/>
            <p:cNvSpPr txBox="1"/>
            <p:nvPr/>
          </p:nvSpPr>
          <p:spPr>
            <a:xfrm>
              <a:off x="0" y="19891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3759" name="Rectangle"/>
            <p:cNvSpPr/>
            <p:nvPr/>
          </p:nvSpPr>
          <p:spPr>
            <a:xfrm>
              <a:off x="25400" y="0"/>
              <a:ext cx="254000" cy="19939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3763" name="Group"/>
          <p:cNvGrpSpPr/>
          <p:nvPr/>
        </p:nvGrpSpPr>
        <p:grpSpPr>
          <a:xfrm>
            <a:off x="5545137" y="477837"/>
            <a:ext cx="279401" cy="2742099"/>
            <a:chOff x="0" y="0"/>
            <a:chExt cx="279400" cy="2742097"/>
          </a:xfrm>
        </p:grpSpPr>
        <p:sp>
          <p:nvSpPr>
            <p:cNvPr id="3761" name="9"/>
            <p:cNvSpPr txBox="1"/>
            <p:nvPr/>
          </p:nvSpPr>
          <p:spPr>
            <a:xfrm>
              <a:off x="0" y="22558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9</a:t>
              </a:r>
            </a:p>
          </p:txBody>
        </p:sp>
        <p:sp>
          <p:nvSpPr>
            <p:cNvPr id="3762" name="Rectangle"/>
            <p:cNvSpPr/>
            <p:nvPr/>
          </p:nvSpPr>
          <p:spPr>
            <a:xfrm>
              <a:off x="25400" y="0"/>
              <a:ext cx="254000" cy="22606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sp>
        <p:nvSpPr>
          <p:cNvPr id="3764" name="Insertion Sort"/>
          <p:cNvSpPr txBox="1"/>
          <p:nvPr/>
        </p:nvSpPr>
        <p:spPr>
          <a:xfrm>
            <a:off x="2413000" y="5278435"/>
            <a:ext cx="2135498" cy="4862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9044" tIns="19044" rIns="19044" bIns="19044">
            <a:spAutoFit/>
          </a:bodyPr>
          <a:lstStyle>
            <a:lvl1pPr defTabSz="762000">
              <a:lnSpc>
                <a:spcPts val="3600"/>
              </a:lnSpc>
              <a:tabLst>
                <a:tab pos="355600" algn="l"/>
                <a:tab pos="711200" algn="l"/>
                <a:tab pos="1079500" algn="l"/>
              </a:tabLst>
              <a:defRPr sz="30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lvl1pPr>
          </a:lstStyle>
          <a:p>
            <a:pPr/>
            <a:r>
              <a:t>Insertion Sort</a:t>
            </a:r>
          </a:p>
        </p:txBody>
      </p:sp>
      <p:sp>
        <p:nvSpPr>
          <p:cNvPr id="3765" name="Line"/>
          <p:cNvSpPr/>
          <p:nvPr/>
        </p:nvSpPr>
        <p:spPr>
          <a:xfrm flipH="1">
            <a:off x="6151562" y="527050"/>
            <a:ext cx="1" cy="2952751"/>
          </a:xfrm>
          <a:prstGeom prst="line">
            <a:avLst/>
          </a:prstGeom>
          <a:ln w="38100">
            <a:solidFill>
              <a:srgbClr val="FF00FF"/>
            </a:solidFill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69" name="Group"/>
          <p:cNvGrpSpPr/>
          <p:nvPr/>
        </p:nvGrpSpPr>
        <p:grpSpPr>
          <a:xfrm>
            <a:off x="5576887" y="3624262"/>
            <a:ext cx="317501" cy="735499"/>
            <a:chOff x="0" y="0"/>
            <a:chExt cx="317500" cy="735497"/>
          </a:xfrm>
        </p:grpSpPr>
        <p:sp>
          <p:nvSpPr>
            <p:cNvPr id="3767" name="1"/>
            <p:cNvSpPr txBox="1"/>
            <p:nvPr/>
          </p:nvSpPr>
          <p:spPr>
            <a:xfrm>
              <a:off x="0" y="2492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3768" name="Rectangle"/>
            <p:cNvSpPr/>
            <p:nvPr/>
          </p:nvSpPr>
          <p:spPr>
            <a:xfrm>
              <a:off x="50800" y="0"/>
              <a:ext cx="266700" cy="2540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3772" name="Group"/>
          <p:cNvGrpSpPr/>
          <p:nvPr/>
        </p:nvGrpSpPr>
        <p:grpSpPr>
          <a:xfrm>
            <a:off x="1128712" y="2243137"/>
            <a:ext cx="279401" cy="976799"/>
            <a:chOff x="0" y="0"/>
            <a:chExt cx="279400" cy="976797"/>
          </a:xfrm>
        </p:grpSpPr>
        <p:sp>
          <p:nvSpPr>
            <p:cNvPr id="3770" name="2"/>
            <p:cNvSpPr txBox="1"/>
            <p:nvPr/>
          </p:nvSpPr>
          <p:spPr>
            <a:xfrm>
              <a:off x="0" y="4905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3771" name="Rectangle"/>
            <p:cNvSpPr/>
            <p:nvPr/>
          </p:nvSpPr>
          <p:spPr>
            <a:xfrm>
              <a:off x="12700" y="0"/>
              <a:ext cx="266700" cy="5080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3775" name="Group"/>
          <p:cNvGrpSpPr/>
          <p:nvPr/>
        </p:nvGrpSpPr>
        <p:grpSpPr>
          <a:xfrm>
            <a:off x="1687512" y="1968500"/>
            <a:ext cx="304801" cy="1230798"/>
            <a:chOff x="0" y="0"/>
            <a:chExt cx="304800" cy="1230797"/>
          </a:xfrm>
        </p:grpSpPr>
        <p:sp>
          <p:nvSpPr>
            <p:cNvPr id="3773" name="3"/>
            <p:cNvSpPr txBox="1"/>
            <p:nvPr/>
          </p:nvSpPr>
          <p:spPr>
            <a:xfrm>
              <a:off x="0" y="7445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3774" name="Rectangle"/>
            <p:cNvSpPr/>
            <p:nvPr/>
          </p:nvSpPr>
          <p:spPr>
            <a:xfrm>
              <a:off x="38100" y="0"/>
              <a:ext cx="266700" cy="7493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3778" name="Group"/>
          <p:cNvGrpSpPr/>
          <p:nvPr/>
        </p:nvGrpSpPr>
        <p:grpSpPr>
          <a:xfrm>
            <a:off x="2263774" y="1722437"/>
            <a:ext cx="342901" cy="1497499"/>
            <a:chOff x="0" y="0"/>
            <a:chExt cx="342900" cy="1497497"/>
          </a:xfrm>
        </p:grpSpPr>
        <p:sp>
          <p:nvSpPr>
            <p:cNvPr id="3776" name="4"/>
            <p:cNvSpPr txBox="1"/>
            <p:nvPr/>
          </p:nvSpPr>
          <p:spPr>
            <a:xfrm>
              <a:off x="0" y="10112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3777" name="Rectangle"/>
            <p:cNvSpPr/>
            <p:nvPr/>
          </p:nvSpPr>
          <p:spPr>
            <a:xfrm>
              <a:off x="76200" y="0"/>
              <a:ext cx="266700" cy="10160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3781" name="Group"/>
          <p:cNvGrpSpPr/>
          <p:nvPr/>
        </p:nvGrpSpPr>
        <p:grpSpPr>
          <a:xfrm>
            <a:off x="2911474" y="1493837"/>
            <a:ext cx="317502" cy="1726099"/>
            <a:chOff x="0" y="0"/>
            <a:chExt cx="317500" cy="1726097"/>
          </a:xfrm>
        </p:grpSpPr>
        <p:sp>
          <p:nvSpPr>
            <p:cNvPr id="3779" name="5"/>
            <p:cNvSpPr txBox="1"/>
            <p:nvPr/>
          </p:nvSpPr>
          <p:spPr>
            <a:xfrm>
              <a:off x="0" y="12398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3780" name="Rectangle"/>
            <p:cNvSpPr/>
            <p:nvPr/>
          </p:nvSpPr>
          <p:spPr>
            <a:xfrm>
              <a:off x="50800" y="0"/>
              <a:ext cx="266701" cy="12446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3784" name="Group"/>
          <p:cNvGrpSpPr/>
          <p:nvPr/>
        </p:nvGrpSpPr>
        <p:grpSpPr>
          <a:xfrm>
            <a:off x="3559174" y="1247775"/>
            <a:ext cx="317501" cy="1967398"/>
            <a:chOff x="0" y="0"/>
            <a:chExt cx="317500" cy="1967397"/>
          </a:xfrm>
        </p:grpSpPr>
        <p:sp>
          <p:nvSpPr>
            <p:cNvPr id="3782" name="6"/>
            <p:cNvSpPr txBox="1"/>
            <p:nvPr/>
          </p:nvSpPr>
          <p:spPr>
            <a:xfrm>
              <a:off x="0" y="14811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3783" name="Rectangle"/>
            <p:cNvSpPr/>
            <p:nvPr/>
          </p:nvSpPr>
          <p:spPr>
            <a:xfrm>
              <a:off x="63500" y="0"/>
              <a:ext cx="254000" cy="14986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3787" name="Group"/>
          <p:cNvGrpSpPr/>
          <p:nvPr/>
        </p:nvGrpSpPr>
        <p:grpSpPr>
          <a:xfrm>
            <a:off x="4219574" y="973137"/>
            <a:ext cx="317501" cy="2246799"/>
            <a:chOff x="0" y="0"/>
            <a:chExt cx="317500" cy="2246797"/>
          </a:xfrm>
        </p:grpSpPr>
        <p:sp>
          <p:nvSpPr>
            <p:cNvPr id="3785" name="7"/>
            <p:cNvSpPr txBox="1"/>
            <p:nvPr/>
          </p:nvSpPr>
          <p:spPr>
            <a:xfrm>
              <a:off x="0" y="17605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3786" name="Rectangle"/>
            <p:cNvSpPr/>
            <p:nvPr/>
          </p:nvSpPr>
          <p:spPr>
            <a:xfrm>
              <a:off x="63500" y="0"/>
              <a:ext cx="254000" cy="17653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3790" name="Group"/>
          <p:cNvGrpSpPr/>
          <p:nvPr/>
        </p:nvGrpSpPr>
        <p:grpSpPr>
          <a:xfrm>
            <a:off x="4884737" y="744537"/>
            <a:ext cx="279401" cy="2475399"/>
            <a:chOff x="0" y="0"/>
            <a:chExt cx="279400" cy="2475397"/>
          </a:xfrm>
        </p:grpSpPr>
        <p:sp>
          <p:nvSpPr>
            <p:cNvPr id="3788" name="8"/>
            <p:cNvSpPr txBox="1"/>
            <p:nvPr/>
          </p:nvSpPr>
          <p:spPr>
            <a:xfrm>
              <a:off x="0" y="19891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3789" name="Rectangle"/>
            <p:cNvSpPr/>
            <p:nvPr/>
          </p:nvSpPr>
          <p:spPr>
            <a:xfrm>
              <a:off x="25400" y="0"/>
              <a:ext cx="254000" cy="19939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3793" name="Group"/>
          <p:cNvGrpSpPr/>
          <p:nvPr/>
        </p:nvGrpSpPr>
        <p:grpSpPr>
          <a:xfrm>
            <a:off x="5545137" y="477837"/>
            <a:ext cx="279401" cy="2742099"/>
            <a:chOff x="0" y="0"/>
            <a:chExt cx="279400" cy="2742097"/>
          </a:xfrm>
        </p:grpSpPr>
        <p:sp>
          <p:nvSpPr>
            <p:cNvPr id="3791" name="9"/>
            <p:cNvSpPr txBox="1"/>
            <p:nvPr/>
          </p:nvSpPr>
          <p:spPr>
            <a:xfrm>
              <a:off x="0" y="22558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9</a:t>
              </a:r>
            </a:p>
          </p:txBody>
        </p:sp>
        <p:sp>
          <p:nvSpPr>
            <p:cNvPr id="3792" name="Rectangle"/>
            <p:cNvSpPr/>
            <p:nvPr/>
          </p:nvSpPr>
          <p:spPr>
            <a:xfrm>
              <a:off x="25400" y="0"/>
              <a:ext cx="254000" cy="22606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sp>
        <p:nvSpPr>
          <p:cNvPr id="3794" name="Insertion Sort"/>
          <p:cNvSpPr txBox="1"/>
          <p:nvPr/>
        </p:nvSpPr>
        <p:spPr>
          <a:xfrm>
            <a:off x="2413000" y="5278435"/>
            <a:ext cx="2135498" cy="4862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9044" tIns="19044" rIns="19044" bIns="19044">
            <a:spAutoFit/>
          </a:bodyPr>
          <a:lstStyle>
            <a:lvl1pPr defTabSz="762000">
              <a:lnSpc>
                <a:spcPts val="3600"/>
              </a:lnSpc>
              <a:tabLst>
                <a:tab pos="355600" algn="l"/>
                <a:tab pos="711200" algn="l"/>
                <a:tab pos="1079500" algn="l"/>
              </a:tabLst>
              <a:defRPr sz="30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lvl1pPr>
          </a:lstStyle>
          <a:p>
            <a:pPr/>
            <a:r>
              <a:t>Insertion Sort</a:t>
            </a:r>
          </a:p>
        </p:txBody>
      </p:sp>
      <p:sp>
        <p:nvSpPr>
          <p:cNvPr id="3795" name="Line"/>
          <p:cNvSpPr/>
          <p:nvPr/>
        </p:nvSpPr>
        <p:spPr>
          <a:xfrm>
            <a:off x="6727825" y="527050"/>
            <a:ext cx="0" cy="2952751"/>
          </a:xfrm>
          <a:prstGeom prst="line">
            <a:avLst/>
          </a:prstGeom>
          <a:ln w="38100">
            <a:solidFill>
              <a:srgbClr val="FF00FF"/>
            </a:solidFill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99" name="Group"/>
          <p:cNvGrpSpPr/>
          <p:nvPr/>
        </p:nvGrpSpPr>
        <p:grpSpPr>
          <a:xfrm>
            <a:off x="1111249" y="3552824"/>
            <a:ext cx="317501" cy="735499"/>
            <a:chOff x="0" y="0"/>
            <a:chExt cx="317500" cy="735497"/>
          </a:xfrm>
        </p:grpSpPr>
        <p:sp>
          <p:nvSpPr>
            <p:cNvPr id="3797" name="1"/>
            <p:cNvSpPr txBox="1"/>
            <p:nvPr/>
          </p:nvSpPr>
          <p:spPr>
            <a:xfrm>
              <a:off x="0" y="2492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3798" name="Rectangle"/>
            <p:cNvSpPr/>
            <p:nvPr/>
          </p:nvSpPr>
          <p:spPr>
            <a:xfrm>
              <a:off x="50800" y="0"/>
              <a:ext cx="266700" cy="2540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3802" name="Group"/>
          <p:cNvGrpSpPr/>
          <p:nvPr/>
        </p:nvGrpSpPr>
        <p:grpSpPr>
          <a:xfrm>
            <a:off x="1777999" y="2243137"/>
            <a:ext cx="279401" cy="976799"/>
            <a:chOff x="0" y="0"/>
            <a:chExt cx="279400" cy="976797"/>
          </a:xfrm>
        </p:grpSpPr>
        <p:sp>
          <p:nvSpPr>
            <p:cNvPr id="3800" name="2"/>
            <p:cNvSpPr txBox="1"/>
            <p:nvPr/>
          </p:nvSpPr>
          <p:spPr>
            <a:xfrm>
              <a:off x="0" y="4905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3801" name="Rectangle"/>
            <p:cNvSpPr/>
            <p:nvPr/>
          </p:nvSpPr>
          <p:spPr>
            <a:xfrm>
              <a:off x="12700" y="0"/>
              <a:ext cx="266700" cy="5080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3805" name="Group"/>
          <p:cNvGrpSpPr/>
          <p:nvPr/>
        </p:nvGrpSpPr>
        <p:grpSpPr>
          <a:xfrm>
            <a:off x="2336799" y="1968500"/>
            <a:ext cx="304801" cy="1230798"/>
            <a:chOff x="0" y="0"/>
            <a:chExt cx="304800" cy="1230797"/>
          </a:xfrm>
        </p:grpSpPr>
        <p:sp>
          <p:nvSpPr>
            <p:cNvPr id="3803" name="3"/>
            <p:cNvSpPr txBox="1"/>
            <p:nvPr/>
          </p:nvSpPr>
          <p:spPr>
            <a:xfrm>
              <a:off x="0" y="7445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3804" name="Rectangle"/>
            <p:cNvSpPr/>
            <p:nvPr/>
          </p:nvSpPr>
          <p:spPr>
            <a:xfrm>
              <a:off x="38100" y="0"/>
              <a:ext cx="266700" cy="7493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3808" name="Group"/>
          <p:cNvGrpSpPr/>
          <p:nvPr/>
        </p:nvGrpSpPr>
        <p:grpSpPr>
          <a:xfrm>
            <a:off x="2913062" y="1722437"/>
            <a:ext cx="342901" cy="1497499"/>
            <a:chOff x="0" y="0"/>
            <a:chExt cx="342900" cy="1497497"/>
          </a:xfrm>
        </p:grpSpPr>
        <p:sp>
          <p:nvSpPr>
            <p:cNvPr id="3806" name="4"/>
            <p:cNvSpPr txBox="1"/>
            <p:nvPr/>
          </p:nvSpPr>
          <p:spPr>
            <a:xfrm>
              <a:off x="0" y="10112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3807" name="Rectangle"/>
            <p:cNvSpPr/>
            <p:nvPr/>
          </p:nvSpPr>
          <p:spPr>
            <a:xfrm>
              <a:off x="76200" y="0"/>
              <a:ext cx="266700" cy="10160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3811" name="Group"/>
          <p:cNvGrpSpPr/>
          <p:nvPr/>
        </p:nvGrpSpPr>
        <p:grpSpPr>
          <a:xfrm>
            <a:off x="3560762" y="1493837"/>
            <a:ext cx="317501" cy="1726099"/>
            <a:chOff x="0" y="0"/>
            <a:chExt cx="317500" cy="1726097"/>
          </a:xfrm>
        </p:grpSpPr>
        <p:sp>
          <p:nvSpPr>
            <p:cNvPr id="3809" name="5"/>
            <p:cNvSpPr txBox="1"/>
            <p:nvPr/>
          </p:nvSpPr>
          <p:spPr>
            <a:xfrm>
              <a:off x="0" y="12398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3810" name="Rectangle"/>
            <p:cNvSpPr/>
            <p:nvPr/>
          </p:nvSpPr>
          <p:spPr>
            <a:xfrm>
              <a:off x="50800" y="0"/>
              <a:ext cx="266701" cy="12446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3814" name="Group"/>
          <p:cNvGrpSpPr/>
          <p:nvPr/>
        </p:nvGrpSpPr>
        <p:grpSpPr>
          <a:xfrm>
            <a:off x="4208462" y="1247775"/>
            <a:ext cx="317501" cy="1967398"/>
            <a:chOff x="0" y="0"/>
            <a:chExt cx="317500" cy="1967397"/>
          </a:xfrm>
        </p:grpSpPr>
        <p:sp>
          <p:nvSpPr>
            <p:cNvPr id="3812" name="6"/>
            <p:cNvSpPr txBox="1"/>
            <p:nvPr/>
          </p:nvSpPr>
          <p:spPr>
            <a:xfrm>
              <a:off x="0" y="14811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3813" name="Rectangle"/>
            <p:cNvSpPr/>
            <p:nvPr/>
          </p:nvSpPr>
          <p:spPr>
            <a:xfrm>
              <a:off x="63500" y="0"/>
              <a:ext cx="254000" cy="14986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3817" name="Group"/>
          <p:cNvGrpSpPr/>
          <p:nvPr/>
        </p:nvGrpSpPr>
        <p:grpSpPr>
          <a:xfrm>
            <a:off x="4868862" y="973137"/>
            <a:ext cx="317501" cy="2246799"/>
            <a:chOff x="0" y="0"/>
            <a:chExt cx="317500" cy="2246797"/>
          </a:xfrm>
        </p:grpSpPr>
        <p:sp>
          <p:nvSpPr>
            <p:cNvPr id="3815" name="7"/>
            <p:cNvSpPr txBox="1"/>
            <p:nvPr/>
          </p:nvSpPr>
          <p:spPr>
            <a:xfrm>
              <a:off x="0" y="17605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3816" name="Rectangle"/>
            <p:cNvSpPr/>
            <p:nvPr/>
          </p:nvSpPr>
          <p:spPr>
            <a:xfrm>
              <a:off x="63500" y="0"/>
              <a:ext cx="254000" cy="17653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3820" name="Group"/>
          <p:cNvGrpSpPr/>
          <p:nvPr/>
        </p:nvGrpSpPr>
        <p:grpSpPr>
          <a:xfrm>
            <a:off x="5534024" y="744537"/>
            <a:ext cx="279401" cy="2475399"/>
            <a:chOff x="0" y="0"/>
            <a:chExt cx="279400" cy="2475397"/>
          </a:xfrm>
        </p:grpSpPr>
        <p:sp>
          <p:nvSpPr>
            <p:cNvPr id="3818" name="8"/>
            <p:cNvSpPr txBox="1"/>
            <p:nvPr/>
          </p:nvSpPr>
          <p:spPr>
            <a:xfrm>
              <a:off x="0" y="19891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3819" name="Rectangle"/>
            <p:cNvSpPr/>
            <p:nvPr/>
          </p:nvSpPr>
          <p:spPr>
            <a:xfrm>
              <a:off x="25400" y="0"/>
              <a:ext cx="254000" cy="19939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3823" name="Group"/>
          <p:cNvGrpSpPr/>
          <p:nvPr/>
        </p:nvGrpSpPr>
        <p:grpSpPr>
          <a:xfrm>
            <a:off x="6194424" y="477837"/>
            <a:ext cx="279401" cy="2742099"/>
            <a:chOff x="0" y="0"/>
            <a:chExt cx="279400" cy="2742097"/>
          </a:xfrm>
        </p:grpSpPr>
        <p:sp>
          <p:nvSpPr>
            <p:cNvPr id="3821" name="9"/>
            <p:cNvSpPr txBox="1"/>
            <p:nvPr/>
          </p:nvSpPr>
          <p:spPr>
            <a:xfrm>
              <a:off x="0" y="22558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9</a:t>
              </a:r>
            </a:p>
          </p:txBody>
        </p:sp>
        <p:sp>
          <p:nvSpPr>
            <p:cNvPr id="3822" name="Rectangle"/>
            <p:cNvSpPr/>
            <p:nvPr/>
          </p:nvSpPr>
          <p:spPr>
            <a:xfrm>
              <a:off x="25400" y="0"/>
              <a:ext cx="254000" cy="22606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sp>
        <p:nvSpPr>
          <p:cNvPr id="3824" name="Insertion Sort"/>
          <p:cNvSpPr txBox="1"/>
          <p:nvPr/>
        </p:nvSpPr>
        <p:spPr>
          <a:xfrm>
            <a:off x="2413000" y="5278435"/>
            <a:ext cx="2135498" cy="4862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9044" tIns="19044" rIns="19044" bIns="19044">
            <a:spAutoFit/>
          </a:bodyPr>
          <a:lstStyle>
            <a:lvl1pPr defTabSz="762000">
              <a:lnSpc>
                <a:spcPts val="3600"/>
              </a:lnSpc>
              <a:tabLst>
                <a:tab pos="355600" algn="l"/>
                <a:tab pos="711200" algn="l"/>
                <a:tab pos="1079500" algn="l"/>
              </a:tabLst>
              <a:defRPr sz="30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lvl1pPr>
          </a:lstStyle>
          <a:p>
            <a:pPr/>
            <a:r>
              <a:t>Insertion Sort</a:t>
            </a:r>
          </a:p>
        </p:txBody>
      </p:sp>
      <p:sp>
        <p:nvSpPr>
          <p:cNvPr id="3825" name="Line"/>
          <p:cNvSpPr/>
          <p:nvPr/>
        </p:nvSpPr>
        <p:spPr>
          <a:xfrm>
            <a:off x="6727825" y="527050"/>
            <a:ext cx="0" cy="2952751"/>
          </a:xfrm>
          <a:prstGeom prst="line">
            <a:avLst/>
          </a:prstGeom>
          <a:ln w="38100">
            <a:solidFill>
              <a:srgbClr val="FF00FF"/>
            </a:solidFill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Let's talk about efficiency:…"/>
          <p:cNvSpPr txBox="1"/>
          <p:nvPr/>
        </p:nvSpPr>
        <p:spPr>
          <a:xfrm>
            <a:off x="103187" y="368298"/>
            <a:ext cx="7440676" cy="40512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9044" tIns="19044" rIns="19044" bIns="19044">
            <a:spAutoFit/>
          </a:bodyPr>
          <a:lstStyle/>
          <a:p>
            <a:pPr defTabSz="762000">
              <a:lnSpc>
                <a:spcPts val="3600"/>
              </a:lnSpc>
              <a:tabLst>
                <a:tab pos="355600" algn="l"/>
                <a:tab pos="711200" algn="l"/>
                <a:tab pos="1079500" algn="l"/>
              </a:tabLst>
              <a:defRPr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pPr>
            <a:r>
              <a:t>Let's talk about efficiency:</a:t>
            </a:r>
          </a:p>
          <a:p>
            <a:pPr defTabSz="762000">
              <a:tabLst>
                <a:tab pos="355600" algn="l"/>
                <a:tab pos="711200" algn="l"/>
                <a:tab pos="1079500" algn="l"/>
              </a:tabLst>
              <a:defRPr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defTabSz="762000">
              <a:tabLst>
                <a:tab pos="355600" algn="l"/>
                <a:tab pos="711200" algn="l"/>
                <a:tab pos="1079500" algn="l"/>
              </a:tabLst>
              <a:defRPr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pPr>
            <a:r>
              <a:t>	</a:t>
            </a:r>
            <a:r>
              <a:rPr b="1">
                <a:solidFill>
                  <a:srgbClr val="FF0000"/>
                </a:solidFill>
              </a:rPr>
              <a:t>for (i=0;i&lt;n-1;i++)</a:t>
            </a:r>
            <a:br>
              <a:rPr b="1">
                <a:solidFill>
                  <a:srgbClr val="FF0000"/>
                </a:solidFill>
              </a:rPr>
            </a:br>
            <a:r>
              <a:t>	{</a:t>
            </a:r>
          </a:p>
          <a:p>
            <a:pPr defTabSz="762000">
              <a:tabLst>
                <a:tab pos="355600" algn="l"/>
                <a:tab pos="711200" algn="l"/>
                <a:tab pos="1079500" algn="l"/>
              </a:tabLst>
              <a:defRPr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pPr>
            <a:r>
              <a:t>			smallest = i;   // location of smallest so far</a:t>
            </a:r>
            <a:br/>
            <a:r>
              <a:t>			</a:t>
            </a:r>
            <a:r>
              <a:rPr b="1">
                <a:solidFill>
                  <a:srgbClr val="FF0000"/>
                </a:solidFill>
              </a:rPr>
              <a:t>for (j=i+1;j&lt;n;j++)</a:t>
            </a:r>
            <a:endParaRPr b="1">
              <a:solidFill>
                <a:srgbClr val="FF0000"/>
              </a:solidFill>
            </a:endParaRPr>
          </a:p>
          <a:p>
            <a:pPr defTabSz="762000">
              <a:tabLst>
                <a:tab pos="355600" algn="l"/>
                <a:tab pos="711200" algn="l"/>
                <a:tab pos="1079500" algn="l"/>
              </a:tabLst>
              <a:defRPr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pPr>
            <a:r>
              <a:t>			{</a:t>
            </a:r>
            <a:br/>
            <a:r>
              <a:t>				if (X[smallest] &gt; X[j])</a:t>
            </a:r>
            <a:br/>
            <a:r>
              <a:t>			   		smallest = j; // new loc of smallest</a:t>
            </a:r>
          </a:p>
          <a:p>
            <a:pPr defTabSz="762000">
              <a:tabLst>
                <a:tab pos="355600" algn="l"/>
                <a:tab pos="711200" algn="l"/>
                <a:tab pos="1079500" algn="l"/>
              </a:tabLst>
              <a:defRPr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pPr>
            <a:r>
              <a:t>			}</a:t>
            </a:r>
            <a:br/>
            <a:r>
              <a:t>			if (smallest != i) // swap if not already in </a:t>
            </a:r>
            <a:br/>
            <a:r>
              <a:t>			{	                // correct position</a:t>
            </a:r>
            <a:br/>
            <a:r>
              <a:t>				</a:t>
            </a:r>
            <a:r>
              <a:rPr i="1"/>
              <a:t>swap X[i] with X[smallest]</a:t>
            </a:r>
            <a:br>
              <a:rPr i="1"/>
            </a:br>
            <a:r>
              <a:t>			}</a:t>
            </a:r>
          </a:p>
          <a:p>
            <a:pPr defTabSz="762000">
              <a:tabLst>
                <a:tab pos="355600" algn="l"/>
                <a:tab pos="711200" algn="l"/>
                <a:tab pos="1079500" algn="l"/>
              </a:tabLst>
              <a:defRPr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pPr>
            <a:r>
              <a:t>	}</a:t>
            </a:r>
          </a:p>
        </p:txBody>
      </p:sp>
      <p:sp>
        <p:nvSpPr>
          <p:cNvPr id="57" name="Each inner loop involves a comparison, so there…"/>
          <p:cNvSpPr txBox="1"/>
          <p:nvPr/>
        </p:nvSpPr>
        <p:spPr>
          <a:xfrm>
            <a:off x="247650" y="4568825"/>
            <a:ext cx="4443760" cy="10705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9050" tIns="19050" rIns="19050" bIns="19050">
            <a:spAutoFit/>
          </a:bodyPr>
          <a:lstStyle/>
          <a:p>
            <a:pPr defTabSz="762000">
              <a:lnSpc>
                <a:spcPts val="4300"/>
              </a:lnSpc>
              <a:tabLst>
                <a:tab pos="355600" algn="l"/>
                <a:tab pos="711200" algn="l"/>
                <a:tab pos="1079500" algn="l"/>
              </a:tabLst>
              <a:defRPr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pPr>
            <a:r>
              <a:t>Each inner loop involves a comparison, so there</a:t>
            </a:r>
          </a:p>
          <a:p>
            <a:pPr defTabSz="762000">
              <a:lnSpc>
                <a:spcPts val="4300"/>
              </a:lnSpc>
              <a:tabLst>
                <a:tab pos="355600" algn="l"/>
                <a:tab pos="711200" algn="l"/>
                <a:tab pos="1079500" algn="l"/>
              </a:tabLst>
              <a:defRPr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pPr>
            <a:r>
              <a:t>are (n-1)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29" name="Group"/>
          <p:cNvGrpSpPr/>
          <p:nvPr/>
        </p:nvGrpSpPr>
        <p:grpSpPr>
          <a:xfrm>
            <a:off x="1111249" y="2471737"/>
            <a:ext cx="317501" cy="735499"/>
            <a:chOff x="0" y="0"/>
            <a:chExt cx="317500" cy="735497"/>
          </a:xfrm>
        </p:grpSpPr>
        <p:sp>
          <p:nvSpPr>
            <p:cNvPr id="3827" name="1"/>
            <p:cNvSpPr txBox="1"/>
            <p:nvPr/>
          </p:nvSpPr>
          <p:spPr>
            <a:xfrm>
              <a:off x="0" y="2492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3828" name="Rectangle"/>
            <p:cNvSpPr/>
            <p:nvPr/>
          </p:nvSpPr>
          <p:spPr>
            <a:xfrm>
              <a:off x="50800" y="0"/>
              <a:ext cx="266700" cy="2540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3832" name="Group"/>
          <p:cNvGrpSpPr/>
          <p:nvPr/>
        </p:nvGrpSpPr>
        <p:grpSpPr>
          <a:xfrm>
            <a:off x="1777999" y="2243137"/>
            <a:ext cx="279401" cy="976799"/>
            <a:chOff x="0" y="0"/>
            <a:chExt cx="279400" cy="976797"/>
          </a:xfrm>
        </p:grpSpPr>
        <p:sp>
          <p:nvSpPr>
            <p:cNvPr id="3830" name="2"/>
            <p:cNvSpPr txBox="1"/>
            <p:nvPr/>
          </p:nvSpPr>
          <p:spPr>
            <a:xfrm>
              <a:off x="0" y="4905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3831" name="Rectangle"/>
            <p:cNvSpPr/>
            <p:nvPr/>
          </p:nvSpPr>
          <p:spPr>
            <a:xfrm>
              <a:off x="12700" y="0"/>
              <a:ext cx="266700" cy="5080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3835" name="Group"/>
          <p:cNvGrpSpPr/>
          <p:nvPr/>
        </p:nvGrpSpPr>
        <p:grpSpPr>
          <a:xfrm>
            <a:off x="2336799" y="1968500"/>
            <a:ext cx="304801" cy="1230798"/>
            <a:chOff x="0" y="0"/>
            <a:chExt cx="304800" cy="1230797"/>
          </a:xfrm>
        </p:grpSpPr>
        <p:sp>
          <p:nvSpPr>
            <p:cNvPr id="3833" name="3"/>
            <p:cNvSpPr txBox="1"/>
            <p:nvPr/>
          </p:nvSpPr>
          <p:spPr>
            <a:xfrm>
              <a:off x="0" y="7445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3834" name="Rectangle"/>
            <p:cNvSpPr/>
            <p:nvPr/>
          </p:nvSpPr>
          <p:spPr>
            <a:xfrm>
              <a:off x="38100" y="0"/>
              <a:ext cx="266700" cy="7493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3838" name="Group"/>
          <p:cNvGrpSpPr/>
          <p:nvPr/>
        </p:nvGrpSpPr>
        <p:grpSpPr>
          <a:xfrm>
            <a:off x="2913062" y="1722437"/>
            <a:ext cx="342901" cy="1497499"/>
            <a:chOff x="0" y="0"/>
            <a:chExt cx="342900" cy="1497497"/>
          </a:xfrm>
        </p:grpSpPr>
        <p:sp>
          <p:nvSpPr>
            <p:cNvPr id="3836" name="4"/>
            <p:cNvSpPr txBox="1"/>
            <p:nvPr/>
          </p:nvSpPr>
          <p:spPr>
            <a:xfrm>
              <a:off x="0" y="10112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3837" name="Rectangle"/>
            <p:cNvSpPr/>
            <p:nvPr/>
          </p:nvSpPr>
          <p:spPr>
            <a:xfrm>
              <a:off x="76200" y="0"/>
              <a:ext cx="266700" cy="10160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3841" name="Group"/>
          <p:cNvGrpSpPr/>
          <p:nvPr/>
        </p:nvGrpSpPr>
        <p:grpSpPr>
          <a:xfrm>
            <a:off x="3560762" y="1493837"/>
            <a:ext cx="317501" cy="1726099"/>
            <a:chOff x="0" y="0"/>
            <a:chExt cx="317500" cy="1726097"/>
          </a:xfrm>
        </p:grpSpPr>
        <p:sp>
          <p:nvSpPr>
            <p:cNvPr id="3839" name="5"/>
            <p:cNvSpPr txBox="1"/>
            <p:nvPr/>
          </p:nvSpPr>
          <p:spPr>
            <a:xfrm>
              <a:off x="0" y="12398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3840" name="Rectangle"/>
            <p:cNvSpPr/>
            <p:nvPr/>
          </p:nvSpPr>
          <p:spPr>
            <a:xfrm>
              <a:off x="50800" y="0"/>
              <a:ext cx="266701" cy="12446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3844" name="Group"/>
          <p:cNvGrpSpPr/>
          <p:nvPr/>
        </p:nvGrpSpPr>
        <p:grpSpPr>
          <a:xfrm>
            <a:off x="4208462" y="1247775"/>
            <a:ext cx="317501" cy="1967398"/>
            <a:chOff x="0" y="0"/>
            <a:chExt cx="317500" cy="1967397"/>
          </a:xfrm>
        </p:grpSpPr>
        <p:sp>
          <p:nvSpPr>
            <p:cNvPr id="3842" name="6"/>
            <p:cNvSpPr txBox="1"/>
            <p:nvPr/>
          </p:nvSpPr>
          <p:spPr>
            <a:xfrm>
              <a:off x="0" y="14811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3843" name="Rectangle"/>
            <p:cNvSpPr/>
            <p:nvPr/>
          </p:nvSpPr>
          <p:spPr>
            <a:xfrm>
              <a:off x="63500" y="0"/>
              <a:ext cx="254000" cy="14986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3847" name="Group"/>
          <p:cNvGrpSpPr/>
          <p:nvPr/>
        </p:nvGrpSpPr>
        <p:grpSpPr>
          <a:xfrm>
            <a:off x="4868862" y="973137"/>
            <a:ext cx="317501" cy="2246799"/>
            <a:chOff x="0" y="0"/>
            <a:chExt cx="317500" cy="2246797"/>
          </a:xfrm>
        </p:grpSpPr>
        <p:sp>
          <p:nvSpPr>
            <p:cNvPr id="3845" name="7"/>
            <p:cNvSpPr txBox="1"/>
            <p:nvPr/>
          </p:nvSpPr>
          <p:spPr>
            <a:xfrm>
              <a:off x="0" y="17605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3846" name="Rectangle"/>
            <p:cNvSpPr/>
            <p:nvPr/>
          </p:nvSpPr>
          <p:spPr>
            <a:xfrm>
              <a:off x="63500" y="0"/>
              <a:ext cx="254000" cy="17653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3850" name="Group"/>
          <p:cNvGrpSpPr/>
          <p:nvPr/>
        </p:nvGrpSpPr>
        <p:grpSpPr>
          <a:xfrm>
            <a:off x="5534024" y="744537"/>
            <a:ext cx="279401" cy="2475399"/>
            <a:chOff x="0" y="0"/>
            <a:chExt cx="279400" cy="2475397"/>
          </a:xfrm>
        </p:grpSpPr>
        <p:sp>
          <p:nvSpPr>
            <p:cNvPr id="3848" name="8"/>
            <p:cNvSpPr txBox="1"/>
            <p:nvPr/>
          </p:nvSpPr>
          <p:spPr>
            <a:xfrm>
              <a:off x="0" y="19891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3849" name="Rectangle"/>
            <p:cNvSpPr/>
            <p:nvPr/>
          </p:nvSpPr>
          <p:spPr>
            <a:xfrm>
              <a:off x="25400" y="0"/>
              <a:ext cx="254000" cy="19939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3853" name="Group"/>
          <p:cNvGrpSpPr/>
          <p:nvPr/>
        </p:nvGrpSpPr>
        <p:grpSpPr>
          <a:xfrm>
            <a:off x="6194424" y="477837"/>
            <a:ext cx="279401" cy="2742099"/>
            <a:chOff x="0" y="0"/>
            <a:chExt cx="279400" cy="2742097"/>
          </a:xfrm>
        </p:grpSpPr>
        <p:sp>
          <p:nvSpPr>
            <p:cNvPr id="3851" name="9"/>
            <p:cNvSpPr txBox="1"/>
            <p:nvPr/>
          </p:nvSpPr>
          <p:spPr>
            <a:xfrm>
              <a:off x="0" y="22558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9</a:t>
              </a:r>
            </a:p>
          </p:txBody>
        </p:sp>
        <p:sp>
          <p:nvSpPr>
            <p:cNvPr id="3852" name="Rectangle"/>
            <p:cNvSpPr/>
            <p:nvPr/>
          </p:nvSpPr>
          <p:spPr>
            <a:xfrm>
              <a:off x="25400" y="0"/>
              <a:ext cx="254000" cy="22606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sp>
        <p:nvSpPr>
          <p:cNvPr id="3854" name="Insertion Sort"/>
          <p:cNvSpPr txBox="1"/>
          <p:nvPr/>
        </p:nvSpPr>
        <p:spPr>
          <a:xfrm>
            <a:off x="2413000" y="5278435"/>
            <a:ext cx="2135498" cy="4862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9044" tIns="19044" rIns="19044" bIns="19044">
            <a:spAutoFit/>
          </a:bodyPr>
          <a:lstStyle>
            <a:lvl1pPr defTabSz="762000">
              <a:lnSpc>
                <a:spcPts val="3600"/>
              </a:lnSpc>
              <a:tabLst>
                <a:tab pos="355600" algn="l"/>
                <a:tab pos="711200" algn="l"/>
                <a:tab pos="1079500" algn="l"/>
              </a:tabLst>
              <a:defRPr sz="30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lvl1pPr>
          </a:lstStyle>
          <a:p>
            <a:pPr/>
            <a:r>
              <a:t>Insertion Sort</a:t>
            </a:r>
          </a:p>
        </p:txBody>
      </p:sp>
      <p:sp>
        <p:nvSpPr>
          <p:cNvPr id="3855" name="Line"/>
          <p:cNvSpPr/>
          <p:nvPr/>
        </p:nvSpPr>
        <p:spPr>
          <a:xfrm>
            <a:off x="6727825" y="527050"/>
            <a:ext cx="0" cy="2952751"/>
          </a:xfrm>
          <a:prstGeom prst="line">
            <a:avLst/>
          </a:prstGeom>
          <a:ln w="38100">
            <a:solidFill>
              <a:srgbClr val="FF00FF"/>
            </a:solidFill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7" name="So, how good is this algorithm?…"/>
          <p:cNvSpPr txBox="1"/>
          <p:nvPr/>
        </p:nvSpPr>
        <p:spPr>
          <a:xfrm>
            <a:off x="120650" y="441323"/>
            <a:ext cx="7975600" cy="41108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44" tIns="19044" rIns="19044" bIns="19044">
            <a:spAutoFit/>
          </a:bodyPr>
          <a:lstStyle/>
          <a:p>
            <a:pPr defTabSz="762000">
              <a:lnSpc>
                <a:spcPts val="3600"/>
              </a:lnSpc>
              <a:tabLst>
                <a:tab pos="355600" algn="l"/>
                <a:tab pos="711200" algn="l"/>
                <a:tab pos="1079500" algn="l"/>
              </a:tabLst>
              <a:defRPr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pPr>
            <a:r>
              <a:t>So, how good is this algorithm?</a:t>
            </a:r>
          </a:p>
          <a:p>
            <a:pPr defTabSz="762000">
              <a:lnSpc>
                <a:spcPts val="3600"/>
              </a:lnSpc>
              <a:tabLst>
                <a:tab pos="355600" algn="l"/>
                <a:tab pos="711200" algn="l"/>
                <a:tab pos="1079500" algn="l"/>
              </a:tabLst>
              <a:defRPr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pPr>
          </a:p>
          <a:p>
            <a:pPr defTabSz="762000">
              <a:lnSpc>
                <a:spcPts val="3600"/>
              </a:lnSpc>
              <a:tabLst>
                <a:tab pos="355600" algn="l"/>
                <a:tab pos="711200" algn="l"/>
                <a:tab pos="1079500" algn="l"/>
              </a:tabLst>
              <a:defRPr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pPr>
            <a:r>
              <a:t>On average, the value being inserted will go in the middle.  So we need only about half of the comparisons of Selection Sort.</a:t>
            </a:r>
          </a:p>
          <a:p>
            <a:pPr defTabSz="762000">
              <a:lnSpc>
                <a:spcPts val="3600"/>
              </a:lnSpc>
              <a:tabLst>
                <a:tab pos="355600" algn="l"/>
                <a:tab pos="711200" algn="l"/>
                <a:tab pos="1079500" algn="l"/>
              </a:tabLst>
              <a:defRPr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pPr>
          </a:p>
          <a:p>
            <a:pPr defTabSz="762000">
              <a:lnSpc>
                <a:spcPts val="3600"/>
              </a:lnSpc>
              <a:tabLst>
                <a:tab pos="355600" algn="l"/>
                <a:tab pos="711200" algn="l"/>
                <a:tab pos="1079500" algn="l"/>
              </a:tabLst>
              <a:defRPr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pPr>
            <a:r>
              <a:t>That is, about </a:t>
            </a:r>
            <a:r>
              <a:rPr>
                <a:solidFill>
                  <a:srgbClr val="FF0000"/>
                </a:solidFill>
              </a:rPr>
              <a:t>n(n-1)/4</a:t>
            </a:r>
            <a:r>
              <a:t> on average.</a:t>
            </a:r>
          </a:p>
          <a:p>
            <a:pPr defTabSz="762000">
              <a:lnSpc>
                <a:spcPts val="3600"/>
              </a:lnSpc>
              <a:tabLst>
                <a:tab pos="355600" algn="l"/>
                <a:tab pos="711200" algn="l"/>
                <a:tab pos="1079500" algn="l"/>
              </a:tabLst>
              <a:defRPr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pPr>
          </a:p>
          <a:p>
            <a:pPr defTabSz="762000">
              <a:lnSpc>
                <a:spcPts val="3600"/>
              </a:lnSpc>
              <a:tabLst>
                <a:tab pos="355600" algn="l"/>
                <a:tab pos="711200" algn="l"/>
                <a:tab pos="1079500" algn="l"/>
              </a:tabLst>
              <a:defRPr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pPr>
            <a:r>
              <a:t>Now let's look at how we generally compare the efficiency of algorithms</a:t>
            </a:r>
          </a:p>
          <a:p>
            <a:pPr defTabSz="762000">
              <a:lnSpc>
                <a:spcPts val="3600"/>
              </a:lnSpc>
              <a:tabLst>
                <a:tab pos="355600" algn="l"/>
                <a:tab pos="711200" algn="l"/>
                <a:tab pos="1079500" algn="l"/>
              </a:tabLst>
              <a:defRPr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pPr>
            <a:r>
              <a:t>. . . and how we must ensure that the algorithm actually works.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8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38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38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8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8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8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857" grpId="1"/>
    </p:bld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9" name="Guarantees…"/>
          <p:cNvSpPr txBox="1"/>
          <p:nvPr/>
        </p:nvSpPr>
        <p:spPr>
          <a:xfrm>
            <a:off x="0" y="392110"/>
            <a:ext cx="8128000" cy="37425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44" tIns="19044" rIns="19044" bIns="19044">
            <a:spAutoFit/>
          </a:bodyPr>
          <a:lstStyle/>
          <a:p>
            <a:pPr defTabSz="762000">
              <a:lnSpc>
                <a:spcPts val="4300"/>
              </a:lnSpc>
              <a:tabLst>
                <a:tab pos="355600" algn="l"/>
                <a:tab pos="711200" algn="l"/>
                <a:tab pos="1079500" algn="l"/>
              </a:tabLst>
              <a:defRPr b="1" sz="3200">
                <a:solidFill>
                  <a:srgbClr val="0000FF"/>
                </a:solidFill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pPr>
            <a:r>
              <a:t>Guarantees</a:t>
            </a:r>
          </a:p>
          <a:p>
            <a:pPr defTabSz="762000">
              <a:lnSpc>
                <a:spcPts val="3600"/>
              </a:lnSpc>
              <a:tabLst>
                <a:tab pos="355600" algn="l"/>
                <a:tab pos="711200" algn="l"/>
                <a:tab pos="1079500" algn="l"/>
              </a:tabLst>
              <a:defRPr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pPr>
            <a:r>
              <a:t>We have to be sure that, if we follow the procedure described, by the completion of the process the data will be sorted.</a:t>
            </a:r>
          </a:p>
          <a:p>
            <a:pPr defTabSz="762000">
              <a:lnSpc>
                <a:spcPts val="3600"/>
              </a:lnSpc>
              <a:tabLst>
                <a:tab pos="355600" algn="l"/>
                <a:tab pos="711200" algn="l"/>
                <a:tab pos="1079500" algn="l"/>
              </a:tabLst>
              <a:defRPr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pPr>
          </a:p>
          <a:p>
            <a:pPr defTabSz="762000">
              <a:lnSpc>
                <a:spcPts val="3600"/>
              </a:lnSpc>
              <a:tabLst>
                <a:tab pos="355600" algn="l"/>
                <a:tab pos="711200" algn="l"/>
                <a:tab pos="1079500" algn="l"/>
              </a:tabLst>
              <a:defRPr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pPr>
            <a:r>
              <a:t>Just because some test runs produce the correct result is not a proof of correctness.</a:t>
            </a:r>
          </a:p>
          <a:p>
            <a:pPr defTabSz="762000">
              <a:lnSpc>
                <a:spcPts val="3600"/>
              </a:lnSpc>
              <a:tabLst>
                <a:tab pos="355600" algn="l"/>
                <a:tab pos="711200" algn="l"/>
                <a:tab pos="1079500" algn="l"/>
              </a:tabLst>
              <a:defRPr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pPr>
          </a:p>
          <a:p>
            <a:pPr defTabSz="762000">
              <a:lnSpc>
                <a:spcPts val="3600"/>
              </a:lnSpc>
              <a:tabLst>
                <a:tab pos="355600" algn="l"/>
                <a:tab pos="711200" algn="l"/>
                <a:tab pos="1079500" algn="l"/>
              </a:tabLst>
              <a:defRPr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pPr>
            <a:r>
              <a:t>The advantage of standard algorithms – tried-and-tested methods – is that we can be assured that the procedure will work.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3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3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859" grpId="1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1" name="Efficiency…"/>
          <p:cNvSpPr txBox="1"/>
          <p:nvPr/>
        </p:nvSpPr>
        <p:spPr>
          <a:xfrm>
            <a:off x="114300" y="423860"/>
            <a:ext cx="7861300" cy="41997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44" tIns="19044" rIns="19044" bIns="19044">
            <a:spAutoFit/>
          </a:bodyPr>
          <a:lstStyle/>
          <a:p>
            <a:pPr defTabSz="762000">
              <a:lnSpc>
                <a:spcPts val="4300"/>
              </a:lnSpc>
              <a:tabLst>
                <a:tab pos="355600" algn="l"/>
                <a:tab pos="711200" algn="l"/>
                <a:tab pos="1079500" algn="l"/>
              </a:tabLst>
              <a:defRPr b="1" sz="3200">
                <a:solidFill>
                  <a:srgbClr val="FF0000"/>
                </a:solidFill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pPr>
            <a:r>
              <a:t>Efficiency</a:t>
            </a:r>
          </a:p>
          <a:p>
            <a:pPr defTabSz="762000">
              <a:lnSpc>
                <a:spcPts val="3600"/>
              </a:lnSpc>
              <a:tabLst>
                <a:tab pos="355600" algn="l"/>
                <a:tab pos="711200" algn="l"/>
                <a:tab pos="1079500" algn="l"/>
              </a:tabLst>
              <a:defRPr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pPr>
          </a:p>
          <a:p>
            <a:pPr defTabSz="762000">
              <a:lnSpc>
                <a:spcPts val="3600"/>
              </a:lnSpc>
              <a:tabLst>
                <a:tab pos="355600" algn="l"/>
                <a:tab pos="711200" algn="l"/>
                <a:tab pos="1079500" algn="l"/>
              </a:tabLst>
              <a:defRPr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pPr>
            <a:r>
              <a:t>What algorithm is best for a particular purpose?</a:t>
            </a:r>
          </a:p>
          <a:p>
            <a:pPr defTabSz="762000">
              <a:lnSpc>
                <a:spcPts val="3600"/>
              </a:lnSpc>
              <a:tabLst>
                <a:tab pos="355600" algn="l"/>
                <a:tab pos="711200" algn="l"/>
                <a:tab pos="1079500" algn="l"/>
              </a:tabLst>
              <a:defRPr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pPr>
          </a:p>
          <a:p>
            <a:pPr defTabSz="762000">
              <a:lnSpc>
                <a:spcPts val="3600"/>
              </a:lnSpc>
              <a:tabLst>
                <a:tab pos="355600" algn="l"/>
                <a:tab pos="711200" algn="l"/>
                <a:tab pos="1079500" algn="l"/>
              </a:tabLst>
              <a:defRPr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pPr>
            <a:r>
              <a:t>How does runtime change as the size of the dataset increases?</a:t>
            </a:r>
          </a:p>
          <a:p>
            <a:pPr defTabSz="762000">
              <a:lnSpc>
                <a:spcPts val="3600"/>
              </a:lnSpc>
              <a:tabLst>
                <a:tab pos="355600" algn="l"/>
                <a:tab pos="711200" algn="l"/>
                <a:tab pos="1079500" algn="l"/>
              </a:tabLst>
              <a:defRPr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pPr>
          </a:p>
          <a:p>
            <a:pPr defTabSz="762000">
              <a:lnSpc>
                <a:spcPts val="3600"/>
              </a:lnSpc>
              <a:tabLst>
                <a:tab pos="355600" algn="l"/>
                <a:tab pos="711200" algn="l"/>
                <a:tab pos="1079500" algn="l"/>
              </a:tabLst>
              <a:defRPr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pPr>
            <a:r>
              <a:t>For sorting, the number of comparisons of the data is a good measure.</a:t>
            </a:r>
          </a:p>
          <a:p>
            <a:pPr defTabSz="762000">
              <a:lnSpc>
                <a:spcPts val="3600"/>
              </a:lnSpc>
              <a:tabLst>
                <a:tab pos="355600" algn="l"/>
                <a:tab pos="711200" algn="l"/>
                <a:tab pos="1079500" algn="l"/>
              </a:tabLst>
              <a:defRPr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pPr>
          </a:p>
          <a:p>
            <a:pPr defTabSz="762000">
              <a:lnSpc>
                <a:spcPts val="3600"/>
              </a:lnSpc>
              <a:tabLst>
                <a:tab pos="355600" algn="l"/>
                <a:tab pos="711200" algn="l"/>
                <a:tab pos="1079500" algn="l"/>
              </a:tabLst>
              <a:defRPr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pPr>
            <a:r>
              <a:t>Start with Selection Sort.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3" name="We said Selection Sort needed…"/>
          <p:cNvSpPr txBox="1"/>
          <p:nvPr/>
        </p:nvSpPr>
        <p:spPr>
          <a:xfrm>
            <a:off x="103187" y="608010"/>
            <a:ext cx="7848601" cy="41108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44" tIns="19044" rIns="19044" bIns="19044">
            <a:spAutoFit/>
          </a:bodyPr>
          <a:lstStyle/>
          <a:p>
            <a:pPr defTabSz="762000">
              <a:lnSpc>
                <a:spcPts val="3600"/>
              </a:lnSpc>
              <a:tabLst>
                <a:tab pos="355600" algn="l"/>
                <a:tab pos="711200" algn="l"/>
                <a:tab pos="1079500" algn="l"/>
              </a:tabLst>
              <a:defRPr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pPr>
            <a:r>
              <a:t>We said Selection Sort needed</a:t>
            </a:r>
          </a:p>
          <a:p>
            <a:pPr defTabSz="762000">
              <a:lnSpc>
                <a:spcPts val="3600"/>
              </a:lnSpc>
              <a:tabLst>
                <a:tab pos="355600" algn="l"/>
                <a:tab pos="711200" algn="l"/>
                <a:tab pos="1079500" algn="l"/>
              </a:tabLst>
              <a:defRPr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pPr>
            <a:r>
              <a:t>	n(n-1)/2  comparisons (always).</a:t>
            </a:r>
          </a:p>
          <a:p>
            <a:pPr defTabSz="762000">
              <a:lnSpc>
                <a:spcPts val="3600"/>
              </a:lnSpc>
              <a:tabLst>
                <a:tab pos="355600" algn="l"/>
                <a:tab pos="711200" algn="l"/>
                <a:tab pos="1079500" algn="l"/>
              </a:tabLst>
              <a:defRPr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pPr>
          </a:p>
          <a:p>
            <a:pPr defTabSz="762000">
              <a:lnSpc>
                <a:spcPts val="3600"/>
              </a:lnSpc>
              <a:tabLst>
                <a:tab pos="355600" algn="l"/>
                <a:tab pos="711200" algn="l"/>
                <a:tab pos="1079500" algn="l"/>
              </a:tabLst>
              <a:defRPr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pPr>
            <a:r>
              <a:t>We say that such an expression is of  </a:t>
            </a:r>
            <a:r>
              <a:rPr b="1">
                <a:solidFill>
                  <a:srgbClr val="FF0000"/>
                </a:solidFill>
              </a:rPr>
              <a:t>order n</a:t>
            </a:r>
            <a:r>
              <a:rPr b="1" baseline="30000">
                <a:solidFill>
                  <a:srgbClr val="FF0000"/>
                </a:solidFill>
              </a:rPr>
              <a:t>2</a:t>
            </a:r>
            <a:endParaRPr b="1">
              <a:solidFill>
                <a:srgbClr val="FF0000"/>
              </a:solidFill>
            </a:endParaRPr>
          </a:p>
          <a:p>
            <a:pPr defTabSz="762000">
              <a:lnSpc>
                <a:spcPts val="3600"/>
              </a:lnSpc>
              <a:tabLst>
                <a:tab pos="355600" algn="l"/>
                <a:tab pos="711200" algn="l"/>
                <a:tab pos="1079500" algn="l"/>
              </a:tabLst>
              <a:defRPr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pPr>
          </a:p>
          <a:p>
            <a:pPr defTabSz="762000">
              <a:lnSpc>
                <a:spcPts val="3600"/>
              </a:lnSpc>
              <a:tabLst>
                <a:tab pos="355600" algn="l"/>
                <a:tab pos="711200" algn="l"/>
                <a:tab pos="1079500" algn="l"/>
              </a:tabLst>
              <a:defRPr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pPr>
            <a:r>
              <a:t>It behaves like a constant times n</a:t>
            </a:r>
            <a:r>
              <a:rPr baseline="30000"/>
              <a:t>2</a:t>
            </a:r>
            <a:r>
              <a:t> when n is large (the n</a:t>
            </a:r>
            <a:r>
              <a:rPr baseline="30000"/>
              <a:t>2</a:t>
            </a:r>
            <a:r>
              <a:t> term overpowers the n term so the latter is ignored).</a:t>
            </a:r>
          </a:p>
          <a:p>
            <a:pPr defTabSz="762000">
              <a:lnSpc>
                <a:spcPts val="3600"/>
              </a:lnSpc>
              <a:tabLst>
                <a:tab pos="355600" algn="l"/>
                <a:tab pos="711200" algn="l"/>
                <a:tab pos="1079500" algn="l"/>
              </a:tabLst>
              <a:defRPr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pPr>
          </a:p>
          <a:p>
            <a:pPr defTabSz="762000">
              <a:lnSpc>
                <a:spcPts val="3600"/>
              </a:lnSpc>
              <a:tabLst>
                <a:tab pos="355600" algn="l"/>
                <a:tab pos="711200" algn="l"/>
                <a:tab pos="1079500" algn="l"/>
              </a:tabLst>
              <a:defRPr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pPr>
            <a:r>
              <a:t>* the expression is </a:t>
            </a:r>
            <a:r>
              <a:rPr b="1">
                <a:solidFill>
                  <a:srgbClr val="996633"/>
                </a:solidFill>
              </a:rPr>
              <a:t>bounded above</a:t>
            </a:r>
            <a:r>
              <a:t> by a constant times n</a:t>
            </a:r>
            <a:r>
              <a:rPr baseline="30000"/>
              <a:t>2</a:t>
            </a:r>
            <a:r>
              <a:t> for n &gt; some value.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86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8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8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8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8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38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38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8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38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863" grpId="1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5" name="We use a notation called big-O.…"/>
          <p:cNvSpPr txBox="1"/>
          <p:nvPr/>
        </p:nvSpPr>
        <p:spPr>
          <a:xfrm>
            <a:off x="0" y="465135"/>
            <a:ext cx="8128000" cy="5025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44" tIns="19044" rIns="19044" bIns="19044">
            <a:spAutoFit/>
          </a:bodyPr>
          <a:lstStyle/>
          <a:p>
            <a:pPr defTabSz="762000">
              <a:lnSpc>
                <a:spcPts val="3600"/>
              </a:lnSpc>
              <a:tabLst>
                <a:tab pos="355600" algn="l"/>
                <a:tab pos="711200" algn="l"/>
                <a:tab pos="1079500" algn="l"/>
              </a:tabLst>
              <a:defRPr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pPr>
            <a:r>
              <a:t>We use a notation called </a:t>
            </a:r>
            <a:r>
              <a:rPr b="1">
                <a:solidFill>
                  <a:srgbClr val="00FF00"/>
                </a:solidFill>
              </a:rPr>
              <a:t>big-O</a:t>
            </a:r>
            <a:r>
              <a:t>.</a:t>
            </a:r>
          </a:p>
          <a:p>
            <a:pPr defTabSz="762000">
              <a:lnSpc>
                <a:spcPts val="3600"/>
              </a:lnSpc>
              <a:tabLst>
                <a:tab pos="355600" algn="l"/>
                <a:tab pos="711200" algn="l"/>
                <a:tab pos="1079500" algn="l"/>
              </a:tabLst>
              <a:defRPr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pPr>
          </a:p>
          <a:p>
            <a:pPr defTabSz="762000">
              <a:lnSpc>
                <a:spcPts val="3600"/>
              </a:lnSpc>
              <a:tabLst>
                <a:tab pos="355600" algn="l"/>
                <a:tab pos="711200" algn="l"/>
                <a:tab pos="1079500" algn="l"/>
              </a:tabLst>
              <a:defRPr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pPr>
            <a:r>
              <a:t>So order n</a:t>
            </a:r>
            <a:r>
              <a:rPr baseline="30000"/>
              <a:t>2</a:t>
            </a:r>
            <a:r>
              <a:t> is written O(n</a:t>
            </a:r>
            <a:r>
              <a:rPr baseline="30000"/>
              <a:t>2</a:t>
            </a:r>
            <a:r>
              <a:t>).</a:t>
            </a:r>
          </a:p>
          <a:p>
            <a:pPr defTabSz="762000">
              <a:lnSpc>
                <a:spcPts val="3600"/>
              </a:lnSpc>
              <a:tabLst>
                <a:tab pos="355600" algn="l"/>
                <a:tab pos="711200" algn="l"/>
                <a:tab pos="1079500" algn="l"/>
              </a:tabLst>
              <a:defRPr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pPr>
          </a:p>
          <a:p>
            <a:pPr defTabSz="762000">
              <a:lnSpc>
                <a:spcPts val="3600"/>
              </a:lnSpc>
              <a:tabLst>
                <a:tab pos="355600" algn="l"/>
                <a:tab pos="711200" algn="l"/>
                <a:tab pos="1079500" algn="l"/>
              </a:tabLst>
              <a:defRPr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pPr>
            <a:r>
              <a:t>All three of the sorting algorithms discussed so far are O(n</a:t>
            </a:r>
            <a:r>
              <a:rPr baseline="30000"/>
              <a:t>2</a:t>
            </a:r>
            <a:r>
              <a:t>).</a:t>
            </a:r>
          </a:p>
          <a:p>
            <a:pPr defTabSz="762000">
              <a:lnSpc>
                <a:spcPts val="3600"/>
              </a:lnSpc>
              <a:tabLst>
                <a:tab pos="355600" algn="l"/>
                <a:tab pos="711200" algn="l"/>
                <a:tab pos="1079500" algn="l"/>
              </a:tabLst>
              <a:defRPr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pPr>
          </a:p>
          <a:p>
            <a:pPr defTabSz="762000">
              <a:lnSpc>
                <a:spcPts val="3600"/>
              </a:lnSpc>
              <a:tabLst>
                <a:tab pos="355600" algn="l"/>
                <a:tab pos="711200" algn="l"/>
                <a:tab pos="1079500" algn="l"/>
              </a:tabLst>
              <a:defRPr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pPr>
            <a:r>
              <a:t>This doesn't mean that they're all equal.</a:t>
            </a:r>
          </a:p>
          <a:p>
            <a:pPr defTabSz="762000">
              <a:lnSpc>
                <a:spcPts val="3600"/>
              </a:lnSpc>
              <a:tabLst>
                <a:tab pos="355600" algn="l"/>
                <a:tab pos="711200" algn="l"/>
                <a:tab pos="1079500" algn="l"/>
              </a:tabLst>
              <a:defRPr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pPr>
          </a:p>
          <a:p>
            <a:pPr defTabSz="762000">
              <a:lnSpc>
                <a:spcPts val="3600"/>
              </a:lnSpc>
              <a:tabLst>
                <a:tab pos="355600" algn="l"/>
                <a:tab pos="711200" algn="l"/>
                <a:tab pos="1079500" algn="l"/>
              </a:tabLst>
              <a:defRPr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pPr>
            <a:r>
              <a:t>They differ in the constant multiplier.</a:t>
            </a:r>
          </a:p>
          <a:p>
            <a:pPr defTabSz="762000">
              <a:lnSpc>
                <a:spcPts val="3600"/>
              </a:lnSpc>
              <a:tabLst>
                <a:tab pos="355600" algn="l"/>
                <a:tab pos="711200" algn="l"/>
                <a:tab pos="1079500" algn="l"/>
              </a:tabLst>
              <a:defRPr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pPr>
          </a:p>
          <a:p>
            <a:pPr defTabSz="762000">
              <a:lnSpc>
                <a:spcPts val="3600"/>
              </a:lnSpc>
              <a:tabLst>
                <a:tab pos="355600" algn="l"/>
                <a:tab pos="711200" algn="l"/>
                <a:tab pos="1079500" algn="l"/>
              </a:tabLst>
              <a:defRPr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pPr>
            <a:r>
              <a:t>But, they all act the same as n increases.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8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38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38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8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8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38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38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386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386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865" grpId="1"/>
    </p:bld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o we need to look at best/worst case performance.…"/>
          <p:cNvSpPr txBox="1"/>
          <p:nvPr/>
        </p:nvSpPr>
        <p:spPr>
          <a:xfrm>
            <a:off x="76200" y="608011"/>
            <a:ext cx="8051800" cy="41108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44" tIns="19044" rIns="19044" bIns="19044">
            <a:spAutoFit/>
          </a:bodyPr>
          <a:lstStyle/>
          <a:p>
            <a:pPr defTabSz="762000">
              <a:lnSpc>
                <a:spcPts val="3600"/>
              </a:lnSpc>
              <a:tabLst>
                <a:tab pos="355600" algn="l"/>
                <a:tab pos="711200" algn="l"/>
                <a:tab pos="1079500" algn="l"/>
              </a:tabLst>
              <a:defRPr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pPr>
            <a:r>
              <a:t>So we need to look at </a:t>
            </a:r>
            <a:r>
              <a:rPr>
                <a:solidFill>
                  <a:srgbClr val="FC0128"/>
                </a:solidFill>
              </a:rPr>
              <a:t>best/worst case</a:t>
            </a:r>
            <a:r>
              <a:t> performance.</a:t>
            </a:r>
          </a:p>
          <a:p>
            <a:pPr defTabSz="762000">
              <a:lnSpc>
                <a:spcPts val="3600"/>
              </a:lnSpc>
              <a:tabLst>
                <a:tab pos="355600" algn="l"/>
                <a:tab pos="711200" algn="l"/>
                <a:tab pos="1079500" algn="l"/>
              </a:tabLst>
              <a:defRPr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pPr>
          </a:p>
          <a:p>
            <a:pPr defTabSz="762000">
              <a:lnSpc>
                <a:spcPts val="3600"/>
              </a:lnSpc>
              <a:tabLst>
                <a:tab pos="355600" algn="l"/>
                <a:tab pos="711200" algn="l"/>
                <a:tab pos="1079500" algn="l"/>
              </a:tabLst>
              <a:defRPr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pPr>
            <a:r>
              <a:t>Is there some initial arrangement of the data which makes the algorithm perform better or worse than O(n</a:t>
            </a:r>
            <a:r>
              <a:rPr baseline="30000"/>
              <a:t>2</a:t>
            </a:r>
            <a:r>
              <a:t>)?</a:t>
            </a:r>
          </a:p>
          <a:p>
            <a:pPr defTabSz="762000">
              <a:lnSpc>
                <a:spcPts val="3600"/>
              </a:lnSpc>
              <a:tabLst>
                <a:tab pos="355600" algn="l"/>
                <a:tab pos="711200" algn="l"/>
                <a:tab pos="1079500" algn="l"/>
              </a:tabLst>
              <a:defRPr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pPr>
          </a:p>
          <a:p>
            <a:pPr defTabSz="762000">
              <a:lnSpc>
                <a:spcPts val="3600"/>
              </a:lnSpc>
              <a:tabLst>
                <a:tab pos="355600" algn="l"/>
                <a:tab pos="711200" algn="l"/>
                <a:tab pos="1079500" algn="l"/>
              </a:tabLst>
              <a:defRPr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pPr>
            <a:r>
              <a:t>Selection Sort has constant performance.</a:t>
            </a:r>
          </a:p>
          <a:p>
            <a:pPr defTabSz="762000">
              <a:lnSpc>
                <a:spcPts val="3600"/>
              </a:lnSpc>
              <a:tabLst>
                <a:tab pos="355600" algn="l"/>
                <a:tab pos="711200" algn="l"/>
                <a:tab pos="1079500" algn="l"/>
              </a:tabLst>
              <a:defRPr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pPr>
          </a:p>
          <a:p>
            <a:pPr defTabSz="762000">
              <a:lnSpc>
                <a:spcPts val="3600"/>
              </a:lnSpc>
              <a:tabLst>
                <a:tab pos="355600" algn="l"/>
                <a:tab pos="711200" algn="l"/>
                <a:tab pos="1079500" algn="l"/>
              </a:tabLst>
              <a:defRPr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pPr>
            <a:r>
              <a:t>Thus, if the data is already sorted, it will take just as long as if the data is in reverse order.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3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3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867" grpId="1"/>
    </p:bld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9" name="For Bubble Sort, one pass through the data is all that is needed to recognise this.   No exchanges are required.  So it becomes O(n).…"/>
          <p:cNvSpPr txBox="1"/>
          <p:nvPr/>
        </p:nvSpPr>
        <p:spPr>
          <a:xfrm>
            <a:off x="90487" y="679448"/>
            <a:ext cx="7861301" cy="31964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44" tIns="19044" rIns="19044" bIns="19044">
            <a:spAutoFit/>
          </a:bodyPr>
          <a:lstStyle/>
          <a:p>
            <a:pPr defTabSz="762000">
              <a:lnSpc>
                <a:spcPts val="3600"/>
              </a:lnSpc>
              <a:tabLst>
                <a:tab pos="355600" algn="l"/>
                <a:tab pos="711200" algn="l"/>
                <a:tab pos="1079500" algn="l"/>
              </a:tabLst>
              <a:defRPr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pPr>
            <a:r>
              <a:t>For Bubble Sort, one pass through the data is all that is needed to recognise this.  </a:t>
            </a:r>
            <a:br/>
            <a:r>
              <a:t>No exchanges are required.  So it becomes O(n).</a:t>
            </a:r>
          </a:p>
          <a:p>
            <a:pPr defTabSz="762000">
              <a:lnSpc>
                <a:spcPts val="3600"/>
              </a:lnSpc>
              <a:tabLst>
                <a:tab pos="355600" algn="l"/>
                <a:tab pos="711200" algn="l"/>
                <a:tab pos="1079500" algn="l"/>
              </a:tabLst>
              <a:defRPr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pPr>
          </a:p>
          <a:p>
            <a:pPr defTabSz="762000">
              <a:lnSpc>
                <a:spcPts val="3600"/>
              </a:lnSpc>
              <a:tabLst>
                <a:tab pos="355600" algn="l"/>
                <a:tab pos="711200" algn="l"/>
                <a:tab pos="1079500" algn="l"/>
              </a:tabLst>
              <a:defRPr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pPr>
            <a:r>
              <a:t>But, if the data is completely reversed, the full set of comparisons and all the moves will be needed, so worst case is O(n</a:t>
            </a:r>
            <a:r>
              <a:rPr baseline="30000"/>
              <a:t>2</a:t>
            </a:r>
            <a:r>
              <a:t>).</a:t>
            </a:r>
          </a:p>
          <a:p>
            <a:pPr defTabSz="762000">
              <a:lnSpc>
                <a:spcPts val="3600"/>
              </a:lnSpc>
              <a:tabLst>
                <a:tab pos="355600" algn="l"/>
                <a:tab pos="711200" algn="l"/>
                <a:tab pos="1079500" algn="l"/>
              </a:tabLst>
              <a:defRPr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pPr>
          </a:p>
          <a:p>
            <a:pPr defTabSz="762000">
              <a:lnSpc>
                <a:spcPts val="3600"/>
              </a:lnSpc>
              <a:tabLst>
                <a:tab pos="355600" algn="l"/>
                <a:tab pos="711200" algn="l"/>
                <a:tab pos="1079500" algn="l"/>
              </a:tabLst>
              <a:defRPr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pPr>
            <a:r>
              <a:t>On average, less than n(n-1)/2 comparisons will be needed.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86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8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8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38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8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8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869" grpId="1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1" name="Insertion Sort's best case is sorted.…"/>
          <p:cNvSpPr txBox="1"/>
          <p:nvPr/>
        </p:nvSpPr>
        <p:spPr>
          <a:xfrm>
            <a:off x="0" y="441323"/>
            <a:ext cx="8024813" cy="45680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44" tIns="19044" rIns="19044" bIns="19044">
            <a:spAutoFit/>
          </a:bodyPr>
          <a:lstStyle/>
          <a:p>
            <a:pPr defTabSz="762000">
              <a:lnSpc>
                <a:spcPts val="3600"/>
              </a:lnSpc>
              <a:tabLst>
                <a:tab pos="355600" algn="l"/>
                <a:tab pos="711200" algn="l"/>
                <a:tab pos="1079500" algn="l"/>
              </a:tabLst>
              <a:defRPr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pPr>
            <a:r>
              <a:t>Insertion Sort's best case is sorted.</a:t>
            </a:r>
          </a:p>
          <a:p>
            <a:pPr defTabSz="762000">
              <a:lnSpc>
                <a:spcPts val="3600"/>
              </a:lnSpc>
              <a:tabLst>
                <a:tab pos="355600" algn="l"/>
                <a:tab pos="711200" algn="l"/>
                <a:tab pos="1079500" algn="l"/>
              </a:tabLst>
              <a:defRPr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pPr>
            <a:r>
              <a:t>Each new entry is compared to the last of the already sorted data.  So O(n).</a:t>
            </a:r>
          </a:p>
          <a:p>
            <a:pPr defTabSz="762000">
              <a:lnSpc>
                <a:spcPts val="3600"/>
              </a:lnSpc>
              <a:tabLst>
                <a:tab pos="355600" algn="l"/>
                <a:tab pos="711200" algn="l"/>
                <a:tab pos="1079500" algn="l"/>
              </a:tabLst>
              <a:defRPr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pPr>
          </a:p>
          <a:p>
            <a:pPr defTabSz="762000">
              <a:lnSpc>
                <a:spcPts val="3600"/>
              </a:lnSpc>
              <a:tabLst>
                <a:tab pos="355600" algn="l"/>
                <a:tab pos="711200" algn="l"/>
                <a:tab pos="1079500" algn="l"/>
              </a:tabLst>
              <a:defRPr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pPr>
            <a:r>
              <a:t>The worst case is again reversed data.</a:t>
            </a:r>
          </a:p>
          <a:p>
            <a:pPr defTabSz="762000">
              <a:lnSpc>
                <a:spcPts val="3600"/>
              </a:lnSpc>
              <a:tabLst>
                <a:tab pos="355600" algn="l"/>
                <a:tab pos="711200" algn="l"/>
                <a:tab pos="1079500" algn="l"/>
              </a:tabLst>
              <a:defRPr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pPr>
            <a:r>
              <a:t>This is O(n</a:t>
            </a:r>
            <a:r>
              <a:rPr baseline="30000"/>
              <a:t>2</a:t>
            </a:r>
            <a:r>
              <a:t>).</a:t>
            </a:r>
          </a:p>
          <a:p>
            <a:pPr defTabSz="762000">
              <a:lnSpc>
                <a:spcPts val="3600"/>
              </a:lnSpc>
              <a:tabLst>
                <a:tab pos="355600" algn="l"/>
                <a:tab pos="711200" algn="l"/>
                <a:tab pos="1079500" algn="l"/>
              </a:tabLst>
              <a:defRPr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pPr>
          </a:p>
          <a:p>
            <a:pPr defTabSz="762000">
              <a:lnSpc>
                <a:spcPts val="3600"/>
              </a:lnSpc>
              <a:tabLst>
                <a:tab pos="355600" algn="l"/>
                <a:tab pos="711200" algn="l"/>
                <a:tab pos="1079500" algn="l"/>
              </a:tabLst>
              <a:defRPr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pPr>
            <a:r>
              <a:t>The average is about n(n-1)/4, still O(n</a:t>
            </a:r>
            <a:r>
              <a:rPr baseline="30000"/>
              <a:t>2</a:t>
            </a:r>
            <a:r>
              <a:t>).</a:t>
            </a:r>
          </a:p>
          <a:p>
            <a:pPr defTabSz="762000">
              <a:lnSpc>
                <a:spcPts val="3600"/>
              </a:lnSpc>
              <a:tabLst>
                <a:tab pos="355600" algn="l"/>
                <a:tab pos="711200" algn="l"/>
                <a:tab pos="1079500" algn="l"/>
              </a:tabLst>
              <a:defRPr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pPr>
          </a:p>
          <a:p>
            <a:pPr defTabSz="762000">
              <a:lnSpc>
                <a:spcPts val="3600"/>
              </a:lnSpc>
              <a:tabLst>
                <a:tab pos="355600" algn="l"/>
                <a:tab pos="711200" algn="l"/>
                <a:tab pos="1079500" algn="l"/>
              </a:tabLst>
              <a:defRPr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pPr>
            <a:r>
              <a:t>So Selection seems to be worst, followed by Bubble and Insertion.  This is only on comparisons – not moves.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8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38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38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8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38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38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8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38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871" grpId="1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3" name="One way of searching for an item is start at beginning of a list and examine every item until you either find it or run out of items to look at.…"/>
          <p:cNvSpPr txBox="1"/>
          <p:nvPr/>
        </p:nvSpPr>
        <p:spPr>
          <a:xfrm>
            <a:off x="90487" y="465138"/>
            <a:ext cx="7861301" cy="4568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48" tIns="19048" rIns="19048" bIns="19048">
            <a:spAutoFit/>
          </a:bodyPr>
          <a:lstStyle/>
          <a:p>
            <a:pPr defTabSz="762000">
              <a:lnSpc>
                <a:spcPts val="3600"/>
              </a:lnSpc>
              <a:tabLst>
                <a:tab pos="355600" algn="l"/>
                <a:tab pos="711200" algn="l"/>
                <a:tab pos="1079500" algn="l"/>
              </a:tabLst>
              <a:defRPr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pPr>
            <a:r>
              <a:t>One way of searching for an item is start at beginning of a list and examine every item until you either find it or run out of items to look at.</a:t>
            </a:r>
          </a:p>
          <a:p>
            <a:pPr defTabSz="762000">
              <a:lnSpc>
                <a:spcPts val="3600"/>
              </a:lnSpc>
              <a:tabLst>
                <a:tab pos="355600" algn="l"/>
                <a:tab pos="711200" algn="l"/>
                <a:tab pos="1079500" algn="l"/>
              </a:tabLst>
              <a:defRPr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pPr>
          </a:p>
          <a:p>
            <a:pPr defTabSz="762000">
              <a:lnSpc>
                <a:spcPts val="3600"/>
              </a:lnSpc>
              <a:tabLst>
                <a:tab pos="355600" algn="l"/>
                <a:tab pos="711200" algn="l"/>
                <a:tab pos="1079500" algn="l"/>
              </a:tabLst>
              <a:defRPr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pPr>
            <a:r>
              <a:t>Now that we can sort data, let's look at how we can improve upon linear search.</a:t>
            </a:r>
          </a:p>
          <a:p>
            <a:pPr defTabSz="762000">
              <a:lnSpc>
                <a:spcPts val="3600"/>
              </a:lnSpc>
              <a:tabLst>
                <a:tab pos="355600" algn="l"/>
                <a:tab pos="711200" algn="l"/>
                <a:tab pos="1079500" algn="l"/>
              </a:tabLst>
              <a:defRPr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pPr>
          </a:p>
          <a:p>
            <a:pPr defTabSz="762000">
              <a:lnSpc>
                <a:spcPts val="3600"/>
              </a:lnSpc>
              <a:tabLst>
                <a:tab pos="355600" algn="l"/>
                <a:tab pos="711200" algn="l"/>
                <a:tab pos="1079500" algn="l"/>
              </a:tabLst>
              <a:defRPr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pPr>
            <a:r>
              <a:t>Assume we have the keys in an array</a:t>
            </a:r>
          </a:p>
          <a:p>
            <a:pPr defTabSz="762000">
              <a:lnSpc>
                <a:spcPts val="3600"/>
              </a:lnSpc>
              <a:tabLst>
                <a:tab pos="355600" algn="l"/>
                <a:tab pos="711200" algn="l"/>
                <a:tab pos="1079500" algn="l"/>
              </a:tabLst>
              <a:defRPr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pPr>
            <a:r>
              <a:t>X[0..n-1]</a:t>
            </a:r>
            <a:r>
              <a:rPr>
                <a:latin typeface="+mj-lt"/>
                <a:ea typeface="+mj-ea"/>
                <a:cs typeface="+mj-cs"/>
                <a:sym typeface="Times New Roman"/>
              </a:rPr>
              <a:t>.</a:t>
            </a:r>
          </a:p>
          <a:p>
            <a:pPr defTabSz="762000">
              <a:lnSpc>
                <a:spcPts val="3600"/>
              </a:lnSpc>
              <a:tabLst>
                <a:tab pos="355600" algn="l"/>
                <a:tab pos="711200" algn="l"/>
                <a:tab pos="1079500" algn="l"/>
              </a:tabLst>
              <a:defRPr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pPr>
          </a:p>
          <a:p>
            <a:pPr defTabSz="762000">
              <a:lnSpc>
                <a:spcPts val="3600"/>
              </a:lnSpc>
              <a:tabLst>
                <a:tab pos="355600" algn="l"/>
                <a:tab pos="711200" algn="l"/>
                <a:tab pos="1079500" algn="l"/>
              </a:tabLst>
              <a:defRPr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pPr>
            <a:r>
              <a:t>We are looking for a value called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key</a:t>
            </a:r>
            <a:r>
              <a:t>, </a:t>
            </a:r>
            <a:br/>
            <a:r>
              <a:t>which is somewhere in the array.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8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38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38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8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38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38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873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Let's talk about efficiency:…"/>
          <p:cNvSpPr txBox="1"/>
          <p:nvPr/>
        </p:nvSpPr>
        <p:spPr>
          <a:xfrm>
            <a:off x="103187" y="368298"/>
            <a:ext cx="7440676" cy="40512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9044" tIns="19044" rIns="19044" bIns="19044">
            <a:spAutoFit/>
          </a:bodyPr>
          <a:lstStyle/>
          <a:p>
            <a:pPr defTabSz="762000">
              <a:lnSpc>
                <a:spcPts val="3600"/>
              </a:lnSpc>
              <a:tabLst>
                <a:tab pos="355600" algn="l"/>
                <a:tab pos="711200" algn="l"/>
                <a:tab pos="1079500" algn="l"/>
              </a:tabLst>
              <a:defRPr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pPr>
            <a:r>
              <a:t>Let's talk about efficiency:</a:t>
            </a:r>
          </a:p>
          <a:p>
            <a:pPr defTabSz="762000">
              <a:tabLst>
                <a:tab pos="355600" algn="l"/>
                <a:tab pos="711200" algn="l"/>
                <a:tab pos="1079500" algn="l"/>
              </a:tabLst>
              <a:defRPr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defTabSz="762000">
              <a:tabLst>
                <a:tab pos="355600" algn="l"/>
                <a:tab pos="711200" algn="l"/>
                <a:tab pos="1079500" algn="l"/>
              </a:tabLst>
              <a:defRPr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pPr>
            <a:r>
              <a:t>	</a:t>
            </a:r>
            <a:r>
              <a:rPr b="1">
                <a:solidFill>
                  <a:srgbClr val="FF0000"/>
                </a:solidFill>
              </a:rPr>
              <a:t>for (i=0;i&lt;n-1;i++)</a:t>
            </a:r>
            <a:br>
              <a:rPr b="1">
                <a:solidFill>
                  <a:srgbClr val="FF0000"/>
                </a:solidFill>
              </a:rPr>
            </a:br>
            <a:r>
              <a:t>	{</a:t>
            </a:r>
          </a:p>
          <a:p>
            <a:pPr defTabSz="762000">
              <a:tabLst>
                <a:tab pos="355600" algn="l"/>
                <a:tab pos="711200" algn="l"/>
                <a:tab pos="1079500" algn="l"/>
              </a:tabLst>
              <a:defRPr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pPr>
            <a:r>
              <a:t>			smallest = i;   // location of smallest so far</a:t>
            </a:r>
            <a:br/>
            <a:r>
              <a:t>			</a:t>
            </a:r>
            <a:r>
              <a:rPr b="1">
                <a:solidFill>
                  <a:srgbClr val="FF0000"/>
                </a:solidFill>
              </a:rPr>
              <a:t>for (j=i+1;j&lt;n;j++)</a:t>
            </a:r>
            <a:endParaRPr b="1">
              <a:solidFill>
                <a:srgbClr val="FF0000"/>
              </a:solidFill>
            </a:endParaRPr>
          </a:p>
          <a:p>
            <a:pPr defTabSz="762000">
              <a:tabLst>
                <a:tab pos="355600" algn="l"/>
                <a:tab pos="711200" algn="l"/>
                <a:tab pos="1079500" algn="l"/>
              </a:tabLst>
              <a:defRPr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pPr>
            <a:r>
              <a:t>			{</a:t>
            </a:r>
            <a:br/>
            <a:r>
              <a:t>				if (X[smallest] &gt; X[j])</a:t>
            </a:r>
            <a:br/>
            <a:r>
              <a:t>			   		smallest = j; // new loc of smallest</a:t>
            </a:r>
          </a:p>
          <a:p>
            <a:pPr defTabSz="762000">
              <a:tabLst>
                <a:tab pos="355600" algn="l"/>
                <a:tab pos="711200" algn="l"/>
                <a:tab pos="1079500" algn="l"/>
              </a:tabLst>
              <a:defRPr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pPr>
            <a:r>
              <a:t>			}</a:t>
            </a:r>
            <a:br/>
            <a:r>
              <a:t>			if (smallest != i) // swap if not already in </a:t>
            </a:r>
            <a:br/>
            <a:r>
              <a:t>			{	                // correct position</a:t>
            </a:r>
            <a:br/>
            <a:r>
              <a:t>				</a:t>
            </a:r>
            <a:r>
              <a:rPr i="1"/>
              <a:t>swap X[i] with X[smallest]</a:t>
            </a:r>
            <a:br>
              <a:rPr i="1"/>
            </a:br>
            <a:r>
              <a:t>			}</a:t>
            </a:r>
          </a:p>
          <a:p>
            <a:pPr defTabSz="762000">
              <a:tabLst>
                <a:tab pos="355600" algn="l"/>
                <a:tab pos="711200" algn="l"/>
                <a:tab pos="1079500" algn="l"/>
              </a:tabLst>
              <a:defRPr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pPr>
            <a:r>
              <a:t>	}</a:t>
            </a:r>
          </a:p>
        </p:txBody>
      </p:sp>
      <p:sp>
        <p:nvSpPr>
          <p:cNvPr id="60" name="Each inner loop involves a comparison, so there…"/>
          <p:cNvSpPr txBox="1"/>
          <p:nvPr/>
        </p:nvSpPr>
        <p:spPr>
          <a:xfrm>
            <a:off x="247650" y="4568825"/>
            <a:ext cx="4443760" cy="10705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9050" tIns="19050" rIns="19050" bIns="19050">
            <a:spAutoFit/>
          </a:bodyPr>
          <a:lstStyle/>
          <a:p>
            <a:pPr defTabSz="762000">
              <a:lnSpc>
                <a:spcPts val="4300"/>
              </a:lnSpc>
              <a:tabLst>
                <a:tab pos="355600" algn="l"/>
                <a:tab pos="711200" algn="l"/>
                <a:tab pos="1079500" algn="l"/>
              </a:tabLst>
              <a:defRPr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pPr>
            <a:r>
              <a:t>Each inner loop involves a comparison, so there</a:t>
            </a:r>
          </a:p>
          <a:p>
            <a:pPr defTabSz="762000">
              <a:lnSpc>
                <a:spcPts val="4300"/>
              </a:lnSpc>
              <a:tabLst>
                <a:tab pos="355600" algn="l"/>
                <a:tab pos="711200" algn="l"/>
                <a:tab pos="1079500" algn="l"/>
              </a:tabLst>
              <a:defRPr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pPr>
            <a:r>
              <a:t>are (n-1)+(n-2)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5" name="Binary Search…"/>
          <p:cNvSpPr txBox="1"/>
          <p:nvPr/>
        </p:nvSpPr>
        <p:spPr>
          <a:xfrm>
            <a:off x="103187" y="534988"/>
            <a:ext cx="7848601" cy="3666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48" tIns="19048" rIns="19048" bIns="19048">
            <a:spAutoFit/>
          </a:bodyPr>
          <a:lstStyle/>
          <a:p>
            <a:pPr defTabSz="762000">
              <a:tabLst>
                <a:tab pos="355600" algn="l"/>
                <a:tab pos="711200" algn="l"/>
                <a:tab pos="1079500" algn="l"/>
              </a:tabLst>
              <a:defRPr b="1" sz="3200">
                <a:solidFill>
                  <a:srgbClr val="FF0000"/>
                </a:solidFill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pPr>
            <a:r>
              <a:t>Binary Search</a:t>
            </a:r>
          </a:p>
          <a:p>
            <a:pPr defTabSz="762000">
              <a:lnSpc>
                <a:spcPts val="3600"/>
              </a:lnSpc>
              <a:tabLst>
                <a:tab pos="355600" algn="l"/>
                <a:tab pos="711200" algn="l"/>
                <a:tab pos="1079500" algn="l"/>
              </a:tabLst>
              <a:defRPr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pPr>
            <a:r>
              <a:t>We can make the search easier if we don't have to look at so many values.</a:t>
            </a:r>
          </a:p>
          <a:p>
            <a:pPr defTabSz="762000">
              <a:lnSpc>
                <a:spcPts val="3600"/>
              </a:lnSpc>
              <a:tabLst>
                <a:tab pos="355600" algn="l"/>
                <a:tab pos="711200" algn="l"/>
                <a:tab pos="1079500" algn="l"/>
              </a:tabLst>
              <a:defRPr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pPr>
          </a:p>
          <a:p>
            <a:pPr defTabSz="762000">
              <a:lnSpc>
                <a:spcPts val="3600"/>
              </a:lnSpc>
              <a:tabLst>
                <a:tab pos="355600" algn="l"/>
                <a:tab pos="711200" algn="l"/>
                <a:tab pos="1079500" algn="l"/>
              </a:tabLst>
              <a:defRPr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pPr>
            <a:r>
              <a:t>We can halve the search area by comparing the key to the middle value in the array.</a:t>
            </a:r>
          </a:p>
          <a:p>
            <a:pPr defTabSz="762000">
              <a:lnSpc>
                <a:spcPts val="3600"/>
              </a:lnSpc>
              <a:tabLst>
                <a:tab pos="355600" algn="l"/>
                <a:tab pos="711200" algn="l"/>
                <a:tab pos="1079500" algn="l"/>
              </a:tabLst>
              <a:defRPr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pPr>
          </a:p>
          <a:p>
            <a:pPr defTabSz="762000">
              <a:lnSpc>
                <a:spcPts val="3600"/>
              </a:lnSpc>
              <a:tabLst>
                <a:tab pos="355600" algn="l"/>
                <a:tab pos="711200" algn="l"/>
                <a:tab pos="1079500" algn="l"/>
              </a:tabLst>
              <a:defRPr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pPr>
            <a:r>
              <a:t>If n is odd, the middle value is (n-1)/2.</a:t>
            </a:r>
          </a:p>
          <a:p>
            <a:pPr defTabSz="762000">
              <a:lnSpc>
                <a:spcPts val="3600"/>
              </a:lnSpc>
              <a:tabLst>
                <a:tab pos="355600" algn="l"/>
                <a:tab pos="711200" algn="l"/>
                <a:tab pos="1079500" algn="l"/>
              </a:tabLst>
              <a:defRPr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pPr>
          </a:p>
          <a:p>
            <a:pPr defTabSz="762000">
              <a:lnSpc>
                <a:spcPts val="3600"/>
              </a:lnSpc>
              <a:tabLst>
                <a:tab pos="355600" algn="l"/>
                <a:tab pos="711200" algn="l"/>
                <a:tab pos="1079500" algn="l"/>
              </a:tabLst>
              <a:defRPr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pPr>
            <a:r>
              <a:t>If n is even, we'll use [(n-1)/2], the rounded down middle.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3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3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8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875" grpId="1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7" name="So…"/>
          <p:cNvSpPr txBox="1"/>
          <p:nvPr/>
        </p:nvSpPr>
        <p:spPr>
          <a:xfrm>
            <a:off x="112712" y="441325"/>
            <a:ext cx="8015288" cy="4568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48" tIns="19048" rIns="19048" bIns="19048">
            <a:spAutoFit/>
          </a:bodyPr>
          <a:lstStyle/>
          <a:p>
            <a:pPr defTabSz="762000">
              <a:lnSpc>
                <a:spcPts val="3600"/>
              </a:lnSpc>
              <a:tabLst>
                <a:tab pos="355600" algn="l"/>
                <a:tab pos="711200" algn="l"/>
                <a:tab pos="1079500" algn="l"/>
              </a:tabLst>
              <a:defRPr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pPr>
            <a:r>
              <a:t>So</a:t>
            </a:r>
          </a:p>
          <a:p>
            <a:pPr defTabSz="762000">
              <a:lnSpc>
                <a:spcPts val="3600"/>
              </a:lnSpc>
              <a:tabLst>
                <a:tab pos="355600" algn="l"/>
                <a:tab pos="711200" algn="l"/>
                <a:tab pos="1079500" algn="l"/>
              </a:tabLst>
              <a:defRPr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pPr>
            <a:r>
              <a:t>		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mid</a:t>
            </a:r>
            <a:r>
              <a:t> =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(n-1)/2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defTabSz="762000">
              <a:lnSpc>
                <a:spcPts val="3600"/>
              </a:lnSpc>
              <a:tabLst>
                <a:tab pos="355600" algn="l"/>
                <a:tab pos="711200" algn="l"/>
                <a:tab pos="1079500" algn="l"/>
              </a:tabLst>
              <a:defRPr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pPr>
          </a:p>
          <a:p>
            <a:pPr defTabSz="762000">
              <a:lnSpc>
                <a:spcPts val="3600"/>
              </a:lnSpc>
              <a:tabLst>
                <a:tab pos="355600" algn="l"/>
                <a:tab pos="711200" algn="l"/>
                <a:tab pos="1079500" algn="l"/>
              </a:tabLst>
              <a:defRPr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pPr>
            <a:r>
              <a:t>If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key</a:t>
            </a:r>
            <a:r>
              <a:t> =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X[mid]</a:t>
            </a:r>
            <a:r>
              <a:t>, we've found it.</a:t>
            </a:r>
          </a:p>
          <a:p>
            <a:pPr defTabSz="762000">
              <a:lnSpc>
                <a:spcPts val="3600"/>
              </a:lnSpc>
              <a:tabLst>
                <a:tab pos="355600" algn="l"/>
                <a:tab pos="711200" algn="l"/>
                <a:tab pos="1079500" algn="l"/>
              </a:tabLst>
              <a:defRPr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pPr>
          </a:p>
          <a:p>
            <a:pPr defTabSz="762000">
              <a:lnSpc>
                <a:spcPts val="3600"/>
              </a:lnSpc>
              <a:tabLst>
                <a:tab pos="355600" algn="l"/>
                <a:tab pos="711200" algn="l"/>
                <a:tab pos="1079500" algn="l"/>
              </a:tabLst>
              <a:defRPr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pPr>
            <a:r>
              <a:t>If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key &lt; X[mid]</a:t>
            </a:r>
            <a:r>
              <a:t>, we know that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key</a:t>
            </a:r>
            <a:r>
              <a:t> is in the first (lower) half of the array.</a:t>
            </a:r>
          </a:p>
          <a:p>
            <a:pPr defTabSz="762000">
              <a:lnSpc>
                <a:spcPts val="3600"/>
              </a:lnSpc>
              <a:tabLst>
                <a:tab pos="355600" algn="l"/>
                <a:tab pos="711200" algn="l"/>
                <a:tab pos="1079500" algn="l"/>
              </a:tabLst>
              <a:defRPr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pPr>
          </a:p>
          <a:p>
            <a:pPr defTabSz="762000">
              <a:lnSpc>
                <a:spcPts val="3600"/>
              </a:lnSpc>
              <a:tabLst>
                <a:tab pos="355600" algn="l"/>
                <a:tab pos="711200" algn="l"/>
                <a:tab pos="1079500" algn="l"/>
              </a:tabLst>
              <a:defRPr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pPr>
            <a:r>
              <a:t>Otherwise it is in the second (upper) half.</a:t>
            </a:r>
          </a:p>
          <a:p>
            <a:pPr defTabSz="762000">
              <a:lnSpc>
                <a:spcPts val="3600"/>
              </a:lnSpc>
              <a:tabLst>
                <a:tab pos="355600" algn="l"/>
                <a:tab pos="711200" algn="l"/>
                <a:tab pos="1079500" algn="l"/>
              </a:tabLst>
              <a:defRPr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pPr>
          </a:p>
          <a:p>
            <a:pPr defTabSz="762000">
              <a:lnSpc>
                <a:spcPts val="3600"/>
              </a:lnSpc>
              <a:tabLst>
                <a:tab pos="355600" algn="l"/>
                <a:tab pos="711200" algn="l"/>
                <a:tab pos="1079500" algn="l"/>
              </a:tabLst>
              <a:defRPr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pPr>
            <a:r>
              <a:t>Either way, we've halved the number of possibilities.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8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38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38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8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8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38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387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877" grpId="1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9" name="Let's generalise to any sub-section of the array.…"/>
          <p:cNvSpPr txBox="1"/>
          <p:nvPr/>
        </p:nvSpPr>
        <p:spPr>
          <a:xfrm>
            <a:off x="65087" y="465138"/>
            <a:ext cx="7886701" cy="50445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48" tIns="19048" rIns="19048" bIns="19048">
            <a:spAutoFit/>
          </a:bodyPr>
          <a:lstStyle/>
          <a:p>
            <a:pPr defTabSz="762000">
              <a:lnSpc>
                <a:spcPts val="3600"/>
              </a:lnSpc>
              <a:tabLst>
                <a:tab pos="355600" algn="l"/>
                <a:tab pos="711200" algn="l"/>
                <a:tab pos="1079500" algn="l"/>
              </a:tabLst>
              <a:defRPr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pPr>
            <a:r>
              <a:t>Let's generalise to any sub-section of the array.</a:t>
            </a:r>
          </a:p>
          <a:p>
            <a:pPr defTabSz="762000">
              <a:lnSpc>
                <a:spcPts val="3600"/>
              </a:lnSpc>
              <a:tabLst>
                <a:tab pos="355600" algn="l"/>
                <a:tab pos="711200" algn="l"/>
                <a:tab pos="1079500" algn="l"/>
              </a:tabLst>
              <a:defRPr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pPr>
          </a:p>
          <a:p>
            <a:pPr defTabSz="762000">
              <a:lnSpc>
                <a:spcPts val="3600"/>
              </a:lnSpc>
              <a:tabLst>
                <a:tab pos="355600" algn="l"/>
                <a:tab pos="711200" algn="l"/>
                <a:tab pos="1079500" algn="l"/>
              </a:tabLst>
              <a:defRPr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pPr>
            <a:r>
              <a:t>Suppose we know the key is somewhere </a:t>
            </a:r>
            <a:br/>
            <a:r>
              <a:t>between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X[L]</a:t>
            </a:r>
            <a:r>
              <a:t> and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X[U]</a:t>
            </a:r>
            <a:r>
              <a:t>.</a:t>
            </a:r>
          </a:p>
          <a:p>
            <a:pPr defTabSz="762000">
              <a:lnSpc>
                <a:spcPts val="3600"/>
              </a:lnSpc>
              <a:tabLst>
                <a:tab pos="355600" algn="l"/>
                <a:tab pos="711200" algn="l"/>
                <a:tab pos="1079500" algn="l"/>
              </a:tabLst>
              <a:defRPr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pPr>
          </a:p>
          <a:p>
            <a:pPr defTabSz="762000">
              <a:lnSpc>
                <a:spcPts val="3600"/>
              </a:lnSpc>
              <a:tabLst>
                <a:tab pos="355600" algn="l"/>
                <a:tab pos="711200" algn="l"/>
                <a:tab pos="1079500" algn="l"/>
              </a:tabLst>
              <a:defRPr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pPr>
            <a:r>
              <a:t>Then  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mid = (L+U)/2</a:t>
            </a:r>
          </a:p>
          <a:p>
            <a:pPr defTabSz="762000">
              <a:lnSpc>
                <a:spcPts val="3600"/>
              </a:lnSpc>
              <a:tabLst>
                <a:tab pos="355600" algn="l"/>
                <a:tab pos="711200" algn="l"/>
                <a:tab pos="1079500" algn="l"/>
              </a:tabLst>
              <a:defRPr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pPr>
          </a:p>
          <a:p>
            <a:pPr defTabSz="762000">
              <a:lnSpc>
                <a:spcPts val="3600"/>
              </a:lnSpc>
              <a:tabLst>
                <a:tab pos="355600" algn="l"/>
                <a:tab pos="711200" algn="l"/>
                <a:tab pos="1079500" algn="l"/>
              </a:tabLst>
              <a:defRPr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pPr>
            <a:r>
              <a:t>If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X[mid]</a:t>
            </a:r>
            <a:r>
              <a:t> is not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key</a:t>
            </a:r>
            <a:r>
              <a:t>, then</a:t>
            </a:r>
          </a:p>
          <a:p>
            <a:pPr defTabSz="762000">
              <a:lnSpc>
                <a:spcPts val="3600"/>
              </a:lnSpc>
              <a:tabLst>
                <a:tab pos="355600" algn="l"/>
                <a:tab pos="711200" algn="l"/>
                <a:tab pos="1079500" algn="l"/>
              </a:tabLst>
              <a:defRPr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pPr>
            <a:r>
              <a:t>If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key &lt; X[mid]</a:t>
            </a:r>
          </a:p>
          <a:p>
            <a:pPr defTabSz="762000">
              <a:lnSpc>
                <a:spcPts val="3600"/>
              </a:lnSpc>
              <a:tabLst>
                <a:tab pos="355600" algn="l"/>
                <a:tab pos="711200" algn="l"/>
                <a:tab pos="1079500" algn="l"/>
              </a:tabLst>
              <a:defRPr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pPr>
            <a:r>
              <a:t>then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key</a:t>
            </a:r>
            <a:r>
              <a:t> is in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L..mid-1</a:t>
            </a:r>
            <a:r>
              <a:t> so set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U = mid-1</a:t>
            </a:r>
          </a:p>
          <a:p>
            <a:pPr defTabSz="762000">
              <a:lnSpc>
                <a:spcPts val="3600"/>
              </a:lnSpc>
              <a:tabLst>
                <a:tab pos="355600" algn="l"/>
                <a:tab pos="711200" algn="l"/>
                <a:tab pos="1079500" algn="l"/>
              </a:tabLst>
              <a:defRPr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pPr>
            <a:r>
              <a:t>else it is in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mid+1..U</a:t>
            </a:r>
            <a:r>
              <a:t>           set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L = mid+1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8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38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38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8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8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8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8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38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879" grpId="1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1" name="How do we know when to stop?…"/>
          <p:cNvSpPr txBox="1"/>
          <p:nvPr/>
        </p:nvSpPr>
        <p:spPr>
          <a:xfrm>
            <a:off x="144462" y="465138"/>
            <a:ext cx="7951788" cy="5025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48" tIns="19048" rIns="19048" bIns="19048">
            <a:spAutoFit/>
          </a:bodyPr>
          <a:lstStyle/>
          <a:p>
            <a:pPr defTabSz="762000">
              <a:lnSpc>
                <a:spcPts val="3600"/>
              </a:lnSpc>
              <a:tabLst>
                <a:tab pos="355600" algn="l"/>
                <a:tab pos="711200" algn="l"/>
                <a:tab pos="1079500" algn="l"/>
              </a:tabLst>
              <a:defRPr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pPr>
            <a:r>
              <a:t>How do we know when to stop?</a:t>
            </a:r>
          </a:p>
          <a:p>
            <a:pPr defTabSz="762000">
              <a:lnSpc>
                <a:spcPts val="3600"/>
              </a:lnSpc>
              <a:tabLst>
                <a:tab pos="355600" algn="l"/>
                <a:tab pos="711200" algn="l"/>
                <a:tab pos="1079500" algn="l"/>
              </a:tabLst>
              <a:defRPr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pPr>
          </a:p>
          <a:p>
            <a:pPr defTabSz="762000">
              <a:lnSpc>
                <a:spcPts val="3600"/>
              </a:lnSpc>
              <a:tabLst>
                <a:tab pos="355600" algn="l"/>
                <a:tab pos="711200" algn="l"/>
                <a:tab pos="1079500" algn="l"/>
              </a:tabLst>
              <a:defRPr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pPr>
            <a:r>
              <a:t>We find the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key</a:t>
            </a:r>
            <a:r>
              <a:t>.</a:t>
            </a:r>
          </a:p>
          <a:p>
            <a:pPr defTabSz="762000">
              <a:lnSpc>
                <a:spcPts val="3600"/>
              </a:lnSpc>
              <a:tabLst>
                <a:tab pos="355600" algn="l"/>
                <a:tab pos="711200" algn="l"/>
                <a:tab pos="1079500" algn="l"/>
              </a:tabLst>
              <a:defRPr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pPr>
          </a:p>
          <a:p>
            <a:pPr defTabSz="762000">
              <a:lnSpc>
                <a:spcPts val="3600"/>
              </a:lnSpc>
              <a:tabLst>
                <a:tab pos="355600" algn="l"/>
                <a:tab pos="711200" algn="l"/>
                <a:tab pos="1079500" algn="l"/>
              </a:tabLst>
              <a:defRPr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pPr>
            <a:r>
              <a:t>What if it isn't in the array?</a:t>
            </a:r>
          </a:p>
          <a:p>
            <a:pPr defTabSz="762000">
              <a:lnSpc>
                <a:spcPts val="3600"/>
              </a:lnSpc>
              <a:tabLst>
                <a:tab pos="355600" algn="l"/>
                <a:tab pos="711200" algn="l"/>
                <a:tab pos="1079500" algn="l"/>
              </a:tabLst>
              <a:defRPr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pPr>
          </a:p>
          <a:p>
            <a:pPr defTabSz="762000">
              <a:lnSpc>
                <a:spcPts val="3600"/>
              </a:lnSpc>
              <a:tabLst>
                <a:tab pos="355600" algn="l"/>
                <a:tab pos="711200" algn="l"/>
                <a:tab pos="1079500" algn="l"/>
              </a:tabLst>
              <a:defRPr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pPr>
            <a:r>
              <a:t>We'll try to set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t> or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U</a:t>
            </a:r>
            <a:r>
              <a:t> so that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L&gt;U</a:t>
            </a:r>
            <a:r>
              <a:t>.</a:t>
            </a:r>
          </a:p>
          <a:p>
            <a:pPr defTabSz="762000">
              <a:lnSpc>
                <a:spcPts val="3600"/>
              </a:lnSpc>
              <a:tabLst>
                <a:tab pos="355600" algn="l"/>
                <a:tab pos="711200" algn="l"/>
                <a:tab pos="1079500" algn="l"/>
              </a:tabLst>
              <a:defRPr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pPr>
          </a:p>
          <a:p>
            <a:pPr defTabSz="762000">
              <a:lnSpc>
                <a:spcPts val="3600"/>
              </a:lnSpc>
              <a:tabLst>
                <a:tab pos="355600" algn="l"/>
                <a:tab pos="711200" algn="l"/>
                <a:tab pos="1079500" algn="l"/>
              </a:tabLst>
              <a:defRPr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pPr>
            <a:r>
              <a:t>How do we know it works?</a:t>
            </a:r>
          </a:p>
          <a:p>
            <a:pPr defTabSz="762000">
              <a:lnSpc>
                <a:spcPts val="3600"/>
              </a:lnSpc>
              <a:tabLst>
                <a:tab pos="355600" algn="l"/>
                <a:tab pos="711200" algn="l"/>
                <a:tab pos="1079500" algn="l"/>
              </a:tabLst>
              <a:defRPr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pPr>
          </a:p>
          <a:p>
            <a:pPr defTabSz="762000">
              <a:lnSpc>
                <a:spcPts val="3600"/>
              </a:lnSpc>
              <a:tabLst>
                <a:tab pos="355600" algn="l"/>
                <a:tab pos="711200" algn="l"/>
                <a:tab pos="1079500" algn="l"/>
              </a:tabLst>
              <a:defRPr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pPr>
            <a:r>
              <a:t>We're always halving the size of the search area. We have to reach 1.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8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38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38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8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8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38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388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388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388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881" grpId="1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3" name="How efficient is it?…"/>
          <p:cNvSpPr txBox="1"/>
          <p:nvPr/>
        </p:nvSpPr>
        <p:spPr>
          <a:xfrm>
            <a:off x="90487" y="465138"/>
            <a:ext cx="7861301" cy="5025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48" tIns="19048" rIns="19048" bIns="19048">
            <a:spAutoFit/>
          </a:bodyPr>
          <a:lstStyle/>
          <a:p>
            <a:pPr defTabSz="762000">
              <a:lnSpc>
                <a:spcPts val="3600"/>
              </a:lnSpc>
              <a:tabLst>
                <a:tab pos="355600" algn="l"/>
                <a:tab pos="711200" algn="l"/>
                <a:tab pos="1079500" algn="l"/>
              </a:tabLst>
              <a:defRPr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pPr>
            <a:r>
              <a:t>How efficient is it?</a:t>
            </a:r>
          </a:p>
          <a:p>
            <a:pPr defTabSz="762000">
              <a:lnSpc>
                <a:spcPts val="3600"/>
              </a:lnSpc>
              <a:tabLst>
                <a:tab pos="355600" algn="l"/>
                <a:tab pos="711200" algn="l"/>
                <a:tab pos="1079500" algn="l"/>
              </a:tabLst>
              <a:defRPr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pPr>
          </a:p>
          <a:p>
            <a:pPr defTabSz="762000">
              <a:lnSpc>
                <a:spcPts val="3600"/>
              </a:lnSpc>
              <a:tabLst>
                <a:tab pos="355600" algn="l"/>
                <a:tab pos="711200" algn="l"/>
                <a:tab pos="1079500" algn="l"/>
              </a:tabLst>
              <a:defRPr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pPr>
            <a:r>
              <a:t>How many comparisons does it take?</a:t>
            </a:r>
          </a:p>
          <a:p>
            <a:pPr defTabSz="762000">
              <a:lnSpc>
                <a:spcPts val="3600"/>
              </a:lnSpc>
              <a:tabLst>
                <a:tab pos="355600" algn="l"/>
                <a:tab pos="711200" algn="l"/>
                <a:tab pos="1079500" algn="l"/>
              </a:tabLst>
              <a:defRPr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pPr>
          </a:p>
          <a:p>
            <a:pPr defTabSz="762000">
              <a:lnSpc>
                <a:spcPts val="3600"/>
              </a:lnSpc>
              <a:tabLst>
                <a:tab pos="355600" algn="l"/>
                <a:tab pos="711200" algn="l"/>
                <a:tab pos="1079500" algn="l"/>
              </a:tabLst>
              <a:defRPr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pPr>
            <a:r>
              <a:t>How many times can we halve a set of n values?</a:t>
            </a:r>
          </a:p>
          <a:p>
            <a:pPr defTabSz="762000">
              <a:lnSpc>
                <a:spcPts val="3600"/>
              </a:lnSpc>
              <a:tabLst>
                <a:tab pos="355600" algn="l"/>
                <a:tab pos="711200" algn="l"/>
                <a:tab pos="1079500" algn="l"/>
              </a:tabLst>
              <a:defRPr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pPr>
          </a:p>
          <a:p>
            <a:pPr defTabSz="762000">
              <a:lnSpc>
                <a:spcPts val="3600"/>
              </a:lnSpc>
              <a:tabLst>
                <a:tab pos="355600" algn="l"/>
                <a:tab pos="711200" algn="l"/>
                <a:tab pos="1079500" algn="l"/>
              </a:tabLst>
              <a:defRPr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pPr>
            <a:r>
              <a:t>	M times, where n = 2</a:t>
            </a:r>
            <a:r>
              <a:rPr baseline="30000"/>
              <a:t>M</a:t>
            </a:r>
          </a:p>
          <a:p>
            <a:pPr defTabSz="762000">
              <a:lnSpc>
                <a:spcPts val="3600"/>
              </a:lnSpc>
              <a:tabLst>
                <a:tab pos="355600" algn="l"/>
                <a:tab pos="711200" algn="l"/>
                <a:tab pos="1079500" algn="l"/>
              </a:tabLst>
              <a:defRPr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pPr>
          </a:p>
          <a:p>
            <a:pPr defTabSz="762000">
              <a:lnSpc>
                <a:spcPts val="3600"/>
              </a:lnSpc>
              <a:tabLst>
                <a:tab pos="355600" algn="l"/>
                <a:tab pos="711200" algn="l"/>
                <a:tab pos="1079500" algn="l"/>
              </a:tabLst>
              <a:defRPr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pPr>
            <a:r>
              <a:t>	M = log</a:t>
            </a:r>
            <a:r>
              <a:rPr baseline="-25000"/>
              <a:t>2</a:t>
            </a:r>
            <a:r>
              <a:t>n</a:t>
            </a:r>
          </a:p>
          <a:p>
            <a:pPr defTabSz="762000">
              <a:lnSpc>
                <a:spcPts val="3600"/>
              </a:lnSpc>
              <a:tabLst>
                <a:tab pos="355600" algn="l"/>
                <a:tab pos="711200" algn="l"/>
                <a:tab pos="1079500" algn="l"/>
              </a:tabLst>
              <a:defRPr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pPr>
          </a:p>
          <a:p>
            <a:pPr defTabSz="762000">
              <a:lnSpc>
                <a:spcPts val="3600"/>
              </a:lnSpc>
              <a:tabLst>
                <a:tab pos="355600" algn="l"/>
                <a:tab pos="711200" algn="l"/>
                <a:tab pos="1079500" algn="l"/>
              </a:tabLst>
              <a:defRPr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pPr>
            <a:r>
              <a:t>This is a maximum, so search is O(log n).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3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3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3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38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38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38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883" grpId="1"/>
    </p:bld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5" name="What log?…"/>
          <p:cNvSpPr txBox="1"/>
          <p:nvPr/>
        </p:nvSpPr>
        <p:spPr>
          <a:xfrm>
            <a:off x="266700" y="823913"/>
            <a:ext cx="2275504" cy="4154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9048" tIns="19048" rIns="19048" bIns="19048">
            <a:spAutoFit/>
          </a:bodyPr>
          <a:lstStyle/>
          <a:p>
            <a:pPr defTabSz="762000">
              <a:lnSpc>
                <a:spcPts val="3600"/>
              </a:lnSpc>
              <a:tabLst>
                <a:tab pos="355600" algn="l"/>
                <a:tab pos="711200" algn="l"/>
                <a:tab pos="1079500" algn="l"/>
              </a:tabLst>
              <a:defRPr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pPr>
            <a:r>
              <a:t>What log?</a:t>
            </a:r>
          </a:p>
          <a:p>
            <a:pPr defTabSz="762000">
              <a:lnSpc>
                <a:spcPts val="3600"/>
              </a:lnSpc>
              <a:tabLst>
                <a:tab pos="355600" algn="l"/>
                <a:tab pos="711200" algn="l"/>
                <a:tab pos="1079500" algn="l"/>
              </a:tabLst>
              <a:defRPr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pPr>
          </a:p>
          <a:p>
            <a:pPr defTabSz="762000">
              <a:lnSpc>
                <a:spcPts val="3600"/>
              </a:lnSpc>
              <a:tabLst>
                <a:tab pos="355600" algn="l"/>
                <a:tab pos="711200" algn="l"/>
                <a:tab pos="1079500" algn="l"/>
              </a:tabLst>
              <a:defRPr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pPr>
            <a:r>
              <a:t>Doesn't matter.</a:t>
            </a:r>
          </a:p>
          <a:p>
            <a:pPr defTabSz="762000">
              <a:lnSpc>
                <a:spcPts val="3600"/>
              </a:lnSpc>
              <a:tabLst>
                <a:tab pos="355600" algn="l"/>
                <a:tab pos="711200" algn="l"/>
                <a:tab pos="1079500" algn="l"/>
              </a:tabLst>
              <a:defRPr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pPr>
          </a:p>
          <a:p>
            <a:pPr defTabSz="762000">
              <a:lnSpc>
                <a:spcPts val="3600"/>
              </a:lnSpc>
              <a:tabLst>
                <a:tab pos="355600" algn="l"/>
                <a:tab pos="711200" algn="l"/>
                <a:tab pos="1079500" algn="l"/>
              </a:tabLst>
              <a:defRPr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pPr>
            <a:r>
              <a:t>	log</a:t>
            </a:r>
            <a:r>
              <a:rPr baseline="-25000"/>
              <a:t>B</a:t>
            </a:r>
            <a:r>
              <a:t>A</a:t>
            </a:r>
          </a:p>
          <a:p>
            <a:pPr defTabSz="762000">
              <a:lnSpc>
                <a:spcPts val="3600"/>
              </a:lnSpc>
              <a:tabLst>
                <a:tab pos="355600" algn="l"/>
                <a:tab pos="711200" algn="l"/>
                <a:tab pos="1079500" algn="l"/>
              </a:tabLst>
              <a:defRPr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pPr>
          </a:p>
          <a:p>
            <a:pPr defTabSz="762000">
              <a:lnSpc>
                <a:spcPts val="3600"/>
              </a:lnSpc>
              <a:tabLst>
                <a:tab pos="355600" algn="l"/>
                <a:tab pos="711200" algn="l"/>
                <a:tab pos="1079500" algn="l"/>
              </a:tabLst>
              <a:defRPr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pPr>
            <a:r>
              <a:t>		=  log</a:t>
            </a:r>
            <a:r>
              <a:rPr baseline="-25000"/>
              <a:t>C</a:t>
            </a:r>
            <a:r>
              <a:t>A / log</a:t>
            </a:r>
            <a:r>
              <a:rPr baseline="-25000"/>
              <a:t>C</a:t>
            </a:r>
            <a:r>
              <a:t>B</a:t>
            </a:r>
          </a:p>
          <a:p>
            <a:pPr defTabSz="762000">
              <a:lnSpc>
                <a:spcPts val="3600"/>
              </a:lnSpc>
              <a:tabLst>
                <a:tab pos="355600" algn="l"/>
                <a:tab pos="711200" algn="l"/>
                <a:tab pos="1079500" algn="l"/>
              </a:tabLst>
              <a:defRPr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pPr>
          </a:p>
          <a:p>
            <a:pPr defTabSz="762000">
              <a:lnSpc>
                <a:spcPts val="3600"/>
              </a:lnSpc>
              <a:tabLst>
                <a:tab pos="355600" algn="l"/>
                <a:tab pos="711200" algn="l"/>
                <a:tab pos="1079500" algn="l"/>
              </a:tabLst>
              <a:defRPr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pPr>
            <a:r>
              <a:t>		= const x log</a:t>
            </a:r>
            <a:r>
              <a:rPr baseline="-25000"/>
              <a:t>C</a:t>
            </a:r>
            <a:r>
              <a:t>A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8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38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8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38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38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8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8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885" grpId="1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7" name="Can we improve on O(n2)?…"/>
          <p:cNvSpPr txBox="1"/>
          <p:nvPr/>
        </p:nvSpPr>
        <p:spPr>
          <a:xfrm>
            <a:off x="1658050" y="2459035"/>
            <a:ext cx="4977000" cy="11199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9044" tIns="19044" rIns="19044" bIns="19044">
            <a:spAutoFit/>
          </a:bodyPr>
          <a:lstStyle/>
          <a:p>
            <a:pPr algn="ctr" defTabSz="762000">
              <a:lnSpc>
                <a:spcPts val="4300"/>
              </a:lnSpc>
              <a:tabLst>
                <a:tab pos="355600" algn="l"/>
                <a:tab pos="711200" algn="l"/>
                <a:tab pos="1079500" algn="l"/>
              </a:tabLst>
              <a:defRPr sz="36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pPr>
            <a:r>
              <a:t>Can we improve on O(n</a:t>
            </a:r>
            <a:r>
              <a:rPr baseline="30000"/>
              <a:t>2</a:t>
            </a:r>
            <a:r>
              <a:t>)?</a:t>
            </a:r>
          </a:p>
          <a:p>
            <a:pPr algn="ctr" defTabSz="762000">
              <a:lnSpc>
                <a:spcPts val="4300"/>
              </a:lnSpc>
              <a:tabLst>
                <a:tab pos="355600" algn="l"/>
                <a:tab pos="711200" algn="l"/>
                <a:tab pos="1079500" algn="l"/>
              </a:tabLst>
              <a:defRPr sz="36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pPr>
            <a:r>
              <a:t>Sure in CSCI112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Let's talk about efficiency:…"/>
          <p:cNvSpPr txBox="1"/>
          <p:nvPr/>
        </p:nvSpPr>
        <p:spPr>
          <a:xfrm>
            <a:off x="103187" y="368298"/>
            <a:ext cx="7440676" cy="40512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9044" tIns="19044" rIns="19044" bIns="19044">
            <a:spAutoFit/>
          </a:bodyPr>
          <a:lstStyle/>
          <a:p>
            <a:pPr defTabSz="762000">
              <a:lnSpc>
                <a:spcPts val="3600"/>
              </a:lnSpc>
              <a:tabLst>
                <a:tab pos="355600" algn="l"/>
                <a:tab pos="711200" algn="l"/>
                <a:tab pos="1079500" algn="l"/>
              </a:tabLst>
              <a:defRPr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pPr>
            <a:r>
              <a:t>Let's talk about efficiency:</a:t>
            </a:r>
          </a:p>
          <a:p>
            <a:pPr defTabSz="762000">
              <a:tabLst>
                <a:tab pos="355600" algn="l"/>
                <a:tab pos="711200" algn="l"/>
                <a:tab pos="1079500" algn="l"/>
              </a:tabLst>
              <a:defRPr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defTabSz="762000">
              <a:tabLst>
                <a:tab pos="355600" algn="l"/>
                <a:tab pos="711200" algn="l"/>
                <a:tab pos="1079500" algn="l"/>
              </a:tabLst>
              <a:defRPr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pPr>
            <a:r>
              <a:t>	</a:t>
            </a:r>
            <a:r>
              <a:rPr b="1">
                <a:solidFill>
                  <a:srgbClr val="FF0000"/>
                </a:solidFill>
              </a:rPr>
              <a:t>for (i=0;i&lt;n-1;i++)</a:t>
            </a:r>
            <a:br>
              <a:rPr b="1">
                <a:solidFill>
                  <a:srgbClr val="FF0000"/>
                </a:solidFill>
              </a:rPr>
            </a:br>
            <a:r>
              <a:t>	{</a:t>
            </a:r>
          </a:p>
          <a:p>
            <a:pPr defTabSz="762000">
              <a:tabLst>
                <a:tab pos="355600" algn="l"/>
                <a:tab pos="711200" algn="l"/>
                <a:tab pos="1079500" algn="l"/>
              </a:tabLst>
              <a:defRPr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pPr>
            <a:r>
              <a:t>			smallest = i;   // location of smallest so far</a:t>
            </a:r>
            <a:br/>
            <a:r>
              <a:t>			</a:t>
            </a:r>
            <a:r>
              <a:rPr b="1">
                <a:solidFill>
                  <a:srgbClr val="FF0000"/>
                </a:solidFill>
              </a:rPr>
              <a:t>for (j=i+1;j&lt;n;j++)</a:t>
            </a:r>
            <a:endParaRPr b="1">
              <a:solidFill>
                <a:srgbClr val="FF0000"/>
              </a:solidFill>
            </a:endParaRPr>
          </a:p>
          <a:p>
            <a:pPr defTabSz="762000">
              <a:tabLst>
                <a:tab pos="355600" algn="l"/>
                <a:tab pos="711200" algn="l"/>
                <a:tab pos="1079500" algn="l"/>
              </a:tabLst>
              <a:defRPr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pPr>
            <a:r>
              <a:t>			{</a:t>
            </a:r>
            <a:br/>
            <a:r>
              <a:t>				if (X[smallest] &gt; X[j])</a:t>
            </a:r>
            <a:br/>
            <a:r>
              <a:t>			   		smallest = j; // new loc of smallest</a:t>
            </a:r>
          </a:p>
          <a:p>
            <a:pPr defTabSz="762000">
              <a:tabLst>
                <a:tab pos="355600" algn="l"/>
                <a:tab pos="711200" algn="l"/>
                <a:tab pos="1079500" algn="l"/>
              </a:tabLst>
              <a:defRPr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pPr>
            <a:r>
              <a:t>			}</a:t>
            </a:r>
            <a:br/>
            <a:r>
              <a:t>			if (smallest != i) // swap if not already in </a:t>
            </a:r>
            <a:br/>
            <a:r>
              <a:t>			{	                // correct position</a:t>
            </a:r>
            <a:br/>
            <a:r>
              <a:t>				</a:t>
            </a:r>
            <a:r>
              <a:rPr i="1"/>
              <a:t>swap X[i] with X[smallest]</a:t>
            </a:r>
            <a:br>
              <a:rPr i="1"/>
            </a:br>
            <a:r>
              <a:t>			}</a:t>
            </a:r>
          </a:p>
          <a:p>
            <a:pPr defTabSz="762000">
              <a:tabLst>
                <a:tab pos="355600" algn="l"/>
                <a:tab pos="711200" algn="l"/>
                <a:tab pos="1079500" algn="l"/>
              </a:tabLst>
              <a:defRPr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pPr>
            <a:r>
              <a:t>	}</a:t>
            </a:r>
          </a:p>
        </p:txBody>
      </p:sp>
      <p:sp>
        <p:nvSpPr>
          <p:cNvPr id="63" name="Each inner loop involves a comparison, so there…"/>
          <p:cNvSpPr txBox="1"/>
          <p:nvPr/>
        </p:nvSpPr>
        <p:spPr>
          <a:xfrm>
            <a:off x="247650" y="4568825"/>
            <a:ext cx="4443760" cy="10705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9050" tIns="19050" rIns="19050" bIns="19050">
            <a:spAutoFit/>
          </a:bodyPr>
          <a:lstStyle/>
          <a:p>
            <a:pPr defTabSz="762000">
              <a:lnSpc>
                <a:spcPts val="4300"/>
              </a:lnSpc>
              <a:tabLst>
                <a:tab pos="355600" algn="l"/>
                <a:tab pos="711200" algn="l"/>
                <a:tab pos="1079500" algn="l"/>
              </a:tabLst>
              <a:defRPr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pPr>
            <a:r>
              <a:t>Each inner loop involves a comparison, so there</a:t>
            </a:r>
          </a:p>
          <a:p>
            <a:pPr defTabSz="762000">
              <a:lnSpc>
                <a:spcPts val="4300"/>
              </a:lnSpc>
              <a:tabLst>
                <a:tab pos="355600" algn="l"/>
                <a:tab pos="711200" algn="l"/>
                <a:tab pos="1079500" algn="l"/>
              </a:tabLst>
              <a:defRPr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pPr>
            <a:r>
              <a:t>are (n-1)+(n-2)+(n-3)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Let's talk about efficiency:…"/>
          <p:cNvSpPr txBox="1"/>
          <p:nvPr/>
        </p:nvSpPr>
        <p:spPr>
          <a:xfrm>
            <a:off x="103187" y="368298"/>
            <a:ext cx="7440676" cy="40512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9044" tIns="19044" rIns="19044" bIns="19044">
            <a:spAutoFit/>
          </a:bodyPr>
          <a:lstStyle/>
          <a:p>
            <a:pPr defTabSz="762000">
              <a:lnSpc>
                <a:spcPts val="3600"/>
              </a:lnSpc>
              <a:tabLst>
                <a:tab pos="355600" algn="l"/>
                <a:tab pos="711200" algn="l"/>
                <a:tab pos="1079500" algn="l"/>
              </a:tabLst>
              <a:defRPr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pPr>
            <a:r>
              <a:t>Let's talk about efficiency:</a:t>
            </a:r>
          </a:p>
          <a:p>
            <a:pPr defTabSz="762000">
              <a:tabLst>
                <a:tab pos="355600" algn="l"/>
                <a:tab pos="711200" algn="l"/>
                <a:tab pos="1079500" algn="l"/>
              </a:tabLst>
              <a:defRPr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defTabSz="762000">
              <a:tabLst>
                <a:tab pos="355600" algn="l"/>
                <a:tab pos="711200" algn="l"/>
                <a:tab pos="1079500" algn="l"/>
              </a:tabLst>
              <a:defRPr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pPr>
            <a:r>
              <a:t>	</a:t>
            </a:r>
            <a:r>
              <a:rPr b="1">
                <a:solidFill>
                  <a:srgbClr val="FF0000"/>
                </a:solidFill>
              </a:rPr>
              <a:t>for (i=0;i&lt;n-1;i++)</a:t>
            </a:r>
            <a:br>
              <a:rPr b="1">
                <a:solidFill>
                  <a:srgbClr val="FF0000"/>
                </a:solidFill>
              </a:rPr>
            </a:br>
            <a:r>
              <a:t>	{</a:t>
            </a:r>
          </a:p>
          <a:p>
            <a:pPr defTabSz="762000">
              <a:tabLst>
                <a:tab pos="355600" algn="l"/>
                <a:tab pos="711200" algn="l"/>
                <a:tab pos="1079500" algn="l"/>
              </a:tabLst>
              <a:defRPr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pPr>
            <a:r>
              <a:t>			smallest = i;   // location of smallest so far</a:t>
            </a:r>
            <a:br/>
            <a:r>
              <a:t>			</a:t>
            </a:r>
            <a:r>
              <a:rPr b="1">
                <a:solidFill>
                  <a:srgbClr val="FF0000"/>
                </a:solidFill>
              </a:rPr>
              <a:t>for (j=i+1;j&lt;n;j++)</a:t>
            </a:r>
            <a:endParaRPr b="1">
              <a:solidFill>
                <a:srgbClr val="FF0000"/>
              </a:solidFill>
            </a:endParaRPr>
          </a:p>
          <a:p>
            <a:pPr defTabSz="762000">
              <a:tabLst>
                <a:tab pos="355600" algn="l"/>
                <a:tab pos="711200" algn="l"/>
                <a:tab pos="1079500" algn="l"/>
              </a:tabLst>
              <a:defRPr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pPr>
            <a:r>
              <a:t>			{</a:t>
            </a:r>
            <a:br/>
            <a:r>
              <a:t>				if (X[smallest] &gt; X[j])</a:t>
            </a:r>
            <a:br/>
            <a:r>
              <a:t>			   		smallest = j; // new loc of smallest</a:t>
            </a:r>
          </a:p>
          <a:p>
            <a:pPr defTabSz="762000">
              <a:tabLst>
                <a:tab pos="355600" algn="l"/>
                <a:tab pos="711200" algn="l"/>
                <a:tab pos="1079500" algn="l"/>
              </a:tabLst>
              <a:defRPr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pPr>
            <a:r>
              <a:t>			}</a:t>
            </a:r>
            <a:br/>
            <a:r>
              <a:t>			if (smallest != i) // swap if not already in </a:t>
            </a:r>
            <a:br/>
            <a:r>
              <a:t>			{	                // correct position</a:t>
            </a:r>
            <a:br/>
            <a:r>
              <a:t>				</a:t>
            </a:r>
            <a:r>
              <a:rPr i="1"/>
              <a:t>swap X[i] with X[smallest]</a:t>
            </a:r>
            <a:br>
              <a:rPr i="1"/>
            </a:br>
            <a:r>
              <a:t>			}</a:t>
            </a:r>
          </a:p>
          <a:p>
            <a:pPr defTabSz="762000">
              <a:tabLst>
                <a:tab pos="355600" algn="l"/>
                <a:tab pos="711200" algn="l"/>
                <a:tab pos="1079500" algn="l"/>
              </a:tabLst>
              <a:defRPr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pPr>
            <a:r>
              <a:t>	}</a:t>
            </a:r>
          </a:p>
        </p:txBody>
      </p:sp>
      <p:sp>
        <p:nvSpPr>
          <p:cNvPr id="66" name="Each inner loop involves a comparison, so there…"/>
          <p:cNvSpPr txBox="1"/>
          <p:nvPr/>
        </p:nvSpPr>
        <p:spPr>
          <a:xfrm>
            <a:off x="247650" y="4568825"/>
            <a:ext cx="4443760" cy="10705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9050" tIns="19050" rIns="19050" bIns="19050">
            <a:spAutoFit/>
          </a:bodyPr>
          <a:lstStyle/>
          <a:p>
            <a:pPr defTabSz="762000">
              <a:lnSpc>
                <a:spcPts val="4300"/>
              </a:lnSpc>
              <a:tabLst>
                <a:tab pos="355600" algn="l"/>
                <a:tab pos="711200" algn="l"/>
                <a:tab pos="1079500" algn="l"/>
              </a:tabLst>
              <a:defRPr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pPr>
            <a:r>
              <a:t>Each inner loop involves a comparison, so there</a:t>
            </a:r>
          </a:p>
          <a:p>
            <a:pPr defTabSz="762000">
              <a:lnSpc>
                <a:spcPts val="4300"/>
              </a:lnSpc>
              <a:tabLst>
                <a:tab pos="355600" algn="l"/>
                <a:tab pos="711200" algn="l"/>
                <a:tab pos="1079500" algn="l"/>
              </a:tabLst>
              <a:defRPr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pPr>
            <a:r>
              <a:t>are (n-1)+(n-2)+(n-3)+ . . . + 1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Let's talk about efficiency:…"/>
          <p:cNvSpPr txBox="1"/>
          <p:nvPr/>
        </p:nvSpPr>
        <p:spPr>
          <a:xfrm>
            <a:off x="103187" y="368298"/>
            <a:ext cx="7440676" cy="40512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9044" tIns="19044" rIns="19044" bIns="19044">
            <a:spAutoFit/>
          </a:bodyPr>
          <a:lstStyle/>
          <a:p>
            <a:pPr defTabSz="762000">
              <a:lnSpc>
                <a:spcPts val="3600"/>
              </a:lnSpc>
              <a:tabLst>
                <a:tab pos="355600" algn="l"/>
                <a:tab pos="711200" algn="l"/>
                <a:tab pos="1079500" algn="l"/>
              </a:tabLst>
              <a:defRPr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pPr>
            <a:r>
              <a:t>Let's talk about efficiency:</a:t>
            </a:r>
          </a:p>
          <a:p>
            <a:pPr defTabSz="762000">
              <a:tabLst>
                <a:tab pos="355600" algn="l"/>
                <a:tab pos="711200" algn="l"/>
                <a:tab pos="1079500" algn="l"/>
              </a:tabLst>
              <a:defRPr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defTabSz="762000">
              <a:tabLst>
                <a:tab pos="355600" algn="l"/>
                <a:tab pos="711200" algn="l"/>
                <a:tab pos="1079500" algn="l"/>
              </a:tabLst>
              <a:defRPr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pPr>
            <a:r>
              <a:t>	</a:t>
            </a:r>
            <a:r>
              <a:rPr b="1">
                <a:solidFill>
                  <a:srgbClr val="FF0000"/>
                </a:solidFill>
              </a:rPr>
              <a:t>for (i=0;i&lt;n-1;i++)</a:t>
            </a:r>
            <a:br>
              <a:rPr b="1">
                <a:solidFill>
                  <a:srgbClr val="FF0000"/>
                </a:solidFill>
              </a:rPr>
            </a:br>
            <a:r>
              <a:t>	{</a:t>
            </a:r>
          </a:p>
          <a:p>
            <a:pPr defTabSz="762000">
              <a:tabLst>
                <a:tab pos="355600" algn="l"/>
                <a:tab pos="711200" algn="l"/>
                <a:tab pos="1079500" algn="l"/>
              </a:tabLst>
              <a:defRPr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pPr>
            <a:r>
              <a:t>			smallest = i;   // location of smallest so far</a:t>
            </a:r>
            <a:br/>
            <a:r>
              <a:t>			</a:t>
            </a:r>
            <a:r>
              <a:rPr b="1">
                <a:solidFill>
                  <a:srgbClr val="FF0000"/>
                </a:solidFill>
              </a:rPr>
              <a:t>for (j=i+1;j&lt;n;j++)</a:t>
            </a:r>
            <a:endParaRPr b="1">
              <a:solidFill>
                <a:srgbClr val="FF0000"/>
              </a:solidFill>
            </a:endParaRPr>
          </a:p>
          <a:p>
            <a:pPr defTabSz="762000">
              <a:tabLst>
                <a:tab pos="355600" algn="l"/>
                <a:tab pos="711200" algn="l"/>
                <a:tab pos="1079500" algn="l"/>
              </a:tabLst>
              <a:defRPr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pPr>
            <a:r>
              <a:t>			{</a:t>
            </a:r>
            <a:br/>
            <a:r>
              <a:t>				if (X[smallest] &gt; X[j])</a:t>
            </a:r>
            <a:br/>
            <a:r>
              <a:t>			   		smallest = j; // new loc of smallest</a:t>
            </a:r>
          </a:p>
          <a:p>
            <a:pPr defTabSz="762000">
              <a:tabLst>
                <a:tab pos="355600" algn="l"/>
                <a:tab pos="711200" algn="l"/>
                <a:tab pos="1079500" algn="l"/>
              </a:tabLst>
              <a:defRPr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pPr>
            <a:r>
              <a:t>			}</a:t>
            </a:r>
            <a:br/>
            <a:r>
              <a:t>			if (smallest != i) // swap if not already in </a:t>
            </a:r>
            <a:br/>
            <a:r>
              <a:t>			{	                // correct position</a:t>
            </a:r>
            <a:br/>
            <a:r>
              <a:t>				</a:t>
            </a:r>
            <a:r>
              <a:rPr i="1"/>
              <a:t>swap X[i] with X[smallest]</a:t>
            </a:r>
            <a:br>
              <a:rPr i="1"/>
            </a:br>
            <a:r>
              <a:t>			}</a:t>
            </a:r>
          </a:p>
          <a:p>
            <a:pPr defTabSz="762000">
              <a:tabLst>
                <a:tab pos="355600" algn="l"/>
                <a:tab pos="711200" algn="l"/>
                <a:tab pos="1079500" algn="l"/>
              </a:tabLst>
              <a:defRPr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pPr>
            <a:r>
              <a:t>	}</a:t>
            </a:r>
          </a:p>
        </p:txBody>
      </p:sp>
      <p:sp>
        <p:nvSpPr>
          <p:cNvPr id="69" name="Each inner loop involves a comparison, so there…"/>
          <p:cNvSpPr txBox="1"/>
          <p:nvPr/>
        </p:nvSpPr>
        <p:spPr>
          <a:xfrm>
            <a:off x="247650" y="4568825"/>
            <a:ext cx="4561521" cy="10705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9050" tIns="19050" rIns="19050" bIns="19050">
            <a:spAutoFit/>
          </a:bodyPr>
          <a:lstStyle/>
          <a:p>
            <a:pPr defTabSz="762000">
              <a:lnSpc>
                <a:spcPts val="4300"/>
              </a:lnSpc>
              <a:tabLst>
                <a:tab pos="355600" algn="l"/>
                <a:tab pos="711200" algn="l"/>
                <a:tab pos="1079500" algn="l"/>
              </a:tabLst>
              <a:defRPr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pPr>
            <a:r>
              <a:t>Each inner loop involves a comparison, so there</a:t>
            </a:r>
          </a:p>
          <a:p>
            <a:pPr defTabSz="762000">
              <a:lnSpc>
                <a:spcPts val="4300"/>
              </a:lnSpc>
              <a:tabLst>
                <a:tab pos="355600" algn="l"/>
                <a:tab pos="711200" algn="l"/>
                <a:tab pos="1079500" algn="l"/>
              </a:tabLst>
              <a:defRPr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pPr>
            <a:r>
              <a:t>are (n-1)+(n-2)+(n-3)+ . . . + 1 = </a:t>
            </a:r>
            <a:r>
              <a:rPr b="1"/>
              <a:t>n(n-1)/2</a:t>
            </a:r>
            <a:r>
              <a:t> in total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In our recent database examples, our search for records was called a linear search.…"/>
          <p:cNvSpPr txBox="1"/>
          <p:nvPr/>
        </p:nvSpPr>
        <p:spPr>
          <a:xfrm>
            <a:off x="138112" y="465135"/>
            <a:ext cx="7886701" cy="41108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44" tIns="19044" rIns="19044" bIns="19044">
            <a:spAutoFit/>
          </a:bodyPr>
          <a:lstStyle/>
          <a:p>
            <a:pPr defTabSz="762000">
              <a:lnSpc>
                <a:spcPts val="3600"/>
              </a:lnSpc>
              <a:tabLst>
                <a:tab pos="355600" algn="l"/>
                <a:tab pos="711200" algn="l"/>
                <a:tab pos="1079500" algn="l"/>
              </a:tabLst>
              <a:defRPr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pPr>
            <a:r>
              <a:t>In </a:t>
            </a:r>
            <a:r>
              <a:t>our</a:t>
            </a:r>
            <a:r>
              <a:t> recent </a:t>
            </a:r>
            <a:r>
              <a:t>database </a:t>
            </a:r>
            <a:r>
              <a:t>example</a:t>
            </a:r>
            <a:r>
              <a:t>s</a:t>
            </a:r>
            <a:r>
              <a:t>, our search for </a:t>
            </a:r>
            <a:r>
              <a:t>records</a:t>
            </a:r>
            <a:r>
              <a:t> was called a </a:t>
            </a:r>
            <a:r>
              <a:rPr>
                <a:solidFill>
                  <a:srgbClr val="00FF00"/>
                </a:solidFill>
              </a:rPr>
              <a:t>linear</a:t>
            </a:r>
            <a:r>
              <a:t> search.</a:t>
            </a:r>
          </a:p>
          <a:p>
            <a:pPr defTabSz="762000">
              <a:lnSpc>
                <a:spcPts val="3600"/>
              </a:lnSpc>
              <a:tabLst>
                <a:tab pos="355600" algn="l"/>
                <a:tab pos="711200" algn="l"/>
                <a:tab pos="1079500" algn="l"/>
              </a:tabLst>
              <a:defRPr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pPr>
          </a:p>
          <a:p>
            <a:pPr defTabSz="762000">
              <a:lnSpc>
                <a:spcPts val="3600"/>
              </a:lnSpc>
              <a:tabLst>
                <a:tab pos="355600" algn="l"/>
                <a:tab pos="711200" algn="l"/>
                <a:tab pos="1079500" algn="l"/>
              </a:tabLst>
              <a:defRPr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pPr>
            <a:r>
              <a:t>Why?</a:t>
            </a:r>
          </a:p>
          <a:p>
            <a:pPr defTabSz="762000">
              <a:lnSpc>
                <a:spcPts val="3600"/>
              </a:lnSpc>
              <a:tabLst>
                <a:tab pos="355600" algn="l"/>
                <a:tab pos="711200" algn="l"/>
                <a:tab pos="1079500" algn="l"/>
              </a:tabLst>
              <a:defRPr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pPr>
          </a:p>
          <a:p>
            <a:pPr defTabSz="762000">
              <a:lnSpc>
                <a:spcPts val="3600"/>
              </a:lnSpc>
              <a:tabLst>
                <a:tab pos="355600" algn="l"/>
                <a:tab pos="711200" algn="l"/>
                <a:tab pos="1079500" algn="l"/>
              </a:tabLst>
              <a:defRPr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pPr>
            <a:r>
              <a:t>Because the number of checks needed was of </a:t>
            </a:r>
            <a:r>
              <a:rPr>
                <a:solidFill>
                  <a:srgbClr val="FF0000"/>
                </a:solidFill>
              </a:rPr>
              <a:t>order n</a:t>
            </a:r>
            <a:r>
              <a:t>.</a:t>
            </a:r>
          </a:p>
          <a:p>
            <a:pPr defTabSz="762000">
              <a:lnSpc>
                <a:spcPts val="3600"/>
              </a:lnSpc>
              <a:tabLst>
                <a:tab pos="355600" algn="l"/>
                <a:tab pos="711200" algn="l"/>
                <a:tab pos="1079500" algn="l"/>
              </a:tabLst>
              <a:defRPr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pPr>
          </a:p>
          <a:p>
            <a:pPr defTabSz="762000">
              <a:lnSpc>
                <a:spcPts val="3600"/>
              </a:lnSpc>
              <a:tabLst>
                <a:tab pos="355600" algn="l"/>
                <a:tab pos="711200" algn="l"/>
                <a:tab pos="1079500" algn="l"/>
              </a:tabLst>
              <a:defRPr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pPr>
            <a:r>
              <a:t>An improvement could be made if the titles were sorted.</a:t>
            </a:r>
          </a:p>
          <a:p>
            <a:pPr defTabSz="762000">
              <a:lnSpc>
                <a:spcPts val="3600"/>
              </a:lnSpc>
              <a:tabLst>
                <a:tab pos="355600" algn="l"/>
                <a:tab pos="711200" algn="l"/>
                <a:tab pos="1079500" algn="l"/>
              </a:tabLst>
              <a:defRPr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pPr>
          </a:p>
          <a:p>
            <a:pPr defTabSz="762000">
              <a:lnSpc>
                <a:spcPts val="3600"/>
              </a:lnSpc>
              <a:tabLst>
                <a:tab pos="355600" algn="l"/>
                <a:tab pos="711200" algn="l"/>
                <a:tab pos="1079500" algn="l"/>
              </a:tabLst>
              <a:defRPr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pPr>
            <a:r>
              <a:t>Let's look at 3 simple sorting methods.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2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Notice that we haven't said anything about  average performance.…"/>
          <p:cNvSpPr txBox="1"/>
          <p:nvPr/>
        </p:nvSpPr>
        <p:spPr>
          <a:xfrm>
            <a:off x="103187" y="538160"/>
            <a:ext cx="7861301" cy="5025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44" tIns="19044" rIns="19044" bIns="19044">
            <a:spAutoFit/>
          </a:bodyPr>
          <a:lstStyle/>
          <a:p>
            <a:pPr defTabSz="762000">
              <a:lnSpc>
                <a:spcPts val="3600"/>
              </a:lnSpc>
              <a:tabLst>
                <a:tab pos="355600" algn="l"/>
                <a:tab pos="711200" algn="l"/>
                <a:tab pos="1079500" algn="l"/>
              </a:tabLst>
              <a:defRPr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pPr>
            <a:r>
              <a:t>Notice that we haven't said anything about </a:t>
            </a:r>
            <a:br/>
            <a:r>
              <a:t>average performance.</a:t>
            </a:r>
          </a:p>
          <a:p>
            <a:pPr defTabSz="762000">
              <a:lnSpc>
                <a:spcPts val="3600"/>
              </a:lnSpc>
              <a:tabLst>
                <a:tab pos="355600" algn="l"/>
                <a:tab pos="711200" algn="l"/>
                <a:tab pos="1079500" algn="l"/>
              </a:tabLst>
              <a:defRPr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pPr>
          </a:p>
          <a:p>
            <a:pPr defTabSz="762000">
              <a:lnSpc>
                <a:spcPts val="3600"/>
              </a:lnSpc>
              <a:tabLst>
                <a:tab pos="355600" algn="l"/>
                <a:tab pos="711200" algn="l"/>
                <a:tab pos="1079500" algn="l"/>
              </a:tabLst>
              <a:defRPr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pPr>
            <a:r>
              <a:t>Selection sort always involves n(n-1)/2 </a:t>
            </a:r>
            <a:br/>
            <a:r>
              <a:t>comparisons.</a:t>
            </a:r>
          </a:p>
          <a:p>
            <a:pPr defTabSz="762000">
              <a:lnSpc>
                <a:spcPts val="3600"/>
              </a:lnSpc>
              <a:tabLst>
                <a:tab pos="355600" algn="l"/>
                <a:tab pos="711200" algn="l"/>
                <a:tab pos="1079500" algn="l"/>
              </a:tabLst>
              <a:defRPr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pPr>
          </a:p>
          <a:p>
            <a:pPr defTabSz="762000">
              <a:lnSpc>
                <a:spcPts val="3600"/>
              </a:lnSpc>
              <a:tabLst>
                <a:tab pos="355600" algn="l"/>
                <a:tab pos="711200" algn="l"/>
                <a:tab pos="1079500" algn="l"/>
              </a:tabLst>
              <a:defRPr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pPr>
            <a:r>
              <a:t>This occurs even if the array was sorted already.</a:t>
            </a:r>
          </a:p>
          <a:p>
            <a:pPr defTabSz="762000">
              <a:lnSpc>
                <a:spcPts val="3600"/>
              </a:lnSpc>
              <a:tabLst>
                <a:tab pos="355600" algn="l"/>
                <a:tab pos="711200" algn="l"/>
                <a:tab pos="1079500" algn="l"/>
              </a:tabLst>
              <a:defRPr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pPr>
          </a:p>
          <a:p>
            <a:pPr defTabSz="762000">
              <a:lnSpc>
                <a:spcPts val="3600"/>
              </a:lnSpc>
              <a:tabLst>
                <a:tab pos="355600" algn="l"/>
                <a:tab pos="711200" algn="l"/>
                <a:tab pos="1079500" algn="l"/>
              </a:tabLst>
              <a:defRPr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pPr>
            <a:r>
              <a:t>Not very good.</a:t>
            </a:r>
          </a:p>
          <a:p>
            <a:pPr defTabSz="762000">
              <a:lnSpc>
                <a:spcPts val="3600"/>
              </a:lnSpc>
              <a:tabLst>
                <a:tab pos="355600" algn="l"/>
                <a:tab pos="711200" algn="l"/>
                <a:tab pos="1079500" algn="l"/>
              </a:tabLst>
              <a:defRPr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pPr>
          </a:p>
          <a:p>
            <a:pPr defTabSz="762000">
              <a:lnSpc>
                <a:spcPts val="3600"/>
              </a:lnSpc>
              <a:tabLst>
                <a:tab pos="355600" algn="l"/>
                <a:tab pos="711200" algn="l"/>
                <a:tab pos="1079500" algn="l"/>
              </a:tabLst>
              <a:defRPr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pPr>
            <a:r>
              <a:t>Maybe we should try to speed this up.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71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Before we do, why is this not as good?…"/>
          <p:cNvSpPr txBox="1"/>
          <p:nvPr/>
        </p:nvSpPr>
        <p:spPr>
          <a:xfrm>
            <a:off x="103187" y="608010"/>
            <a:ext cx="7924801" cy="5291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44" tIns="19044" rIns="19044" bIns="19044">
            <a:spAutoFit/>
          </a:bodyPr>
          <a:lstStyle/>
          <a:p>
            <a:pPr defTabSz="762000">
              <a:lnSpc>
                <a:spcPts val="3600"/>
              </a:lnSpc>
              <a:tabLst>
                <a:tab pos="355600" algn="l"/>
                <a:tab pos="711200" algn="l"/>
                <a:tab pos="1079500" algn="l"/>
              </a:tabLst>
              <a:defRPr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pPr>
            <a:r>
              <a:t>Before we do, why is this not as good?</a:t>
            </a:r>
          </a:p>
          <a:p>
            <a:pPr defTabSz="762000">
              <a:lnSpc>
                <a:spcPts val="3600"/>
              </a:lnSpc>
              <a:tabLst>
                <a:tab pos="355600" algn="l"/>
                <a:tab pos="711200" algn="l"/>
                <a:tab pos="1079500" algn="l"/>
              </a:tabLst>
              <a:defRPr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pPr>
          </a:p>
          <a:p>
            <a:pPr defTabSz="762000">
              <a:lnSpc>
                <a:spcPts val="2100"/>
              </a:lnSpc>
              <a:tabLst>
                <a:tab pos="355600" algn="l"/>
                <a:tab pos="711200" algn="l"/>
                <a:tab pos="1079500" algn="l"/>
              </a:tabLst>
              <a:defRPr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pPr>
            <a:r>
              <a:t>	for (i=0;i&lt;n-1;i++)</a:t>
            </a:r>
            <a:br/>
            <a:r>
              <a:t>	{</a:t>
            </a:r>
          </a:p>
          <a:p>
            <a:pPr defTabSz="762000">
              <a:lnSpc>
                <a:spcPts val="2100"/>
              </a:lnSpc>
              <a:tabLst>
                <a:tab pos="355600" algn="l"/>
                <a:tab pos="711200" algn="l"/>
                <a:tab pos="1079500" algn="l"/>
              </a:tabLst>
              <a:defRPr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pPr>
            <a:r>
              <a:t>			for (j=i+1;j&lt;n;j++)</a:t>
            </a:r>
          </a:p>
          <a:p>
            <a:pPr defTabSz="762000">
              <a:lnSpc>
                <a:spcPts val="2100"/>
              </a:lnSpc>
              <a:tabLst>
                <a:tab pos="355600" algn="l"/>
                <a:tab pos="711200" algn="l"/>
                <a:tab pos="1079500" algn="l"/>
              </a:tabLst>
              <a:defRPr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pPr>
            <a:r>
              <a:t>			{</a:t>
            </a:r>
            <a:br/>
            <a:r>
              <a:t>				if (X[i] &gt; X[j])</a:t>
            </a:r>
            <a:br/>
            <a:r>
              <a:t>				{</a:t>
            </a:r>
            <a:br/>
            <a:r>
              <a:t>					temp = X[i];</a:t>
            </a:r>
            <a:br/>
            <a:r>
              <a:t>					X[i] = X[j];</a:t>
            </a:r>
            <a:br/>
            <a:r>
              <a:t>					X[j] = temp;</a:t>
            </a:r>
          </a:p>
          <a:p>
            <a:pPr defTabSz="762000">
              <a:lnSpc>
                <a:spcPts val="2100"/>
              </a:lnSpc>
              <a:tabLst>
                <a:tab pos="355600" algn="l"/>
                <a:tab pos="711200" algn="l"/>
                <a:tab pos="1079500" algn="l"/>
              </a:tabLst>
              <a:defRPr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pPr>
            <a:r>
              <a:t>				}</a:t>
            </a:r>
            <a:br/>
            <a:r>
              <a:t>			}</a:t>
            </a:r>
          </a:p>
          <a:p>
            <a:pPr defTabSz="762000">
              <a:lnSpc>
                <a:spcPts val="2100"/>
              </a:lnSpc>
              <a:tabLst>
                <a:tab pos="355600" algn="l"/>
                <a:tab pos="711200" algn="l"/>
                <a:tab pos="1079500" algn="l"/>
              </a:tabLst>
              <a:defRPr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pPr>
            <a:r>
              <a:t>	}</a:t>
            </a:r>
          </a:p>
          <a:p>
            <a:pPr defTabSz="762000">
              <a:lnSpc>
                <a:spcPts val="2100"/>
              </a:lnSpc>
              <a:tabLst>
                <a:tab pos="355600" algn="l"/>
                <a:tab pos="711200" algn="l"/>
                <a:tab pos="1079500" algn="l"/>
              </a:tabLst>
              <a:defRPr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defTabSz="762000">
              <a:lnSpc>
                <a:spcPts val="3600"/>
              </a:lnSpc>
              <a:tabLst>
                <a:tab pos="355600" algn="l"/>
                <a:tab pos="711200" algn="l"/>
                <a:tab pos="1079500" algn="l"/>
              </a:tabLst>
              <a:defRPr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pPr>
            <a:r>
              <a:t>Because we have to swap too often – adds to the number of operations we have to perform.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73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ubble Sort…"/>
          <p:cNvSpPr txBox="1"/>
          <p:nvPr/>
        </p:nvSpPr>
        <p:spPr>
          <a:xfrm>
            <a:off x="90487" y="392110"/>
            <a:ext cx="7861301" cy="4656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44" tIns="19044" rIns="19044" bIns="19044">
            <a:spAutoFit/>
          </a:bodyPr>
          <a:lstStyle/>
          <a:p>
            <a:pPr defTabSz="762000">
              <a:lnSpc>
                <a:spcPts val="4300"/>
              </a:lnSpc>
              <a:tabLst>
                <a:tab pos="355600" algn="l"/>
                <a:tab pos="711200" algn="l"/>
                <a:tab pos="1079500" algn="l"/>
              </a:tabLst>
              <a:defRPr b="1" sz="3200">
                <a:solidFill>
                  <a:schemeClr val="accent2"/>
                </a:solidFill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pPr>
            <a:r>
              <a:t>Bubble Sort</a:t>
            </a:r>
          </a:p>
          <a:p>
            <a:pPr defTabSz="762000">
              <a:lnSpc>
                <a:spcPts val="3600"/>
              </a:lnSpc>
              <a:tabLst>
                <a:tab pos="355600" algn="l"/>
                <a:tab pos="711200" algn="l"/>
                <a:tab pos="1079500" algn="l"/>
              </a:tabLst>
              <a:defRPr b="1" sz="3200">
                <a:solidFill>
                  <a:srgbClr val="FF0000"/>
                </a:solidFill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pPr>
          </a:p>
          <a:p>
            <a:pPr defTabSz="762000">
              <a:lnSpc>
                <a:spcPts val="3600"/>
              </a:lnSpc>
              <a:tabLst>
                <a:tab pos="355600" algn="l"/>
                <a:tab pos="711200" algn="l"/>
                <a:tab pos="1079500" algn="l"/>
              </a:tabLst>
              <a:defRPr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pPr>
            <a:r>
              <a:t>This involves the same number of passes but more moves (selection sort involved less than n).</a:t>
            </a:r>
          </a:p>
          <a:p>
            <a:pPr defTabSz="762000">
              <a:lnSpc>
                <a:spcPts val="3600"/>
              </a:lnSpc>
              <a:tabLst>
                <a:tab pos="355600" algn="l"/>
                <a:tab pos="711200" algn="l"/>
                <a:tab pos="1079500" algn="l"/>
              </a:tabLst>
              <a:defRPr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pPr>
            <a:r>
              <a:t>Sounds worse.  We'll see.</a:t>
            </a:r>
          </a:p>
          <a:p>
            <a:pPr defTabSz="762000">
              <a:lnSpc>
                <a:spcPts val="3600"/>
              </a:lnSpc>
              <a:tabLst>
                <a:tab pos="355600" algn="l"/>
                <a:tab pos="711200" algn="l"/>
                <a:tab pos="1079500" algn="l"/>
              </a:tabLst>
              <a:defRPr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pPr>
          </a:p>
          <a:p>
            <a:pPr defTabSz="762000">
              <a:lnSpc>
                <a:spcPts val="3600"/>
              </a:lnSpc>
              <a:tabLst>
                <a:tab pos="355600" algn="l"/>
                <a:tab pos="711200" algn="l"/>
                <a:tab pos="1079500" algn="l"/>
              </a:tabLst>
              <a:defRPr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pPr>
            <a:r>
              <a:t>On each outer loop pass, consecutive values in the array are compared and swapped if in the wrong order.</a:t>
            </a:r>
          </a:p>
          <a:p>
            <a:pPr defTabSz="762000">
              <a:lnSpc>
                <a:spcPts val="3600"/>
              </a:lnSpc>
              <a:tabLst>
                <a:tab pos="355600" algn="l"/>
                <a:tab pos="711200" algn="l"/>
                <a:tab pos="1079500" algn="l"/>
              </a:tabLst>
              <a:defRPr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pPr>
          </a:p>
          <a:p>
            <a:pPr defTabSz="762000">
              <a:lnSpc>
                <a:spcPts val="3600"/>
              </a:lnSpc>
              <a:tabLst>
                <a:tab pos="355600" algn="l"/>
                <a:tab pos="711200" algn="l"/>
                <a:tab pos="1079500" algn="l"/>
              </a:tabLst>
              <a:defRPr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pPr>
            <a:r>
              <a:t>Big values 'bubble up' the array.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75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After each pass…"/>
          <p:cNvSpPr txBox="1"/>
          <p:nvPr/>
        </p:nvSpPr>
        <p:spPr>
          <a:xfrm>
            <a:off x="88900" y="708023"/>
            <a:ext cx="7886700" cy="41108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44" tIns="19044" rIns="19044" bIns="19044">
            <a:spAutoFit/>
          </a:bodyPr>
          <a:lstStyle/>
          <a:p>
            <a:pPr defTabSz="762000">
              <a:lnSpc>
                <a:spcPts val="3600"/>
              </a:lnSpc>
              <a:tabLst>
                <a:tab pos="355600" algn="l"/>
                <a:tab pos="711200" algn="l"/>
                <a:tab pos="1079500" algn="l"/>
              </a:tabLst>
              <a:defRPr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pPr>
            <a:r>
              <a:t>After each pass</a:t>
            </a:r>
          </a:p>
          <a:p>
            <a:pPr defTabSz="762000">
              <a:lnSpc>
                <a:spcPts val="3600"/>
              </a:lnSpc>
              <a:tabLst>
                <a:tab pos="355600" algn="l"/>
                <a:tab pos="711200" algn="l"/>
                <a:tab pos="1079500" algn="l"/>
              </a:tabLst>
              <a:defRPr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pPr>
            <a:r>
              <a:t>one extra value is guaranteed to be in its correct position (at the upper end of the array)</a:t>
            </a:r>
          </a:p>
          <a:p>
            <a:pPr defTabSz="762000">
              <a:lnSpc>
                <a:spcPts val="3600"/>
              </a:lnSpc>
              <a:tabLst>
                <a:tab pos="355600" algn="l"/>
                <a:tab pos="711200" algn="l"/>
                <a:tab pos="1079500" algn="l"/>
              </a:tabLst>
              <a:defRPr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pPr>
          </a:p>
          <a:p>
            <a:pPr defTabSz="762000">
              <a:lnSpc>
                <a:spcPts val="3600"/>
              </a:lnSpc>
              <a:tabLst>
                <a:tab pos="355600" algn="l"/>
                <a:tab pos="711200" algn="l"/>
                <a:tab pos="1079500" algn="l"/>
              </a:tabLst>
              <a:defRPr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pPr>
            <a:r>
              <a:t>So only n-1 passes will be needed</a:t>
            </a:r>
          </a:p>
          <a:p>
            <a:pPr defTabSz="762000">
              <a:lnSpc>
                <a:spcPts val="3600"/>
              </a:lnSpc>
              <a:tabLst>
                <a:tab pos="355600" algn="l"/>
                <a:tab pos="711200" algn="l"/>
                <a:tab pos="1079500" algn="l"/>
              </a:tabLst>
              <a:defRPr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pPr>
          </a:p>
          <a:p>
            <a:pPr defTabSz="762000">
              <a:lnSpc>
                <a:spcPts val="3600"/>
              </a:lnSpc>
              <a:tabLst>
                <a:tab pos="355600" algn="l"/>
                <a:tab pos="711200" algn="l"/>
                <a:tab pos="1079500" algn="l"/>
              </a:tabLst>
              <a:defRPr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pPr>
            <a:r>
              <a:t>There are our guarantees.</a:t>
            </a:r>
          </a:p>
          <a:p>
            <a:pPr defTabSz="762000">
              <a:lnSpc>
                <a:spcPts val="3600"/>
              </a:lnSpc>
              <a:tabLst>
                <a:tab pos="355600" algn="l"/>
                <a:tab pos="711200" algn="l"/>
                <a:tab pos="1079500" algn="l"/>
              </a:tabLst>
              <a:defRPr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pPr>
          </a:p>
          <a:p>
            <a:pPr defTabSz="762000">
              <a:lnSpc>
                <a:spcPts val="3600"/>
              </a:lnSpc>
              <a:tabLst>
                <a:tab pos="355600" algn="l"/>
                <a:tab pos="711200" algn="l"/>
                <a:tab pos="1079500" algn="l"/>
              </a:tabLst>
              <a:defRPr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pPr>
            <a:r>
              <a:t>Let's look at the code.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77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for (i=n-1;i&gt;0;i--)  {    for (j=0;j&lt;i;j++)      if (X[j] &gt; X[j+1])         swap values j and j+1  }"/>
          <p:cNvSpPr txBox="1"/>
          <p:nvPr/>
        </p:nvSpPr>
        <p:spPr>
          <a:xfrm>
            <a:off x="103187" y="436560"/>
            <a:ext cx="6939894" cy="21920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9044" tIns="19044" rIns="19044" bIns="19044">
            <a:spAutoFit/>
          </a:bodyPr>
          <a:lstStyle/>
          <a:p>
            <a:pPr defTabSz="762000">
              <a:lnSpc>
                <a:spcPts val="2800"/>
              </a:lnSpc>
              <a:tabLst>
                <a:tab pos="355600" algn="l"/>
                <a:tab pos="711200" algn="l"/>
                <a:tab pos="1079500" algn="l"/>
              </a:tabLst>
              <a:defRPr sz="24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pPr>
            <a:r>
              <a:t>	for (i=n-1;i&gt;0;i--)</a:t>
            </a:r>
            <a:br/>
            <a:r>
              <a:t>	{</a:t>
            </a:r>
            <a:br/>
            <a:r>
              <a:t>			for (j=0;j&lt;i;j++)</a:t>
            </a:r>
            <a:br/>
            <a:r>
              <a:t>					if (X[j] &gt; X[j+1])</a:t>
            </a:r>
            <a:br/>
            <a:r>
              <a:t>			   		</a:t>
            </a:r>
            <a:r>
              <a:rPr i="1"/>
              <a:t>swap values j and j+1</a:t>
            </a:r>
            <a:br>
              <a:rPr i="1"/>
            </a:br>
            <a:r>
              <a:t>	}</a:t>
            </a:r>
          </a:p>
        </p:txBody>
      </p:sp>
      <p:sp>
        <p:nvSpPr>
          <p:cNvPr id="80" name="Same number of comparisons as selection sort but a whole lot more swaps.…"/>
          <p:cNvSpPr txBox="1"/>
          <p:nvPr/>
        </p:nvSpPr>
        <p:spPr>
          <a:xfrm>
            <a:off x="128587" y="2824161"/>
            <a:ext cx="7823201" cy="22820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44" tIns="19044" rIns="19044" bIns="19044">
            <a:spAutoFit/>
          </a:bodyPr>
          <a:lstStyle/>
          <a:p>
            <a:pPr defTabSz="762000">
              <a:lnSpc>
                <a:spcPts val="3600"/>
              </a:lnSpc>
              <a:tabLst>
                <a:tab pos="355600" algn="l"/>
                <a:tab pos="711200" algn="l"/>
                <a:tab pos="1079500" algn="l"/>
              </a:tabLst>
              <a:defRPr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pPr>
            <a:r>
              <a:t>Same number of comparisons as selection sort but a whole lot more swaps.</a:t>
            </a:r>
          </a:p>
          <a:p>
            <a:pPr defTabSz="762000">
              <a:lnSpc>
                <a:spcPts val="3600"/>
              </a:lnSpc>
              <a:tabLst>
                <a:tab pos="355600" algn="l"/>
                <a:tab pos="711200" algn="l"/>
                <a:tab pos="1079500" algn="l"/>
              </a:tabLst>
              <a:defRPr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pPr>
          </a:p>
          <a:p>
            <a:pPr defTabSz="762000">
              <a:lnSpc>
                <a:spcPts val="3600"/>
              </a:lnSpc>
              <a:tabLst>
                <a:tab pos="355600" algn="l"/>
                <a:tab pos="711200" algn="l"/>
                <a:tab pos="1079500" algn="l"/>
              </a:tabLst>
              <a:defRPr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pPr>
            <a:r>
              <a:t>Note that the variable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t> indicates the highest position in the array which is yet to be sorted.</a:t>
            </a:r>
          </a:p>
          <a:p>
            <a:pPr defTabSz="762000">
              <a:lnSpc>
                <a:spcPts val="3600"/>
              </a:lnSpc>
              <a:tabLst>
                <a:tab pos="355600" algn="l"/>
                <a:tab pos="711200" algn="l"/>
                <a:tab pos="1079500" algn="l"/>
              </a:tabLst>
              <a:defRPr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pPr>
            <a:r>
              <a:t>We can rewrite code to reflect.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80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for (i=n-1;i&gt;0;i--)  {    for (j=0;j&lt;i;j++)      if (X[j] &gt; X[j+1])         swap values j and j+1  }"/>
          <p:cNvSpPr txBox="1"/>
          <p:nvPr/>
        </p:nvSpPr>
        <p:spPr>
          <a:xfrm>
            <a:off x="103187" y="436560"/>
            <a:ext cx="6939894" cy="21920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9044" tIns="19044" rIns="19044" bIns="19044">
            <a:spAutoFit/>
          </a:bodyPr>
          <a:lstStyle/>
          <a:p>
            <a:pPr defTabSz="762000">
              <a:lnSpc>
                <a:spcPts val="2800"/>
              </a:lnSpc>
              <a:tabLst>
                <a:tab pos="355600" algn="l"/>
                <a:tab pos="711200" algn="l"/>
                <a:tab pos="1079500" algn="l"/>
              </a:tabLst>
              <a:defRPr sz="2400">
                <a:solidFill>
                  <a:srgbClr val="818181"/>
                </a:solidFill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pPr>
            <a:r>
              <a:t>	for (i=n-1;i&gt;0;i--)</a:t>
            </a:r>
            <a:br/>
            <a:r>
              <a:t>	{</a:t>
            </a:r>
            <a:br/>
            <a:r>
              <a:t>			for (j=0;j&lt;i;j++)</a:t>
            </a:r>
            <a:br/>
            <a:r>
              <a:t>					if (X[j] &gt; X[j+1])</a:t>
            </a:r>
            <a:br/>
            <a:r>
              <a:t>			   		</a:t>
            </a:r>
            <a:r>
              <a:rPr i="1"/>
              <a:t>swap values j and j+1</a:t>
            </a:r>
            <a:br>
              <a:rPr i="1"/>
            </a:br>
            <a:r>
              <a:t>	}</a:t>
            </a:r>
          </a:p>
        </p:txBody>
      </p:sp>
      <p:sp>
        <p:nvSpPr>
          <p:cNvPr id="83" name="LastUnsorted = n-1;  while (LastUnsorted &gt; 0)  {    for (j=0;j&lt;LastUnsorted;j++)      if (X[j] &gt; X[j+1])         swap values j and j+1    LastUnsorted--;  }"/>
          <p:cNvSpPr txBox="1"/>
          <p:nvPr/>
        </p:nvSpPr>
        <p:spPr>
          <a:xfrm>
            <a:off x="176212" y="2911473"/>
            <a:ext cx="6939894" cy="2903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9044" tIns="19044" rIns="19044" bIns="19044">
            <a:spAutoFit/>
          </a:bodyPr>
          <a:lstStyle/>
          <a:p>
            <a:pPr defTabSz="762000">
              <a:lnSpc>
                <a:spcPts val="2800"/>
              </a:lnSpc>
              <a:tabLst>
                <a:tab pos="355600" algn="l"/>
                <a:tab pos="711200" algn="l"/>
                <a:tab pos="1079500" algn="l"/>
              </a:tabLst>
              <a:defRPr sz="24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pPr>
            <a:r>
              <a:t>	LastUnsorted = n-1;</a:t>
            </a:r>
            <a:br/>
            <a:r>
              <a:t>	while (LastUnsorted &gt; 0)</a:t>
            </a:r>
            <a:br/>
            <a:r>
              <a:t>	{</a:t>
            </a:r>
            <a:br/>
            <a:r>
              <a:t>			for (j=0;j&lt;LastUnsorted;j++)</a:t>
            </a:r>
            <a:br/>
            <a:r>
              <a:t>					if (X[j] &gt; X[j+1])</a:t>
            </a:r>
            <a:br/>
            <a:r>
              <a:t>			   		</a:t>
            </a:r>
            <a:r>
              <a:rPr i="1"/>
              <a:t>swap values j and j+1</a:t>
            </a:r>
            <a:br>
              <a:rPr i="1"/>
            </a:br>
            <a:r>
              <a:t>			LastUnsorted--;</a:t>
            </a:r>
            <a:br/>
            <a:r>
              <a:t>	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LastUnsorted = n-1;  while (LastUnsorted &gt; 0)  {    for (j=0;j&lt;LastUnsorted;j++)      if (X[j] &gt; X[j+1])         swap values j and j+1    LastUnsorted--;  }"/>
          <p:cNvSpPr txBox="1"/>
          <p:nvPr/>
        </p:nvSpPr>
        <p:spPr>
          <a:xfrm>
            <a:off x="176212" y="2911473"/>
            <a:ext cx="6939894" cy="2903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9044" tIns="19044" rIns="19044" bIns="19044">
            <a:spAutoFit/>
          </a:bodyPr>
          <a:lstStyle/>
          <a:p>
            <a:pPr defTabSz="762000">
              <a:lnSpc>
                <a:spcPts val="2800"/>
              </a:lnSpc>
              <a:tabLst>
                <a:tab pos="355600" algn="l"/>
                <a:tab pos="711200" algn="l"/>
                <a:tab pos="1079500" algn="l"/>
              </a:tabLst>
              <a:defRPr sz="24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pPr>
            <a:r>
              <a:t>	LastUnsorted = n-1;</a:t>
            </a:r>
            <a:br/>
            <a:r>
              <a:t>	while (LastUnsorted &gt; 0)</a:t>
            </a:r>
            <a:br/>
            <a:r>
              <a:t>	{</a:t>
            </a:r>
            <a:br/>
            <a:r>
              <a:t>			for (j=0;j&lt;LastUnsorted;j++)</a:t>
            </a:r>
            <a:br/>
            <a:r>
              <a:t>					if (X[j] &gt; X[j+1])</a:t>
            </a:r>
            <a:br/>
            <a:r>
              <a:t>			   		</a:t>
            </a:r>
            <a:r>
              <a:rPr i="1"/>
              <a:t>swap values j and j+1</a:t>
            </a:r>
            <a:br>
              <a:rPr i="1"/>
            </a:br>
            <a:r>
              <a:t>			LastUnsorted--;</a:t>
            </a:r>
            <a:br/>
            <a:r>
              <a:t>	}</a:t>
            </a:r>
          </a:p>
        </p:txBody>
      </p:sp>
      <p:sp>
        <p:nvSpPr>
          <p:cNvPr id="86" name="If there was a point in the inner loop after which no swapping was performed, then those remaining entries in the array must be sorted.…"/>
          <p:cNvSpPr txBox="1"/>
          <p:nvPr/>
        </p:nvSpPr>
        <p:spPr>
          <a:xfrm>
            <a:off x="176212" y="608010"/>
            <a:ext cx="7835901" cy="13868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44" tIns="19044" rIns="19044" bIns="19044">
            <a:spAutoFit/>
          </a:bodyPr>
          <a:lstStyle/>
          <a:p>
            <a:pPr defTabSz="762000">
              <a:lnSpc>
                <a:spcPts val="3600"/>
              </a:lnSpc>
              <a:tabLst>
                <a:tab pos="355600" algn="l"/>
                <a:tab pos="711200" algn="l"/>
                <a:tab pos="1079500" algn="l"/>
              </a:tabLst>
              <a:defRPr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pPr>
            <a:r>
              <a:t>If there was a point in the inner loop after which no swapping was performed, then those remaining entries in the array must be sorted.</a:t>
            </a:r>
          </a:p>
          <a:p>
            <a:pPr defTabSz="762000">
              <a:lnSpc>
                <a:spcPts val="3600"/>
              </a:lnSpc>
              <a:tabLst>
                <a:tab pos="355600" algn="l"/>
                <a:tab pos="711200" algn="l"/>
                <a:tab pos="1079500" algn="l"/>
              </a:tabLst>
              <a:defRPr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pPr>
            <a:r>
              <a:t>Call that value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LastSwapIndex</a:t>
            </a:r>
            <a:r>
              <a:t>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86" grpId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LastUnsorted = n-1;  while (LastUnsorted &gt; 0)  {    LastSwapIndex = 0;    for (j=0;j&lt;LastUnsorted;j++)    {      if (X[j] &gt; X[j+1])      {          swap X[j] and X[j+1]          LastSwapIndex = j;      }    }    LastUnsorted = LastSwapIndex;  }"/>
          <p:cNvSpPr txBox="1"/>
          <p:nvPr/>
        </p:nvSpPr>
        <p:spPr>
          <a:xfrm>
            <a:off x="127000" y="715960"/>
            <a:ext cx="5842435" cy="37871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9044" tIns="19044" rIns="19044" bIns="19044">
            <a:spAutoFit/>
          </a:bodyPr>
          <a:lstStyle/>
          <a:p>
            <a:pPr defTabSz="762000">
              <a:lnSpc>
                <a:spcPts val="2100"/>
              </a:lnSpc>
              <a:tabLst>
                <a:tab pos="355600" algn="l"/>
                <a:tab pos="711200" algn="l"/>
                <a:tab pos="1079500" algn="l"/>
              </a:tabLst>
              <a:defRPr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pPr>
            <a:r>
              <a:t>	LastUnsorted = n-1;</a:t>
            </a:r>
            <a:br/>
            <a:r>
              <a:t>	while (LastUnsorted &gt; 0)</a:t>
            </a:r>
            <a:br/>
            <a:r>
              <a:t>	{</a:t>
            </a:r>
            <a:br/>
            <a:r>
              <a:t>			LastSwapIndex = 0;</a:t>
            </a:r>
            <a:br/>
            <a:r>
              <a:t>			for (j=0;j&lt;LastUnsorted;j++)</a:t>
            </a:r>
            <a:br/>
            <a:r>
              <a:t>			{</a:t>
            </a:r>
            <a:br/>
            <a:r>
              <a:t>					if (X[j] &gt; X[j+1])</a:t>
            </a:r>
            <a:br/>
            <a:r>
              <a:t>					{</a:t>
            </a:r>
            <a:br/>
            <a:r>
              <a:t>			   			</a:t>
            </a:r>
            <a:r>
              <a:rPr i="1"/>
              <a:t>swap X[j] and X[j+1]</a:t>
            </a:r>
            <a:br>
              <a:rPr i="1"/>
            </a:br>
            <a:r>
              <a:t>			   			LastSwapIndex = j;</a:t>
            </a:r>
            <a:br/>
            <a:r>
              <a:t>					}</a:t>
            </a:r>
            <a:br/>
            <a:r>
              <a:t>			}</a:t>
            </a:r>
            <a:br/>
            <a:r>
              <a:t>			LastUnsorted = LastSwapIndex;</a:t>
            </a:r>
            <a:br/>
            <a:r>
              <a:t>	}</a:t>
            </a:r>
          </a:p>
        </p:txBody>
      </p:sp>
      <p:sp>
        <p:nvSpPr>
          <p:cNvPr id="89" name="Bubble Sort will now, most likely, need less comparisons than Selection Sort."/>
          <p:cNvSpPr txBox="1"/>
          <p:nvPr/>
        </p:nvSpPr>
        <p:spPr>
          <a:xfrm>
            <a:off x="114300" y="4868860"/>
            <a:ext cx="7912100" cy="453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44" tIns="19044" rIns="19044" bIns="19044">
            <a:spAutoFit/>
          </a:bodyPr>
          <a:lstStyle>
            <a:lvl1pPr defTabSz="762000">
              <a:lnSpc>
                <a:spcPts val="3600"/>
              </a:lnSpc>
              <a:tabLst>
                <a:tab pos="355600" algn="l"/>
                <a:tab pos="711200" algn="l"/>
                <a:tab pos="1079500" algn="l"/>
              </a:tabLst>
              <a:defRPr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lvl1pPr>
          </a:lstStyle>
          <a:p>
            <a:pPr/>
            <a:r>
              <a:t>Bubble Sort will now, most likely, need less comparisons than Selection Sort.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89" grpId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OK.…"/>
          <p:cNvSpPr txBox="1"/>
          <p:nvPr/>
        </p:nvSpPr>
        <p:spPr>
          <a:xfrm>
            <a:off x="608012" y="1543050"/>
            <a:ext cx="6392863" cy="21627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50" tIns="19050" rIns="19050" bIns="19050">
            <a:spAutoFit/>
          </a:bodyPr>
          <a:lstStyle/>
          <a:p>
            <a:pPr defTabSz="762000">
              <a:lnSpc>
                <a:spcPts val="4300"/>
              </a:lnSpc>
              <a:tabLst>
                <a:tab pos="355600" algn="l"/>
                <a:tab pos="711200" algn="l"/>
                <a:tab pos="1079500" algn="l"/>
              </a:tabLst>
              <a:defRPr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pPr>
            <a:r>
              <a:t>OK.</a:t>
            </a:r>
          </a:p>
          <a:p>
            <a:pPr defTabSz="762000">
              <a:lnSpc>
                <a:spcPts val="4300"/>
              </a:lnSpc>
              <a:tabLst>
                <a:tab pos="355600" algn="l"/>
                <a:tab pos="711200" algn="l"/>
                <a:tab pos="1079500" algn="l"/>
              </a:tabLst>
              <a:defRPr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pPr>
          </a:p>
          <a:p>
            <a:pPr defTabSz="762000">
              <a:lnSpc>
                <a:spcPts val="4300"/>
              </a:lnSpc>
              <a:tabLst>
                <a:tab pos="355600" algn="l"/>
                <a:tab pos="711200" algn="l"/>
                <a:tab pos="1079500" algn="l"/>
              </a:tabLst>
              <a:defRPr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pPr>
            <a:r>
              <a:t>But what does it look like when numbers are shuffled using these methods?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"/>
          <p:cNvGrpSpPr/>
          <p:nvPr/>
        </p:nvGrpSpPr>
        <p:grpSpPr>
          <a:xfrm>
            <a:off x="6286499" y="2476499"/>
            <a:ext cx="317501" cy="735499"/>
            <a:chOff x="0" y="0"/>
            <a:chExt cx="317500" cy="735497"/>
          </a:xfrm>
        </p:grpSpPr>
        <p:sp>
          <p:nvSpPr>
            <p:cNvPr id="93" name="1"/>
            <p:cNvSpPr txBox="1"/>
            <p:nvPr/>
          </p:nvSpPr>
          <p:spPr>
            <a:xfrm>
              <a:off x="0" y="2492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94" name="Rectangle"/>
            <p:cNvSpPr/>
            <p:nvPr/>
          </p:nvSpPr>
          <p:spPr>
            <a:xfrm>
              <a:off x="50800" y="0"/>
              <a:ext cx="266700" cy="2540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98" name="Group"/>
          <p:cNvGrpSpPr/>
          <p:nvPr/>
        </p:nvGrpSpPr>
        <p:grpSpPr>
          <a:xfrm>
            <a:off x="4991099" y="2247900"/>
            <a:ext cx="279401" cy="976798"/>
            <a:chOff x="0" y="0"/>
            <a:chExt cx="279400" cy="976797"/>
          </a:xfrm>
        </p:grpSpPr>
        <p:sp>
          <p:nvSpPr>
            <p:cNvPr id="96" name="2"/>
            <p:cNvSpPr txBox="1"/>
            <p:nvPr/>
          </p:nvSpPr>
          <p:spPr>
            <a:xfrm>
              <a:off x="0" y="4905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97" name="Rectangle"/>
            <p:cNvSpPr/>
            <p:nvPr/>
          </p:nvSpPr>
          <p:spPr>
            <a:xfrm>
              <a:off x="12700" y="0"/>
              <a:ext cx="266700" cy="5080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101" name="Group"/>
          <p:cNvGrpSpPr/>
          <p:nvPr/>
        </p:nvGrpSpPr>
        <p:grpSpPr>
          <a:xfrm>
            <a:off x="2997199" y="1993900"/>
            <a:ext cx="304801" cy="1230798"/>
            <a:chOff x="0" y="0"/>
            <a:chExt cx="304800" cy="1230797"/>
          </a:xfrm>
        </p:grpSpPr>
        <p:sp>
          <p:nvSpPr>
            <p:cNvPr id="99" name="3"/>
            <p:cNvSpPr txBox="1"/>
            <p:nvPr/>
          </p:nvSpPr>
          <p:spPr>
            <a:xfrm>
              <a:off x="0" y="7445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00" name="Rectangle"/>
            <p:cNvSpPr/>
            <p:nvPr/>
          </p:nvSpPr>
          <p:spPr>
            <a:xfrm>
              <a:off x="38100" y="0"/>
              <a:ext cx="266700" cy="7493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104" name="Group"/>
          <p:cNvGrpSpPr/>
          <p:nvPr/>
        </p:nvGrpSpPr>
        <p:grpSpPr>
          <a:xfrm>
            <a:off x="2336799" y="1714500"/>
            <a:ext cx="342901" cy="1497498"/>
            <a:chOff x="0" y="0"/>
            <a:chExt cx="342900" cy="1497497"/>
          </a:xfrm>
        </p:grpSpPr>
        <p:sp>
          <p:nvSpPr>
            <p:cNvPr id="102" name="4"/>
            <p:cNvSpPr txBox="1"/>
            <p:nvPr/>
          </p:nvSpPr>
          <p:spPr>
            <a:xfrm>
              <a:off x="0" y="10112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103" name="Rectangle"/>
            <p:cNvSpPr/>
            <p:nvPr/>
          </p:nvSpPr>
          <p:spPr>
            <a:xfrm>
              <a:off x="76200" y="0"/>
              <a:ext cx="266700" cy="10160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107" name="Group"/>
          <p:cNvGrpSpPr/>
          <p:nvPr/>
        </p:nvGrpSpPr>
        <p:grpSpPr>
          <a:xfrm>
            <a:off x="5626099" y="1485900"/>
            <a:ext cx="317502" cy="1726098"/>
            <a:chOff x="0" y="0"/>
            <a:chExt cx="317500" cy="1726097"/>
          </a:xfrm>
        </p:grpSpPr>
        <p:sp>
          <p:nvSpPr>
            <p:cNvPr id="105" name="5"/>
            <p:cNvSpPr txBox="1"/>
            <p:nvPr/>
          </p:nvSpPr>
          <p:spPr>
            <a:xfrm>
              <a:off x="0" y="12398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106" name="Rectangle"/>
            <p:cNvSpPr/>
            <p:nvPr/>
          </p:nvSpPr>
          <p:spPr>
            <a:xfrm>
              <a:off x="50800" y="0"/>
              <a:ext cx="266701" cy="12446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110" name="Group"/>
          <p:cNvGrpSpPr/>
          <p:nvPr/>
        </p:nvGrpSpPr>
        <p:grpSpPr>
          <a:xfrm>
            <a:off x="1676399" y="1231900"/>
            <a:ext cx="317501" cy="1967398"/>
            <a:chOff x="0" y="0"/>
            <a:chExt cx="317500" cy="1967397"/>
          </a:xfrm>
        </p:grpSpPr>
        <p:sp>
          <p:nvSpPr>
            <p:cNvPr id="108" name="6"/>
            <p:cNvSpPr txBox="1"/>
            <p:nvPr/>
          </p:nvSpPr>
          <p:spPr>
            <a:xfrm>
              <a:off x="0" y="14811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109" name="Rectangle"/>
            <p:cNvSpPr/>
            <p:nvPr/>
          </p:nvSpPr>
          <p:spPr>
            <a:xfrm>
              <a:off x="63500" y="0"/>
              <a:ext cx="254000" cy="14986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113" name="Group"/>
          <p:cNvGrpSpPr/>
          <p:nvPr/>
        </p:nvGrpSpPr>
        <p:grpSpPr>
          <a:xfrm>
            <a:off x="4267199" y="990600"/>
            <a:ext cx="317501" cy="2246798"/>
            <a:chOff x="0" y="0"/>
            <a:chExt cx="317500" cy="2246797"/>
          </a:xfrm>
        </p:grpSpPr>
        <p:sp>
          <p:nvSpPr>
            <p:cNvPr id="111" name="7"/>
            <p:cNvSpPr txBox="1"/>
            <p:nvPr/>
          </p:nvSpPr>
          <p:spPr>
            <a:xfrm>
              <a:off x="0" y="17605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112" name="Rectangle"/>
            <p:cNvSpPr/>
            <p:nvPr/>
          </p:nvSpPr>
          <p:spPr>
            <a:xfrm>
              <a:off x="63500" y="0"/>
              <a:ext cx="254000" cy="17653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116" name="Group"/>
          <p:cNvGrpSpPr/>
          <p:nvPr/>
        </p:nvGrpSpPr>
        <p:grpSpPr>
          <a:xfrm>
            <a:off x="3644899" y="749300"/>
            <a:ext cx="279401" cy="2475398"/>
            <a:chOff x="0" y="0"/>
            <a:chExt cx="279400" cy="2475397"/>
          </a:xfrm>
        </p:grpSpPr>
        <p:sp>
          <p:nvSpPr>
            <p:cNvPr id="114" name="8"/>
            <p:cNvSpPr txBox="1"/>
            <p:nvPr/>
          </p:nvSpPr>
          <p:spPr>
            <a:xfrm>
              <a:off x="0" y="19891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115" name="Rectangle"/>
            <p:cNvSpPr/>
            <p:nvPr/>
          </p:nvSpPr>
          <p:spPr>
            <a:xfrm>
              <a:off x="25400" y="0"/>
              <a:ext cx="254000" cy="19939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119" name="Group"/>
          <p:cNvGrpSpPr/>
          <p:nvPr/>
        </p:nvGrpSpPr>
        <p:grpSpPr>
          <a:xfrm>
            <a:off x="1028699" y="482600"/>
            <a:ext cx="279401" cy="2742098"/>
            <a:chOff x="0" y="0"/>
            <a:chExt cx="279400" cy="2742097"/>
          </a:xfrm>
        </p:grpSpPr>
        <p:sp>
          <p:nvSpPr>
            <p:cNvPr id="117" name="9"/>
            <p:cNvSpPr txBox="1"/>
            <p:nvPr/>
          </p:nvSpPr>
          <p:spPr>
            <a:xfrm>
              <a:off x="0" y="22558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9</a:t>
              </a:r>
            </a:p>
          </p:txBody>
        </p:sp>
        <p:sp>
          <p:nvSpPr>
            <p:cNvPr id="118" name="Rectangle"/>
            <p:cNvSpPr/>
            <p:nvPr/>
          </p:nvSpPr>
          <p:spPr>
            <a:xfrm>
              <a:off x="25400" y="0"/>
              <a:ext cx="254000" cy="22606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sp>
        <p:nvSpPr>
          <p:cNvPr id="120" name="Selection Sort"/>
          <p:cNvSpPr txBox="1"/>
          <p:nvPr/>
        </p:nvSpPr>
        <p:spPr>
          <a:xfrm>
            <a:off x="2451100" y="4833935"/>
            <a:ext cx="2198936" cy="4862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9044" tIns="19044" rIns="19044" bIns="19044">
            <a:spAutoFit/>
          </a:bodyPr>
          <a:lstStyle>
            <a:lvl1pPr defTabSz="762000">
              <a:lnSpc>
                <a:spcPts val="3600"/>
              </a:lnSpc>
              <a:tabLst>
                <a:tab pos="355600" algn="l"/>
                <a:tab pos="711200" algn="l"/>
                <a:tab pos="1079500" algn="l"/>
              </a:tabLst>
              <a:defRPr sz="30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lvl1pPr>
          </a:lstStyle>
          <a:p>
            <a:pPr/>
            <a:r>
              <a:t>Selection Sort</a:t>
            </a:r>
          </a:p>
        </p:txBody>
      </p:sp>
      <p:sp>
        <p:nvSpPr>
          <p:cNvPr id="121" name="Line"/>
          <p:cNvSpPr/>
          <p:nvPr/>
        </p:nvSpPr>
        <p:spPr>
          <a:xfrm>
            <a:off x="1778000" y="3898900"/>
            <a:ext cx="0" cy="647700"/>
          </a:xfrm>
          <a:prstGeom prst="line">
            <a:avLst/>
          </a:prstGeom>
          <a:ln w="57150">
            <a:solidFill>
              <a:srgbClr val="FF0000"/>
            </a:solidFill>
            <a:headEnd type="triangle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124" name="Group"/>
          <p:cNvGrpSpPr/>
          <p:nvPr/>
        </p:nvGrpSpPr>
        <p:grpSpPr>
          <a:xfrm>
            <a:off x="968374" y="3297235"/>
            <a:ext cx="381001" cy="486263"/>
            <a:chOff x="0" y="0"/>
            <a:chExt cx="381000" cy="486261"/>
          </a:xfrm>
        </p:grpSpPr>
        <p:sp>
          <p:nvSpPr>
            <p:cNvPr id="122" name="Rectangle"/>
            <p:cNvSpPr/>
            <p:nvPr/>
          </p:nvSpPr>
          <p:spPr>
            <a:xfrm>
              <a:off x="38100" y="55564"/>
              <a:ext cx="342900" cy="393701"/>
            </a:xfrm>
            <a:prstGeom prst="rect">
              <a:avLst/>
            </a:prstGeom>
            <a:solidFill>
              <a:srgbClr val="0000FF"/>
            </a:solidFill>
            <a:ln w="25400" cap="flat">
              <a:solidFill>
                <a:srgbClr val="00FFFF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  <p:sp>
          <p:nvSpPr>
            <p:cNvPr id="123" name="S"/>
            <p:cNvSpPr txBox="1"/>
            <p:nvPr/>
          </p:nvSpPr>
          <p:spPr>
            <a:xfrm>
              <a:off x="0" y="0"/>
              <a:ext cx="262683" cy="4862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solidFill>
                    <a:srgbClr val="FFFFFF"/>
                  </a:solidFill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S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1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We have an array of values (integers, let's say) called x.…"/>
          <p:cNvSpPr txBox="1"/>
          <p:nvPr/>
        </p:nvSpPr>
        <p:spPr>
          <a:xfrm>
            <a:off x="125412" y="679448"/>
            <a:ext cx="7899401" cy="36728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44" tIns="19044" rIns="19044" bIns="19044">
            <a:spAutoFit/>
          </a:bodyPr>
          <a:lstStyle/>
          <a:p>
            <a:pPr defTabSz="762000">
              <a:lnSpc>
                <a:spcPts val="3600"/>
              </a:lnSpc>
              <a:tabLst>
                <a:tab pos="355600" algn="l"/>
                <a:tab pos="711200" algn="l"/>
                <a:tab pos="1079500" algn="l"/>
              </a:tabLst>
              <a:defRPr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pPr>
            <a:r>
              <a:t>We have an array of values (integers, let's say) called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t>.</a:t>
            </a:r>
          </a:p>
          <a:p>
            <a:pPr defTabSz="762000">
              <a:lnSpc>
                <a:spcPts val="3600"/>
              </a:lnSpc>
              <a:tabLst>
                <a:tab pos="355600" algn="l"/>
                <a:tab pos="711200" algn="l"/>
                <a:tab pos="1079500" algn="l"/>
              </a:tabLst>
              <a:defRPr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pPr>
          </a:p>
          <a:p>
            <a:pPr defTabSz="762000">
              <a:lnSpc>
                <a:spcPts val="3600"/>
              </a:lnSpc>
              <a:tabLst>
                <a:tab pos="355600" algn="l"/>
                <a:tab pos="711200" algn="l"/>
                <a:tab pos="1079500" algn="l"/>
              </a:tabLst>
              <a:defRPr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pPr>
            <a:r>
              <a:t>Suppose there are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t> such values.</a:t>
            </a:r>
          </a:p>
          <a:p>
            <a:pPr defTabSz="762000">
              <a:lnSpc>
                <a:spcPts val="3600"/>
              </a:lnSpc>
              <a:tabLst>
                <a:tab pos="355600" algn="l"/>
                <a:tab pos="711200" algn="l"/>
                <a:tab pos="1079500" algn="l"/>
              </a:tabLst>
              <a:defRPr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pPr>
          </a:p>
          <a:p>
            <a:pPr defTabSz="762000">
              <a:lnSpc>
                <a:spcPts val="3600"/>
              </a:lnSpc>
              <a:tabLst>
                <a:tab pos="355600" algn="l"/>
                <a:tab pos="711200" algn="l"/>
                <a:tab pos="1079500" algn="l"/>
              </a:tabLst>
              <a:defRPr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pPr>
            <a:r>
              <a:t>We will also assume that we want this array ordered so that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x[0]</a:t>
            </a:r>
            <a:r>
              <a:t> contains the smallest with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x[n-1]</a:t>
            </a:r>
            <a:r>
              <a:t> the largest and that</a:t>
            </a:r>
          </a:p>
          <a:p>
            <a:pPr defTabSz="762000">
              <a:lnSpc>
                <a:spcPts val="3600"/>
              </a:lnSpc>
              <a:tabLst>
                <a:tab pos="355600" algn="l"/>
                <a:tab pos="711200" algn="l"/>
                <a:tab pos="1079500" algn="l"/>
              </a:tabLst>
              <a:defRPr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pPr>
          </a:p>
          <a:p>
            <a:pPr defTabSz="762000">
              <a:lnSpc>
                <a:spcPts val="3600"/>
              </a:lnSpc>
              <a:tabLst>
                <a:tab pos="355600" algn="l"/>
                <a:tab pos="711200" algn="l"/>
                <a:tab pos="1079500" algn="l"/>
              </a:tabLst>
              <a:defRPr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pPr>
            <a:r>
              <a:t>			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x[i]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£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 x[i+1]   i=0,...,n-2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4" grpId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roup"/>
          <p:cNvGrpSpPr/>
          <p:nvPr/>
        </p:nvGrpSpPr>
        <p:grpSpPr>
          <a:xfrm>
            <a:off x="6286499" y="2476499"/>
            <a:ext cx="317501" cy="735499"/>
            <a:chOff x="0" y="0"/>
            <a:chExt cx="317500" cy="735497"/>
          </a:xfrm>
        </p:grpSpPr>
        <p:sp>
          <p:nvSpPr>
            <p:cNvPr id="126" name="1"/>
            <p:cNvSpPr txBox="1"/>
            <p:nvPr/>
          </p:nvSpPr>
          <p:spPr>
            <a:xfrm>
              <a:off x="0" y="2492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27" name="Rectangle"/>
            <p:cNvSpPr/>
            <p:nvPr/>
          </p:nvSpPr>
          <p:spPr>
            <a:xfrm>
              <a:off x="50800" y="0"/>
              <a:ext cx="266700" cy="2540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131" name="Group"/>
          <p:cNvGrpSpPr/>
          <p:nvPr/>
        </p:nvGrpSpPr>
        <p:grpSpPr>
          <a:xfrm>
            <a:off x="4991099" y="2247900"/>
            <a:ext cx="279401" cy="976798"/>
            <a:chOff x="0" y="0"/>
            <a:chExt cx="279400" cy="976797"/>
          </a:xfrm>
        </p:grpSpPr>
        <p:sp>
          <p:nvSpPr>
            <p:cNvPr id="129" name="2"/>
            <p:cNvSpPr txBox="1"/>
            <p:nvPr/>
          </p:nvSpPr>
          <p:spPr>
            <a:xfrm>
              <a:off x="0" y="4905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30" name="Rectangle"/>
            <p:cNvSpPr/>
            <p:nvPr/>
          </p:nvSpPr>
          <p:spPr>
            <a:xfrm>
              <a:off x="12700" y="0"/>
              <a:ext cx="266700" cy="5080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134" name="Group"/>
          <p:cNvGrpSpPr/>
          <p:nvPr/>
        </p:nvGrpSpPr>
        <p:grpSpPr>
          <a:xfrm>
            <a:off x="2997199" y="1993900"/>
            <a:ext cx="304801" cy="1230798"/>
            <a:chOff x="0" y="0"/>
            <a:chExt cx="304800" cy="1230797"/>
          </a:xfrm>
        </p:grpSpPr>
        <p:sp>
          <p:nvSpPr>
            <p:cNvPr id="132" name="3"/>
            <p:cNvSpPr txBox="1"/>
            <p:nvPr/>
          </p:nvSpPr>
          <p:spPr>
            <a:xfrm>
              <a:off x="0" y="7445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33" name="Rectangle"/>
            <p:cNvSpPr/>
            <p:nvPr/>
          </p:nvSpPr>
          <p:spPr>
            <a:xfrm>
              <a:off x="38100" y="0"/>
              <a:ext cx="266700" cy="7493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137" name="Group"/>
          <p:cNvGrpSpPr/>
          <p:nvPr/>
        </p:nvGrpSpPr>
        <p:grpSpPr>
          <a:xfrm>
            <a:off x="2336799" y="1714500"/>
            <a:ext cx="342901" cy="1497498"/>
            <a:chOff x="0" y="0"/>
            <a:chExt cx="342900" cy="1497497"/>
          </a:xfrm>
        </p:grpSpPr>
        <p:sp>
          <p:nvSpPr>
            <p:cNvPr id="135" name="4"/>
            <p:cNvSpPr txBox="1"/>
            <p:nvPr/>
          </p:nvSpPr>
          <p:spPr>
            <a:xfrm>
              <a:off x="0" y="10112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136" name="Rectangle"/>
            <p:cNvSpPr/>
            <p:nvPr/>
          </p:nvSpPr>
          <p:spPr>
            <a:xfrm>
              <a:off x="76200" y="0"/>
              <a:ext cx="266700" cy="10160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140" name="Group"/>
          <p:cNvGrpSpPr/>
          <p:nvPr/>
        </p:nvGrpSpPr>
        <p:grpSpPr>
          <a:xfrm>
            <a:off x="5626099" y="1485900"/>
            <a:ext cx="317502" cy="1726098"/>
            <a:chOff x="0" y="0"/>
            <a:chExt cx="317500" cy="1726097"/>
          </a:xfrm>
        </p:grpSpPr>
        <p:sp>
          <p:nvSpPr>
            <p:cNvPr id="138" name="5"/>
            <p:cNvSpPr txBox="1"/>
            <p:nvPr/>
          </p:nvSpPr>
          <p:spPr>
            <a:xfrm>
              <a:off x="0" y="12398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139" name="Rectangle"/>
            <p:cNvSpPr/>
            <p:nvPr/>
          </p:nvSpPr>
          <p:spPr>
            <a:xfrm>
              <a:off x="50800" y="0"/>
              <a:ext cx="266701" cy="12446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143" name="Group"/>
          <p:cNvGrpSpPr/>
          <p:nvPr/>
        </p:nvGrpSpPr>
        <p:grpSpPr>
          <a:xfrm>
            <a:off x="1676399" y="1231900"/>
            <a:ext cx="317501" cy="1967398"/>
            <a:chOff x="0" y="0"/>
            <a:chExt cx="317500" cy="1967397"/>
          </a:xfrm>
        </p:grpSpPr>
        <p:sp>
          <p:nvSpPr>
            <p:cNvPr id="141" name="6"/>
            <p:cNvSpPr txBox="1"/>
            <p:nvPr/>
          </p:nvSpPr>
          <p:spPr>
            <a:xfrm>
              <a:off x="0" y="14811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142" name="Rectangle"/>
            <p:cNvSpPr/>
            <p:nvPr/>
          </p:nvSpPr>
          <p:spPr>
            <a:xfrm>
              <a:off x="63500" y="0"/>
              <a:ext cx="254000" cy="14986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146" name="Group"/>
          <p:cNvGrpSpPr/>
          <p:nvPr/>
        </p:nvGrpSpPr>
        <p:grpSpPr>
          <a:xfrm>
            <a:off x="4267199" y="990600"/>
            <a:ext cx="317501" cy="2246798"/>
            <a:chOff x="0" y="0"/>
            <a:chExt cx="317500" cy="2246797"/>
          </a:xfrm>
        </p:grpSpPr>
        <p:sp>
          <p:nvSpPr>
            <p:cNvPr id="144" name="7"/>
            <p:cNvSpPr txBox="1"/>
            <p:nvPr/>
          </p:nvSpPr>
          <p:spPr>
            <a:xfrm>
              <a:off x="0" y="17605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145" name="Rectangle"/>
            <p:cNvSpPr/>
            <p:nvPr/>
          </p:nvSpPr>
          <p:spPr>
            <a:xfrm>
              <a:off x="63500" y="0"/>
              <a:ext cx="254000" cy="17653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149" name="Group"/>
          <p:cNvGrpSpPr/>
          <p:nvPr/>
        </p:nvGrpSpPr>
        <p:grpSpPr>
          <a:xfrm>
            <a:off x="3644899" y="749300"/>
            <a:ext cx="279401" cy="2475398"/>
            <a:chOff x="0" y="0"/>
            <a:chExt cx="279400" cy="2475397"/>
          </a:xfrm>
        </p:grpSpPr>
        <p:sp>
          <p:nvSpPr>
            <p:cNvPr id="147" name="8"/>
            <p:cNvSpPr txBox="1"/>
            <p:nvPr/>
          </p:nvSpPr>
          <p:spPr>
            <a:xfrm>
              <a:off x="0" y="19891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148" name="Rectangle"/>
            <p:cNvSpPr/>
            <p:nvPr/>
          </p:nvSpPr>
          <p:spPr>
            <a:xfrm>
              <a:off x="25400" y="0"/>
              <a:ext cx="254000" cy="19939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152" name="Group"/>
          <p:cNvGrpSpPr/>
          <p:nvPr/>
        </p:nvGrpSpPr>
        <p:grpSpPr>
          <a:xfrm>
            <a:off x="1028699" y="482600"/>
            <a:ext cx="279401" cy="2742098"/>
            <a:chOff x="0" y="0"/>
            <a:chExt cx="279400" cy="2742097"/>
          </a:xfrm>
        </p:grpSpPr>
        <p:sp>
          <p:nvSpPr>
            <p:cNvPr id="150" name="9"/>
            <p:cNvSpPr txBox="1"/>
            <p:nvPr/>
          </p:nvSpPr>
          <p:spPr>
            <a:xfrm>
              <a:off x="0" y="22558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9</a:t>
              </a:r>
            </a:p>
          </p:txBody>
        </p:sp>
        <p:sp>
          <p:nvSpPr>
            <p:cNvPr id="151" name="Rectangle"/>
            <p:cNvSpPr/>
            <p:nvPr/>
          </p:nvSpPr>
          <p:spPr>
            <a:xfrm>
              <a:off x="25400" y="0"/>
              <a:ext cx="254000" cy="22606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sp>
        <p:nvSpPr>
          <p:cNvPr id="153" name="Selection Sort"/>
          <p:cNvSpPr txBox="1"/>
          <p:nvPr/>
        </p:nvSpPr>
        <p:spPr>
          <a:xfrm>
            <a:off x="2451100" y="4833935"/>
            <a:ext cx="2198936" cy="4862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9044" tIns="19044" rIns="19044" bIns="19044">
            <a:spAutoFit/>
          </a:bodyPr>
          <a:lstStyle>
            <a:lvl1pPr defTabSz="762000">
              <a:lnSpc>
                <a:spcPts val="3600"/>
              </a:lnSpc>
              <a:tabLst>
                <a:tab pos="355600" algn="l"/>
                <a:tab pos="711200" algn="l"/>
                <a:tab pos="1079500" algn="l"/>
              </a:tabLst>
              <a:defRPr sz="30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lvl1pPr>
          </a:lstStyle>
          <a:p>
            <a:pPr/>
            <a:r>
              <a:t>Selection Sort</a:t>
            </a:r>
          </a:p>
        </p:txBody>
      </p:sp>
      <p:sp>
        <p:nvSpPr>
          <p:cNvPr id="154" name="Line"/>
          <p:cNvSpPr/>
          <p:nvPr/>
        </p:nvSpPr>
        <p:spPr>
          <a:xfrm>
            <a:off x="1778000" y="3898900"/>
            <a:ext cx="0" cy="647700"/>
          </a:xfrm>
          <a:prstGeom prst="line">
            <a:avLst/>
          </a:prstGeom>
          <a:ln w="57150">
            <a:solidFill>
              <a:srgbClr val="FF0000"/>
            </a:solidFill>
            <a:headEnd type="triangle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157" name="Group"/>
          <p:cNvGrpSpPr/>
          <p:nvPr/>
        </p:nvGrpSpPr>
        <p:grpSpPr>
          <a:xfrm>
            <a:off x="1616074" y="3297235"/>
            <a:ext cx="381001" cy="486263"/>
            <a:chOff x="0" y="0"/>
            <a:chExt cx="381000" cy="486261"/>
          </a:xfrm>
        </p:grpSpPr>
        <p:sp>
          <p:nvSpPr>
            <p:cNvPr id="155" name="Rectangle"/>
            <p:cNvSpPr/>
            <p:nvPr/>
          </p:nvSpPr>
          <p:spPr>
            <a:xfrm>
              <a:off x="38100" y="55564"/>
              <a:ext cx="342900" cy="393701"/>
            </a:xfrm>
            <a:prstGeom prst="rect">
              <a:avLst/>
            </a:prstGeom>
            <a:solidFill>
              <a:srgbClr val="0000FF"/>
            </a:solidFill>
            <a:ln w="25400" cap="flat">
              <a:solidFill>
                <a:srgbClr val="00FFFF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  <p:sp>
          <p:nvSpPr>
            <p:cNvPr id="156" name="S"/>
            <p:cNvSpPr txBox="1"/>
            <p:nvPr/>
          </p:nvSpPr>
          <p:spPr>
            <a:xfrm>
              <a:off x="0" y="0"/>
              <a:ext cx="262683" cy="4862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solidFill>
                    <a:srgbClr val="FFFFFF"/>
                  </a:solidFill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S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"/>
          <p:cNvGrpSpPr/>
          <p:nvPr/>
        </p:nvGrpSpPr>
        <p:grpSpPr>
          <a:xfrm>
            <a:off x="6286499" y="2476499"/>
            <a:ext cx="317501" cy="735499"/>
            <a:chOff x="0" y="0"/>
            <a:chExt cx="317500" cy="735497"/>
          </a:xfrm>
        </p:grpSpPr>
        <p:sp>
          <p:nvSpPr>
            <p:cNvPr id="159" name="1"/>
            <p:cNvSpPr txBox="1"/>
            <p:nvPr/>
          </p:nvSpPr>
          <p:spPr>
            <a:xfrm>
              <a:off x="0" y="2492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60" name="Rectangle"/>
            <p:cNvSpPr/>
            <p:nvPr/>
          </p:nvSpPr>
          <p:spPr>
            <a:xfrm>
              <a:off x="50800" y="0"/>
              <a:ext cx="266700" cy="2540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164" name="Group"/>
          <p:cNvGrpSpPr/>
          <p:nvPr/>
        </p:nvGrpSpPr>
        <p:grpSpPr>
          <a:xfrm>
            <a:off x="4991099" y="2247900"/>
            <a:ext cx="279401" cy="976798"/>
            <a:chOff x="0" y="0"/>
            <a:chExt cx="279400" cy="976797"/>
          </a:xfrm>
        </p:grpSpPr>
        <p:sp>
          <p:nvSpPr>
            <p:cNvPr id="162" name="2"/>
            <p:cNvSpPr txBox="1"/>
            <p:nvPr/>
          </p:nvSpPr>
          <p:spPr>
            <a:xfrm>
              <a:off x="0" y="4905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63" name="Rectangle"/>
            <p:cNvSpPr/>
            <p:nvPr/>
          </p:nvSpPr>
          <p:spPr>
            <a:xfrm>
              <a:off x="12700" y="0"/>
              <a:ext cx="266700" cy="5080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167" name="Group"/>
          <p:cNvGrpSpPr/>
          <p:nvPr/>
        </p:nvGrpSpPr>
        <p:grpSpPr>
          <a:xfrm>
            <a:off x="2997199" y="1993900"/>
            <a:ext cx="304801" cy="1230798"/>
            <a:chOff x="0" y="0"/>
            <a:chExt cx="304800" cy="1230797"/>
          </a:xfrm>
        </p:grpSpPr>
        <p:sp>
          <p:nvSpPr>
            <p:cNvPr id="165" name="3"/>
            <p:cNvSpPr txBox="1"/>
            <p:nvPr/>
          </p:nvSpPr>
          <p:spPr>
            <a:xfrm>
              <a:off x="0" y="7445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66" name="Rectangle"/>
            <p:cNvSpPr/>
            <p:nvPr/>
          </p:nvSpPr>
          <p:spPr>
            <a:xfrm>
              <a:off x="38100" y="0"/>
              <a:ext cx="266700" cy="7493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170" name="Group"/>
          <p:cNvGrpSpPr/>
          <p:nvPr/>
        </p:nvGrpSpPr>
        <p:grpSpPr>
          <a:xfrm>
            <a:off x="2336799" y="1714500"/>
            <a:ext cx="342901" cy="1497498"/>
            <a:chOff x="0" y="0"/>
            <a:chExt cx="342900" cy="1497497"/>
          </a:xfrm>
        </p:grpSpPr>
        <p:sp>
          <p:nvSpPr>
            <p:cNvPr id="168" name="4"/>
            <p:cNvSpPr txBox="1"/>
            <p:nvPr/>
          </p:nvSpPr>
          <p:spPr>
            <a:xfrm>
              <a:off x="0" y="10112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169" name="Rectangle"/>
            <p:cNvSpPr/>
            <p:nvPr/>
          </p:nvSpPr>
          <p:spPr>
            <a:xfrm>
              <a:off x="76200" y="0"/>
              <a:ext cx="266700" cy="10160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173" name="Group"/>
          <p:cNvGrpSpPr/>
          <p:nvPr/>
        </p:nvGrpSpPr>
        <p:grpSpPr>
          <a:xfrm>
            <a:off x="5626099" y="1485900"/>
            <a:ext cx="317502" cy="1726098"/>
            <a:chOff x="0" y="0"/>
            <a:chExt cx="317500" cy="1726097"/>
          </a:xfrm>
        </p:grpSpPr>
        <p:sp>
          <p:nvSpPr>
            <p:cNvPr id="171" name="5"/>
            <p:cNvSpPr txBox="1"/>
            <p:nvPr/>
          </p:nvSpPr>
          <p:spPr>
            <a:xfrm>
              <a:off x="0" y="12398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172" name="Rectangle"/>
            <p:cNvSpPr/>
            <p:nvPr/>
          </p:nvSpPr>
          <p:spPr>
            <a:xfrm>
              <a:off x="50800" y="0"/>
              <a:ext cx="266701" cy="12446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176" name="Group"/>
          <p:cNvGrpSpPr/>
          <p:nvPr/>
        </p:nvGrpSpPr>
        <p:grpSpPr>
          <a:xfrm>
            <a:off x="1676399" y="1231900"/>
            <a:ext cx="317501" cy="1967398"/>
            <a:chOff x="0" y="0"/>
            <a:chExt cx="317500" cy="1967397"/>
          </a:xfrm>
        </p:grpSpPr>
        <p:sp>
          <p:nvSpPr>
            <p:cNvPr id="174" name="6"/>
            <p:cNvSpPr txBox="1"/>
            <p:nvPr/>
          </p:nvSpPr>
          <p:spPr>
            <a:xfrm>
              <a:off x="0" y="14811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175" name="Rectangle"/>
            <p:cNvSpPr/>
            <p:nvPr/>
          </p:nvSpPr>
          <p:spPr>
            <a:xfrm>
              <a:off x="63500" y="0"/>
              <a:ext cx="254000" cy="14986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179" name="Group"/>
          <p:cNvGrpSpPr/>
          <p:nvPr/>
        </p:nvGrpSpPr>
        <p:grpSpPr>
          <a:xfrm>
            <a:off x="4267199" y="990600"/>
            <a:ext cx="317501" cy="2246798"/>
            <a:chOff x="0" y="0"/>
            <a:chExt cx="317500" cy="2246797"/>
          </a:xfrm>
        </p:grpSpPr>
        <p:sp>
          <p:nvSpPr>
            <p:cNvPr id="177" name="7"/>
            <p:cNvSpPr txBox="1"/>
            <p:nvPr/>
          </p:nvSpPr>
          <p:spPr>
            <a:xfrm>
              <a:off x="0" y="17605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178" name="Rectangle"/>
            <p:cNvSpPr/>
            <p:nvPr/>
          </p:nvSpPr>
          <p:spPr>
            <a:xfrm>
              <a:off x="63500" y="0"/>
              <a:ext cx="254000" cy="17653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182" name="Group"/>
          <p:cNvGrpSpPr/>
          <p:nvPr/>
        </p:nvGrpSpPr>
        <p:grpSpPr>
          <a:xfrm>
            <a:off x="3644899" y="749300"/>
            <a:ext cx="279401" cy="2475398"/>
            <a:chOff x="0" y="0"/>
            <a:chExt cx="279400" cy="2475397"/>
          </a:xfrm>
        </p:grpSpPr>
        <p:sp>
          <p:nvSpPr>
            <p:cNvPr id="180" name="8"/>
            <p:cNvSpPr txBox="1"/>
            <p:nvPr/>
          </p:nvSpPr>
          <p:spPr>
            <a:xfrm>
              <a:off x="0" y="19891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181" name="Rectangle"/>
            <p:cNvSpPr/>
            <p:nvPr/>
          </p:nvSpPr>
          <p:spPr>
            <a:xfrm>
              <a:off x="25400" y="0"/>
              <a:ext cx="254000" cy="19939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185" name="Group"/>
          <p:cNvGrpSpPr/>
          <p:nvPr/>
        </p:nvGrpSpPr>
        <p:grpSpPr>
          <a:xfrm>
            <a:off x="1028699" y="482600"/>
            <a:ext cx="279401" cy="2742098"/>
            <a:chOff x="0" y="0"/>
            <a:chExt cx="279400" cy="2742097"/>
          </a:xfrm>
        </p:grpSpPr>
        <p:sp>
          <p:nvSpPr>
            <p:cNvPr id="183" name="9"/>
            <p:cNvSpPr txBox="1"/>
            <p:nvPr/>
          </p:nvSpPr>
          <p:spPr>
            <a:xfrm>
              <a:off x="0" y="22558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9</a:t>
              </a:r>
            </a:p>
          </p:txBody>
        </p:sp>
        <p:sp>
          <p:nvSpPr>
            <p:cNvPr id="184" name="Rectangle"/>
            <p:cNvSpPr/>
            <p:nvPr/>
          </p:nvSpPr>
          <p:spPr>
            <a:xfrm>
              <a:off x="25400" y="0"/>
              <a:ext cx="254000" cy="22606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sp>
        <p:nvSpPr>
          <p:cNvPr id="186" name="Selection Sort"/>
          <p:cNvSpPr txBox="1"/>
          <p:nvPr/>
        </p:nvSpPr>
        <p:spPr>
          <a:xfrm>
            <a:off x="2451100" y="4833935"/>
            <a:ext cx="2198936" cy="4862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9044" tIns="19044" rIns="19044" bIns="19044">
            <a:spAutoFit/>
          </a:bodyPr>
          <a:lstStyle>
            <a:lvl1pPr defTabSz="762000">
              <a:lnSpc>
                <a:spcPts val="3600"/>
              </a:lnSpc>
              <a:tabLst>
                <a:tab pos="355600" algn="l"/>
                <a:tab pos="711200" algn="l"/>
                <a:tab pos="1079500" algn="l"/>
              </a:tabLst>
              <a:defRPr sz="30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lvl1pPr>
          </a:lstStyle>
          <a:p>
            <a:pPr/>
            <a:r>
              <a:t>Selection Sort</a:t>
            </a:r>
          </a:p>
        </p:txBody>
      </p:sp>
      <p:sp>
        <p:nvSpPr>
          <p:cNvPr id="187" name="Line"/>
          <p:cNvSpPr/>
          <p:nvPr/>
        </p:nvSpPr>
        <p:spPr>
          <a:xfrm>
            <a:off x="2479675" y="3898900"/>
            <a:ext cx="0" cy="647700"/>
          </a:xfrm>
          <a:prstGeom prst="line">
            <a:avLst/>
          </a:prstGeom>
          <a:ln w="57150">
            <a:solidFill>
              <a:srgbClr val="FF0000"/>
            </a:solidFill>
            <a:headEnd type="triangle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190" name="Group"/>
          <p:cNvGrpSpPr/>
          <p:nvPr/>
        </p:nvGrpSpPr>
        <p:grpSpPr>
          <a:xfrm>
            <a:off x="1616074" y="3297235"/>
            <a:ext cx="381001" cy="486263"/>
            <a:chOff x="0" y="0"/>
            <a:chExt cx="381000" cy="486261"/>
          </a:xfrm>
        </p:grpSpPr>
        <p:sp>
          <p:nvSpPr>
            <p:cNvPr id="188" name="Rectangle"/>
            <p:cNvSpPr/>
            <p:nvPr/>
          </p:nvSpPr>
          <p:spPr>
            <a:xfrm>
              <a:off x="38100" y="55564"/>
              <a:ext cx="342900" cy="393701"/>
            </a:xfrm>
            <a:prstGeom prst="rect">
              <a:avLst/>
            </a:prstGeom>
            <a:solidFill>
              <a:srgbClr val="0000FF"/>
            </a:solidFill>
            <a:ln w="25400" cap="flat">
              <a:solidFill>
                <a:srgbClr val="00FFFF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  <p:sp>
          <p:nvSpPr>
            <p:cNvPr id="189" name="S"/>
            <p:cNvSpPr txBox="1"/>
            <p:nvPr/>
          </p:nvSpPr>
          <p:spPr>
            <a:xfrm>
              <a:off x="0" y="0"/>
              <a:ext cx="262683" cy="4862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solidFill>
                    <a:srgbClr val="FFFFFF"/>
                  </a:solidFill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S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" name="Group"/>
          <p:cNvGrpSpPr/>
          <p:nvPr/>
        </p:nvGrpSpPr>
        <p:grpSpPr>
          <a:xfrm>
            <a:off x="6286499" y="2476499"/>
            <a:ext cx="317501" cy="735499"/>
            <a:chOff x="0" y="0"/>
            <a:chExt cx="317500" cy="735497"/>
          </a:xfrm>
        </p:grpSpPr>
        <p:sp>
          <p:nvSpPr>
            <p:cNvPr id="192" name="1"/>
            <p:cNvSpPr txBox="1"/>
            <p:nvPr/>
          </p:nvSpPr>
          <p:spPr>
            <a:xfrm>
              <a:off x="0" y="2492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93" name="Rectangle"/>
            <p:cNvSpPr/>
            <p:nvPr/>
          </p:nvSpPr>
          <p:spPr>
            <a:xfrm>
              <a:off x="50800" y="0"/>
              <a:ext cx="266700" cy="2540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197" name="Group"/>
          <p:cNvGrpSpPr/>
          <p:nvPr/>
        </p:nvGrpSpPr>
        <p:grpSpPr>
          <a:xfrm>
            <a:off x="4991099" y="2247900"/>
            <a:ext cx="279401" cy="976798"/>
            <a:chOff x="0" y="0"/>
            <a:chExt cx="279400" cy="976797"/>
          </a:xfrm>
        </p:grpSpPr>
        <p:sp>
          <p:nvSpPr>
            <p:cNvPr id="195" name="2"/>
            <p:cNvSpPr txBox="1"/>
            <p:nvPr/>
          </p:nvSpPr>
          <p:spPr>
            <a:xfrm>
              <a:off x="0" y="4905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96" name="Rectangle"/>
            <p:cNvSpPr/>
            <p:nvPr/>
          </p:nvSpPr>
          <p:spPr>
            <a:xfrm>
              <a:off x="12700" y="0"/>
              <a:ext cx="266700" cy="5080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200" name="Group"/>
          <p:cNvGrpSpPr/>
          <p:nvPr/>
        </p:nvGrpSpPr>
        <p:grpSpPr>
          <a:xfrm>
            <a:off x="2997199" y="1993900"/>
            <a:ext cx="304801" cy="1230798"/>
            <a:chOff x="0" y="0"/>
            <a:chExt cx="304800" cy="1230797"/>
          </a:xfrm>
        </p:grpSpPr>
        <p:sp>
          <p:nvSpPr>
            <p:cNvPr id="198" name="3"/>
            <p:cNvSpPr txBox="1"/>
            <p:nvPr/>
          </p:nvSpPr>
          <p:spPr>
            <a:xfrm>
              <a:off x="0" y="7445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99" name="Rectangle"/>
            <p:cNvSpPr/>
            <p:nvPr/>
          </p:nvSpPr>
          <p:spPr>
            <a:xfrm>
              <a:off x="38100" y="0"/>
              <a:ext cx="266700" cy="7493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203" name="Group"/>
          <p:cNvGrpSpPr/>
          <p:nvPr/>
        </p:nvGrpSpPr>
        <p:grpSpPr>
          <a:xfrm>
            <a:off x="2336799" y="1714500"/>
            <a:ext cx="342901" cy="1497498"/>
            <a:chOff x="0" y="0"/>
            <a:chExt cx="342900" cy="1497497"/>
          </a:xfrm>
        </p:grpSpPr>
        <p:sp>
          <p:nvSpPr>
            <p:cNvPr id="201" name="4"/>
            <p:cNvSpPr txBox="1"/>
            <p:nvPr/>
          </p:nvSpPr>
          <p:spPr>
            <a:xfrm>
              <a:off x="0" y="10112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202" name="Rectangle"/>
            <p:cNvSpPr/>
            <p:nvPr/>
          </p:nvSpPr>
          <p:spPr>
            <a:xfrm>
              <a:off x="76200" y="0"/>
              <a:ext cx="266700" cy="10160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206" name="Group"/>
          <p:cNvGrpSpPr/>
          <p:nvPr/>
        </p:nvGrpSpPr>
        <p:grpSpPr>
          <a:xfrm>
            <a:off x="5626099" y="1485900"/>
            <a:ext cx="317502" cy="1726098"/>
            <a:chOff x="0" y="0"/>
            <a:chExt cx="317500" cy="1726097"/>
          </a:xfrm>
        </p:grpSpPr>
        <p:sp>
          <p:nvSpPr>
            <p:cNvPr id="204" name="5"/>
            <p:cNvSpPr txBox="1"/>
            <p:nvPr/>
          </p:nvSpPr>
          <p:spPr>
            <a:xfrm>
              <a:off x="0" y="12398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205" name="Rectangle"/>
            <p:cNvSpPr/>
            <p:nvPr/>
          </p:nvSpPr>
          <p:spPr>
            <a:xfrm>
              <a:off x="50800" y="0"/>
              <a:ext cx="266701" cy="12446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209" name="Group"/>
          <p:cNvGrpSpPr/>
          <p:nvPr/>
        </p:nvGrpSpPr>
        <p:grpSpPr>
          <a:xfrm>
            <a:off x="1676399" y="1231900"/>
            <a:ext cx="317501" cy="1967398"/>
            <a:chOff x="0" y="0"/>
            <a:chExt cx="317500" cy="1967397"/>
          </a:xfrm>
        </p:grpSpPr>
        <p:sp>
          <p:nvSpPr>
            <p:cNvPr id="207" name="6"/>
            <p:cNvSpPr txBox="1"/>
            <p:nvPr/>
          </p:nvSpPr>
          <p:spPr>
            <a:xfrm>
              <a:off x="0" y="14811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208" name="Rectangle"/>
            <p:cNvSpPr/>
            <p:nvPr/>
          </p:nvSpPr>
          <p:spPr>
            <a:xfrm>
              <a:off x="63500" y="0"/>
              <a:ext cx="254000" cy="14986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212" name="Group"/>
          <p:cNvGrpSpPr/>
          <p:nvPr/>
        </p:nvGrpSpPr>
        <p:grpSpPr>
          <a:xfrm>
            <a:off x="4267199" y="990600"/>
            <a:ext cx="317501" cy="2246798"/>
            <a:chOff x="0" y="0"/>
            <a:chExt cx="317500" cy="2246797"/>
          </a:xfrm>
        </p:grpSpPr>
        <p:sp>
          <p:nvSpPr>
            <p:cNvPr id="210" name="7"/>
            <p:cNvSpPr txBox="1"/>
            <p:nvPr/>
          </p:nvSpPr>
          <p:spPr>
            <a:xfrm>
              <a:off x="0" y="17605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211" name="Rectangle"/>
            <p:cNvSpPr/>
            <p:nvPr/>
          </p:nvSpPr>
          <p:spPr>
            <a:xfrm>
              <a:off x="63500" y="0"/>
              <a:ext cx="254000" cy="17653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215" name="Group"/>
          <p:cNvGrpSpPr/>
          <p:nvPr/>
        </p:nvGrpSpPr>
        <p:grpSpPr>
          <a:xfrm>
            <a:off x="3644899" y="749300"/>
            <a:ext cx="279401" cy="2475398"/>
            <a:chOff x="0" y="0"/>
            <a:chExt cx="279400" cy="2475397"/>
          </a:xfrm>
        </p:grpSpPr>
        <p:sp>
          <p:nvSpPr>
            <p:cNvPr id="213" name="8"/>
            <p:cNvSpPr txBox="1"/>
            <p:nvPr/>
          </p:nvSpPr>
          <p:spPr>
            <a:xfrm>
              <a:off x="0" y="19891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214" name="Rectangle"/>
            <p:cNvSpPr/>
            <p:nvPr/>
          </p:nvSpPr>
          <p:spPr>
            <a:xfrm>
              <a:off x="25400" y="0"/>
              <a:ext cx="254000" cy="19939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218" name="Group"/>
          <p:cNvGrpSpPr/>
          <p:nvPr/>
        </p:nvGrpSpPr>
        <p:grpSpPr>
          <a:xfrm>
            <a:off x="1028699" y="482600"/>
            <a:ext cx="279401" cy="2742098"/>
            <a:chOff x="0" y="0"/>
            <a:chExt cx="279400" cy="2742097"/>
          </a:xfrm>
        </p:grpSpPr>
        <p:sp>
          <p:nvSpPr>
            <p:cNvPr id="216" name="9"/>
            <p:cNvSpPr txBox="1"/>
            <p:nvPr/>
          </p:nvSpPr>
          <p:spPr>
            <a:xfrm>
              <a:off x="0" y="22558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9</a:t>
              </a:r>
            </a:p>
          </p:txBody>
        </p:sp>
        <p:sp>
          <p:nvSpPr>
            <p:cNvPr id="217" name="Rectangle"/>
            <p:cNvSpPr/>
            <p:nvPr/>
          </p:nvSpPr>
          <p:spPr>
            <a:xfrm>
              <a:off x="25400" y="0"/>
              <a:ext cx="254000" cy="22606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sp>
        <p:nvSpPr>
          <p:cNvPr id="219" name="Selection Sort"/>
          <p:cNvSpPr txBox="1"/>
          <p:nvPr/>
        </p:nvSpPr>
        <p:spPr>
          <a:xfrm>
            <a:off x="2451100" y="4833935"/>
            <a:ext cx="2198936" cy="4862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9044" tIns="19044" rIns="19044" bIns="19044">
            <a:spAutoFit/>
          </a:bodyPr>
          <a:lstStyle>
            <a:lvl1pPr defTabSz="762000">
              <a:lnSpc>
                <a:spcPts val="3600"/>
              </a:lnSpc>
              <a:tabLst>
                <a:tab pos="355600" algn="l"/>
                <a:tab pos="711200" algn="l"/>
                <a:tab pos="1079500" algn="l"/>
              </a:tabLst>
              <a:defRPr sz="30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lvl1pPr>
          </a:lstStyle>
          <a:p>
            <a:pPr/>
            <a:r>
              <a:t>Selection Sort</a:t>
            </a:r>
          </a:p>
        </p:txBody>
      </p:sp>
      <p:sp>
        <p:nvSpPr>
          <p:cNvPr id="220" name="Line"/>
          <p:cNvSpPr/>
          <p:nvPr/>
        </p:nvSpPr>
        <p:spPr>
          <a:xfrm>
            <a:off x="2479675" y="3898900"/>
            <a:ext cx="0" cy="647700"/>
          </a:xfrm>
          <a:prstGeom prst="line">
            <a:avLst/>
          </a:prstGeom>
          <a:ln w="57150">
            <a:solidFill>
              <a:srgbClr val="FF0000"/>
            </a:solidFill>
            <a:headEnd type="triangle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223" name="Group"/>
          <p:cNvGrpSpPr/>
          <p:nvPr/>
        </p:nvGrpSpPr>
        <p:grpSpPr>
          <a:xfrm>
            <a:off x="2263774" y="3297235"/>
            <a:ext cx="381001" cy="486263"/>
            <a:chOff x="0" y="0"/>
            <a:chExt cx="381000" cy="486261"/>
          </a:xfrm>
        </p:grpSpPr>
        <p:sp>
          <p:nvSpPr>
            <p:cNvPr id="221" name="Rectangle"/>
            <p:cNvSpPr/>
            <p:nvPr/>
          </p:nvSpPr>
          <p:spPr>
            <a:xfrm>
              <a:off x="38100" y="55564"/>
              <a:ext cx="342900" cy="393701"/>
            </a:xfrm>
            <a:prstGeom prst="rect">
              <a:avLst/>
            </a:prstGeom>
            <a:solidFill>
              <a:srgbClr val="0000FF"/>
            </a:solidFill>
            <a:ln w="25400" cap="flat">
              <a:solidFill>
                <a:srgbClr val="00FFFF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  <p:sp>
          <p:nvSpPr>
            <p:cNvPr id="222" name="S"/>
            <p:cNvSpPr txBox="1"/>
            <p:nvPr/>
          </p:nvSpPr>
          <p:spPr>
            <a:xfrm>
              <a:off x="0" y="0"/>
              <a:ext cx="262683" cy="4862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solidFill>
                    <a:srgbClr val="FFFFFF"/>
                  </a:solidFill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S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" name="Group"/>
          <p:cNvGrpSpPr/>
          <p:nvPr/>
        </p:nvGrpSpPr>
        <p:grpSpPr>
          <a:xfrm>
            <a:off x="6286499" y="2476499"/>
            <a:ext cx="317501" cy="735499"/>
            <a:chOff x="0" y="0"/>
            <a:chExt cx="317500" cy="735497"/>
          </a:xfrm>
        </p:grpSpPr>
        <p:sp>
          <p:nvSpPr>
            <p:cNvPr id="225" name="1"/>
            <p:cNvSpPr txBox="1"/>
            <p:nvPr/>
          </p:nvSpPr>
          <p:spPr>
            <a:xfrm>
              <a:off x="0" y="2492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26" name="Rectangle"/>
            <p:cNvSpPr/>
            <p:nvPr/>
          </p:nvSpPr>
          <p:spPr>
            <a:xfrm>
              <a:off x="50800" y="0"/>
              <a:ext cx="266700" cy="2540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230" name="Group"/>
          <p:cNvGrpSpPr/>
          <p:nvPr/>
        </p:nvGrpSpPr>
        <p:grpSpPr>
          <a:xfrm>
            <a:off x="4991099" y="2247900"/>
            <a:ext cx="279401" cy="976798"/>
            <a:chOff x="0" y="0"/>
            <a:chExt cx="279400" cy="976797"/>
          </a:xfrm>
        </p:grpSpPr>
        <p:sp>
          <p:nvSpPr>
            <p:cNvPr id="228" name="2"/>
            <p:cNvSpPr txBox="1"/>
            <p:nvPr/>
          </p:nvSpPr>
          <p:spPr>
            <a:xfrm>
              <a:off x="0" y="4905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229" name="Rectangle"/>
            <p:cNvSpPr/>
            <p:nvPr/>
          </p:nvSpPr>
          <p:spPr>
            <a:xfrm>
              <a:off x="12700" y="0"/>
              <a:ext cx="266700" cy="5080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233" name="Group"/>
          <p:cNvGrpSpPr/>
          <p:nvPr/>
        </p:nvGrpSpPr>
        <p:grpSpPr>
          <a:xfrm>
            <a:off x="2997199" y="1993900"/>
            <a:ext cx="304801" cy="1230798"/>
            <a:chOff x="0" y="0"/>
            <a:chExt cx="304800" cy="1230797"/>
          </a:xfrm>
        </p:grpSpPr>
        <p:sp>
          <p:nvSpPr>
            <p:cNvPr id="231" name="3"/>
            <p:cNvSpPr txBox="1"/>
            <p:nvPr/>
          </p:nvSpPr>
          <p:spPr>
            <a:xfrm>
              <a:off x="0" y="7445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232" name="Rectangle"/>
            <p:cNvSpPr/>
            <p:nvPr/>
          </p:nvSpPr>
          <p:spPr>
            <a:xfrm>
              <a:off x="38100" y="0"/>
              <a:ext cx="266700" cy="7493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236" name="Group"/>
          <p:cNvGrpSpPr/>
          <p:nvPr/>
        </p:nvGrpSpPr>
        <p:grpSpPr>
          <a:xfrm>
            <a:off x="2336799" y="1714500"/>
            <a:ext cx="342901" cy="1497498"/>
            <a:chOff x="0" y="0"/>
            <a:chExt cx="342900" cy="1497497"/>
          </a:xfrm>
        </p:grpSpPr>
        <p:sp>
          <p:nvSpPr>
            <p:cNvPr id="234" name="4"/>
            <p:cNvSpPr txBox="1"/>
            <p:nvPr/>
          </p:nvSpPr>
          <p:spPr>
            <a:xfrm>
              <a:off x="0" y="10112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235" name="Rectangle"/>
            <p:cNvSpPr/>
            <p:nvPr/>
          </p:nvSpPr>
          <p:spPr>
            <a:xfrm>
              <a:off x="76200" y="0"/>
              <a:ext cx="266700" cy="10160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239" name="Group"/>
          <p:cNvGrpSpPr/>
          <p:nvPr/>
        </p:nvGrpSpPr>
        <p:grpSpPr>
          <a:xfrm>
            <a:off x="5626099" y="1485900"/>
            <a:ext cx="317502" cy="1726098"/>
            <a:chOff x="0" y="0"/>
            <a:chExt cx="317500" cy="1726097"/>
          </a:xfrm>
        </p:grpSpPr>
        <p:sp>
          <p:nvSpPr>
            <p:cNvPr id="237" name="5"/>
            <p:cNvSpPr txBox="1"/>
            <p:nvPr/>
          </p:nvSpPr>
          <p:spPr>
            <a:xfrm>
              <a:off x="0" y="12398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238" name="Rectangle"/>
            <p:cNvSpPr/>
            <p:nvPr/>
          </p:nvSpPr>
          <p:spPr>
            <a:xfrm>
              <a:off x="50800" y="0"/>
              <a:ext cx="266701" cy="12446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242" name="Group"/>
          <p:cNvGrpSpPr/>
          <p:nvPr/>
        </p:nvGrpSpPr>
        <p:grpSpPr>
          <a:xfrm>
            <a:off x="1676399" y="1231900"/>
            <a:ext cx="317501" cy="1967398"/>
            <a:chOff x="0" y="0"/>
            <a:chExt cx="317500" cy="1967397"/>
          </a:xfrm>
        </p:grpSpPr>
        <p:sp>
          <p:nvSpPr>
            <p:cNvPr id="240" name="6"/>
            <p:cNvSpPr txBox="1"/>
            <p:nvPr/>
          </p:nvSpPr>
          <p:spPr>
            <a:xfrm>
              <a:off x="0" y="14811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241" name="Rectangle"/>
            <p:cNvSpPr/>
            <p:nvPr/>
          </p:nvSpPr>
          <p:spPr>
            <a:xfrm>
              <a:off x="63500" y="0"/>
              <a:ext cx="254000" cy="14986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245" name="Group"/>
          <p:cNvGrpSpPr/>
          <p:nvPr/>
        </p:nvGrpSpPr>
        <p:grpSpPr>
          <a:xfrm>
            <a:off x="4267199" y="990600"/>
            <a:ext cx="317501" cy="2246798"/>
            <a:chOff x="0" y="0"/>
            <a:chExt cx="317500" cy="2246797"/>
          </a:xfrm>
        </p:grpSpPr>
        <p:sp>
          <p:nvSpPr>
            <p:cNvPr id="243" name="7"/>
            <p:cNvSpPr txBox="1"/>
            <p:nvPr/>
          </p:nvSpPr>
          <p:spPr>
            <a:xfrm>
              <a:off x="0" y="17605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244" name="Rectangle"/>
            <p:cNvSpPr/>
            <p:nvPr/>
          </p:nvSpPr>
          <p:spPr>
            <a:xfrm>
              <a:off x="63500" y="0"/>
              <a:ext cx="254000" cy="17653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248" name="Group"/>
          <p:cNvGrpSpPr/>
          <p:nvPr/>
        </p:nvGrpSpPr>
        <p:grpSpPr>
          <a:xfrm>
            <a:off x="3644899" y="749300"/>
            <a:ext cx="279401" cy="2475398"/>
            <a:chOff x="0" y="0"/>
            <a:chExt cx="279400" cy="2475397"/>
          </a:xfrm>
        </p:grpSpPr>
        <p:sp>
          <p:nvSpPr>
            <p:cNvPr id="246" name="8"/>
            <p:cNvSpPr txBox="1"/>
            <p:nvPr/>
          </p:nvSpPr>
          <p:spPr>
            <a:xfrm>
              <a:off x="0" y="19891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247" name="Rectangle"/>
            <p:cNvSpPr/>
            <p:nvPr/>
          </p:nvSpPr>
          <p:spPr>
            <a:xfrm>
              <a:off x="25400" y="0"/>
              <a:ext cx="254000" cy="19939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251" name="Group"/>
          <p:cNvGrpSpPr/>
          <p:nvPr/>
        </p:nvGrpSpPr>
        <p:grpSpPr>
          <a:xfrm>
            <a:off x="1028699" y="482600"/>
            <a:ext cx="279401" cy="2742098"/>
            <a:chOff x="0" y="0"/>
            <a:chExt cx="279400" cy="2742097"/>
          </a:xfrm>
        </p:grpSpPr>
        <p:sp>
          <p:nvSpPr>
            <p:cNvPr id="249" name="9"/>
            <p:cNvSpPr txBox="1"/>
            <p:nvPr/>
          </p:nvSpPr>
          <p:spPr>
            <a:xfrm>
              <a:off x="0" y="22558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9</a:t>
              </a:r>
            </a:p>
          </p:txBody>
        </p:sp>
        <p:sp>
          <p:nvSpPr>
            <p:cNvPr id="250" name="Rectangle"/>
            <p:cNvSpPr/>
            <p:nvPr/>
          </p:nvSpPr>
          <p:spPr>
            <a:xfrm>
              <a:off x="25400" y="0"/>
              <a:ext cx="254000" cy="22606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sp>
        <p:nvSpPr>
          <p:cNvPr id="252" name="Selection Sort"/>
          <p:cNvSpPr txBox="1"/>
          <p:nvPr/>
        </p:nvSpPr>
        <p:spPr>
          <a:xfrm>
            <a:off x="2451100" y="4833935"/>
            <a:ext cx="2198936" cy="4862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9044" tIns="19044" rIns="19044" bIns="19044">
            <a:spAutoFit/>
          </a:bodyPr>
          <a:lstStyle>
            <a:lvl1pPr defTabSz="762000">
              <a:lnSpc>
                <a:spcPts val="3600"/>
              </a:lnSpc>
              <a:tabLst>
                <a:tab pos="355600" algn="l"/>
                <a:tab pos="711200" algn="l"/>
                <a:tab pos="1079500" algn="l"/>
              </a:tabLst>
              <a:defRPr sz="30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lvl1pPr>
          </a:lstStyle>
          <a:p>
            <a:pPr/>
            <a:r>
              <a:t>Selection Sort</a:t>
            </a:r>
          </a:p>
        </p:txBody>
      </p:sp>
      <p:sp>
        <p:nvSpPr>
          <p:cNvPr id="253" name="Line"/>
          <p:cNvSpPr/>
          <p:nvPr/>
        </p:nvSpPr>
        <p:spPr>
          <a:xfrm>
            <a:off x="3127375" y="3898900"/>
            <a:ext cx="0" cy="647700"/>
          </a:xfrm>
          <a:prstGeom prst="line">
            <a:avLst/>
          </a:prstGeom>
          <a:ln w="57150">
            <a:solidFill>
              <a:srgbClr val="FF0000"/>
            </a:solidFill>
            <a:headEnd type="triangle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256" name="Group"/>
          <p:cNvGrpSpPr/>
          <p:nvPr/>
        </p:nvGrpSpPr>
        <p:grpSpPr>
          <a:xfrm>
            <a:off x="2263774" y="3297235"/>
            <a:ext cx="381001" cy="486263"/>
            <a:chOff x="0" y="0"/>
            <a:chExt cx="381000" cy="486261"/>
          </a:xfrm>
        </p:grpSpPr>
        <p:sp>
          <p:nvSpPr>
            <p:cNvPr id="254" name="Rectangle"/>
            <p:cNvSpPr/>
            <p:nvPr/>
          </p:nvSpPr>
          <p:spPr>
            <a:xfrm>
              <a:off x="38100" y="55564"/>
              <a:ext cx="342900" cy="393701"/>
            </a:xfrm>
            <a:prstGeom prst="rect">
              <a:avLst/>
            </a:prstGeom>
            <a:solidFill>
              <a:srgbClr val="0000FF"/>
            </a:solidFill>
            <a:ln w="25400" cap="flat">
              <a:solidFill>
                <a:srgbClr val="00FFFF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  <p:sp>
          <p:nvSpPr>
            <p:cNvPr id="255" name="S"/>
            <p:cNvSpPr txBox="1"/>
            <p:nvPr/>
          </p:nvSpPr>
          <p:spPr>
            <a:xfrm>
              <a:off x="0" y="0"/>
              <a:ext cx="262683" cy="4862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solidFill>
                    <a:srgbClr val="FFFFFF"/>
                  </a:solidFill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S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0" name="Group"/>
          <p:cNvGrpSpPr/>
          <p:nvPr/>
        </p:nvGrpSpPr>
        <p:grpSpPr>
          <a:xfrm>
            <a:off x="6286499" y="2476499"/>
            <a:ext cx="317501" cy="735499"/>
            <a:chOff x="0" y="0"/>
            <a:chExt cx="317500" cy="735497"/>
          </a:xfrm>
        </p:grpSpPr>
        <p:sp>
          <p:nvSpPr>
            <p:cNvPr id="258" name="1"/>
            <p:cNvSpPr txBox="1"/>
            <p:nvPr/>
          </p:nvSpPr>
          <p:spPr>
            <a:xfrm>
              <a:off x="0" y="2492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59" name="Rectangle"/>
            <p:cNvSpPr/>
            <p:nvPr/>
          </p:nvSpPr>
          <p:spPr>
            <a:xfrm>
              <a:off x="50800" y="0"/>
              <a:ext cx="266700" cy="2540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263" name="Group"/>
          <p:cNvGrpSpPr/>
          <p:nvPr/>
        </p:nvGrpSpPr>
        <p:grpSpPr>
          <a:xfrm>
            <a:off x="4991099" y="2247900"/>
            <a:ext cx="279401" cy="976798"/>
            <a:chOff x="0" y="0"/>
            <a:chExt cx="279400" cy="976797"/>
          </a:xfrm>
        </p:grpSpPr>
        <p:sp>
          <p:nvSpPr>
            <p:cNvPr id="261" name="2"/>
            <p:cNvSpPr txBox="1"/>
            <p:nvPr/>
          </p:nvSpPr>
          <p:spPr>
            <a:xfrm>
              <a:off x="0" y="4905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262" name="Rectangle"/>
            <p:cNvSpPr/>
            <p:nvPr/>
          </p:nvSpPr>
          <p:spPr>
            <a:xfrm>
              <a:off x="12700" y="0"/>
              <a:ext cx="266700" cy="5080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266" name="Group"/>
          <p:cNvGrpSpPr/>
          <p:nvPr/>
        </p:nvGrpSpPr>
        <p:grpSpPr>
          <a:xfrm>
            <a:off x="2997199" y="1993900"/>
            <a:ext cx="304801" cy="1230798"/>
            <a:chOff x="0" y="0"/>
            <a:chExt cx="304800" cy="1230797"/>
          </a:xfrm>
        </p:grpSpPr>
        <p:sp>
          <p:nvSpPr>
            <p:cNvPr id="264" name="3"/>
            <p:cNvSpPr txBox="1"/>
            <p:nvPr/>
          </p:nvSpPr>
          <p:spPr>
            <a:xfrm>
              <a:off x="0" y="7445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265" name="Rectangle"/>
            <p:cNvSpPr/>
            <p:nvPr/>
          </p:nvSpPr>
          <p:spPr>
            <a:xfrm>
              <a:off x="38100" y="0"/>
              <a:ext cx="266700" cy="7493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269" name="Group"/>
          <p:cNvGrpSpPr/>
          <p:nvPr/>
        </p:nvGrpSpPr>
        <p:grpSpPr>
          <a:xfrm>
            <a:off x="2336799" y="1714500"/>
            <a:ext cx="342901" cy="1497498"/>
            <a:chOff x="0" y="0"/>
            <a:chExt cx="342900" cy="1497497"/>
          </a:xfrm>
        </p:grpSpPr>
        <p:sp>
          <p:nvSpPr>
            <p:cNvPr id="267" name="4"/>
            <p:cNvSpPr txBox="1"/>
            <p:nvPr/>
          </p:nvSpPr>
          <p:spPr>
            <a:xfrm>
              <a:off x="0" y="10112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268" name="Rectangle"/>
            <p:cNvSpPr/>
            <p:nvPr/>
          </p:nvSpPr>
          <p:spPr>
            <a:xfrm>
              <a:off x="76200" y="0"/>
              <a:ext cx="266700" cy="10160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272" name="Group"/>
          <p:cNvGrpSpPr/>
          <p:nvPr/>
        </p:nvGrpSpPr>
        <p:grpSpPr>
          <a:xfrm>
            <a:off x="5626099" y="1485900"/>
            <a:ext cx="317502" cy="1726098"/>
            <a:chOff x="0" y="0"/>
            <a:chExt cx="317500" cy="1726097"/>
          </a:xfrm>
        </p:grpSpPr>
        <p:sp>
          <p:nvSpPr>
            <p:cNvPr id="270" name="5"/>
            <p:cNvSpPr txBox="1"/>
            <p:nvPr/>
          </p:nvSpPr>
          <p:spPr>
            <a:xfrm>
              <a:off x="0" y="12398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271" name="Rectangle"/>
            <p:cNvSpPr/>
            <p:nvPr/>
          </p:nvSpPr>
          <p:spPr>
            <a:xfrm>
              <a:off x="50800" y="0"/>
              <a:ext cx="266701" cy="12446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275" name="Group"/>
          <p:cNvGrpSpPr/>
          <p:nvPr/>
        </p:nvGrpSpPr>
        <p:grpSpPr>
          <a:xfrm>
            <a:off x="1676399" y="1231900"/>
            <a:ext cx="317501" cy="1967398"/>
            <a:chOff x="0" y="0"/>
            <a:chExt cx="317500" cy="1967397"/>
          </a:xfrm>
        </p:grpSpPr>
        <p:sp>
          <p:nvSpPr>
            <p:cNvPr id="273" name="6"/>
            <p:cNvSpPr txBox="1"/>
            <p:nvPr/>
          </p:nvSpPr>
          <p:spPr>
            <a:xfrm>
              <a:off x="0" y="14811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274" name="Rectangle"/>
            <p:cNvSpPr/>
            <p:nvPr/>
          </p:nvSpPr>
          <p:spPr>
            <a:xfrm>
              <a:off x="63500" y="0"/>
              <a:ext cx="254000" cy="14986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278" name="Group"/>
          <p:cNvGrpSpPr/>
          <p:nvPr/>
        </p:nvGrpSpPr>
        <p:grpSpPr>
          <a:xfrm>
            <a:off x="4267199" y="990600"/>
            <a:ext cx="317501" cy="2246798"/>
            <a:chOff x="0" y="0"/>
            <a:chExt cx="317500" cy="2246797"/>
          </a:xfrm>
        </p:grpSpPr>
        <p:sp>
          <p:nvSpPr>
            <p:cNvPr id="276" name="7"/>
            <p:cNvSpPr txBox="1"/>
            <p:nvPr/>
          </p:nvSpPr>
          <p:spPr>
            <a:xfrm>
              <a:off x="0" y="17605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277" name="Rectangle"/>
            <p:cNvSpPr/>
            <p:nvPr/>
          </p:nvSpPr>
          <p:spPr>
            <a:xfrm>
              <a:off x="63500" y="0"/>
              <a:ext cx="254000" cy="17653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281" name="Group"/>
          <p:cNvGrpSpPr/>
          <p:nvPr/>
        </p:nvGrpSpPr>
        <p:grpSpPr>
          <a:xfrm>
            <a:off x="3644899" y="749300"/>
            <a:ext cx="279401" cy="2475398"/>
            <a:chOff x="0" y="0"/>
            <a:chExt cx="279400" cy="2475397"/>
          </a:xfrm>
        </p:grpSpPr>
        <p:sp>
          <p:nvSpPr>
            <p:cNvPr id="279" name="8"/>
            <p:cNvSpPr txBox="1"/>
            <p:nvPr/>
          </p:nvSpPr>
          <p:spPr>
            <a:xfrm>
              <a:off x="0" y="19891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280" name="Rectangle"/>
            <p:cNvSpPr/>
            <p:nvPr/>
          </p:nvSpPr>
          <p:spPr>
            <a:xfrm>
              <a:off x="25400" y="0"/>
              <a:ext cx="254000" cy="19939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284" name="Group"/>
          <p:cNvGrpSpPr/>
          <p:nvPr/>
        </p:nvGrpSpPr>
        <p:grpSpPr>
          <a:xfrm>
            <a:off x="1028699" y="482600"/>
            <a:ext cx="279401" cy="2742098"/>
            <a:chOff x="0" y="0"/>
            <a:chExt cx="279400" cy="2742097"/>
          </a:xfrm>
        </p:grpSpPr>
        <p:sp>
          <p:nvSpPr>
            <p:cNvPr id="282" name="9"/>
            <p:cNvSpPr txBox="1"/>
            <p:nvPr/>
          </p:nvSpPr>
          <p:spPr>
            <a:xfrm>
              <a:off x="0" y="22558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9</a:t>
              </a:r>
            </a:p>
          </p:txBody>
        </p:sp>
        <p:sp>
          <p:nvSpPr>
            <p:cNvPr id="283" name="Rectangle"/>
            <p:cNvSpPr/>
            <p:nvPr/>
          </p:nvSpPr>
          <p:spPr>
            <a:xfrm>
              <a:off x="25400" y="0"/>
              <a:ext cx="254000" cy="22606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sp>
        <p:nvSpPr>
          <p:cNvPr id="285" name="Selection Sort"/>
          <p:cNvSpPr txBox="1"/>
          <p:nvPr/>
        </p:nvSpPr>
        <p:spPr>
          <a:xfrm>
            <a:off x="2451100" y="4833935"/>
            <a:ext cx="2198936" cy="4862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9044" tIns="19044" rIns="19044" bIns="19044">
            <a:spAutoFit/>
          </a:bodyPr>
          <a:lstStyle>
            <a:lvl1pPr defTabSz="762000">
              <a:lnSpc>
                <a:spcPts val="3600"/>
              </a:lnSpc>
              <a:tabLst>
                <a:tab pos="355600" algn="l"/>
                <a:tab pos="711200" algn="l"/>
                <a:tab pos="1079500" algn="l"/>
              </a:tabLst>
              <a:defRPr sz="30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lvl1pPr>
          </a:lstStyle>
          <a:p>
            <a:pPr/>
            <a:r>
              <a:t>Selection Sort</a:t>
            </a:r>
          </a:p>
        </p:txBody>
      </p:sp>
      <p:sp>
        <p:nvSpPr>
          <p:cNvPr id="286" name="Line"/>
          <p:cNvSpPr/>
          <p:nvPr/>
        </p:nvSpPr>
        <p:spPr>
          <a:xfrm>
            <a:off x="3127375" y="3898900"/>
            <a:ext cx="0" cy="647700"/>
          </a:xfrm>
          <a:prstGeom prst="line">
            <a:avLst/>
          </a:prstGeom>
          <a:ln w="57150">
            <a:solidFill>
              <a:srgbClr val="FF0000"/>
            </a:solidFill>
            <a:headEnd type="triangle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289" name="Group"/>
          <p:cNvGrpSpPr/>
          <p:nvPr/>
        </p:nvGrpSpPr>
        <p:grpSpPr>
          <a:xfrm>
            <a:off x="2911474" y="3297235"/>
            <a:ext cx="381001" cy="486263"/>
            <a:chOff x="0" y="0"/>
            <a:chExt cx="381000" cy="486261"/>
          </a:xfrm>
        </p:grpSpPr>
        <p:sp>
          <p:nvSpPr>
            <p:cNvPr id="287" name="Rectangle"/>
            <p:cNvSpPr/>
            <p:nvPr/>
          </p:nvSpPr>
          <p:spPr>
            <a:xfrm>
              <a:off x="38100" y="55564"/>
              <a:ext cx="342900" cy="393701"/>
            </a:xfrm>
            <a:prstGeom prst="rect">
              <a:avLst/>
            </a:prstGeom>
            <a:solidFill>
              <a:srgbClr val="0000FF"/>
            </a:solidFill>
            <a:ln w="25400" cap="flat">
              <a:solidFill>
                <a:srgbClr val="00FFFF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  <p:sp>
          <p:nvSpPr>
            <p:cNvPr id="288" name="S"/>
            <p:cNvSpPr txBox="1"/>
            <p:nvPr/>
          </p:nvSpPr>
          <p:spPr>
            <a:xfrm>
              <a:off x="0" y="0"/>
              <a:ext cx="262683" cy="4862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solidFill>
                    <a:srgbClr val="FFFFFF"/>
                  </a:solidFill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S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3" name="Group"/>
          <p:cNvGrpSpPr/>
          <p:nvPr/>
        </p:nvGrpSpPr>
        <p:grpSpPr>
          <a:xfrm>
            <a:off x="6286499" y="2476499"/>
            <a:ext cx="317501" cy="735499"/>
            <a:chOff x="0" y="0"/>
            <a:chExt cx="317500" cy="735497"/>
          </a:xfrm>
        </p:grpSpPr>
        <p:sp>
          <p:nvSpPr>
            <p:cNvPr id="291" name="1"/>
            <p:cNvSpPr txBox="1"/>
            <p:nvPr/>
          </p:nvSpPr>
          <p:spPr>
            <a:xfrm>
              <a:off x="0" y="2492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92" name="Rectangle"/>
            <p:cNvSpPr/>
            <p:nvPr/>
          </p:nvSpPr>
          <p:spPr>
            <a:xfrm>
              <a:off x="50800" y="0"/>
              <a:ext cx="266700" cy="2540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296" name="Group"/>
          <p:cNvGrpSpPr/>
          <p:nvPr/>
        </p:nvGrpSpPr>
        <p:grpSpPr>
          <a:xfrm>
            <a:off x="4991099" y="2247900"/>
            <a:ext cx="279401" cy="976798"/>
            <a:chOff x="0" y="0"/>
            <a:chExt cx="279400" cy="976797"/>
          </a:xfrm>
        </p:grpSpPr>
        <p:sp>
          <p:nvSpPr>
            <p:cNvPr id="294" name="2"/>
            <p:cNvSpPr txBox="1"/>
            <p:nvPr/>
          </p:nvSpPr>
          <p:spPr>
            <a:xfrm>
              <a:off x="0" y="4905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295" name="Rectangle"/>
            <p:cNvSpPr/>
            <p:nvPr/>
          </p:nvSpPr>
          <p:spPr>
            <a:xfrm>
              <a:off x="12700" y="0"/>
              <a:ext cx="266700" cy="5080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299" name="Group"/>
          <p:cNvGrpSpPr/>
          <p:nvPr/>
        </p:nvGrpSpPr>
        <p:grpSpPr>
          <a:xfrm>
            <a:off x="2997199" y="1993900"/>
            <a:ext cx="304801" cy="1230798"/>
            <a:chOff x="0" y="0"/>
            <a:chExt cx="304800" cy="1230797"/>
          </a:xfrm>
        </p:grpSpPr>
        <p:sp>
          <p:nvSpPr>
            <p:cNvPr id="297" name="3"/>
            <p:cNvSpPr txBox="1"/>
            <p:nvPr/>
          </p:nvSpPr>
          <p:spPr>
            <a:xfrm>
              <a:off x="0" y="7445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298" name="Rectangle"/>
            <p:cNvSpPr/>
            <p:nvPr/>
          </p:nvSpPr>
          <p:spPr>
            <a:xfrm>
              <a:off x="38100" y="0"/>
              <a:ext cx="266700" cy="7493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302" name="Group"/>
          <p:cNvGrpSpPr/>
          <p:nvPr/>
        </p:nvGrpSpPr>
        <p:grpSpPr>
          <a:xfrm>
            <a:off x="2336799" y="1714500"/>
            <a:ext cx="342901" cy="1497498"/>
            <a:chOff x="0" y="0"/>
            <a:chExt cx="342900" cy="1497497"/>
          </a:xfrm>
        </p:grpSpPr>
        <p:sp>
          <p:nvSpPr>
            <p:cNvPr id="300" name="4"/>
            <p:cNvSpPr txBox="1"/>
            <p:nvPr/>
          </p:nvSpPr>
          <p:spPr>
            <a:xfrm>
              <a:off x="0" y="10112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301" name="Rectangle"/>
            <p:cNvSpPr/>
            <p:nvPr/>
          </p:nvSpPr>
          <p:spPr>
            <a:xfrm>
              <a:off x="76200" y="0"/>
              <a:ext cx="266700" cy="10160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305" name="Group"/>
          <p:cNvGrpSpPr/>
          <p:nvPr/>
        </p:nvGrpSpPr>
        <p:grpSpPr>
          <a:xfrm>
            <a:off x="5626099" y="1485900"/>
            <a:ext cx="317502" cy="1726098"/>
            <a:chOff x="0" y="0"/>
            <a:chExt cx="317500" cy="1726097"/>
          </a:xfrm>
        </p:grpSpPr>
        <p:sp>
          <p:nvSpPr>
            <p:cNvPr id="303" name="5"/>
            <p:cNvSpPr txBox="1"/>
            <p:nvPr/>
          </p:nvSpPr>
          <p:spPr>
            <a:xfrm>
              <a:off x="0" y="12398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304" name="Rectangle"/>
            <p:cNvSpPr/>
            <p:nvPr/>
          </p:nvSpPr>
          <p:spPr>
            <a:xfrm>
              <a:off x="50800" y="0"/>
              <a:ext cx="266701" cy="12446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308" name="Group"/>
          <p:cNvGrpSpPr/>
          <p:nvPr/>
        </p:nvGrpSpPr>
        <p:grpSpPr>
          <a:xfrm>
            <a:off x="1676399" y="1231900"/>
            <a:ext cx="317501" cy="1967398"/>
            <a:chOff x="0" y="0"/>
            <a:chExt cx="317500" cy="1967397"/>
          </a:xfrm>
        </p:grpSpPr>
        <p:sp>
          <p:nvSpPr>
            <p:cNvPr id="306" name="6"/>
            <p:cNvSpPr txBox="1"/>
            <p:nvPr/>
          </p:nvSpPr>
          <p:spPr>
            <a:xfrm>
              <a:off x="0" y="14811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307" name="Rectangle"/>
            <p:cNvSpPr/>
            <p:nvPr/>
          </p:nvSpPr>
          <p:spPr>
            <a:xfrm>
              <a:off x="63500" y="0"/>
              <a:ext cx="254000" cy="14986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311" name="Group"/>
          <p:cNvGrpSpPr/>
          <p:nvPr/>
        </p:nvGrpSpPr>
        <p:grpSpPr>
          <a:xfrm>
            <a:off x="4267199" y="990600"/>
            <a:ext cx="317501" cy="2246798"/>
            <a:chOff x="0" y="0"/>
            <a:chExt cx="317500" cy="2246797"/>
          </a:xfrm>
        </p:grpSpPr>
        <p:sp>
          <p:nvSpPr>
            <p:cNvPr id="309" name="7"/>
            <p:cNvSpPr txBox="1"/>
            <p:nvPr/>
          </p:nvSpPr>
          <p:spPr>
            <a:xfrm>
              <a:off x="0" y="17605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310" name="Rectangle"/>
            <p:cNvSpPr/>
            <p:nvPr/>
          </p:nvSpPr>
          <p:spPr>
            <a:xfrm>
              <a:off x="63500" y="0"/>
              <a:ext cx="254000" cy="17653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314" name="Group"/>
          <p:cNvGrpSpPr/>
          <p:nvPr/>
        </p:nvGrpSpPr>
        <p:grpSpPr>
          <a:xfrm>
            <a:off x="3644899" y="749300"/>
            <a:ext cx="279401" cy="2475398"/>
            <a:chOff x="0" y="0"/>
            <a:chExt cx="279400" cy="2475397"/>
          </a:xfrm>
        </p:grpSpPr>
        <p:sp>
          <p:nvSpPr>
            <p:cNvPr id="312" name="8"/>
            <p:cNvSpPr txBox="1"/>
            <p:nvPr/>
          </p:nvSpPr>
          <p:spPr>
            <a:xfrm>
              <a:off x="0" y="19891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313" name="Rectangle"/>
            <p:cNvSpPr/>
            <p:nvPr/>
          </p:nvSpPr>
          <p:spPr>
            <a:xfrm>
              <a:off x="25400" y="0"/>
              <a:ext cx="254000" cy="19939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317" name="Group"/>
          <p:cNvGrpSpPr/>
          <p:nvPr/>
        </p:nvGrpSpPr>
        <p:grpSpPr>
          <a:xfrm>
            <a:off x="1028699" y="482600"/>
            <a:ext cx="279401" cy="2742098"/>
            <a:chOff x="0" y="0"/>
            <a:chExt cx="279400" cy="2742097"/>
          </a:xfrm>
        </p:grpSpPr>
        <p:sp>
          <p:nvSpPr>
            <p:cNvPr id="315" name="9"/>
            <p:cNvSpPr txBox="1"/>
            <p:nvPr/>
          </p:nvSpPr>
          <p:spPr>
            <a:xfrm>
              <a:off x="0" y="22558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9</a:t>
              </a:r>
            </a:p>
          </p:txBody>
        </p:sp>
        <p:sp>
          <p:nvSpPr>
            <p:cNvPr id="316" name="Rectangle"/>
            <p:cNvSpPr/>
            <p:nvPr/>
          </p:nvSpPr>
          <p:spPr>
            <a:xfrm>
              <a:off x="25400" y="0"/>
              <a:ext cx="254000" cy="22606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sp>
        <p:nvSpPr>
          <p:cNvPr id="318" name="Selection Sort"/>
          <p:cNvSpPr txBox="1"/>
          <p:nvPr/>
        </p:nvSpPr>
        <p:spPr>
          <a:xfrm>
            <a:off x="2451100" y="4833935"/>
            <a:ext cx="2198936" cy="4862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9044" tIns="19044" rIns="19044" bIns="19044">
            <a:spAutoFit/>
          </a:bodyPr>
          <a:lstStyle>
            <a:lvl1pPr defTabSz="762000">
              <a:lnSpc>
                <a:spcPts val="3600"/>
              </a:lnSpc>
              <a:tabLst>
                <a:tab pos="355600" algn="l"/>
                <a:tab pos="711200" algn="l"/>
                <a:tab pos="1079500" algn="l"/>
              </a:tabLst>
              <a:defRPr sz="30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lvl1pPr>
          </a:lstStyle>
          <a:p>
            <a:pPr/>
            <a:r>
              <a:t>Selection Sort</a:t>
            </a:r>
          </a:p>
        </p:txBody>
      </p:sp>
      <p:sp>
        <p:nvSpPr>
          <p:cNvPr id="319" name="Line"/>
          <p:cNvSpPr/>
          <p:nvPr/>
        </p:nvSpPr>
        <p:spPr>
          <a:xfrm>
            <a:off x="3776662" y="3911600"/>
            <a:ext cx="1" cy="647700"/>
          </a:xfrm>
          <a:prstGeom prst="line">
            <a:avLst/>
          </a:prstGeom>
          <a:ln w="57150">
            <a:solidFill>
              <a:srgbClr val="FF0000"/>
            </a:solidFill>
            <a:headEnd type="triangle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322" name="Group"/>
          <p:cNvGrpSpPr/>
          <p:nvPr/>
        </p:nvGrpSpPr>
        <p:grpSpPr>
          <a:xfrm>
            <a:off x="2911474" y="3297235"/>
            <a:ext cx="381001" cy="486263"/>
            <a:chOff x="0" y="0"/>
            <a:chExt cx="381000" cy="486261"/>
          </a:xfrm>
        </p:grpSpPr>
        <p:sp>
          <p:nvSpPr>
            <p:cNvPr id="320" name="Rectangle"/>
            <p:cNvSpPr/>
            <p:nvPr/>
          </p:nvSpPr>
          <p:spPr>
            <a:xfrm>
              <a:off x="38100" y="55564"/>
              <a:ext cx="342900" cy="393701"/>
            </a:xfrm>
            <a:prstGeom prst="rect">
              <a:avLst/>
            </a:prstGeom>
            <a:solidFill>
              <a:srgbClr val="0000FF"/>
            </a:solidFill>
            <a:ln w="25400" cap="flat">
              <a:solidFill>
                <a:srgbClr val="00FFFF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  <p:sp>
          <p:nvSpPr>
            <p:cNvPr id="321" name="S"/>
            <p:cNvSpPr txBox="1"/>
            <p:nvPr/>
          </p:nvSpPr>
          <p:spPr>
            <a:xfrm>
              <a:off x="0" y="0"/>
              <a:ext cx="262683" cy="4862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solidFill>
                    <a:srgbClr val="FFFFFF"/>
                  </a:solidFill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S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6" name="Group"/>
          <p:cNvGrpSpPr/>
          <p:nvPr/>
        </p:nvGrpSpPr>
        <p:grpSpPr>
          <a:xfrm>
            <a:off x="6286499" y="2476499"/>
            <a:ext cx="317501" cy="735499"/>
            <a:chOff x="0" y="0"/>
            <a:chExt cx="317500" cy="735497"/>
          </a:xfrm>
        </p:grpSpPr>
        <p:sp>
          <p:nvSpPr>
            <p:cNvPr id="324" name="1"/>
            <p:cNvSpPr txBox="1"/>
            <p:nvPr/>
          </p:nvSpPr>
          <p:spPr>
            <a:xfrm>
              <a:off x="0" y="2492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325" name="Rectangle"/>
            <p:cNvSpPr/>
            <p:nvPr/>
          </p:nvSpPr>
          <p:spPr>
            <a:xfrm>
              <a:off x="50800" y="0"/>
              <a:ext cx="266700" cy="2540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329" name="Group"/>
          <p:cNvGrpSpPr/>
          <p:nvPr/>
        </p:nvGrpSpPr>
        <p:grpSpPr>
          <a:xfrm>
            <a:off x="4991099" y="2247900"/>
            <a:ext cx="279401" cy="976798"/>
            <a:chOff x="0" y="0"/>
            <a:chExt cx="279400" cy="976797"/>
          </a:xfrm>
        </p:grpSpPr>
        <p:sp>
          <p:nvSpPr>
            <p:cNvPr id="327" name="2"/>
            <p:cNvSpPr txBox="1"/>
            <p:nvPr/>
          </p:nvSpPr>
          <p:spPr>
            <a:xfrm>
              <a:off x="0" y="4905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328" name="Rectangle"/>
            <p:cNvSpPr/>
            <p:nvPr/>
          </p:nvSpPr>
          <p:spPr>
            <a:xfrm>
              <a:off x="12700" y="0"/>
              <a:ext cx="266700" cy="5080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332" name="Group"/>
          <p:cNvGrpSpPr/>
          <p:nvPr/>
        </p:nvGrpSpPr>
        <p:grpSpPr>
          <a:xfrm>
            <a:off x="2997199" y="1993900"/>
            <a:ext cx="304801" cy="1230798"/>
            <a:chOff x="0" y="0"/>
            <a:chExt cx="304800" cy="1230797"/>
          </a:xfrm>
        </p:grpSpPr>
        <p:sp>
          <p:nvSpPr>
            <p:cNvPr id="330" name="3"/>
            <p:cNvSpPr txBox="1"/>
            <p:nvPr/>
          </p:nvSpPr>
          <p:spPr>
            <a:xfrm>
              <a:off x="0" y="7445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331" name="Rectangle"/>
            <p:cNvSpPr/>
            <p:nvPr/>
          </p:nvSpPr>
          <p:spPr>
            <a:xfrm>
              <a:off x="38100" y="0"/>
              <a:ext cx="266700" cy="7493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335" name="Group"/>
          <p:cNvGrpSpPr/>
          <p:nvPr/>
        </p:nvGrpSpPr>
        <p:grpSpPr>
          <a:xfrm>
            <a:off x="2336799" y="1714500"/>
            <a:ext cx="342901" cy="1497498"/>
            <a:chOff x="0" y="0"/>
            <a:chExt cx="342900" cy="1497497"/>
          </a:xfrm>
        </p:grpSpPr>
        <p:sp>
          <p:nvSpPr>
            <p:cNvPr id="333" name="4"/>
            <p:cNvSpPr txBox="1"/>
            <p:nvPr/>
          </p:nvSpPr>
          <p:spPr>
            <a:xfrm>
              <a:off x="0" y="10112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334" name="Rectangle"/>
            <p:cNvSpPr/>
            <p:nvPr/>
          </p:nvSpPr>
          <p:spPr>
            <a:xfrm>
              <a:off x="76200" y="0"/>
              <a:ext cx="266700" cy="10160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338" name="Group"/>
          <p:cNvGrpSpPr/>
          <p:nvPr/>
        </p:nvGrpSpPr>
        <p:grpSpPr>
          <a:xfrm>
            <a:off x="5626099" y="1485900"/>
            <a:ext cx="317502" cy="1726098"/>
            <a:chOff x="0" y="0"/>
            <a:chExt cx="317500" cy="1726097"/>
          </a:xfrm>
        </p:grpSpPr>
        <p:sp>
          <p:nvSpPr>
            <p:cNvPr id="336" name="5"/>
            <p:cNvSpPr txBox="1"/>
            <p:nvPr/>
          </p:nvSpPr>
          <p:spPr>
            <a:xfrm>
              <a:off x="0" y="12398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337" name="Rectangle"/>
            <p:cNvSpPr/>
            <p:nvPr/>
          </p:nvSpPr>
          <p:spPr>
            <a:xfrm>
              <a:off x="50800" y="0"/>
              <a:ext cx="266701" cy="12446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341" name="Group"/>
          <p:cNvGrpSpPr/>
          <p:nvPr/>
        </p:nvGrpSpPr>
        <p:grpSpPr>
          <a:xfrm>
            <a:off x="1676399" y="1231900"/>
            <a:ext cx="317501" cy="1967398"/>
            <a:chOff x="0" y="0"/>
            <a:chExt cx="317500" cy="1967397"/>
          </a:xfrm>
        </p:grpSpPr>
        <p:sp>
          <p:nvSpPr>
            <p:cNvPr id="339" name="6"/>
            <p:cNvSpPr txBox="1"/>
            <p:nvPr/>
          </p:nvSpPr>
          <p:spPr>
            <a:xfrm>
              <a:off x="0" y="14811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340" name="Rectangle"/>
            <p:cNvSpPr/>
            <p:nvPr/>
          </p:nvSpPr>
          <p:spPr>
            <a:xfrm>
              <a:off x="63500" y="0"/>
              <a:ext cx="254000" cy="14986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344" name="Group"/>
          <p:cNvGrpSpPr/>
          <p:nvPr/>
        </p:nvGrpSpPr>
        <p:grpSpPr>
          <a:xfrm>
            <a:off x="4267199" y="990600"/>
            <a:ext cx="317501" cy="2246798"/>
            <a:chOff x="0" y="0"/>
            <a:chExt cx="317500" cy="2246797"/>
          </a:xfrm>
        </p:grpSpPr>
        <p:sp>
          <p:nvSpPr>
            <p:cNvPr id="342" name="7"/>
            <p:cNvSpPr txBox="1"/>
            <p:nvPr/>
          </p:nvSpPr>
          <p:spPr>
            <a:xfrm>
              <a:off x="0" y="17605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343" name="Rectangle"/>
            <p:cNvSpPr/>
            <p:nvPr/>
          </p:nvSpPr>
          <p:spPr>
            <a:xfrm>
              <a:off x="63500" y="0"/>
              <a:ext cx="254000" cy="17653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347" name="Group"/>
          <p:cNvGrpSpPr/>
          <p:nvPr/>
        </p:nvGrpSpPr>
        <p:grpSpPr>
          <a:xfrm>
            <a:off x="3644899" y="749300"/>
            <a:ext cx="279401" cy="2475398"/>
            <a:chOff x="0" y="0"/>
            <a:chExt cx="279400" cy="2475397"/>
          </a:xfrm>
        </p:grpSpPr>
        <p:sp>
          <p:nvSpPr>
            <p:cNvPr id="345" name="8"/>
            <p:cNvSpPr txBox="1"/>
            <p:nvPr/>
          </p:nvSpPr>
          <p:spPr>
            <a:xfrm>
              <a:off x="0" y="19891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346" name="Rectangle"/>
            <p:cNvSpPr/>
            <p:nvPr/>
          </p:nvSpPr>
          <p:spPr>
            <a:xfrm>
              <a:off x="25400" y="0"/>
              <a:ext cx="254000" cy="19939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350" name="Group"/>
          <p:cNvGrpSpPr/>
          <p:nvPr/>
        </p:nvGrpSpPr>
        <p:grpSpPr>
          <a:xfrm>
            <a:off x="1028699" y="482600"/>
            <a:ext cx="279401" cy="2742098"/>
            <a:chOff x="0" y="0"/>
            <a:chExt cx="279400" cy="2742097"/>
          </a:xfrm>
        </p:grpSpPr>
        <p:sp>
          <p:nvSpPr>
            <p:cNvPr id="348" name="9"/>
            <p:cNvSpPr txBox="1"/>
            <p:nvPr/>
          </p:nvSpPr>
          <p:spPr>
            <a:xfrm>
              <a:off x="0" y="22558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9</a:t>
              </a:r>
            </a:p>
          </p:txBody>
        </p:sp>
        <p:sp>
          <p:nvSpPr>
            <p:cNvPr id="349" name="Rectangle"/>
            <p:cNvSpPr/>
            <p:nvPr/>
          </p:nvSpPr>
          <p:spPr>
            <a:xfrm>
              <a:off x="25400" y="0"/>
              <a:ext cx="254000" cy="22606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sp>
        <p:nvSpPr>
          <p:cNvPr id="351" name="Selection Sort"/>
          <p:cNvSpPr txBox="1"/>
          <p:nvPr/>
        </p:nvSpPr>
        <p:spPr>
          <a:xfrm>
            <a:off x="2451100" y="4833935"/>
            <a:ext cx="2198936" cy="4862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9044" tIns="19044" rIns="19044" bIns="19044">
            <a:spAutoFit/>
          </a:bodyPr>
          <a:lstStyle>
            <a:lvl1pPr defTabSz="762000">
              <a:lnSpc>
                <a:spcPts val="3600"/>
              </a:lnSpc>
              <a:tabLst>
                <a:tab pos="355600" algn="l"/>
                <a:tab pos="711200" algn="l"/>
                <a:tab pos="1079500" algn="l"/>
              </a:tabLst>
              <a:defRPr sz="30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lvl1pPr>
          </a:lstStyle>
          <a:p>
            <a:pPr/>
            <a:r>
              <a:t>Selection Sort</a:t>
            </a:r>
          </a:p>
        </p:txBody>
      </p:sp>
      <p:sp>
        <p:nvSpPr>
          <p:cNvPr id="352" name="Line"/>
          <p:cNvSpPr/>
          <p:nvPr/>
        </p:nvSpPr>
        <p:spPr>
          <a:xfrm>
            <a:off x="4424362" y="3911600"/>
            <a:ext cx="1" cy="647700"/>
          </a:xfrm>
          <a:prstGeom prst="line">
            <a:avLst/>
          </a:prstGeom>
          <a:ln w="57150">
            <a:solidFill>
              <a:srgbClr val="FF0000"/>
            </a:solidFill>
            <a:headEnd type="triangle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355" name="Group"/>
          <p:cNvGrpSpPr/>
          <p:nvPr/>
        </p:nvGrpSpPr>
        <p:grpSpPr>
          <a:xfrm>
            <a:off x="2911474" y="3297235"/>
            <a:ext cx="381001" cy="486263"/>
            <a:chOff x="0" y="0"/>
            <a:chExt cx="381000" cy="486261"/>
          </a:xfrm>
        </p:grpSpPr>
        <p:sp>
          <p:nvSpPr>
            <p:cNvPr id="353" name="Rectangle"/>
            <p:cNvSpPr/>
            <p:nvPr/>
          </p:nvSpPr>
          <p:spPr>
            <a:xfrm>
              <a:off x="38100" y="55564"/>
              <a:ext cx="342900" cy="393701"/>
            </a:xfrm>
            <a:prstGeom prst="rect">
              <a:avLst/>
            </a:prstGeom>
            <a:solidFill>
              <a:srgbClr val="0000FF"/>
            </a:solidFill>
            <a:ln w="25400" cap="flat">
              <a:solidFill>
                <a:srgbClr val="00FFFF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  <p:sp>
          <p:nvSpPr>
            <p:cNvPr id="354" name="S"/>
            <p:cNvSpPr txBox="1"/>
            <p:nvPr/>
          </p:nvSpPr>
          <p:spPr>
            <a:xfrm>
              <a:off x="0" y="0"/>
              <a:ext cx="262683" cy="4862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solidFill>
                    <a:srgbClr val="FFFFFF"/>
                  </a:solidFill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S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9" name="Group"/>
          <p:cNvGrpSpPr/>
          <p:nvPr/>
        </p:nvGrpSpPr>
        <p:grpSpPr>
          <a:xfrm>
            <a:off x="6286499" y="2476499"/>
            <a:ext cx="317501" cy="735499"/>
            <a:chOff x="0" y="0"/>
            <a:chExt cx="317500" cy="735497"/>
          </a:xfrm>
        </p:grpSpPr>
        <p:sp>
          <p:nvSpPr>
            <p:cNvPr id="357" name="1"/>
            <p:cNvSpPr txBox="1"/>
            <p:nvPr/>
          </p:nvSpPr>
          <p:spPr>
            <a:xfrm>
              <a:off x="0" y="2492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358" name="Rectangle"/>
            <p:cNvSpPr/>
            <p:nvPr/>
          </p:nvSpPr>
          <p:spPr>
            <a:xfrm>
              <a:off x="50800" y="0"/>
              <a:ext cx="266700" cy="2540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362" name="Group"/>
          <p:cNvGrpSpPr/>
          <p:nvPr/>
        </p:nvGrpSpPr>
        <p:grpSpPr>
          <a:xfrm>
            <a:off x="4991099" y="2247900"/>
            <a:ext cx="279401" cy="976798"/>
            <a:chOff x="0" y="0"/>
            <a:chExt cx="279400" cy="976797"/>
          </a:xfrm>
        </p:grpSpPr>
        <p:sp>
          <p:nvSpPr>
            <p:cNvPr id="360" name="2"/>
            <p:cNvSpPr txBox="1"/>
            <p:nvPr/>
          </p:nvSpPr>
          <p:spPr>
            <a:xfrm>
              <a:off x="0" y="4905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361" name="Rectangle"/>
            <p:cNvSpPr/>
            <p:nvPr/>
          </p:nvSpPr>
          <p:spPr>
            <a:xfrm>
              <a:off x="12700" y="0"/>
              <a:ext cx="266700" cy="5080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365" name="Group"/>
          <p:cNvGrpSpPr/>
          <p:nvPr/>
        </p:nvGrpSpPr>
        <p:grpSpPr>
          <a:xfrm>
            <a:off x="2997199" y="1993900"/>
            <a:ext cx="304801" cy="1230798"/>
            <a:chOff x="0" y="0"/>
            <a:chExt cx="304800" cy="1230797"/>
          </a:xfrm>
        </p:grpSpPr>
        <p:sp>
          <p:nvSpPr>
            <p:cNvPr id="363" name="3"/>
            <p:cNvSpPr txBox="1"/>
            <p:nvPr/>
          </p:nvSpPr>
          <p:spPr>
            <a:xfrm>
              <a:off x="0" y="7445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364" name="Rectangle"/>
            <p:cNvSpPr/>
            <p:nvPr/>
          </p:nvSpPr>
          <p:spPr>
            <a:xfrm>
              <a:off x="38100" y="0"/>
              <a:ext cx="266700" cy="7493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368" name="Group"/>
          <p:cNvGrpSpPr/>
          <p:nvPr/>
        </p:nvGrpSpPr>
        <p:grpSpPr>
          <a:xfrm>
            <a:off x="2336799" y="1714500"/>
            <a:ext cx="342901" cy="1497498"/>
            <a:chOff x="0" y="0"/>
            <a:chExt cx="342900" cy="1497497"/>
          </a:xfrm>
        </p:grpSpPr>
        <p:sp>
          <p:nvSpPr>
            <p:cNvPr id="366" name="4"/>
            <p:cNvSpPr txBox="1"/>
            <p:nvPr/>
          </p:nvSpPr>
          <p:spPr>
            <a:xfrm>
              <a:off x="0" y="10112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367" name="Rectangle"/>
            <p:cNvSpPr/>
            <p:nvPr/>
          </p:nvSpPr>
          <p:spPr>
            <a:xfrm>
              <a:off x="76200" y="0"/>
              <a:ext cx="266700" cy="10160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371" name="Group"/>
          <p:cNvGrpSpPr/>
          <p:nvPr/>
        </p:nvGrpSpPr>
        <p:grpSpPr>
          <a:xfrm>
            <a:off x="5626099" y="1485900"/>
            <a:ext cx="317502" cy="1726098"/>
            <a:chOff x="0" y="0"/>
            <a:chExt cx="317500" cy="1726097"/>
          </a:xfrm>
        </p:grpSpPr>
        <p:sp>
          <p:nvSpPr>
            <p:cNvPr id="369" name="5"/>
            <p:cNvSpPr txBox="1"/>
            <p:nvPr/>
          </p:nvSpPr>
          <p:spPr>
            <a:xfrm>
              <a:off x="0" y="12398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370" name="Rectangle"/>
            <p:cNvSpPr/>
            <p:nvPr/>
          </p:nvSpPr>
          <p:spPr>
            <a:xfrm>
              <a:off x="50800" y="0"/>
              <a:ext cx="266701" cy="12446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374" name="Group"/>
          <p:cNvGrpSpPr/>
          <p:nvPr/>
        </p:nvGrpSpPr>
        <p:grpSpPr>
          <a:xfrm>
            <a:off x="1676399" y="1231900"/>
            <a:ext cx="317501" cy="1967398"/>
            <a:chOff x="0" y="0"/>
            <a:chExt cx="317500" cy="1967397"/>
          </a:xfrm>
        </p:grpSpPr>
        <p:sp>
          <p:nvSpPr>
            <p:cNvPr id="372" name="6"/>
            <p:cNvSpPr txBox="1"/>
            <p:nvPr/>
          </p:nvSpPr>
          <p:spPr>
            <a:xfrm>
              <a:off x="0" y="14811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373" name="Rectangle"/>
            <p:cNvSpPr/>
            <p:nvPr/>
          </p:nvSpPr>
          <p:spPr>
            <a:xfrm>
              <a:off x="63500" y="0"/>
              <a:ext cx="254000" cy="14986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377" name="Group"/>
          <p:cNvGrpSpPr/>
          <p:nvPr/>
        </p:nvGrpSpPr>
        <p:grpSpPr>
          <a:xfrm>
            <a:off x="4267199" y="990600"/>
            <a:ext cx="317501" cy="2246798"/>
            <a:chOff x="0" y="0"/>
            <a:chExt cx="317500" cy="2246797"/>
          </a:xfrm>
        </p:grpSpPr>
        <p:sp>
          <p:nvSpPr>
            <p:cNvPr id="375" name="7"/>
            <p:cNvSpPr txBox="1"/>
            <p:nvPr/>
          </p:nvSpPr>
          <p:spPr>
            <a:xfrm>
              <a:off x="0" y="17605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376" name="Rectangle"/>
            <p:cNvSpPr/>
            <p:nvPr/>
          </p:nvSpPr>
          <p:spPr>
            <a:xfrm>
              <a:off x="63500" y="0"/>
              <a:ext cx="254000" cy="17653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380" name="Group"/>
          <p:cNvGrpSpPr/>
          <p:nvPr/>
        </p:nvGrpSpPr>
        <p:grpSpPr>
          <a:xfrm>
            <a:off x="3644899" y="749300"/>
            <a:ext cx="279401" cy="2475398"/>
            <a:chOff x="0" y="0"/>
            <a:chExt cx="279400" cy="2475397"/>
          </a:xfrm>
        </p:grpSpPr>
        <p:sp>
          <p:nvSpPr>
            <p:cNvPr id="378" name="8"/>
            <p:cNvSpPr txBox="1"/>
            <p:nvPr/>
          </p:nvSpPr>
          <p:spPr>
            <a:xfrm>
              <a:off x="0" y="19891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379" name="Rectangle"/>
            <p:cNvSpPr/>
            <p:nvPr/>
          </p:nvSpPr>
          <p:spPr>
            <a:xfrm>
              <a:off x="25400" y="0"/>
              <a:ext cx="254000" cy="19939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383" name="Group"/>
          <p:cNvGrpSpPr/>
          <p:nvPr/>
        </p:nvGrpSpPr>
        <p:grpSpPr>
          <a:xfrm>
            <a:off x="1028699" y="482600"/>
            <a:ext cx="279401" cy="2742098"/>
            <a:chOff x="0" y="0"/>
            <a:chExt cx="279400" cy="2742097"/>
          </a:xfrm>
        </p:grpSpPr>
        <p:sp>
          <p:nvSpPr>
            <p:cNvPr id="381" name="9"/>
            <p:cNvSpPr txBox="1"/>
            <p:nvPr/>
          </p:nvSpPr>
          <p:spPr>
            <a:xfrm>
              <a:off x="0" y="22558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9</a:t>
              </a:r>
            </a:p>
          </p:txBody>
        </p:sp>
        <p:sp>
          <p:nvSpPr>
            <p:cNvPr id="382" name="Rectangle"/>
            <p:cNvSpPr/>
            <p:nvPr/>
          </p:nvSpPr>
          <p:spPr>
            <a:xfrm>
              <a:off x="25400" y="0"/>
              <a:ext cx="254000" cy="22606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sp>
        <p:nvSpPr>
          <p:cNvPr id="384" name="Selection Sort"/>
          <p:cNvSpPr txBox="1"/>
          <p:nvPr/>
        </p:nvSpPr>
        <p:spPr>
          <a:xfrm>
            <a:off x="2451100" y="4833935"/>
            <a:ext cx="2198936" cy="4862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9044" tIns="19044" rIns="19044" bIns="19044">
            <a:spAutoFit/>
          </a:bodyPr>
          <a:lstStyle>
            <a:lvl1pPr defTabSz="762000">
              <a:lnSpc>
                <a:spcPts val="3600"/>
              </a:lnSpc>
              <a:tabLst>
                <a:tab pos="355600" algn="l"/>
                <a:tab pos="711200" algn="l"/>
                <a:tab pos="1079500" algn="l"/>
              </a:tabLst>
              <a:defRPr sz="30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lvl1pPr>
          </a:lstStyle>
          <a:p>
            <a:pPr/>
            <a:r>
              <a:t>Selection Sort</a:t>
            </a:r>
          </a:p>
        </p:txBody>
      </p:sp>
      <p:sp>
        <p:nvSpPr>
          <p:cNvPr id="385" name="Line"/>
          <p:cNvSpPr/>
          <p:nvPr/>
        </p:nvSpPr>
        <p:spPr>
          <a:xfrm>
            <a:off x="5143500" y="3911600"/>
            <a:ext cx="0" cy="647700"/>
          </a:xfrm>
          <a:prstGeom prst="line">
            <a:avLst/>
          </a:prstGeom>
          <a:ln w="57150">
            <a:solidFill>
              <a:srgbClr val="FF0000"/>
            </a:solidFill>
            <a:headEnd type="triangle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388" name="Group"/>
          <p:cNvGrpSpPr/>
          <p:nvPr/>
        </p:nvGrpSpPr>
        <p:grpSpPr>
          <a:xfrm>
            <a:off x="2911474" y="3297235"/>
            <a:ext cx="381001" cy="486263"/>
            <a:chOff x="0" y="0"/>
            <a:chExt cx="381000" cy="486261"/>
          </a:xfrm>
        </p:grpSpPr>
        <p:sp>
          <p:nvSpPr>
            <p:cNvPr id="386" name="Rectangle"/>
            <p:cNvSpPr/>
            <p:nvPr/>
          </p:nvSpPr>
          <p:spPr>
            <a:xfrm>
              <a:off x="38100" y="55564"/>
              <a:ext cx="342900" cy="393701"/>
            </a:xfrm>
            <a:prstGeom prst="rect">
              <a:avLst/>
            </a:prstGeom>
            <a:solidFill>
              <a:srgbClr val="0000FF"/>
            </a:solidFill>
            <a:ln w="25400" cap="flat">
              <a:solidFill>
                <a:srgbClr val="00FFFF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  <p:sp>
          <p:nvSpPr>
            <p:cNvPr id="387" name="S"/>
            <p:cNvSpPr txBox="1"/>
            <p:nvPr/>
          </p:nvSpPr>
          <p:spPr>
            <a:xfrm>
              <a:off x="0" y="0"/>
              <a:ext cx="262683" cy="4862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solidFill>
                    <a:srgbClr val="FFFFFF"/>
                  </a:solidFill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S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2" name="Group"/>
          <p:cNvGrpSpPr/>
          <p:nvPr/>
        </p:nvGrpSpPr>
        <p:grpSpPr>
          <a:xfrm>
            <a:off x="6286499" y="2476499"/>
            <a:ext cx="317501" cy="735499"/>
            <a:chOff x="0" y="0"/>
            <a:chExt cx="317500" cy="735497"/>
          </a:xfrm>
        </p:grpSpPr>
        <p:sp>
          <p:nvSpPr>
            <p:cNvPr id="390" name="1"/>
            <p:cNvSpPr txBox="1"/>
            <p:nvPr/>
          </p:nvSpPr>
          <p:spPr>
            <a:xfrm>
              <a:off x="0" y="2492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391" name="Rectangle"/>
            <p:cNvSpPr/>
            <p:nvPr/>
          </p:nvSpPr>
          <p:spPr>
            <a:xfrm>
              <a:off x="50800" y="0"/>
              <a:ext cx="266700" cy="2540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395" name="Group"/>
          <p:cNvGrpSpPr/>
          <p:nvPr/>
        </p:nvGrpSpPr>
        <p:grpSpPr>
          <a:xfrm>
            <a:off x="4991099" y="2247900"/>
            <a:ext cx="279401" cy="976798"/>
            <a:chOff x="0" y="0"/>
            <a:chExt cx="279400" cy="976797"/>
          </a:xfrm>
        </p:grpSpPr>
        <p:sp>
          <p:nvSpPr>
            <p:cNvPr id="393" name="2"/>
            <p:cNvSpPr txBox="1"/>
            <p:nvPr/>
          </p:nvSpPr>
          <p:spPr>
            <a:xfrm>
              <a:off x="0" y="4905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394" name="Rectangle"/>
            <p:cNvSpPr/>
            <p:nvPr/>
          </p:nvSpPr>
          <p:spPr>
            <a:xfrm>
              <a:off x="12700" y="0"/>
              <a:ext cx="266700" cy="5080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398" name="Group"/>
          <p:cNvGrpSpPr/>
          <p:nvPr/>
        </p:nvGrpSpPr>
        <p:grpSpPr>
          <a:xfrm>
            <a:off x="2997199" y="1993900"/>
            <a:ext cx="304801" cy="1230798"/>
            <a:chOff x="0" y="0"/>
            <a:chExt cx="304800" cy="1230797"/>
          </a:xfrm>
        </p:grpSpPr>
        <p:sp>
          <p:nvSpPr>
            <p:cNvPr id="396" name="3"/>
            <p:cNvSpPr txBox="1"/>
            <p:nvPr/>
          </p:nvSpPr>
          <p:spPr>
            <a:xfrm>
              <a:off x="0" y="7445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397" name="Rectangle"/>
            <p:cNvSpPr/>
            <p:nvPr/>
          </p:nvSpPr>
          <p:spPr>
            <a:xfrm>
              <a:off x="38100" y="0"/>
              <a:ext cx="266700" cy="7493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401" name="Group"/>
          <p:cNvGrpSpPr/>
          <p:nvPr/>
        </p:nvGrpSpPr>
        <p:grpSpPr>
          <a:xfrm>
            <a:off x="2336799" y="1714500"/>
            <a:ext cx="342901" cy="1497498"/>
            <a:chOff x="0" y="0"/>
            <a:chExt cx="342900" cy="1497497"/>
          </a:xfrm>
        </p:grpSpPr>
        <p:sp>
          <p:nvSpPr>
            <p:cNvPr id="399" name="4"/>
            <p:cNvSpPr txBox="1"/>
            <p:nvPr/>
          </p:nvSpPr>
          <p:spPr>
            <a:xfrm>
              <a:off x="0" y="10112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400" name="Rectangle"/>
            <p:cNvSpPr/>
            <p:nvPr/>
          </p:nvSpPr>
          <p:spPr>
            <a:xfrm>
              <a:off x="76200" y="0"/>
              <a:ext cx="266700" cy="10160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404" name="Group"/>
          <p:cNvGrpSpPr/>
          <p:nvPr/>
        </p:nvGrpSpPr>
        <p:grpSpPr>
          <a:xfrm>
            <a:off x="5626099" y="1485900"/>
            <a:ext cx="317502" cy="1726098"/>
            <a:chOff x="0" y="0"/>
            <a:chExt cx="317500" cy="1726097"/>
          </a:xfrm>
        </p:grpSpPr>
        <p:sp>
          <p:nvSpPr>
            <p:cNvPr id="402" name="5"/>
            <p:cNvSpPr txBox="1"/>
            <p:nvPr/>
          </p:nvSpPr>
          <p:spPr>
            <a:xfrm>
              <a:off x="0" y="12398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403" name="Rectangle"/>
            <p:cNvSpPr/>
            <p:nvPr/>
          </p:nvSpPr>
          <p:spPr>
            <a:xfrm>
              <a:off x="50800" y="0"/>
              <a:ext cx="266701" cy="12446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407" name="Group"/>
          <p:cNvGrpSpPr/>
          <p:nvPr/>
        </p:nvGrpSpPr>
        <p:grpSpPr>
          <a:xfrm>
            <a:off x="1676399" y="1231900"/>
            <a:ext cx="317501" cy="1967398"/>
            <a:chOff x="0" y="0"/>
            <a:chExt cx="317500" cy="1967397"/>
          </a:xfrm>
        </p:grpSpPr>
        <p:sp>
          <p:nvSpPr>
            <p:cNvPr id="405" name="6"/>
            <p:cNvSpPr txBox="1"/>
            <p:nvPr/>
          </p:nvSpPr>
          <p:spPr>
            <a:xfrm>
              <a:off x="0" y="14811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406" name="Rectangle"/>
            <p:cNvSpPr/>
            <p:nvPr/>
          </p:nvSpPr>
          <p:spPr>
            <a:xfrm>
              <a:off x="63500" y="0"/>
              <a:ext cx="254000" cy="14986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410" name="Group"/>
          <p:cNvGrpSpPr/>
          <p:nvPr/>
        </p:nvGrpSpPr>
        <p:grpSpPr>
          <a:xfrm>
            <a:off x="4267199" y="990600"/>
            <a:ext cx="317501" cy="2246798"/>
            <a:chOff x="0" y="0"/>
            <a:chExt cx="317500" cy="2246797"/>
          </a:xfrm>
        </p:grpSpPr>
        <p:sp>
          <p:nvSpPr>
            <p:cNvPr id="408" name="7"/>
            <p:cNvSpPr txBox="1"/>
            <p:nvPr/>
          </p:nvSpPr>
          <p:spPr>
            <a:xfrm>
              <a:off x="0" y="17605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409" name="Rectangle"/>
            <p:cNvSpPr/>
            <p:nvPr/>
          </p:nvSpPr>
          <p:spPr>
            <a:xfrm>
              <a:off x="63500" y="0"/>
              <a:ext cx="254000" cy="17653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413" name="Group"/>
          <p:cNvGrpSpPr/>
          <p:nvPr/>
        </p:nvGrpSpPr>
        <p:grpSpPr>
          <a:xfrm>
            <a:off x="3644899" y="749300"/>
            <a:ext cx="279401" cy="2475398"/>
            <a:chOff x="0" y="0"/>
            <a:chExt cx="279400" cy="2475397"/>
          </a:xfrm>
        </p:grpSpPr>
        <p:sp>
          <p:nvSpPr>
            <p:cNvPr id="411" name="8"/>
            <p:cNvSpPr txBox="1"/>
            <p:nvPr/>
          </p:nvSpPr>
          <p:spPr>
            <a:xfrm>
              <a:off x="0" y="19891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412" name="Rectangle"/>
            <p:cNvSpPr/>
            <p:nvPr/>
          </p:nvSpPr>
          <p:spPr>
            <a:xfrm>
              <a:off x="25400" y="0"/>
              <a:ext cx="254000" cy="19939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416" name="Group"/>
          <p:cNvGrpSpPr/>
          <p:nvPr/>
        </p:nvGrpSpPr>
        <p:grpSpPr>
          <a:xfrm>
            <a:off x="1028699" y="482600"/>
            <a:ext cx="279401" cy="2742098"/>
            <a:chOff x="0" y="0"/>
            <a:chExt cx="279400" cy="2742097"/>
          </a:xfrm>
        </p:grpSpPr>
        <p:sp>
          <p:nvSpPr>
            <p:cNvPr id="414" name="9"/>
            <p:cNvSpPr txBox="1"/>
            <p:nvPr/>
          </p:nvSpPr>
          <p:spPr>
            <a:xfrm>
              <a:off x="0" y="22558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9</a:t>
              </a:r>
            </a:p>
          </p:txBody>
        </p:sp>
        <p:sp>
          <p:nvSpPr>
            <p:cNvPr id="415" name="Rectangle"/>
            <p:cNvSpPr/>
            <p:nvPr/>
          </p:nvSpPr>
          <p:spPr>
            <a:xfrm>
              <a:off x="25400" y="0"/>
              <a:ext cx="254000" cy="22606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sp>
        <p:nvSpPr>
          <p:cNvPr id="417" name="Selection Sort"/>
          <p:cNvSpPr txBox="1"/>
          <p:nvPr/>
        </p:nvSpPr>
        <p:spPr>
          <a:xfrm>
            <a:off x="2451100" y="4833935"/>
            <a:ext cx="2198936" cy="4862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9044" tIns="19044" rIns="19044" bIns="19044">
            <a:spAutoFit/>
          </a:bodyPr>
          <a:lstStyle>
            <a:lvl1pPr defTabSz="762000">
              <a:lnSpc>
                <a:spcPts val="3600"/>
              </a:lnSpc>
              <a:tabLst>
                <a:tab pos="355600" algn="l"/>
                <a:tab pos="711200" algn="l"/>
                <a:tab pos="1079500" algn="l"/>
              </a:tabLst>
              <a:defRPr sz="30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lvl1pPr>
          </a:lstStyle>
          <a:p>
            <a:pPr/>
            <a:r>
              <a:t>Selection Sort</a:t>
            </a:r>
          </a:p>
        </p:txBody>
      </p:sp>
      <p:sp>
        <p:nvSpPr>
          <p:cNvPr id="418" name="Line"/>
          <p:cNvSpPr/>
          <p:nvPr/>
        </p:nvSpPr>
        <p:spPr>
          <a:xfrm>
            <a:off x="5143500" y="3911600"/>
            <a:ext cx="0" cy="647700"/>
          </a:xfrm>
          <a:prstGeom prst="line">
            <a:avLst/>
          </a:prstGeom>
          <a:ln w="57150">
            <a:solidFill>
              <a:srgbClr val="FF0000"/>
            </a:solidFill>
            <a:headEnd type="triangle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421" name="Group"/>
          <p:cNvGrpSpPr/>
          <p:nvPr/>
        </p:nvGrpSpPr>
        <p:grpSpPr>
          <a:xfrm>
            <a:off x="4927599" y="3297235"/>
            <a:ext cx="381001" cy="486263"/>
            <a:chOff x="0" y="0"/>
            <a:chExt cx="381000" cy="486261"/>
          </a:xfrm>
        </p:grpSpPr>
        <p:sp>
          <p:nvSpPr>
            <p:cNvPr id="419" name="Rectangle"/>
            <p:cNvSpPr/>
            <p:nvPr/>
          </p:nvSpPr>
          <p:spPr>
            <a:xfrm>
              <a:off x="38100" y="55564"/>
              <a:ext cx="342900" cy="393701"/>
            </a:xfrm>
            <a:prstGeom prst="rect">
              <a:avLst/>
            </a:prstGeom>
            <a:solidFill>
              <a:srgbClr val="0000FF"/>
            </a:solidFill>
            <a:ln w="25400" cap="flat">
              <a:solidFill>
                <a:srgbClr val="00FFFF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  <p:sp>
          <p:nvSpPr>
            <p:cNvPr id="420" name="S"/>
            <p:cNvSpPr txBox="1"/>
            <p:nvPr/>
          </p:nvSpPr>
          <p:spPr>
            <a:xfrm>
              <a:off x="0" y="0"/>
              <a:ext cx="262683" cy="4862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solidFill>
                    <a:srgbClr val="FFFFFF"/>
                  </a:solidFill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S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5" name="Group"/>
          <p:cNvGrpSpPr/>
          <p:nvPr/>
        </p:nvGrpSpPr>
        <p:grpSpPr>
          <a:xfrm>
            <a:off x="6286499" y="2476499"/>
            <a:ext cx="317501" cy="735499"/>
            <a:chOff x="0" y="0"/>
            <a:chExt cx="317500" cy="735497"/>
          </a:xfrm>
        </p:grpSpPr>
        <p:sp>
          <p:nvSpPr>
            <p:cNvPr id="423" name="1"/>
            <p:cNvSpPr txBox="1"/>
            <p:nvPr/>
          </p:nvSpPr>
          <p:spPr>
            <a:xfrm>
              <a:off x="0" y="2492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424" name="Rectangle"/>
            <p:cNvSpPr/>
            <p:nvPr/>
          </p:nvSpPr>
          <p:spPr>
            <a:xfrm>
              <a:off x="50800" y="0"/>
              <a:ext cx="266700" cy="2540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428" name="Group"/>
          <p:cNvGrpSpPr/>
          <p:nvPr/>
        </p:nvGrpSpPr>
        <p:grpSpPr>
          <a:xfrm>
            <a:off x="4991099" y="2247900"/>
            <a:ext cx="279401" cy="976798"/>
            <a:chOff x="0" y="0"/>
            <a:chExt cx="279400" cy="976797"/>
          </a:xfrm>
        </p:grpSpPr>
        <p:sp>
          <p:nvSpPr>
            <p:cNvPr id="426" name="2"/>
            <p:cNvSpPr txBox="1"/>
            <p:nvPr/>
          </p:nvSpPr>
          <p:spPr>
            <a:xfrm>
              <a:off x="0" y="4905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427" name="Rectangle"/>
            <p:cNvSpPr/>
            <p:nvPr/>
          </p:nvSpPr>
          <p:spPr>
            <a:xfrm>
              <a:off x="12700" y="0"/>
              <a:ext cx="266700" cy="5080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431" name="Group"/>
          <p:cNvGrpSpPr/>
          <p:nvPr/>
        </p:nvGrpSpPr>
        <p:grpSpPr>
          <a:xfrm>
            <a:off x="2997199" y="1993900"/>
            <a:ext cx="304801" cy="1230798"/>
            <a:chOff x="0" y="0"/>
            <a:chExt cx="304800" cy="1230797"/>
          </a:xfrm>
        </p:grpSpPr>
        <p:sp>
          <p:nvSpPr>
            <p:cNvPr id="429" name="3"/>
            <p:cNvSpPr txBox="1"/>
            <p:nvPr/>
          </p:nvSpPr>
          <p:spPr>
            <a:xfrm>
              <a:off x="0" y="7445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430" name="Rectangle"/>
            <p:cNvSpPr/>
            <p:nvPr/>
          </p:nvSpPr>
          <p:spPr>
            <a:xfrm>
              <a:off x="38100" y="0"/>
              <a:ext cx="266700" cy="7493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434" name="Group"/>
          <p:cNvGrpSpPr/>
          <p:nvPr/>
        </p:nvGrpSpPr>
        <p:grpSpPr>
          <a:xfrm>
            <a:off x="2336799" y="1714500"/>
            <a:ext cx="342901" cy="1497498"/>
            <a:chOff x="0" y="0"/>
            <a:chExt cx="342900" cy="1497497"/>
          </a:xfrm>
        </p:grpSpPr>
        <p:sp>
          <p:nvSpPr>
            <p:cNvPr id="432" name="4"/>
            <p:cNvSpPr txBox="1"/>
            <p:nvPr/>
          </p:nvSpPr>
          <p:spPr>
            <a:xfrm>
              <a:off x="0" y="10112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433" name="Rectangle"/>
            <p:cNvSpPr/>
            <p:nvPr/>
          </p:nvSpPr>
          <p:spPr>
            <a:xfrm>
              <a:off x="76200" y="0"/>
              <a:ext cx="266700" cy="10160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437" name="Group"/>
          <p:cNvGrpSpPr/>
          <p:nvPr/>
        </p:nvGrpSpPr>
        <p:grpSpPr>
          <a:xfrm>
            <a:off x="5626099" y="1485900"/>
            <a:ext cx="317502" cy="1726098"/>
            <a:chOff x="0" y="0"/>
            <a:chExt cx="317500" cy="1726097"/>
          </a:xfrm>
        </p:grpSpPr>
        <p:sp>
          <p:nvSpPr>
            <p:cNvPr id="435" name="5"/>
            <p:cNvSpPr txBox="1"/>
            <p:nvPr/>
          </p:nvSpPr>
          <p:spPr>
            <a:xfrm>
              <a:off x="0" y="12398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436" name="Rectangle"/>
            <p:cNvSpPr/>
            <p:nvPr/>
          </p:nvSpPr>
          <p:spPr>
            <a:xfrm>
              <a:off x="50800" y="0"/>
              <a:ext cx="266701" cy="12446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440" name="Group"/>
          <p:cNvGrpSpPr/>
          <p:nvPr/>
        </p:nvGrpSpPr>
        <p:grpSpPr>
          <a:xfrm>
            <a:off x="1676399" y="1231900"/>
            <a:ext cx="317501" cy="1967398"/>
            <a:chOff x="0" y="0"/>
            <a:chExt cx="317500" cy="1967397"/>
          </a:xfrm>
        </p:grpSpPr>
        <p:sp>
          <p:nvSpPr>
            <p:cNvPr id="438" name="6"/>
            <p:cNvSpPr txBox="1"/>
            <p:nvPr/>
          </p:nvSpPr>
          <p:spPr>
            <a:xfrm>
              <a:off x="0" y="14811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439" name="Rectangle"/>
            <p:cNvSpPr/>
            <p:nvPr/>
          </p:nvSpPr>
          <p:spPr>
            <a:xfrm>
              <a:off x="63500" y="0"/>
              <a:ext cx="254000" cy="14986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443" name="Group"/>
          <p:cNvGrpSpPr/>
          <p:nvPr/>
        </p:nvGrpSpPr>
        <p:grpSpPr>
          <a:xfrm>
            <a:off x="4267199" y="990600"/>
            <a:ext cx="317501" cy="2246798"/>
            <a:chOff x="0" y="0"/>
            <a:chExt cx="317500" cy="2246797"/>
          </a:xfrm>
        </p:grpSpPr>
        <p:sp>
          <p:nvSpPr>
            <p:cNvPr id="441" name="7"/>
            <p:cNvSpPr txBox="1"/>
            <p:nvPr/>
          </p:nvSpPr>
          <p:spPr>
            <a:xfrm>
              <a:off x="0" y="17605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442" name="Rectangle"/>
            <p:cNvSpPr/>
            <p:nvPr/>
          </p:nvSpPr>
          <p:spPr>
            <a:xfrm>
              <a:off x="63500" y="0"/>
              <a:ext cx="254000" cy="17653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446" name="Group"/>
          <p:cNvGrpSpPr/>
          <p:nvPr/>
        </p:nvGrpSpPr>
        <p:grpSpPr>
          <a:xfrm>
            <a:off x="3644899" y="749300"/>
            <a:ext cx="279401" cy="2475398"/>
            <a:chOff x="0" y="0"/>
            <a:chExt cx="279400" cy="2475397"/>
          </a:xfrm>
        </p:grpSpPr>
        <p:sp>
          <p:nvSpPr>
            <p:cNvPr id="444" name="8"/>
            <p:cNvSpPr txBox="1"/>
            <p:nvPr/>
          </p:nvSpPr>
          <p:spPr>
            <a:xfrm>
              <a:off x="0" y="19891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445" name="Rectangle"/>
            <p:cNvSpPr/>
            <p:nvPr/>
          </p:nvSpPr>
          <p:spPr>
            <a:xfrm>
              <a:off x="25400" y="0"/>
              <a:ext cx="254000" cy="19939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449" name="Group"/>
          <p:cNvGrpSpPr/>
          <p:nvPr/>
        </p:nvGrpSpPr>
        <p:grpSpPr>
          <a:xfrm>
            <a:off x="1028699" y="482600"/>
            <a:ext cx="279401" cy="2742098"/>
            <a:chOff x="0" y="0"/>
            <a:chExt cx="279400" cy="2742097"/>
          </a:xfrm>
        </p:grpSpPr>
        <p:sp>
          <p:nvSpPr>
            <p:cNvPr id="447" name="9"/>
            <p:cNvSpPr txBox="1"/>
            <p:nvPr/>
          </p:nvSpPr>
          <p:spPr>
            <a:xfrm>
              <a:off x="0" y="22558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9</a:t>
              </a:r>
            </a:p>
          </p:txBody>
        </p:sp>
        <p:sp>
          <p:nvSpPr>
            <p:cNvPr id="448" name="Rectangle"/>
            <p:cNvSpPr/>
            <p:nvPr/>
          </p:nvSpPr>
          <p:spPr>
            <a:xfrm>
              <a:off x="25400" y="0"/>
              <a:ext cx="254000" cy="22606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sp>
        <p:nvSpPr>
          <p:cNvPr id="450" name="Selection Sort"/>
          <p:cNvSpPr txBox="1"/>
          <p:nvPr/>
        </p:nvSpPr>
        <p:spPr>
          <a:xfrm>
            <a:off x="2451100" y="4833935"/>
            <a:ext cx="2198936" cy="4862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9044" tIns="19044" rIns="19044" bIns="19044">
            <a:spAutoFit/>
          </a:bodyPr>
          <a:lstStyle>
            <a:lvl1pPr defTabSz="762000">
              <a:lnSpc>
                <a:spcPts val="3600"/>
              </a:lnSpc>
              <a:tabLst>
                <a:tab pos="355600" algn="l"/>
                <a:tab pos="711200" algn="l"/>
                <a:tab pos="1079500" algn="l"/>
              </a:tabLst>
              <a:defRPr sz="30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lvl1pPr>
          </a:lstStyle>
          <a:p>
            <a:pPr/>
            <a:r>
              <a:t>Selection Sort</a:t>
            </a:r>
          </a:p>
        </p:txBody>
      </p:sp>
      <p:sp>
        <p:nvSpPr>
          <p:cNvPr id="451" name="Line"/>
          <p:cNvSpPr/>
          <p:nvPr/>
        </p:nvSpPr>
        <p:spPr>
          <a:xfrm>
            <a:off x="5792787" y="3911600"/>
            <a:ext cx="1" cy="647700"/>
          </a:xfrm>
          <a:prstGeom prst="line">
            <a:avLst/>
          </a:prstGeom>
          <a:ln w="57150">
            <a:solidFill>
              <a:srgbClr val="FF0000"/>
            </a:solidFill>
            <a:headEnd type="triangle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454" name="Group"/>
          <p:cNvGrpSpPr/>
          <p:nvPr/>
        </p:nvGrpSpPr>
        <p:grpSpPr>
          <a:xfrm>
            <a:off x="4927599" y="3297235"/>
            <a:ext cx="381001" cy="486263"/>
            <a:chOff x="0" y="0"/>
            <a:chExt cx="381000" cy="486261"/>
          </a:xfrm>
        </p:grpSpPr>
        <p:sp>
          <p:nvSpPr>
            <p:cNvPr id="452" name="Rectangle"/>
            <p:cNvSpPr/>
            <p:nvPr/>
          </p:nvSpPr>
          <p:spPr>
            <a:xfrm>
              <a:off x="38100" y="55564"/>
              <a:ext cx="342900" cy="393701"/>
            </a:xfrm>
            <a:prstGeom prst="rect">
              <a:avLst/>
            </a:prstGeom>
            <a:solidFill>
              <a:srgbClr val="0000FF"/>
            </a:solidFill>
            <a:ln w="25400" cap="flat">
              <a:solidFill>
                <a:srgbClr val="00FFFF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  <p:sp>
          <p:nvSpPr>
            <p:cNvPr id="453" name="S"/>
            <p:cNvSpPr txBox="1"/>
            <p:nvPr/>
          </p:nvSpPr>
          <p:spPr>
            <a:xfrm>
              <a:off x="0" y="0"/>
              <a:ext cx="262683" cy="4862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solidFill>
                    <a:srgbClr val="FFFFFF"/>
                  </a:solidFill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S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election Sort…"/>
          <p:cNvSpPr txBox="1"/>
          <p:nvPr/>
        </p:nvSpPr>
        <p:spPr>
          <a:xfrm>
            <a:off x="266700" y="463548"/>
            <a:ext cx="7861300" cy="51333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44" tIns="19044" rIns="19044" bIns="19044">
            <a:spAutoFit/>
          </a:bodyPr>
          <a:lstStyle/>
          <a:p>
            <a:pPr defTabSz="762000">
              <a:lnSpc>
                <a:spcPts val="4300"/>
              </a:lnSpc>
              <a:tabLst>
                <a:tab pos="355600" algn="l"/>
                <a:tab pos="711200" algn="l"/>
                <a:tab pos="1079500" algn="l"/>
              </a:tabLst>
              <a:defRPr b="1" sz="3200">
                <a:solidFill>
                  <a:schemeClr val="accent2"/>
                </a:solidFill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pPr>
            <a:r>
              <a:t>Selection Sort</a:t>
            </a:r>
          </a:p>
          <a:p>
            <a:pPr defTabSz="762000">
              <a:lnSpc>
                <a:spcPts val="3600"/>
              </a:lnSpc>
              <a:tabLst>
                <a:tab pos="355600" algn="l"/>
                <a:tab pos="711200" algn="l"/>
                <a:tab pos="1079500" algn="l"/>
              </a:tabLst>
              <a:defRPr sz="32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pPr>
          </a:p>
          <a:p>
            <a:pPr defTabSz="762000">
              <a:lnSpc>
                <a:spcPts val="3600"/>
              </a:lnSpc>
              <a:tabLst>
                <a:tab pos="355600" algn="l"/>
                <a:tab pos="711200" algn="l"/>
                <a:tab pos="1079500" algn="l"/>
              </a:tabLst>
              <a:defRPr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pPr>
            <a:r>
              <a:t>•	scan the array for the smallest value</a:t>
            </a:r>
          </a:p>
          <a:p>
            <a:pPr defTabSz="762000">
              <a:lnSpc>
                <a:spcPts val="3600"/>
              </a:lnSpc>
              <a:tabLst>
                <a:tab pos="355600" algn="l"/>
                <a:tab pos="711200" algn="l"/>
                <a:tab pos="1079500" algn="l"/>
              </a:tabLst>
              <a:defRPr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pPr>
            <a:r>
              <a:t>•	if this is not in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x[0]</a:t>
            </a:r>
            <a:r>
              <a:t> swap it there</a:t>
            </a:r>
          </a:p>
          <a:p>
            <a:pPr defTabSz="762000">
              <a:lnSpc>
                <a:spcPts val="3600"/>
              </a:lnSpc>
              <a:tabLst>
                <a:tab pos="355600" algn="l"/>
                <a:tab pos="711200" algn="l"/>
                <a:tab pos="1079500" algn="l"/>
              </a:tabLst>
              <a:defRPr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pPr>
            <a:r>
              <a:t>		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x[0]</a:t>
            </a:r>
            <a:r>
              <a:t> is now the smallest)</a:t>
            </a:r>
          </a:p>
          <a:p>
            <a:pPr defTabSz="762000">
              <a:lnSpc>
                <a:spcPts val="3600"/>
              </a:lnSpc>
              <a:tabLst>
                <a:tab pos="355600" algn="l"/>
                <a:tab pos="711200" algn="l"/>
                <a:tab pos="1079500" algn="l"/>
              </a:tabLst>
              <a:defRPr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pPr>
          </a:p>
          <a:p>
            <a:pPr defTabSz="762000">
              <a:lnSpc>
                <a:spcPts val="3600"/>
              </a:lnSpc>
              <a:tabLst>
                <a:tab pos="355600" algn="l"/>
                <a:tab pos="711200" algn="l"/>
                <a:tab pos="1079500" algn="l"/>
              </a:tabLst>
              <a:defRPr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pPr>
            <a:r>
              <a:t>•	scan the rest of the array for the next smallest</a:t>
            </a:r>
          </a:p>
          <a:p>
            <a:pPr defTabSz="762000">
              <a:lnSpc>
                <a:spcPts val="3600"/>
              </a:lnSpc>
              <a:tabLst>
                <a:tab pos="355600" algn="l"/>
                <a:tab pos="711200" algn="l"/>
                <a:tab pos="1079500" algn="l"/>
              </a:tabLst>
              <a:defRPr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pPr>
            <a:r>
              <a:t>•	if this is not in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x[1]</a:t>
            </a:r>
            <a:r>
              <a:t> swap it there</a:t>
            </a:r>
          </a:p>
          <a:p>
            <a:pPr defTabSz="762000">
              <a:lnSpc>
                <a:spcPts val="3600"/>
              </a:lnSpc>
              <a:tabLst>
                <a:tab pos="355600" algn="l"/>
                <a:tab pos="711200" algn="l"/>
                <a:tab pos="1079500" algn="l"/>
              </a:tabLst>
              <a:defRPr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pPr>
            <a:r>
              <a:t>		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x[1]</a:t>
            </a:r>
            <a:r>
              <a:t> is now the next smallest)</a:t>
            </a:r>
          </a:p>
          <a:p>
            <a:pPr defTabSz="762000">
              <a:lnSpc>
                <a:spcPts val="3600"/>
              </a:lnSpc>
              <a:tabLst>
                <a:tab pos="355600" algn="l"/>
                <a:tab pos="711200" algn="l"/>
                <a:tab pos="1079500" algn="l"/>
              </a:tabLst>
              <a:defRPr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pPr>
          </a:p>
          <a:p>
            <a:pPr defTabSz="762000">
              <a:lnSpc>
                <a:spcPts val="3600"/>
              </a:lnSpc>
              <a:tabLst>
                <a:tab pos="355600" algn="l"/>
                <a:tab pos="711200" algn="l"/>
                <a:tab pos="1079500" algn="l"/>
              </a:tabLst>
              <a:defRPr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pPr>
            <a:r>
              <a:t>•	proceed for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x[2]</a:t>
            </a:r>
            <a:r>
              <a:t>,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x[3]</a:t>
            </a:r>
            <a:r>
              <a:t>, . . . ,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x[n-2]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6" grpId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8" name="Group"/>
          <p:cNvGrpSpPr/>
          <p:nvPr/>
        </p:nvGrpSpPr>
        <p:grpSpPr>
          <a:xfrm>
            <a:off x="6286499" y="2476499"/>
            <a:ext cx="317501" cy="735499"/>
            <a:chOff x="0" y="0"/>
            <a:chExt cx="317500" cy="735497"/>
          </a:xfrm>
        </p:grpSpPr>
        <p:sp>
          <p:nvSpPr>
            <p:cNvPr id="456" name="1"/>
            <p:cNvSpPr txBox="1"/>
            <p:nvPr/>
          </p:nvSpPr>
          <p:spPr>
            <a:xfrm>
              <a:off x="0" y="2492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457" name="Rectangle"/>
            <p:cNvSpPr/>
            <p:nvPr/>
          </p:nvSpPr>
          <p:spPr>
            <a:xfrm>
              <a:off x="50800" y="0"/>
              <a:ext cx="266700" cy="2540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461" name="Group"/>
          <p:cNvGrpSpPr/>
          <p:nvPr/>
        </p:nvGrpSpPr>
        <p:grpSpPr>
          <a:xfrm>
            <a:off x="4991099" y="2247900"/>
            <a:ext cx="279401" cy="976798"/>
            <a:chOff x="0" y="0"/>
            <a:chExt cx="279400" cy="976797"/>
          </a:xfrm>
        </p:grpSpPr>
        <p:sp>
          <p:nvSpPr>
            <p:cNvPr id="459" name="2"/>
            <p:cNvSpPr txBox="1"/>
            <p:nvPr/>
          </p:nvSpPr>
          <p:spPr>
            <a:xfrm>
              <a:off x="0" y="4905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460" name="Rectangle"/>
            <p:cNvSpPr/>
            <p:nvPr/>
          </p:nvSpPr>
          <p:spPr>
            <a:xfrm>
              <a:off x="12700" y="0"/>
              <a:ext cx="266700" cy="5080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464" name="Group"/>
          <p:cNvGrpSpPr/>
          <p:nvPr/>
        </p:nvGrpSpPr>
        <p:grpSpPr>
          <a:xfrm>
            <a:off x="2997199" y="1993900"/>
            <a:ext cx="304801" cy="1230798"/>
            <a:chOff x="0" y="0"/>
            <a:chExt cx="304800" cy="1230797"/>
          </a:xfrm>
        </p:grpSpPr>
        <p:sp>
          <p:nvSpPr>
            <p:cNvPr id="462" name="3"/>
            <p:cNvSpPr txBox="1"/>
            <p:nvPr/>
          </p:nvSpPr>
          <p:spPr>
            <a:xfrm>
              <a:off x="0" y="7445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463" name="Rectangle"/>
            <p:cNvSpPr/>
            <p:nvPr/>
          </p:nvSpPr>
          <p:spPr>
            <a:xfrm>
              <a:off x="38100" y="0"/>
              <a:ext cx="266700" cy="7493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467" name="Group"/>
          <p:cNvGrpSpPr/>
          <p:nvPr/>
        </p:nvGrpSpPr>
        <p:grpSpPr>
          <a:xfrm>
            <a:off x="2336799" y="1714500"/>
            <a:ext cx="342901" cy="1497498"/>
            <a:chOff x="0" y="0"/>
            <a:chExt cx="342900" cy="1497497"/>
          </a:xfrm>
        </p:grpSpPr>
        <p:sp>
          <p:nvSpPr>
            <p:cNvPr id="465" name="4"/>
            <p:cNvSpPr txBox="1"/>
            <p:nvPr/>
          </p:nvSpPr>
          <p:spPr>
            <a:xfrm>
              <a:off x="0" y="10112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466" name="Rectangle"/>
            <p:cNvSpPr/>
            <p:nvPr/>
          </p:nvSpPr>
          <p:spPr>
            <a:xfrm>
              <a:off x="76200" y="0"/>
              <a:ext cx="266700" cy="10160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470" name="Group"/>
          <p:cNvGrpSpPr/>
          <p:nvPr/>
        </p:nvGrpSpPr>
        <p:grpSpPr>
          <a:xfrm>
            <a:off x="5626099" y="1485900"/>
            <a:ext cx="317502" cy="1726098"/>
            <a:chOff x="0" y="0"/>
            <a:chExt cx="317500" cy="1726097"/>
          </a:xfrm>
        </p:grpSpPr>
        <p:sp>
          <p:nvSpPr>
            <p:cNvPr id="468" name="5"/>
            <p:cNvSpPr txBox="1"/>
            <p:nvPr/>
          </p:nvSpPr>
          <p:spPr>
            <a:xfrm>
              <a:off x="0" y="12398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469" name="Rectangle"/>
            <p:cNvSpPr/>
            <p:nvPr/>
          </p:nvSpPr>
          <p:spPr>
            <a:xfrm>
              <a:off x="50800" y="0"/>
              <a:ext cx="266701" cy="12446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473" name="Group"/>
          <p:cNvGrpSpPr/>
          <p:nvPr/>
        </p:nvGrpSpPr>
        <p:grpSpPr>
          <a:xfrm>
            <a:off x="1676399" y="1231900"/>
            <a:ext cx="317501" cy="1967398"/>
            <a:chOff x="0" y="0"/>
            <a:chExt cx="317500" cy="1967397"/>
          </a:xfrm>
        </p:grpSpPr>
        <p:sp>
          <p:nvSpPr>
            <p:cNvPr id="471" name="6"/>
            <p:cNvSpPr txBox="1"/>
            <p:nvPr/>
          </p:nvSpPr>
          <p:spPr>
            <a:xfrm>
              <a:off x="0" y="14811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472" name="Rectangle"/>
            <p:cNvSpPr/>
            <p:nvPr/>
          </p:nvSpPr>
          <p:spPr>
            <a:xfrm>
              <a:off x="63500" y="0"/>
              <a:ext cx="254000" cy="14986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476" name="Group"/>
          <p:cNvGrpSpPr/>
          <p:nvPr/>
        </p:nvGrpSpPr>
        <p:grpSpPr>
          <a:xfrm>
            <a:off x="4267199" y="990600"/>
            <a:ext cx="317501" cy="2246798"/>
            <a:chOff x="0" y="0"/>
            <a:chExt cx="317500" cy="2246797"/>
          </a:xfrm>
        </p:grpSpPr>
        <p:sp>
          <p:nvSpPr>
            <p:cNvPr id="474" name="7"/>
            <p:cNvSpPr txBox="1"/>
            <p:nvPr/>
          </p:nvSpPr>
          <p:spPr>
            <a:xfrm>
              <a:off x="0" y="17605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475" name="Rectangle"/>
            <p:cNvSpPr/>
            <p:nvPr/>
          </p:nvSpPr>
          <p:spPr>
            <a:xfrm>
              <a:off x="63500" y="0"/>
              <a:ext cx="254000" cy="17653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479" name="Group"/>
          <p:cNvGrpSpPr/>
          <p:nvPr/>
        </p:nvGrpSpPr>
        <p:grpSpPr>
          <a:xfrm>
            <a:off x="3644899" y="749300"/>
            <a:ext cx="279401" cy="2475398"/>
            <a:chOff x="0" y="0"/>
            <a:chExt cx="279400" cy="2475397"/>
          </a:xfrm>
        </p:grpSpPr>
        <p:sp>
          <p:nvSpPr>
            <p:cNvPr id="477" name="8"/>
            <p:cNvSpPr txBox="1"/>
            <p:nvPr/>
          </p:nvSpPr>
          <p:spPr>
            <a:xfrm>
              <a:off x="0" y="19891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478" name="Rectangle"/>
            <p:cNvSpPr/>
            <p:nvPr/>
          </p:nvSpPr>
          <p:spPr>
            <a:xfrm>
              <a:off x="25400" y="0"/>
              <a:ext cx="254000" cy="19939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482" name="Group"/>
          <p:cNvGrpSpPr/>
          <p:nvPr/>
        </p:nvGrpSpPr>
        <p:grpSpPr>
          <a:xfrm>
            <a:off x="1028699" y="482600"/>
            <a:ext cx="279401" cy="2742098"/>
            <a:chOff x="0" y="0"/>
            <a:chExt cx="279400" cy="2742097"/>
          </a:xfrm>
        </p:grpSpPr>
        <p:sp>
          <p:nvSpPr>
            <p:cNvPr id="480" name="9"/>
            <p:cNvSpPr txBox="1"/>
            <p:nvPr/>
          </p:nvSpPr>
          <p:spPr>
            <a:xfrm>
              <a:off x="0" y="22558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9</a:t>
              </a:r>
            </a:p>
          </p:txBody>
        </p:sp>
        <p:sp>
          <p:nvSpPr>
            <p:cNvPr id="481" name="Rectangle"/>
            <p:cNvSpPr/>
            <p:nvPr/>
          </p:nvSpPr>
          <p:spPr>
            <a:xfrm>
              <a:off x="25400" y="0"/>
              <a:ext cx="254000" cy="22606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sp>
        <p:nvSpPr>
          <p:cNvPr id="483" name="Selection Sort"/>
          <p:cNvSpPr txBox="1"/>
          <p:nvPr/>
        </p:nvSpPr>
        <p:spPr>
          <a:xfrm>
            <a:off x="2451100" y="4833935"/>
            <a:ext cx="2198936" cy="4862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9044" tIns="19044" rIns="19044" bIns="19044">
            <a:spAutoFit/>
          </a:bodyPr>
          <a:lstStyle>
            <a:lvl1pPr defTabSz="762000">
              <a:lnSpc>
                <a:spcPts val="3600"/>
              </a:lnSpc>
              <a:tabLst>
                <a:tab pos="355600" algn="l"/>
                <a:tab pos="711200" algn="l"/>
                <a:tab pos="1079500" algn="l"/>
              </a:tabLst>
              <a:defRPr sz="30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lvl1pPr>
          </a:lstStyle>
          <a:p>
            <a:pPr/>
            <a:r>
              <a:t>Selection Sort</a:t>
            </a:r>
          </a:p>
        </p:txBody>
      </p:sp>
      <p:sp>
        <p:nvSpPr>
          <p:cNvPr id="484" name="Line"/>
          <p:cNvSpPr/>
          <p:nvPr/>
        </p:nvSpPr>
        <p:spPr>
          <a:xfrm>
            <a:off x="6440487" y="3911600"/>
            <a:ext cx="1" cy="647700"/>
          </a:xfrm>
          <a:prstGeom prst="line">
            <a:avLst/>
          </a:prstGeom>
          <a:ln w="57150">
            <a:solidFill>
              <a:srgbClr val="FF0000"/>
            </a:solidFill>
            <a:headEnd type="triangle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487" name="Group"/>
          <p:cNvGrpSpPr/>
          <p:nvPr/>
        </p:nvGrpSpPr>
        <p:grpSpPr>
          <a:xfrm>
            <a:off x="4927599" y="3297235"/>
            <a:ext cx="381001" cy="486263"/>
            <a:chOff x="0" y="0"/>
            <a:chExt cx="381000" cy="486261"/>
          </a:xfrm>
        </p:grpSpPr>
        <p:sp>
          <p:nvSpPr>
            <p:cNvPr id="485" name="Rectangle"/>
            <p:cNvSpPr/>
            <p:nvPr/>
          </p:nvSpPr>
          <p:spPr>
            <a:xfrm>
              <a:off x="38100" y="55564"/>
              <a:ext cx="342900" cy="393701"/>
            </a:xfrm>
            <a:prstGeom prst="rect">
              <a:avLst/>
            </a:prstGeom>
            <a:solidFill>
              <a:srgbClr val="0000FF"/>
            </a:solidFill>
            <a:ln w="25400" cap="flat">
              <a:solidFill>
                <a:srgbClr val="00FFFF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  <p:sp>
          <p:nvSpPr>
            <p:cNvPr id="486" name="S"/>
            <p:cNvSpPr txBox="1"/>
            <p:nvPr/>
          </p:nvSpPr>
          <p:spPr>
            <a:xfrm>
              <a:off x="0" y="0"/>
              <a:ext cx="262683" cy="4862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solidFill>
                    <a:srgbClr val="FFFFFF"/>
                  </a:solidFill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S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1" name="Group"/>
          <p:cNvGrpSpPr/>
          <p:nvPr/>
        </p:nvGrpSpPr>
        <p:grpSpPr>
          <a:xfrm>
            <a:off x="6286499" y="2476499"/>
            <a:ext cx="317501" cy="735499"/>
            <a:chOff x="0" y="0"/>
            <a:chExt cx="317500" cy="735497"/>
          </a:xfrm>
        </p:grpSpPr>
        <p:sp>
          <p:nvSpPr>
            <p:cNvPr id="489" name="1"/>
            <p:cNvSpPr txBox="1"/>
            <p:nvPr/>
          </p:nvSpPr>
          <p:spPr>
            <a:xfrm>
              <a:off x="0" y="2492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490" name="Rectangle"/>
            <p:cNvSpPr/>
            <p:nvPr/>
          </p:nvSpPr>
          <p:spPr>
            <a:xfrm>
              <a:off x="50800" y="0"/>
              <a:ext cx="266700" cy="2540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494" name="Group"/>
          <p:cNvGrpSpPr/>
          <p:nvPr/>
        </p:nvGrpSpPr>
        <p:grpSpPr>
          <a:xfrm>
            <a:off x="4991099" y="2247900"/>
            <a:ext cx="279401" cy="976798"/>
            <a:chOff x="0" y="0"/>
            <a:chExt cx="279400" cy="976797"/>
          </a:xfrm>
        </p:grpSpPr>
        <p:sp>
          <p:nvSpPr>
            <p:cNvPr id="492" name="2"/>
            <p:cNvSpPr txBox="1"/>
            <p:nvPr/>
          </p:nvSpPr>
          <p:spPr>
            <a:xfrm>
              <a:off x="0" y="4905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493" name="Rectangle"/>
            <p:cNvSpPr/>
            <p:nvPr/>
          </p:nvSpPr>
          <p:spPr>
            <a:xfrm>
              <a:off x="12700" y="0"/>
              <a:ext cx="266700" cy="5080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497" name="Group"/>
          <p:cNvGrpSpPr/>
          <p:nvPr/>
        </p:nvGrpSpPr>
        <p:grpSpPr>
          <a:xfrm>
            <a:off x="2997199" y="1993900"/>
            <a:ext cx="304801" cy="1230798"/>
            <a:chOff x="0" y="0"/>
            <a:chExt cx="304800" cy="1230797"/>
          </a:xfrm>
        </p:grpSpPr>
        <p:sp>
          <p:nvSpPr>
            <p:cNvPr id="495" name="3"/>
            <p:cNvSpPr txBox="1"/>
            <p:nvPr/>
          </p:nvSpPr>
          <p:spPr>
            <a:xfrm>
              <a:off x="0" y="7445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496" name="Rectangle"/>
            <p:cNvSpPr/>
            <p:nvPr/>
          </p:nvSpPr>
          <p:spPr>
            <a:xfrm>
              <a:off x="38100" y="0"/>
              <a:ext cx="266700" cy="7493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500" name="Group"/>
          <p:cNvGrpSpPr/>
          <p:nvPr/>
        </p:nvGrpSpPr>
        <p:grpSpPr>
          <a:xfrm>
            <a:off x="2336799" y="1714500"/>
            <a:ext cx="342901" cy="1497498"/>
            <a:chOff x="0" y="0"/>
            <a:chExt cx="342900" cy="1497497"/>
          </a:xfrm>
        </p:grpSpPr>
        <p:sp>
          <p:nvSpPr>
            <p:cNvPr id="498" name="4"/>
            <p:cNvSpPr txBox="1"/>
            <p:nvPr/>
          </p:nvSpPr>
          <p:spPr>
            <a:xfrm>
              <a:off x="0" y="10112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499" name="Rectangle"/>
            <p:cNvSpPr/>
            <p:nvPr/>
          </p:nvSpPr>
          <p:spPr>
            <a:xfrm>
              <a:off x="76200" y="0"/>
              <a:ext cx="266700" cy="10160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503" name="Group"/>
          <p:cNvGrpSpPr/>
          <p:nvPr/>
        </p:nvGrpSpPr>
        <p:grpSpPr>
          <a:xfrm>
            <a:off x="5626099" y="1485900"/>
            <a:ext cx="317502" cy="1726098"/>
            <a:chOff x="0" y="0"/>
            <a:chExt cx="317500" cy="1726097"/>
          </a:xfrm>
        </p:grpSpPr>
        <p:sp>
          <p:nvSpPr>
            <p:cNvPr id="501" name="5"/>
            <p:cNvSpPr txBox="1"/>
            <p:nvPr/>
          </p:nvSpPr>
          <p:spPr>
            <a:xfrm>
              <a:off x="0" y="12398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502" name="Rectangle"/>
            <p:cNvSpPr/>
            <p:nvPr/>
          </p:nvSpPr>
          <p:spPr>
            <a:xfrm>
              <a:off x="50800" y="0"/>
              <a:ext cx="266701" cy="12446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506" name="Group"/>
          <p:cNvGrpSpPr/>
          <p:nvPr/>
        </p:nvGrpSpPr>
        <p:grpSpPr>
          <a:xfrm>
            <a:off x="1676399" y="1231900"/>
            <a:ext cx="317501" cy="1967398"/>
            <a:chOff x="0" y="0"/>
            <a:chExt cx="317500" cy="1967397"/>
          </a:xfrm>
        </p:grpSpPr>
        <p:sp>
          <p:nvSpPr>
            <p:cNvPr id="504" name="6"/>
            <p:cNvSpPr txBox="1"/>
            <p:nvPr/>
          </p:nvSpPr>
          <p:spPr>
            <a:xfrm>
              <a:off x="0" y="14811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505" name="Rectangle"/>
            <p:cNvSpPr/>
            <p:nvPr/>
          </p:nvSpPr>
          <p:spPr>
            <a:xfrm>
              <a:off x="63500" y="0"/>
              <a:ext cx="254000" cy="14986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509" name="Group"/>
          <p:cNvGrpSpPr/>
          <p:nvPr/>
        </p:nvGrpSpPr>
        <p:grpSpPr>
          <a:xfrm>
            <a:off x="4267199" y="990600"/>
            <a:ext cx="317501" cy="2246798"/>
            <a:chOff x="0" y="0"/>
            <a:chExt cx="317500" cy="2246797"/>
          </a:xfrm>
        </p:grpSpPr>
        <p:sp>
          <p:nvSpPr>
            <p:cNvPr id="507" name="7"/>
            <p:cNvSpPr txBox="1"/>
            <p:nvPr/>
          </p:nvSpPr>
          <p:spPr>
            <a:xfrm>
              <a:off x="0" y="17605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508" name="Rectangle"/>
            <p:cNvSpPr/>
            <p:nvPr/>
          </p:nvSpPr>
          <p:spPr>
            <a:xfrm>
              <a:off x="63500" y="0"/>
              <a:ext cx="254000" cy="17653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512" name="Group"/>
          <p:cNvGrpSpPr/>
          <p:nvPr/>
        </p:nvGrpSpPr>
        <p:grpSpPr>
          <a:xfrm>
            <a:off x="3644899" y="749300"/>
            <a:ext cx="279401" cy="2475398"/>
            <a:chOff x="0" y="0"/>
            <a:chExt cx="279400" cy="2475397"/>
          </a:xfrm>
        </p:grpSpPr>
        <p:sp>
          <p:nvSpPr>
            <p:cNvPr id="510" name="8"/>
            <p:cNvSpPr txBox="1"/>
            <p:nvPr/>
          </p:nvSpPr>
          <p:spPr>
            <a:xfrm>
              <a:off x="0" y="19891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511" name="Rectangle"/>
            <p:cNvSpPr/>
            <p:nvPr/>
          </p:nvSpPr>
          <p:spPr>
            <a:xfrm>
              <a:off x="25400" y="0"/>
              <a:ext cx="254000" cy="19939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515" name="Group"/>
          <p:cNvGrpSpPr/>
          <p:nvPr/>
        </p:nvGrpSpPr>
        <p:grpSpPr>
          <a:xfrm>
            <a:off x="1028699" y="482600"/>
            <a:ext cx="279401" cy="2742098"/>
            <a:chOff x="0" y="0"/>
            <a:chExt cx="279400" cy="2742097"/>
          </a:xfrm>
        </p:grpSpPr>
        <p:sp>
          <p:nvSpPr>
            <p:cNvPr id="513" name="9"/>
            <p:cNvSpPr txBox="1"/>
            <p:nvPr/>
          </p:nvSpPr>
          <p:spPr>
            <a:xfrm>
              <a:off x="0" y="22558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9</a:t>
              </a:r>
            </a:p>
          </p:txBody>
        </p:sp>
        <p:sp>
          <p:nvSpPr>
            <p:cNvPr id="514" name="Rectangle"/>
            <p:cNvSpPr/>
            <p:nvPr/>
          </p:nvSpPr>
          <p:spPr>
            <a:xfrm>
              <a:off x="25400" y="0"/>
              <a:ext cx="254000" cy="22606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sp>
        <p:nvSpPr>
          <p:cNvPr id="516" name="Selection Sort"/>
          <p:cNvSpPr txBox="1"/>
          <p:nvPr/>
        </p:nvSpPr>
        <p:spPr>
          <a:xfrm>
            <a:off x="2451100" y="4833935"/>
            <a:ext cx="2198936" cy="4862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9044" tIns="19044" rIns="19044" bIns="19044">
            <a:spAutoFit/>
          </a:bodyPr>
          <a:lstStyle>
            <a:lvl1pPr defTabSz="762000">
              <a:lnSpc>
                <a:spcPts val="3600"/>
              </a:lnSpc>
              <a:tabLst>
                <a:tab pos="355600" algn="l"/>
                <a:tab pos="711200" algn="l"/>
                <a:tab pos="1079500" algn="l"/>
              </a:tabLst>
              <a:defRPr sz="30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lvl1pPr>
          </a:lstStyle>
          <a:p>
            <a:pPr/>
            <a:r>
              <a:t>Selection Sort</a:t>
            </a:r>
          </a:p>
        </p:txBody>
      </p:sp>
      <p:sp>
        <p:nvSpPr>
          <p:cNvPr id="517" name="Line"/>
          <p:cNvSpPr/>
          <p:nvPr/>
        </p:nvSpPr>
        <p:spPr>
          <a:xfrm>
            <a:off x="6440487" y="3911600"/>
            <a:ext cx="1" cy="647700"/>
          </a:xfrm>
          <a:prstGeom prst="line">
            <a:avLst/>
          </a:prstGeom>
          <a:ln w="57150">
            <a:solidFill>
              <a:srgbClr val="FF0000"/>
            </a:solidFill>
            <a:headEnd type="triangle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520" name="Group"/>
          <p:cNvGrpSpPr/>
          <p:nvPr/>
        </p:nvGrpSpPr>
        <p:grpSpPr>
          <a:xfrm>
            <a:off x="6224587" y="3297235"/>
            <a:ext cx="381001" cy="486263"/>
            <a:chOff x="0" y="0"/>
            <a:chExt cx="381000" cy="486261"/>
          </a:xfrm>
        </p:grpSpPr>
        <p:sp>
          <p:nvSpPr>
            <p:cNvPr id="518" name="Rectangle"/>
            <p:cNvSpPr/>
            <p:nvPr/>
          </p:nvSpPr>
          <p:spPr>
            <a:xfrm>
              <a:off x="38100" y="55564"/>
              <a:ext cx="342900" cy="393701"/>
            </a:xfrm>
            <a:prstGeom prst="rect">
              <a:avLst/>
            </a:prstGeom>
            <a:solidFill>
              <a:srgbClr val="0000FF"/>
            </a:solidFill>
            <a:ln w="25400" cap="flat">
              <a:solidFill>
                <a:srgbClr val="00FFFF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  <p:sp>
          <p:nvSpPr>
            <p:cNvPr id="519" name="S"/>
            <p:cNvSpPr txBox="1"/>
            <p:nvPr/>
          </p:nvSpPr>
          <p:spPr>
            <a:xfrm>
              <a:off x="0" y="0"/>
              <a:ext cx="262683" cy="4862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solidFill>
                    <a:srgbClr val="FFFFFF"/>
                  </a:solidFill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S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4" name="Group"/>
          <p:cNvGrpSpPr/>
          <p:nvPr/>
        </p:nvGrpSpPr>
        <p:grpSpPr>
          <a:xfrm>
            <a:off x="1028699" y="2476499"/>
            <a:ext cx="317501" cy="735499"/>
            <a:chOff x="0" y="0"/>
            <a:chExt cx="317500" cy="735497"/>
          </a:xfrm>
        </p:grpSpPr>
        <p:sp>
          <p:nvSpPr>
            <p:cNvPr id="522" name="1"/>
            <p:cNvSpPr txBox="1"/>
            <p:nvPr/>
          </p:nvSpPr>
          <p:spPr>
            <a:xfrm>
              <a:off x="0" y="2492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523" name="Rectangle"/>
            <p:cNvSpPr/>
            <p:nvPr/>
          </p:nvSpPr>
          <p:spPr>
            <a:xfrm>
              <a:off x="50800" y="0"/>
              <a:ext cx="266700" cy="2540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527" name="Group"/>
          <p:cNvGrpSpPr/>
          <p:nvPr/>
        </p:nvGrpSpPr>
        <p:grpSpPr>
          <a:xfrm>
            <a:off x="4991099" y="2247900"/>
            <a:ext cx="279401" cy="976798"/>
            <a:chOff x="0" y="0"/>
            <a:chExt cx="279400" cy="976797"/>
          </a:xfrm>
        </p:grpSpPr>
        <p:sp>
          <p:nvSpPr>
            <p:cNvPr id="525" name="2"/>
            <p:cNvSpPr txBox="1"/>
            <p:nvPr/>
          </p:nvSpPr>
          <p:spPr>
            <a:xfrm>
              <a:off x="0" y="4905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526" name="Rectangle"/>
            <p:cNvSpPr/>
            <p:nvPr/>
          </p:nvSpPr>
          <p:spPr>
            <a:xfrm>
              <a:off x="12700" y="0"/>
              <a:ext cx="266700" cy="5080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530" name="Group"/>
          <p:cNvGrpSpPr/>
          <p:nvPr/>
        </p:nvGrpSpPr>
        <p:grpSpPr>
          <a:xfrm>
            <a:off x="2997199" y="1993900"/>
            <a:ext cx="304801" cy="1230798"/>
            <a:chOff x="0" y="0"/>
            <a:chExt cx="304800" cy="1230797"/>
          </a:xfrm>
        </p:grpSpPr>
        <p:sp>
          <p:nvSpPr>
            <p:cNvPr id="528" name="3"/>
            <p:cNvSpPr txBox="1"/>
            <p:nvPr/>
          </p:nvSpPr>
          <p:spPr>
            <a:xfrm>
              <a:off x="0" y="7445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529" name="Rectangle"/>
            <p:cNvSpPr/>
            <p:nvPr/>
          </p:nvSpPr>
          <p:spPr>
            <a:xfrm>
              <a:off x="38100" y="0"/>
              <a:ext cx="266700" cy="7493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533" name="Group"/>
          <p:cNvGrpSpPr/>
          <p:nvPr/>
        </p:nvGrpSpPr>
        <p:grpSpPr>
          <a:xfrm>
            <a:off x="2336799" y="1714500"/>
            <a:ext cx="342901" cy="1497498"/>
            <a:chOff x="0" y="0"/>
            <a:chExt cx="342900" cy="1497497"/>
          </a:xfrm>
        </p:grpSpPr>
        <p:sp>
          <p:nvSpPr>
            <p:cNvPr id="531" name="4"/>
            <p:cNvSpPr txBox="1"/>
            <p:nvPr/>
          </p:nvSpPr>
          <p:spPr>
            <a:xfrm>
              <a:off x="0" y="10112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532" name="Rectangle"/>
            <p:cNvSpPr/>
            <p:nvPr/>
          </p:nvSpPr>
          <p:spPr>
            <a:xfrm>
              <a:off x="76200" y="0"/>
              <a:ext cx="266700" cy="10160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536" name="Group"/>
          <p:cNvGrpSpPr/>
          <p:nvPr/>
        </p:nvGrpSpPr>
        <p:grpSpPr>
          <a:xfrm>
            <a:off x="5626099" y="1485900"/>
            <a:ext cx="317502" cy="1726098"/>
            <a:chOff x="0" y="0"/>
            <a:chExt cx="317500" cy="1726097"/>
          </a:xfrm>
        </p:grpSpPr>
        <p:sp>
          <p:nvSpPr>
            <p:cNvPr id="534" name="5"/>
            <p:cNvSpPr txBox="1"/>
            <p:nvPr/>
          </p:nvSpPr>
          <p:spPr>
            <a:xfrm>
              <a:off x="0" y="12398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535" name="Rectangle"/>
            <p:cNvSpPr/>
            <p:nvPr/>
          </p:nvSpPr>
          <p:spPr>
            <a:xfrm>
              <a:off x="50800" y="0"/>
              <a:ext cx="266701" cy="12446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539" name="Group"/>
          <p:cNvGrpSpPr/>
          <p:nvPr/>
        </p:nvGrpSpPr>
        <p:grpSpPr>
          <a:xfrm>
            <a:off x="1676399" y="1231900"/>
            <a:ext cx="317501" cy="1967398"/>
            <a:chOff x="0" y="0"/>
            <a:chExt cx="317500" cy="1967397"/>
          </a:xfrm>
        </p:grpSpPr>
        <p:sp>
          <p:nvSpPr>
            <p:cNvPr id="537" name="6"/>
            <p:cNvSpPr txBox="1"/>
            <p:nvPr/>
          </p:nvSpPr>
          <p:spPr>
            <a:xfrm>
              <a:off x="0" y="14811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538" name="Rectangle"/>
            <p:cNvSpPr/>
            <p:nvPr/>
          </p:nvSpPr>
          <p:spPr>
            <a:xfrm>
              <a:off x="63500" y="0"/>
              <a:ext cx="254000" cy="14986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542" name="Group"/>
          <p:cNvGrpSpPr/>
          <p:nvPr/>
        </p:nvGrpSpPr>
        <p:grpSpPr>
          <a:xfrm>
            <a:off x="4267199" y="990600"/>
            <a:ext cx="317501" cy="2246798"/>
            <a:chOff x="0" y="0"/>
            <a:chExt cx="317500" cy="2246797"/>
          </a:xfrm>
        </p:grpSpPr>
        <p:sp>
          <p:nvSpPr>
            <p:cNvPr id="540" name="7"/>
            <p:cNvSpPr txBox="1"/>
            <p:nvPr/>
          </p:nvSpPr>
          <p:spPr>
            <a:xfrm>
              <a:off x="0" y="17605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541" name="Rectangle"/>
            <p:cNvSpPr/>
            <p:nvPr/>
          </p:nvSpPr>
          <p:spPr>
            <a:xfrm>
              <a:off x="63500" y="0"/>
              <a:ext cx="254000" cy="17653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545" name="Group"/>
          <p:cNvGrpSpPr/>
          <p:nvPr/>
        </p:nvGrpSpPr>
        <p:grpSpPr>
          <a:xfrm>
            <a:off x="3644899" y="749300"/>
            <a:ext cx="279401" cy="2475398"/>
            <a:chOff x="0" y="0"/>
            <a:chExt cx="279400" cy="2475397"/>
          </a:xfrm>
        </p:grpSpPr>
        <p:sp>
          <p:nvSpPr>
            <p:cNvPr id="543" name="8"/>
            <p:cNvSpPr txBox="1"/>
            <p:nvPr/>
          </p:nvSpPr>
          <p:spPr>
            <a:xfrm>
              <a:off x="0" y="19891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544" name="Rectangle"/>
            <p:cNvSpPr/>
            <p:nvPr/>
          </p:nvSpPr>
          <p:spPr>
            <a:xfrm>
              <a:off x="25400" y="0"/>
              <a:ext cx="254000" cy="19939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548" name="Group"/>
          <p:cNvGrpSpPr/>
          <p:nvPr/>
        </p:nvGrpSpPr>
        <p:grpSpPr>
          <a:xfrm>
            <a:off x="6362699" y="469900"/>
            <a:ext cx="279401" cy="2742098"/>
            <a:chOff x="0" y="0"/>
            <a:chExt cx="279400" cy="2742097"/>
          </a:xfrm>
        </p:grpSpPr>
        <p:sp>
          <p:nvSpPr>
            <p:cNvPr id="546" name="9"/>
            <p:cNvSpPr txBox="1"/>
            <p:nvPr/>
          </p:nvSpPr>
          <p:spPr>
            <a:xfrm>
              <a:off x="0" y="22558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9</a:t>
              </a:r>
            </a:p>
          </p:txBody>
        </p:sp>
        <p:sp>
          <p:nvSpPr>
            <p:cNvPr id="547" name="Rectangle"/>
            <p:cNvSpPr/>
            <p:nvPr/>
          </p:nvSpPr>
          <p:spPr>
            <a:xfrm>
              <a:off x="25400" y="0"/>
              <a:ext cx="254000" cy="22606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sp>
        <p:nvSpPr>
          <p:cNvPr id="549" name="Selection Sort"/>
          <p:cNvSpPr txBox="1"/>
          <p:nvPr/>
        </p:nvSpPr>
        <p:spPr>
          <a:xfrm>
            <a:off x="2451100" y="4833935"/>
            <a:ext cx="2198936" cy="4862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9044" tIns="19044" rIns="19044" bIns="19044">
            <a:spAutoFit/>
          </a:bodyPr>
          <a:lstStyle>
            <a:lvl1pPr defTabSz="762000">
              <a:lnSpc>
                <a:spcPts val="3600"/>
              </a:lnSpc>
              <a:tabLst>
                <a:tab pos="355600" algn="l"/>
                <a:tab pos="711200" algn="l"/>
                <a:tab pos="1079500" algn="l"/>
              </a:tabLst>
              <a:defRPr sz="30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lvl1pPr>
          </a:lstStyle>
          <a:p>
            <a:pPr/>
            <a:r>
              <a:t>Selection Sort</a:t>
            </a:r>
          </a:p>
        </p:txBody>
      </p:sp>
      <p:sp>
        <p:nvSpPr>
          <p:cNvPr id="550" name="Line"/>
          <p:cNvSpPr/>
          <p:nvPr/>
        </p:nvSpPr>
        <p:spPr>
          <a:xfrm flipH="1">
            <a:off x="1485899" y="368300"/>
            <a:ext cx="2" cy="4978401"/>
          </a:xfrm>
          <a:prstGeom prst="line">
            <a:avLst/>
          </a:prstGeom>
          <a:ln w="25400">
            <a:solidFill>
              <a:srgbClr val="FFFFFF"/>
            </a:solidFill>
          </a:ln>
        </p:spPr>
        <p:txBody>
          <a:bodyPr lIns="45719" rIns="45719"/>
          <a:lstStyle/>
          <a:p>
            <a:pPr/>
          </a:p>
        </p:txBody>
      </p:sp>
      <p:grpSp>
        <p:nvGrpSpPr>
          <p:cNvPr id="553" name="Group"/>
          <p:cNvGrpSpPr/>
          <p:nvPr/>
        </p:nvGrpSpPr>
        <p:grpSpPr>
          <a:xfrm>
            <a:off x="1650999" y="3284535"/>
            <a:ext cx="381001" cy="486263"/>
            <a:chOff x="0" y="0"/>
            <a:chExt cx="381000" cy="486261"/>
          </a:xfrm>
        </p:grpSpPr>
        <p:sp>
          <p:nvSpPr>
            <p:cNvPr id="551" name="Rectangle"/>
            <p:cNvSpPr/>
            <p:nvPr/>
          </p:nvSpPr>
          <p:spPr>
            <a:xfrm>
              <a:off x="38100" y="55564"/>
              <a:ext cx="342900" cy="393701"/>
            </a:xfrm>
            <a:prstGeom prst="rect">
              <a:avLst/>
            </a:prstGeom>
            <a:solidFill>
              <a:srgbClr val="0000FF"/>
            </a:solidFill>
            <a:ln w="25400" cap="flat">
              <a:solidFill>
                <a:srgbClr val="00FFFF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  <p:sp>
          <p:nvSpPr>
            <p:cNvPr id="552" name="S"/>
            <p:cNvSpPr txBox="1"/>
            <p:nvPr/>
          </p:nvSpPr>
          <p:spPr>
            <a:xfrm>
              <a:off x="0" y="0"/>
              <a:ext cx="262683" cy="4862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solidFill>
                    <a:srgbClr val="FFFFFF"/>
                  </a:solidFill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S</a:t>
              </a:r>
            </a:p>
          </p:txBody>
        </p:sp>
      </p:grpSp>
      <p:sp>
        <p:nvSpPr>
          <p:cNvPr id="554" name="Line"/>
          <p:cNvSpPr/>
          <p:nvPr/>
        </p:nvSpPr>
        <p:spPr>
          <a:xfrm>
            <a:off x="2479675" y="3840162"/>
            <a:ext cx="0" cy="647701"/>
          </a:xfrm>
          <a:prstGeom prst="line">
            <a:avLst/>
          </a:prstGeom>
          <a:ln w="57150">
            <a:solidFill>
              <a:srgbClr val="FF0000"/>
            </a:solidFill>
            <a:headEnd type="triangle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54" grpId="2"/>
      <p:bldP build="whole" bldLvl="1" animBg="1" rev="0" advAuto="0" spid="553" grpId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8" name="Group"/>
          <p:cNvGrpSpPr/>
          <p:nvPr/>
        </p:nvGrpSpPr>
        <p:grpSpPr>
          <a:xfrm>
            <a:off x="1028699" y="2476499"/>
            <a:ext cx="317501" cy="735499"/>
            <a:chOff x="0" y="0"/>
            <a:chExt cx="317500" cy="735497"/>
          </a:xfrm>
        </p:grpSpPr>
        <p:sp>
          <p:nvSpPr>
            <p:cNvPr id="556" name="1"/>
            <p:cNvSpPr txBox="1"/>
            <p:nvPr/>
          </p:nvSpPr>
          <p:spPr>
            <a:xfrm>
              <a:off x="0" y="2492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557" name="Rectangle"/>
            <p:cNvSpPr/>
            <p:nvPr/>
          </p:nvSpPr>
          <p:spPr>
            <a:xfrm>
              <a:off x="50800" y="0"/>
              <a:ext cx="266700" cy="2540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561" name="Group"/>
          <p:cNvGrpSpPr/>
          <p:nvPr/>
        </p:nvGrpSpPr>
        <p:grpSpPr>
          <a:xfrm>
            <a:off x="4991099" y="2247900"/>
            <a:ext cx="279401" cy="976798"/>
            <a:chOff x="0" y="0"/>
            <a:chExt cx="279400" cy="976797"/>
          </a:xfrm>
        </p:grpSpPr>
        <p:sp>
          <p:nvSpPr>
            <p:cNvPr id="559" name="2"/>
            <p:cNvSpPr txBox="1"/>
            <p:nvPr/>
          </p:nvSpPr>
          <p:spPr>
            <a:xfrm>
              <a:off x="0" y="4905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560" name="Rectangle"/>
            <p:cNvSpPr/>
            <p:nvPr/>
          </p:nvSpPr>
          <p:spPr>
            <a:xfrm>
              <a:off x="12700" y="0"/>
              <a:ext cx="266700" cy="5080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564" name="Group"/>
          <p:cNvGrpSpPr/>
          <p:nvPr/>
        </p:nvGrpSpPr>
        <p:grpSpPr>
          <a:xfrm>
            <a:off x="2997199" y="1993900"/>
            <a:ext cx="304801" cy="1230798"/>
            <a:chOff x="0" y="0"/>
            <a:chExt cx="304800" cy="1230797"/>
          </a:xfrm>
        </p:grpSpPr>
        <p:sp>
          <p:nvSpPr>
            <p:cNvPr id="562" name="3"/>
            <p:cNvSpPr txBox="1"/>
            <p:nvPr/>
          </p:nvSpPr>
          <p:spPr>
            <a:xfrm>
              <a:off x="0" y="7445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563" name="Rectangle"/>
            <p:cNvSpPr/>
            <p:nvPr/>
          </p:nvSpPr>
          <p:spPr>
            <a:xfrm>
              <a:off x="38100" y="0"/>
              <a:ext cx="266700" cy="7493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567" name="Group"/>
          <p:cNvGrpSpPr/>
          <p:nvPr/>
        </p:nvGrpSpPr>
        <p:grpSpPr>
          <a:xfrm>
            <a:off x="2336799" y="1714500"/>
            <a:ext cx="342901" cy="1497498"/>
            <a:chOff x="0" y="0"/>
            <a:chExt cx="342900" cy="1497497"/>
          </a:xfrm>
        </p:grpSpPr>
        <p:sp>
          <p:nvSpPr>
            <p:cNvPr id="565" name="4"/>
            <p:cNvSpPr txBox="1"/>
            <p:nvPr/>
          </p:nvSpPr>
          <p:spPr>
            <a:xfrm>
              <a:off x="0" y="10112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566" name="Rectangle"/>
            <p:cNvSpPr/>
            <p:nvPr/>
          </p:nvSpPr>
          <p:spPr>
            <a:xfrm>
              <a:off x="76200" y="0"/>
              <a:ext cx="266700" cy="10160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570" name="Group"/>
          <p:cNvGrpSpPr/>
          <p:nvPr/>
        </p:nvGrpSpPr>
        <p:grpSpPr>
          <a:xfrm>
            <a:off x="5626099" y="1485900"/>
            <a:ext cx="317502" cy="1726098"/>
            <a:chOff x="0" y="0"/>
            <a:chExt cx="317500" cy="1726097"/>
          </a:xfrm>
        </p:grpSpPr>
        <p:sp>
          <p:nvSpPr>
            <p:cNvPr id="568" name="5"/>
            <p:cNvSpPr txBox="1"/>
            <p:nvPr/>
          </p:nvSpPr>
          <p:spPr>
            <a:xfrm>
              <a:off x="0" y="12398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569" name="Rectangle"/>
            <p:cNvSpPr/>
            <p:nvPr/>
          </p:nvSpPr>
          <p:spPr>
            <a:xfrm>
              <a:off x="50800" y="0"/>
              <a:ext cx="266701" cy="12446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573" name="Group"/>
          <p:cNvGrpSpPr/>
          <p:nvPr/>
        </p:nvGrpSpPr>
        <p:grpSpPr>
          <a:xfrm>
            <a:off x="1676399" y="1231900"/>
            <a:ext cx="317501" cy="1967398"/>
            <a:chOff x="0" y="0"/>
            <a:chExt cx="317500" cy="1967397"/>
          </a:xfrm>
        </p:grpSpPr>
        <p:sp>
          <p:nvSpPr>
            <p:cNvPr id="571" name="6"/>
            <p:cNvSpPr txBox="1"/>
            <p:nvPr/>
          </p:nvSpPr>
          <p:spPr>
            <a:xfrm>
              <a:off x="0" y="14811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572" name="Rectangle"/>
            <p:cNvSpPr/>
            <p:nvPr/>
          </p:nvSpPr>
          <p:spPr>
            <a:xfrm>
              <a:off x="63500" y="0"/>
              <a:ext cx="254000" cy="14986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576" name="Group"/>
          <p:cNvGrpSpPr/>
          <p:nvPr/>
        </p:nvGrpSpPr>
        <p:grpSpPr>
          <a:xfrm>
            <a:off x="4267199" y="990600"/>
            <a:ext cx="317501" cy="2246798"/>
            <a:chOff x="0" y="0"/>
            <a:chExt cx="317500" cy="2246797"/>
          </a:xfrm>
        </p:grpSpPr>
        <p:sp>
          <p:nvSpPr>
            <p:cNvPr id="574" name="7"/>
            <p:cNvSpPr txBox="1"/>
            <p:nvPr/>
          </p:nvSpPr>
          <p:spPr>
            <a:xfrm>
              <a:off x="0" y="17605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575" name="Rectangle"/>
            <p:cNvSpPr/>
            <p:nvPr/>
          </p:nvSpPr>
          <p:spPr>
            <a:xfrm>
              <a:off x="63500" y="0"/>
              <a:ext cx="254000" cy="17653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579" name="Group"/>
          <p:cNvGrpSpPr/>
          <p:nvPr/>
        </p:nvGrpSpPr>
        <p:grpSpPr>
          <a:xfrm>
            <a:off x="3644899" y="749300"/>
            <a:ext cx="279401" cy="2475398"/>
            <a:chOff x="0" y="0"/>
            <a:chExt cx="279400" cy="2475397"/>
          </a:xfrm>
        </p:grpSpPr>
        <p:sp>
          <p:nvSpPr>
            <p:cNvPr id="577" name="8"/>
            <p:cNvSpPr txBox="1"/>
            <p:nvPr/>
          </p:nvSpPr>
          <p:spPr>
            <a:xfrm>
              <a:off x="0" y="19891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578" name="Rectangle"/>
            <p:cNvSpPr/>
            <p:nvPr/>
          </p:nvSpPr>
          <p:spPr>
            <a:xfrm>
              <a:off x="25400" y="0"/>
              <a:ext cx="254000" cy="19939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582" name="Group"/>
          <p:cNvGrpSpPr/>
          <p:nvPr/>
        </p:nvGrpSpPr>
        <p:grpSpPr>
          <a:xfrm>
            <a:off x="6362699" y="469900"/>
            <a:ext cx="279401" cy="2742098"/>
            <a:chOff x="0" y="0"/>
            <a:chExt cx="279400" cy="2742097"/>
          </a:xfrm>
        </p:grpSpPr>
        <p:sp>
          <p:nvSpPr>
            <p:cNvPr id="580" name="9"/>
            <p:cNvSpPr txBox="1"/>
            <p:nvPr/>
          </p:nvSpPr>
          <p:spPr>
            <a:xfrm>
              <a:off x="0" y="22558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9</a:t>
              </a:r>
            </a:p>
          </p:txBody>
        </p:sp>
        <p:sp>
          <p:nvSpPr>
            <p:cNvPr id="581" name="Rectangle"/>
            <p:cNvSpPr/>
            <p:nvPr/>
          </p:nvSpPr>
          <p:spPr>
            <a:xfrm>
              <a:off x="25400" y="0"/>
              <a:ext cx="254000" cy="22606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sp>
        <p:nvSpPr>
          <p:cNvPr id="583" name="Selection Sort"/>
          <p:cNvSpPr txBox="1"/>
          <p:nvPr/>
        </p:nvSpPr>
        <p:spPr>
          <a:xfrm>
            <a:off x="2451100" y="4833935"/>
            <a:ext cx="2198936" cy="4862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9044" tIns="19044" rIns="19044" bIns="19044">
            <a:spAutoFit/>
          </a:bodyPr>
          <a:lstStyle>
            <a:lvl1pPr defTabSz="762000">
              <a:lnSpc>
                <a:spcPts val="3600"/>
              </a:lnSpc>
              <a:tabLst>
                <a:tab pos="355600" algn="l"/>
                <a:tab pos="711200" algn="l"/>
                <a:tab pos="1079500" algn="l"/>
              </a:tabLst>
              <a:defRPr sz="30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lvl1pPr>
          </a:lstStyle>
          <a:p>
            <a:pPr/>
            <a:r>
              <a:t>Selection Sort</a:t>
            </a:r>
          </a:p>
        </p:txBody>
      </p:sp>
      <p:sp>
        <p:nvSpPr>
          <p:cNvPr id="584" name="Line"/>
          <p:cNvSpPr/>
          <p:nvPr/>
        </p:nvSpPr>
        <p:spPr>
          <a:xfrm flipH="1">
            <a:off x="1485899" y="368300"/>
            <a:ext cx="2" cy="4978401"/>
          </a:xfrm>
          <a:prstGeom prst="line">
            <a:avLst/>
          </a:prstGeom>
          <a:ln w="25400">
            <a:solidFill>
              <a:srgbClr val="FFFFFF"/>
            </a:solidFill>
          </a:ln>
        </p:spPr>
        <p:txBody>
          <a:bodyPr lIns="45719" rIns="45719"/>
          <a:lstStyle/>
          <a:p>
            <a:pPr/>
          </a:p>
        </p:txBody>
      </p:sp>
      <p:grpSp>
        <p:nvGrpSpPr>
          <p:cNvPr id="587" name="Group"/>
          <p:cNvGrpSpPr/>
          <p:nvPr/>
        </p:nvGrpSpPr>
        <p:grpSpPr>
          <a:xfrm>
            <a:off x="2263774" y="3284535"/>
            <a:ext cx="381001" cy="486263"/>
            <a:chOff x="0" y="0"/>
            <a:chExt cx="381000" cy="486261"/>
          </a:xfrm>
        </p:grpSpPr>
        <p:sp>
          <p:nvSpPr>
            <p:cNvPr id="585" name="Rectangle"/>
            <p:cNvSpPr/>
            <p:nvPr/>
          </p:nvSpPr>
          <p:spPr>
            <a:xfrm>
              <a:off x="38100" y="55564"/>
              <a:ext cx="342900" cy="393701"/>
            </a:xfrm>
            <a:prstGeom prst="rect">
              <a:avLst/>
            </a:prstGeom>
            <a:solidFill>
              <a:srgbClr val="0000FF"/>
            </a:solidFill>
            <a:ln w="25400" cap="flat">
              <a:solidFill>
                <a:srgbClr val="00FFFF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  <p:sp>
          <p:nvSpPr>
            <p:cNvPr id="586" name="S"/>
            <p:cNvSpPr txBox="1"/>
            <p:nvPr/>
          </p:nvSpPr>
          <p:spPr>
            <a:xfrm>
              <a:off x="0" y="0"/>
              <a:ext cx="262683" cy="4862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solidFill>
                    <a:srgbClr val="FFFFFF"/>
                  </a:solidFill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S</a:t>
              </a:r>
            </a:p>
          </p:txBody>
        </p:sp>
      </p:grpSp>
      <p:sp>
        <p:nvSpPr>
          <p:cNvPr id="588" name="Line"/>
          <p:cNvSpPr/>
          <p:nvPr/>
        </p:nvSpPr>
        <p:spPr>
          <a:xfrm>
            <a:off x="2479675" y="3840162"/>
            <a:ext cx="0" cy="647701"/>
          </a:xfrm>
          <a:prstGeom prst="line">
            <a:avLst/>
          </a:prstGeom>
          <a:ln w="57150">
            <a:solidFill>
              <a:srgbClr val="FF0000"/>
            </a:solidFill>
            <a:headEnd type="triangle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2" name="Group"/>
          <p:cNvGrpSpPr/>
          <p:nvPr/>
        </p:nvGrpSpPr>
        <p:grpSpPr>
          <a:xfrm>
            <a:off x="1028699" y="2476499"/>
            <a:ext cx="317501" cy="735499"/>
            <a:chOff x="0" y="0"/>
            <a:chExt cx="317500" cy="735497"/>
          </a:xfrm>
        </p:grpSpPr>
        <p:sp>
          <p:nvSpPr>
            <p:cNvPr id="590" name="1"/>
            <p:cNvSpPr txBox="1"/>
            <p:nvPr/>
          </p:nvSpPr>
          <p:spPr>
            <a:xfrm>
              <a:off x="0" y="2492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591" name="Rectangle"/>
            <p:cNvSpPr/>
            <p:nvPr/>
          </p:nvSpPr>
          <p:spPr>
            <a:xfrm>
              <a:off x="50800" y="0"/>
              <a:ext cx="266700" cy="2540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595" name="Group"/>
          <p:cNvGrpSpPr/>
          <p:nvPr/>
        </p:nvGrpSpPr>
        <p:grpSpPr>
          <a:xfrm>
            <a:off x="4991099" y="2247900"/>
            <a:ext cx="279401" cy="976798"/>
            <a:chOff x="0" y="0"/>
            <a:chExt cx="279400" cy="976797"/>
          </a:xfrm>
        </p:grpSpPr>
        <p:sp>
          <p:nvSpPr>
            <p:cNvPr id="593" name="2"/>
            <p:cNvSpPr txBox="1"/>
            <p:nvPr/>
          </p:nvSpPr>
          <p:spPr>
            <a:xfrm>
              <a:off x="0" y="4905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594" name="Rectangle"/>
            <p:cNvSpPr/>
            <p:nvPr/>
          </p:nvSpPr>
          <p:spPr>
            <a:xfrm>
              <a:off x="12700" y="0"/>
              <a:ext cx="266700" cy="5080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598" name="Group"/>
          <p:cNvGrpSpPr/>
          <p:nvPr/>
        </p:nvGrpSpPr>
        <p:grpSpPr>
          <a:xfrm>
            <a:off x="2997199" y="1993900"/>
            <a:ext cx="304801" cy="1230798"/>
            <a:chOff x="0" y="0"/>
            <a:chExt cx="304800" cy="1230797"/>
          </a:xfrm>
        </p:grpSpPr>
        <p:sp>
          <p:nvSpPr>
            <p:cNvPr id="596" name="3"/>
            <p:cNvSpPr txBox="1"/>
            <p:nvPr/>
          </p:nvSpPr>
          <p:spPr>
            <a:xfrm>
              <a:off x="0" y="7445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597" name="Rectangle"/>
            <p:cNvSpPr/>
            <p:nvPr/>
          </p:nvSpPr>
          <p:spPr>
            <a:xfrm>
              <a:off x="38100" y="0"/>
              <a:ext cx="266700" cy="7493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601" name="Group"/>
          <p:cNvGrpSpPr/>
          <p:nvPr/>
        </p:nvGrpSpPr>
        <p:grpSpPr>
          <a:xfrm>
            <a:off x="2336799" y="1714500"/>
            <a:ext cx="342901" cy="1497498"/>
            <a:chOff x="0" y="0"/>
            <a:chExt cx="342900" cy="1497497"/>
          </a:xfrm>
        </p:grpSpPr>
        <p:sp>
          <p:nvSpPr>
            <p:cNvPr id="599" name="4"/>
            <p:cNvSpPr txBox="1"/>
            <p:nvPr/>
          </p:nvSpPr>
          <p:spPr>
            <a:xfrm>
              <a:off x="0" y="10112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600" name="Rectangle"/>
            <p:cNvSpPr/>
            <p:nvPr/>
          </p:nvSpPr>
          <p:spPr>
            <a:xfrm>
              <a:off x="76200" y="0"/>
              <a:ext cx="266700" cy="10160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604" name="Group"/>
          <p:cNvGrpSpPr/>
          <p:nvPr/>
        </p:nvGrpSpPr>
        <p:grpSpPr>
          <a:xfrm>
            <a:off x="5626099" y="1485900"/>
            <a:ext cx="317502" cy="1726098"/>
            <a:chOff x="0" y="0"/>
            <a:chExt cx="317500" cy="1726097"/>
          </a:xfrm>
        </p:grpSpPr>
        <p:sp>
          <p:nvSpPr>
            <p:cNvPr id="602" name="5"/>
            <p:cNvSpPr txBox="1"/>
            <p:nvPr/>
          </p:nvSpPr>
          <p:spPr>
            <a:xfrm>
              <a:off x="0" y="12398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603" name="Rectangle"/>
            <p:cNvSpPr/>
            <p:nvPr/>
          </p:nvSpPr>
          <p:spPr>
            <a:xfrm>
              <a:off x="50800" y="0"/>
              <a:ext cx="266701" cy="12446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607" name="Group"/>
          <p:cNvGrpSpPr/>
          <p:nvPr/>
        </p:nvGrpSpPr>
        <p:grpSpPr>
          <a:xfrm>
            <a:off x="1676399" y="1231900"/>
            <a:ext cx="317501" cy="1967398"/>
            <a:chOff x="0" y="0"/>
            <a:chExt cx="317500" cy="1967397"/>
          </a:xfrm>
        </p:grpSpPr>
        <p:sp>
          <p:nvSpPr>
            <p:cNvPr id="605" name="6"/>
            <p:cNvSpPr txBox="1"/>
            <p:nvPr/>
          </p:nvSpPr>
          <p:spPr>
            <a:xfrm>
              <a:off x="0" y="14811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606" name="Rectangle"/>
            <p:cNvSpPr/>
            <p:nvPr/>
          </p:nvSpPr>
          <p:spPr>
            <a:xfrm>
              <a:off x="63500" y="0"/>
              <a:ext cx="254000" cy="14986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610" name="Group"/>
          <p:cNvGrpSpPr/>
          <p:nvPr/>
        </p:nvGrpSpPr>
        <p:grpSpPr>
          <a:xfrm>
            <a:off x="4267199" y="990600"/>
            <a:ext cx="317501" cy="2246798"/>
            <a:chOff x="0" y="0"/>
            <a:chExt cx="317500" cy="2246797"/>
          </a:xfrm>
        </p:grpSpPr>
        <p:sp>
          <p:nvSpPr>
            <p:cNvPr id="608" name="7"/>
            <p:cNvSpPr txBox="1"/>
            <p:nvPr/>
          </p:nvSpPr>
          <p:spPr>
            <a:xfrm>
              <a:off x="0" y="17605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609" name="Rectangle"/>
            <p:cNvSpPr/>
            <p:nvPr/>
          </p:nvSpPr>
          <p:spPr>
            <a:xfrm>
              <a:off x="63500" y="0"/>
              <a:ext cx="254000" cy="17653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613" name="Group"/>
          <p:cNvGrpSpPr/>
          <p:nvPr/>
        </p:nvGrpSpPr>
        <p:grpSpPr>
          <a:xfrm>
            <a:off x="3644899" y="749300"/>
            <a:ext cx="279401" cy="2475398"/>
            <a:chOff x="0" y="0"/>
            <a:chExt cx="279400" cy="2475397"/>
          </a:xfrm>
        </p:grpSpPr>
        <p:sp>
          <p:nvSpPr>
            <p:cNvPr id="611" name="8"/>
            <p:cNvSpPr txBox="1"/>
            <p:nvPr/>
          </p:nvSpPr>
          <p:spPr>
            <a:xfrm>
              <a:off x="0" y="19891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612" name="Rectangle"/>
            <p:cNvSpPr/>
            <p:nvPr/>
          </p:nvSpPr>
          <p:spPr>
            <a:xfrm>
              <a:off x="25400" y="0"/>
              <a:ext cx="254000" cy="19939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616" name="Group"/>
          <p:cNvGrpSpPr/>
          <p:nvPr/>
        </p:nvGrpSpPr>
        <p:grpSpPr>
          <a:xfrm>
            <a:off x="6362699" y="469900"/>
            <a:ext cx="279401" cy="2742098"/>
            <a:chOff x="0" y="0"/>
            <a:chExt cx="279400" cy="2742097"/>
          </a:xfrm>
        </p:grpSpPr>
        <p:sp>
          <p:nvSpPr>
            <p:cNvPr id="614" name="9"/>
            <p:cNvSpPr txBox="1"/>
            <p:nvPr/>
          </p:nvSpPr>
          <p:spPr>
            <a:xfrm>
              <a:off x="0" y="22558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9</a:t>
              </a:r>
            </a:p>
          </p:txBody>
        </p:sp>
        <p:sp>
          <p:nvSpPr>
            <p:cNvPr id="615" name="Rectangle"/>
            <p:cNvSpPr/>
            <p:nvPr/>
          </p:nvSpPr>
          <p:spPr>
            <a:xfrm>
              <a:off x="25400" y="0"/>
              <a:ext cx="254000" cy="22606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sp>
        <p:nvSpPr>
          <p:cNvPr id="617" name="Selection Sort"/>
          <p:cNvSpPr txBox="1"/>
          <p:nvPr/>
        </p:nvSpPr>
        <p:spPr>
          <a:xfrm>
            <a:off x="2451100" y="4833935"/>
            <a:ext cx="2198936" cy="4862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9044" tIns="19044" rIns="19044" bIns="19044">
            <a:spAutoFit/>
          </a:bodyPr>
          <a:lstStyle>
            <a:lvl1pPr defTabSz="762000">
              <a:lnSpc>
                <a:spcPts val="3600"/>
              </a:lnSpc>
              <a:tabLst>
                <a:tab pos="355600" algn="l"/>
                <a:tab pos="711200" algn="l"/>
                <a:tab pos="1079500" algn="l"/>
              </a:tabLst>
              <a:defRPr sz="30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lvl1pPr>
          </a:lstStyle>
          <a:p>
            <a:pPr/>
            <a:r>
              <a:t>Selection Sort</a:t>
            </a:r>
          </a:p>
        </p:txBody>
      </p:sp>
      <p:sp>
        <p:nvSpPr>
          <p:cNvPr id="618" name="Line"/>
          <p:cNvSpPr/>
          <p:nvPr/>
        </p:nvSpPr>
        <p:spPr>
          <a:xfrm flipH="1">
            <a:off x="1485899" y="368300"/>
            <a:ext cx="2" cy="4978401"/>
          </a:xfrm>
          <a:prstGeom prst="line">
            <a:avLst/>
          </a:prstGeom>
          <a:ln w="25400">
            <a:solidFill>
              <a:srgbClr val="FFFFFF"/>
            </a:solidFill>
          </a:ln>
        </p:spPr>
        <p:txBody>
          <a:bodyPr lIns="45719" rIns="45719"/>
          <a:lstStyle/>
          <a:p>
            <a:pPr/>
          </a:p>
        </p:txBody>
      </p:sp>
      <p:grpSp>
        <p:nvGrpSpPr>
          <p:cNvPr id="621" name="Group"/>
          <p:cNvGrpSpPr/>
          <p:nvPr/>
        </p:nvGrpSpPr>
        <p:grpSpPr>
          <a:xfrm>
            <a:off x="2263774" y="3284535"/>
            <a:ext cx="381001" cy="486263"/>
            <a:chOff x="0" y="0"/>
            <a:chExt cx="381000" cy="486261"/>
          </a:xfrm>
        </p:grpSpPr>
        <p:sp>
          <p:nvSpPr>
            <p:cNvPr id="619" name="Rectangle"/>
            <p:cNvSpPr/>
            <p:nvPr/>
          </p:nvSpPr>
          <p:spPr>
            <a:xfrm>
              <a:off x="38100" y="55564"/>
              <a:ext cx="342900" cy="393701"/>
            </a:xfrm>
            <a:prstGeom prst="rect">
              <a:avLst/>
            </a:prstGeom>
            <a:solidFill>
              <a:srgbClr val="0000FF"/>
            </a:solidFill>
            <a:ln w="25400" cap="flat">
              <a:solidFill>
                <a:srgbClr val="00FFFF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  <p:sp>
          <p:nvSpPr>
            <p:cNvPr id="620" name="S"/>
            <p:cNvSpPr txBox="1"/>
            <p:nvPr/>
          </p:nvSpPr>
          <p:spPr>
            <a:xfrm>
              <a:off x="0" y="0"/>
              <a:ext cx="262683" cy="4862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solidFill>
                    <a:srgbClr val="FFFFFF"/>
                  </a:solidFill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S</a:t>
              </a:r>
            </a:p>
          </p:txBody>
        </p:sp>
      </p:grpSp>
      <p:sp>
        <p:nvSpPr>
          <p:cNvPr id="622" name="Line"/>
          <p:cNvSpPr/>
          <p:nvPr/>
        </p:nvSpPr>
        <p:spPr>
          <a:xfrm>
            <a:off x="3127375" y="3840162"/>
            <a:ext cx="0" cy="647701"/>
          </a:xfrm>
          <a:prstGeom prst="line">
            <a:avLst/>
          </a:prstGeom>
          <a:ln w="57150">
            <a:solidFill>
              <a:srgbClr val="FF0000"/>
            </a:solidFill>
            <a:headEnd type="triangle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6" name="Group"/>
          <p:cNvGrpSpPr/>
          <p:nvPr/>
        </p:nvGrpSpPr>
        <p:grpSpPr>
          <a:xfrm>
            <a:off x="1028699" y="2476499"/>
            <a:ext cx="317501" cy="735499"/>
            <a:chOff x="0" y="0"/>
            <a:chExt cx="317500" cy="735497"/>
          </a:xfrm>
        </p:grpSpPr>
        <p:sp>
          <p:nvSpPr>
            <p:cNvPr id="624" name="1"/>
            <p:cNvSpPr txBox="1"/>
            <p:nvPr/>
          </p:nvSpPr>
          <p:spPr>
            <a:xfrm>
              <a:off x="0" y="2492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625" name="Rectangle"/>
            <p:cNvSpPr/>
            <p:nvPr/>
          </p:nvSpPr>
          <p:spPr>
            <a:xfrm>
              <a:off x="50800" y="0"/>
              <a:ext cx="266700" cy="2540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629" name="Group"/>
          <p:cNvGrpSpPr/>
          <p:nvPr/>
        </p:nvGrpSpPr>
        <p:grpSpPr>
          <a:xfrm>
            <a:off x="4991099" y="2247900"/>
            <a:ext cx="279401" cy="976798"/>
            <a:chOff x="0" y="0"/>
            <a:chExt cx="279400" cy="976797"/>
          </a:xfrm>
        </p:grpSpPr>
        <p:sp>
          <p:nvSpPr>
            <p:cNvPr id="627" name="2"/>
            <p:cNvSpPr txBox="1"/>
            <p:nvPr/>
          </p:nvSpPr>
          <p:spPr>
            <a:xfrm>
              <a:off x="0" y="4905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628" name="Rectangle"/>
            <p:cNvSpPr/>
            <p:nvPr/>
          </p:nvSpPr>
          <p:spPr>
            <a:xfrm>
              <a:off x="12700" y="0"/>
              <a:ext cx="266700" cy="5080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632" name="Group"/>
          <p:cNvGrpSpPr/>
          <p:nvPr/>
        </p:nvGrpSpPr>
        <p:grpSpPr>
          <a:xfrm>
            <a:off x="2997199" y="1993900"/>
            <a:ext cx="304801" cy="1230798"/>
            <a:chOff x="0" y="0"/>
            <a:chExt cx="304800" cy="1230797"/>
          </a:xfrm>
        </p:grpSpPr>
        <p:sp>
          <p:nvSpPr>
            <p:cNvPr id="630" name="3"/>
            <p:cNvSpPr txBox="1"/>
            <p:nvPr/>
          </p:nvSpPr>
          <p:spPr>
            <a:xfrm>
              <a:off x="0" y="7445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631" name="Rectangle"/>
            <p:cNvSpPr/>
            <p:nvPr/>
          </p:nvSpPr>
          <p:spPr>
            <a:xfrm>
              <a:off x="38100" y="0"/>
              <a:ext cx="266700" cy="7493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635" name="Group"/>
          <p:cNvGrpSpPr/>
          <p:nvPr/>
        </p:nvGrpSpPr>
        <p:grpSpPr>
          <a:xfrm>
            <a:off x="2336799" y="1714500"/>
            <a:ext cx="342901" cy="1497498"/>
            <a:chOff x="0" y="0"/>
            <a:chExt cx="342900" cy="1497497"/>
          </a:xfrm>
        </p:grpSpPr>
        <p:sp>
          <p:nvSpPr>
            <p:cNvPr id="633" name="4"/>
            <p:cNvSpPr txBox="1"/>
            <p:nvPr/>
          </p:nvSpPr>
          <p:spPr>
            <a:xfrm>
              <a:off x="0" y="10112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634" name="Rectangle"/>
            <p:cNvSpPr/>
            <p:nvPr/>
          </p:nvSpPr>
          <p:spPr>
            <a:xfrm>
              <a:off x="76200" y="0"/>
              <a:ext cx="266700" cy="10160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638" name="Group"/>
          <p:cNvGrpSpPr/>
          <p:nvPr/>
        </p:nvGrpSpPr>
        <p:grpSpPr>
          <a:xfrm>
            <a:off x="5626099" y="1485900"/>
            <a:ext cx="317502" cy="1726098"/>
            <a:chOff x="0" y="0"/>
            <a:chExt cx="317500" cy="1726097"/>
          </a:xfrm>
        </p:grpSpPr>
        <p:sp>
          <p:nvSpPr>
            <p:cNvPr id="636" name="5"/>
            <p:cNvSpPr txBox="1"/>
            <p:nvPr/>
          </p:nvSpPr>
          <p:spPr>
            <a:xfrm>
              <a:off x="0" y="12398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637" name="Rectangle"/>
            <p:cNvSpPr/>
            <p:nvPr/>
          </p:nvSpPr>
          <p:spPr>
            <a:xfrm>
              <a:off x="50800" y="0"/>
              <a:ext cx="266701" cy="12446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641" name="Group"/>
          <p:cNvGrpSpPr/>
          <p:nvPr/>
        </p:nvGrpSpPr>
        <p:grpSpPr>
          <a:xfrm>
            <a:off x="1676399" y="1231900"/>
            <a:ext cx="317501" cy="1967398"/>
            <a:chOff x="0" y="0"/>
            <a:chExt cx="317500" cy="1967397"/>
          </a:xfrm>
        </p:grpSpPr>
        <p:sp>
          <p:nvSpPr>
            <p:cNvPr id="639" name="6"/>
            <p:cNvSpPr txBox="1"/>
            <p:nvPr/>
          </p:nvSpPr>
          <p:spPr>
            <a:xfrm>
              <a:off x="0" y="14811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640" name="Rectangle"/>
            <p:cNvSpPr/>
            <p:nvPr/>
          </p:nvSpPr>
          <p:spPr>
            <a:xfrm>
              <a:off x="63500" y="0"/>
              <a:ext cx="254000" cy="14986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644" name="Group"/>
          <p:cNvGrpSpPr/>
          <p:nvPr/>
        </p:nvGrpSpPr>
        <p:grpSpPr>
          <a:xfrm>
            <a:off x="4267199" y="990600"/>
            <a:ext cx="317501" cy="2246798"/>
            <a:chOff x="0" y="0"/>
            <a:chExt cx="317500" cy="2246797"/>
          </a:xfrm>
        </p:grpSpPr>
        <p:sp>
          <p:nvSpPr>
            <p:cNvPr id="642" name="7"/>
            <p:cNvSpPr txBox="1"/>
            <p:nvPr/>
          </p:nvSpPr>
          <p:spPr>
            <a:xfrm>
              <a:off x="0" y="17605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643" name="Rectangle"/>
            <p:cNvSpPr/>
            <p:nvPr/>
          </p:nvSpPr>
          <p:spPr>
            <a:xfrm>
              <a:off x="63500" y="0"/>
              <a:ext cx="254000" cy="17653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647" name="Group"/>
          <p:cNvGrpSpPr/>
          <p:nvPr/>
        </p:nvGrpSpPr>
        <p:grpSpPr>
          <a:xfrm>
            <a:off x="3644899" y="749300"/>
            <a:ext cx="279401" cy="2475398"/>
            <a:chOff x="0" y="0"/>
            <a:chExt cx="279400" cy="2475397"/>
          </a:xfrm>
        </p:grpSpPr>
        <p:sp>
          <p:nvSpPr>
            <p:cNvPr id="645" name="8"/>
            <p:cNvSpPr txBox="1"/>
            <p:nvPr/>
          </p:nvSpPr>
          <p:spPr>
            <a:xfrm>
              <a:off x="0" y="19891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646" name="Rectangle"/>
            <p:cNvSpPr/>
            <p:nvPr/>
          </p:nvSpPr>
          <p:spPr>
            <a:xfrm>
              <a:off x="25400" y="0"/>
              <a:ext cx="254000" cy="19939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650" name="Group"/>
          <p:cNvGrpSpPr/>
          <p:nvPr/>
        </p:nvGrpSpPr>
        <p:grpSpPr>
          <a:xfrm>
            <a:off x="6362699" y="469900"/>
            <a:ext cx="279401" cy="2742098"/>
            <a:chOff x="0" y="0"/>
            <a:chExt cx="279400" cy="2742097"/>
          </a:xfrm>
        </p:grpSpPr>
        <p:sp>
          <p:nvSpPr>
            <p:cNvPr id="648" name="9"/>
            <p:cNvSpPr txBox="1"/>
            <p:nvPr/>
          </p:nvSpPr>
          <p:spPr>
            <a:xfrm>
              <a:off x="0" y="22558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9</a:t>
              </a:r>
            </a:p>
          </p:txBody>
        </p:sp>
        <p:sp>
          <p:nvSpPr>
            <p:cNvPr id="649" name="Rectangle"/>
            <p:cNvSpPr/>
            <p:nvPr/>
          </p:nvSpPr>
          <p:spPr>
            <a:xfrm>
              <a:off x="25400" y="0"/>
              <a:ext cx="254000" cy="22606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sp>
        <p:nvSpPr>
          <p:cNvPr id="651" name="Selection Sort"/>
          <p:cNvSpPr txBox="1"/>
          <p:nvPr/>
        </p:nvSpPr>
        <p:spPr>
          <a:xfrm>
            <a:off x="2451100" y="4833935"/>
            <a:ext cx="2198936" cy="4862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9044" tIns="19044" rIns="19044" bIns="19044">
            <a:spAutoFit/>
          </a:bodyPr>
          <a:lstStyle>
            <a:lvl1pPr defTabSz="762000">
              <a:lnSpc>
                <a:spcPts val="3600"/>
              </a:lnSpc>
              <a:tabLst>
                <a:tab pos="355600" algn="l"/>
                <a:tab pos="711200" algn="l"/>
                <a:tab pos="1079500" algn="l"/>
              </a:tabLst>
              <a:defRPr sz="30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lvl1pPr>
          </a:lstStyle>
          <a:p>
            <a:pPr/>
            <a:r>
              <a:t>Selection Sort</a:t>
            </a:r>
          </a:p>
        </p:txBody>
      </p:sp>
      <p:sp>
        <p:nvSpPr>
          <p:cNvPr id="652" name="Line"/>
          <p:cNvSpPr/>
          <p:nvPr/>
        </p:nvSpPr>
        <p:spPr>
          <a:xfrm flipH="1">
            <a:off x="1485899" y="368300"/>
            <a:ext cx="2" cy="4978401"/>
          </a:xfrm>
          <a:prstGeom prst="line">
            <a:avLst/>
          </a:prstGeom>
          <a:ln w="25400">
            <a:solidFill>
              <a:srgbClr val="FFFFFF"/>
            </a:solidFill>
          </a:ln>
        </p:spPr>
        <p:txBody>
          <a:bodyPr lIns="45719" rIns="45719"/>
          <a:lstStyle/>
          <a:p>
            <a:pPr/>
          </a:p>
        </p:txBody>
      </p:sp>
      <p:grpSp>
        <p:nvGrpSpPr>
          <p:cNvPr id="655" name="Group"/>
          <p:cNvGrpSpPr/>
          <p:nvPr/>
        </p:nvGrpSpPr>
        <p:grpSpPr>
          <a:xfrm>
            <a:off x="2911474" y="3284535"/>
            <a:ext cx="381001" cy="486263"/>
            <a:chOff x="0" y="0"/>
            <a:chExt cx="381000" cy="486261"/>
          </a:xfrm>
        </p:grpSpPr>
        <p:sp>
          <p:nvSpPr>
            <p:cNvPr id="653" name="Rectangle"/>
            <p:cNvSpPr/>
            <p:nvPr/>
          </p:nvSpPr>
          <p:spPr>
            <a:xfrm>
              <a:off x="38100" y="55564"/>
              <a:ext cx="342900" cy="393701"/>
            </a:xfrm>
            <a:prstGeom prst="rect">
              <a:avLst/>
            </a:prstGeom>
            <a:solidFill>
              <a:srgbClr val="0000FF"/>
            </a:solidFill>
            <a:ln w="25400" cap="flat">
              <a:solidFill>
                <a:srgbClr val="00FFFF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  <p:sp>
          <p:nvSpPr>
            <p:cNvPr id="654" name="S"/>
            <p:cNvSpPr txBox="1"/>
            <p:nvPr/>
          </p:nvSpPr>
          <p:spPr>
            <a:xfrm>
              <a:off x="0" y="0"/>
              <a:ext cx="262683" cy="4862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solidFill>
                    <a:srgbClr val="FFFFFF"/>
                  </a:solidFill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S</a:t>
              </a:r>
            </a:p>
          </p:txBody>
        </p:sp>
      </p:grpSp>
      <p:sp>
        <p:nvSpPr>
          <p:cNvPr id="656" name="Line"/>
          <p:cNvSpPr/>
          <p:nvPr/>
        </p:nvSpPr>
        <p:spPr>
          <a:xfrm>
            <a:off x="3127375" y="3840162"/>
            <a:ext cx="0" cy="647701"/>
          </a:xfrm>
          <a:prstGeom prst="line">
            <a:avLst/>
          </a:prstGeom>
          <a:ln w="57150">
            <a:solidFill>
              <a:srgbClr val="FF0000"/>
            </a:solidFill>
            <a:headEnd type="triangle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0" name="Group"/>
          <p:cNvGrpSpPr/>
          <p:nvPr/>
        </p:nvGrpSpPr>
        <p:grpSpPr>
          <a:xfrm>
            <a:off x="1028699" y="2476499"/>
            <a:ext cx="317501" cy="735499"/>
            <a:chOff x="0" y="0"/>
            <a:chExt cx="317500" cy="735497"/>
          </a:xfrm>
        </p:grpSpPr>
        <p:sp>
          <p:nvSpPr>
            <p:cNvPr id="658" name="1"/>
            <p:cNvSpPr txBox="1"/>
            <p:nvPr/>
          </p:nvSpPr>
          <p:spPr>
            <a:xfrm>
              <a:off x="0" y="2492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659" name="Rectangle"/>
            <p:cNvSpPr/>
            <p:nvPr/>
          </p:nvSpPr>
          <p:spPr>
            <a:xfrm>
              <a:off x="50800" y="0"/>
              <a:ext cx="266700" cy="2540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663" name="Group"/>
          <p:cNvGrpSpPr/>
          <p:nvPr/>
        </p:nvGrpSpPr>
        <p:grpSpPr>
          <a:xfrm>
            <a:off x="4991099" y="2247900"/>
            <a:ext cx="279401" cy="976798"/>
            <a:chOff x="0" y="0"/>
            <a:chExt cx="279400" cy="976797"/>
          </a:xfrm>
        </p:grpSpPr>
        <p:sp>
          <p:nvSpPr>
            <p:cNvPr id="661" name="2"/>
            <p:cNvSpPr txBox="1"/>
            <p:nvPr/>
          </p:nvSpPr>
          <p:spPr>
            <a:xfrm>
              <a:off x="0" y="4905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662" name="Rectangle"/>
            <p:cNvSpPr/>
            <p:nvPr/>
          </p:nvSpPr>
          <p:spPr>
            <a:xfrm>
              <a:off x="12700" y="0"/>
              <a:ext cx="266700" cy="5080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666" name="Group"/>
          <p:cNvGrpSpPr/>
          <p:nvPr/>
        </p:nvGrpSpPr>
        <p:grpSpPr>
          <a:xfrm>
            <a:off x="2997199" y="1993900"/>
            <a:ext cx="304801" cy="1230798"/>
            <a:chOff x="0" y="0"/>
            <a:chExt cx="304800" cy="1230797"/>
          </a:xfrm>
        </p:grpSpPr>
        <p:sp>
          <p:nvSpPr>
            <p:cNvPr id="664" name="3"/>
            <p:cNvSpPr txBox="1"/>
            <p:nvPr/>
          </p:nvSpPr>
          <p:spPr>
            <a:xfrm>
              <a:off x="0" y="7445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665" name="Rectangle"/>
            <p:cNvSpPr/>
            <p:nvPr/>
          </p:nvSpPr>
          <p:spPr>
            <a:xfrm>
              <a:off x="38100" y="0"/>
              <a:ext cx="266700" cy="7493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669" name="Group"/>
          <p:cNvGrpSpPr/>
          <p:nvPr/>
        </p:nvGrpSpPr>
        <p:grpSpPr>
          <a:xfrm>
            <a:off x="2336799" y="1714500"/>
            <a:ext cx="342901" cy="1497498"/>
            <a:chOff x="0" y="0"/>
            <a:chExt cx="342900" cy="1497497"/>
          </a:xfrm>
        </p:grpSpPr>
        <p:sp>
          <p:nvSpPr>
            <p:cNvPr id="667" name="4"/>
            <p:cNvSpPr txBox="1"/>
            <p:nvPr/>
          </p:nvSpPr>
          <p:spPr>
            <a:xfrm>
              <a:off x="0" y="10112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668" name="Rectangle"/>
            <p:cNvSpPr/>
            <p:nvPr/>
          </p:nvSpPr>
          <p:spPr>
            <a:xfrm>
              <a:off x="76200" y="0"/>
              <a:ext cx="266700" cy="10160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672" name="Group"/>
          <p:cNvGrpSpPr/>
          <p:nvPr/>
        </p:nvGrpSpPr>
        <p:grpSpPr>
          <a:xfrm>
            <a:off x="5626099" y="1485900"/>
            <a:ext cx="317502" cy="1726098"/>
            <a:chOff x="0" y="0"/>
            <a:chExt cx="317500" cy="1726097"/>
          </a:xfrm>
        </p:grpSpPr>
        <p:sp>
          <p:nvSpPr>
            <p:cNvPr id="670" name="5"/>
            <p:cNvSpPr txBox="1"/>
            <p:nvPr/>
          </p:nvSpPr>
          <p:spPr>
            <a:xfrm>
              <a:off x="0" y="12398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671" name="Rectangle"/>
            <p:cNvSpPr/>
            <p:nvPr/>
          </p:nvSpPr>
          <p:spPr>
            <a:xfrm>
              <a:off x="50800" y="0"/>
              <a:ext cx="266701" cy="12446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675" name="Group"/>
          <p:cNvGrpSpPr/>
          <p:nvPr/>
        </p:nvGrpSpPr>
        <p:grpSpPr>
          <a:xfrm>
            <a:off x="1676399" y="1231900"/>
            <a:ext cx="317501" cy="1967398"/>
            <a:chOff x="0" y="0"/>
            <a:chExt cx="317500" cy="1967397"/>
          </a:xfrm>
        </p:grpSpPr>
        <p:sp>
          <p:nvSpPr>
            <p:cNvPr id="673" name="6"/>
            <p:cNvSpPr txBox="1"/>
            <p:nvPr/>
          </p:nvSpPr>
          <p:spPr>
            <a:xfrm>
              <a:off x="0" y="14811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674" name="Rectangle"/>
            <p:cNvSpPr/>
            <p:nvPr/>
          </p:nvSpPr>
          <p:spPr>
            <a:xfrm>
              <a:off x="63500" y="0"/>
              <a:ext cx="254000" cy="14986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678" name="Group"/>
          <p:cNvGrpSpPr/>
          <p:nvPr/>
        </p:nvGrpSpPr>
        <p:grpSpPr>
          <a:xfrm>
            <a:off x="4267199" y="990600"/>
            <a:ext cx="317501" cy="2246798"/>
            <a:chOff x="0" y="0"/>
            <a:chExt cx="317500" cy="2246797"/>
          </a:xfrm>
        </p:grpSpPr>
        <p:sp>
          <p:nvSpPr>
            <p:cNvPr id="676" name="7"/>
            <p:cNvSpPr txBox="1"/>
            <p:nvPr/>
          </p:nvSpPr>
          <p:spPr>
            <a:xfrm>
              <a:off x="0" y="17605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677" name="Rectangle"/>
            <p:cNvSpPr/>
            <p:nvPr/>
          </p:nvSpPr>
          <p:spPr>
            <a:xfrm>
              <a:off x="63500" y="0"/>
              <a:ext cx="254000" cy="17653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681" name="Group"/>
          <p:cNvGrpSpPr/>
          <p:nvPr/>
        </p:nvGrpSpPr>
        <p:grpSpPr>
          <a:xfrm>
            <a:off x="3644899" y="749300"/>
            <a:ext cx="279401" cy="2475398"/>
            <a:chOff x="0" y="0"/>
            <a:chExt cx="279400" cy="2475397"/>
          </a:xfrm>
        </p:grpSpPr>
        <p:sp>
          <p:nvSpPr>
            <p:cNvPr id="679" name="8"/>
            <p:cNvSpPr txBox="1"/>
            <p:nvPr/>
          </p:nvSpPr>
          <p:spPr>
            <a:xfrm>
              <a:off x="0" y="19891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680" name="Rectangle"/>
            <p:cNvSpPr/>
            <p:nvPr/>
          </p:nvSpPr>
          <p:spPr>
            <a:xfrm>
              <a:off x="25400" y="0"/>
              <a:ext cx="254000" cy="19939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684" name="Group"/>
          <p:cNvGrpSpPr/>
          <p:nvPr/>
        </p:nvGrpSpPr>
        <p:grpSpPr>
          <a:xfrm>
            <a:off x="6362699" y="469900"/>
            <a:ext cx="279401" cy="2742098"/>
            <a:chOff x="0" y="0"/>
            <a:chExt cx="279400" cy="2742097"/>
          </a:xfrm>
        </p:grpSpPr>
        <p:sp>
          <p:nvSpPr>
            <p:cNvPr id="682" name="9"/>
            <p:cNvSpPr txBox="1"/>
            <p:nvPr/>
          </p:nvSpPr>
          <p:spPr>
            <a:xfrm>
              <a:off x="0" y="22558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9</a:t>
              </a:r>
            </a:p>
          </p:txBody>
        </p:sp>
        <p:sp>
          <p:nvSpPr>
            <p:cNvPr id="683" name="Rectangle"/>
            <p:cNvSpPr/>
            <p:nvPr/>
          </p:nvSpPr>
          <p:spPr>
            <a:xfrm>
              <a:off x="25400" y="0"/>
              <a:ext cx="254000" cy="22606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sp>
        <p:nvSpPr>
          <p:cNvPr id="685" name="Selection Sort"/>
          <p:cNvSpPr txBox="1"/>
          <p:nvPr/>
        </p:nvSpPr>
        <p:spPr>
          <a:xfrm>
            <a:off x="2451100" y="4833935"/>
            <a:ext cx="2198936" cy="4862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9044" tIns="19044" rIns="19044" bIns="19044">
            <a:spAutoFit/>
          </a:bodyPr>
          <a:lstStyle>
            <a:lvl1pPr defTabSz="762000">
              <a:lnSpc>
                <a:spcPts val="3600"/>
              </a:lnSpc>
              <a:tabLst>
                <a:tab pos="355600" algn="l"/>
                <a:tab pos="711200" algn="l"/>
                <a:tab pos="1079500" algn="l"/>
              </a:tabLst>
              <a:defRPr sz="30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lvl1pPr>
          </a:lstStyle>
          <a:p>
            <a:pPr/>
            <a:r>
              <a:t>Selection Sort</a:t>
            </a:r>
          </a:p>
        </p:txBody>
      </p:sp>
      <p:sp>
        <p:nvSpPr>
          <p:cNvPr id="686" name="Line"/>
          <p:cNvSpPr/>
          <p:nvPr/>
        </p:nvSpPr>
        <p:spPr>
          <a:xfrm flipH="1">
            <a:off x="1485899" y="368300"/>
            <a:ext cx="2" cy="4978401"/>
          </a:xfrm>
          <a:prstGeom prst="line">
            <a:avLst/>
          </a:prstGeom>
          <a:ln w="25400">
            <a:solidFill>
              <a:srgbClr val="FFFFFF"/>
            </a:solidFill>
          </a:ln>
        </p:spPr>
        <p:txBody>
          <a:bodyPr lIns="45719" rIns="45719"/>
          <a:lstStyle/>
          <a:p>
            <a:pPr/>
          </a:p>
        </p:txBody>
      </p:sp>
      <p:grpSp>
        <p:nvGrpSpPr>
          <p:cNvPr id="689" name="Group"/>
          <p:cNvGrpSpPr/>
          <p:nvPr/>
        </p:nvGrpSpPr>
        <p:grpSpPr>
          <a:xfrm>
            <a:off x="2911474" y="3284535"/>
            <a:ext cx="381001" cy="486263"/>
            <a:chOff x="0" y="0"/>
            <a:chExt cx="381000" cy="486261"/>
          </a:xfrm>
        </p:grpSpPr>
        <p:sp>
          <p:nvSpPr>
            <p:cNvPr id="687" name="Rectangle"/>
            <p:cNvSpPr/>
            <p:nvPr/>
          </p:nvSpPr>
          <p:spPr>
            <a:xfrm>
              <a:off x="38100" y="55564"/>
              <a:ext cx="342900" cy="393701"/>
            </a:xfrm>
            <a:prstGeom prst="rect">
              <a:avLst/>
            </a:prstGeom>
            <a:solidFill>
              <a:srgbClr val="0000FF"/>
            </a:solidFill>
            <a:ln w="25400" cap="flat">
              <a:solidFill>
                <a:srgbClr val="00FFFF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  <p:sp>
          <p:nvSpPr>
            <p:cNvPr id="688" name="S"/>
            <p:cNvSpPr txBox="1"/>
            <p:nvPr/>
          </p:nvSpPr>
          <p:spPr>
            <a:xfrm>
              <a:off x="0" y="0"/>
              <a:ext cx="262683" cy="4862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solidFill>
                    <a:srgbClr val="FFFFFF"/>
                  </a:solidFill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S</a:t>
              </a:r>
            </a:p>
          </p:txBody>
        </p:sp>
      </p:grpSp>
      <p:sp>
        <p:nvSpPr>
          <p:cNvPr id="690" name="Line"/>
          <p:cNvSpPr/>
          <p:nvPr/>
        </p:nvSpPr>
        <p:spPr>
          <a:xfrm>
            <a:off x="3776662" y="3840162"/>
            <a:ext cx="1" cy="647701"/>
          </a:xfrm>
          <a:prstGeom prst="line">
            <a:avLst/>
          </a:prstGeom>
          <a:ln w="57150">
            <a:solidFill>
              <a:srgbClr val="FF0000"/>
            </a:solidFill>
            <a:headEnd type="triangle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4" name="Group"/>
          <p:cNvGrpSpPr/>
          <p:nvPr/>
        </p:nvGrpSpPr>
        <p:grpSpPr>
          <a:xfrm>
            <a:off x="1028699" y="2476499"/>
            <a:ext cx="317501" cy="735499"/>
            <a:chOff x="0" y="0"/>
            <a:chExt cx="317500" cy="735497"/>
          </a:xfrm>
        </p:grpSpPr>
        <p:sp>
          <p:nvSpPr>
            <p:cNvPr id="692" name="1"/>
            <p:cNvSpPr txBox="1"/>
            <p:nvPr/>
          </p:nvSpPr>
          <p:spPr>
            <a:xfrm>
              <a:off x="0" y="2492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693" name="Rectangle"/>
            <p:cNvSpPr/>
            <p:nvPr/>
          </p:nvSpPr>
          <p:spPr>
            <a:xfrm>
              <a:off x="50800" y="0"/>
              <a:ext cx="266700" cy="2540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697" name="Group"/>
          <p:cNvGrpSpPr/>
          <p:nvPr/>
        </p:nvGrpSpPr>
        <p:grpSpPr>
          <a:xfrm>
            <a:off x="4991099" y="2247900"/>
            <a:ext cx="279401" cy="976798"/>
            <a:chOff x="0" y="0"/>
            <a:chExt cx="279400" cy="976797"/>
          </a:xfrm>
        </p:grpSpPr>
        <p:sp>
          <p:nvSpPr>
            <p:cNvPr id="695" name="2"/>
            <p:cNvSpPr txBox="1"/>
            <p:nvPr/>
          </p:nvSpPr>
          <p:spPr>
            <a:xfrm>
              <a:off x="0" y="4905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696" name="Rectangle"/>
            <p:cNvSpPr/>
            <p:nvPr/>
          </p:nvSpPr>
          <p:spPr>
            <a:xfrm>
              <a:off x="12700" y="0"/>
              <a:ext cx="266700" cy="5080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700" name="Group"/>
          <p:cNvGrpSpPr/>
          <p:nvPr/>
        </p:nvGrpSpPr>
        <p:grpSpPr>
          <a:xfrm>
            <a:off x="2997199" y="1993900"/>
            <a:ext cx="304801" cy="1230798"/>
            <a:chOff x="0" y="0"/>
            <a:chExt cx="304800" cy="1230797"/>
          </a:xfrm>
        </p:grpSpPr>
        <p:sp>
          <p:nvSpPr>
            <p:cNvPr id="698" name="3"/>
            <p:cNvSpPr txBox="1"/>
            <p:nvPr/>
          </p:nvSpPr>
          <p:spPr>
            <a:xfrm>
              <a:off x="0" y="7445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699" name="Rectangle"/>
            <p:cNvSpPr/>
            <p:nvPr/>
          </p:nvSpPr>
          <p:spPr>
            <a:xfrm>
              <a:off x="38100" y="0"/>
              <a:ext cx="266700" cy="7493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703" name="Group"/>
          <p:cNvGrpSpPr/>
          <p:nvPr/>
        </p:nvGrpSpPr>
        <p:grpSpPr>
          <a:xfrm>
            <a:off x="2336799" y="1714500"/>
            <a:ext cx="342901" cy="1497498"/>
            <a:chOff x="0" y="0"/>
            <a:chExt cx="342900" cy="1497497"/>
          </a:xfrm>
        </p:grpSpPr>
        <p:sp>
          <p:nvSpPr>
            <p:cNvPr id="701" name="4"/>
            <p:cNvSpPr txBox="1"/>
            <p:nvPr/>
          </p:nvSpPr>
          <p:spPr>
            <a:xfrm>
              <a:off x="0" y="10112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702" name="Rectangle"/>
            <p:cNvSpPr/>
            <p:nvPr/>
          </p:nvSpPr>
          <p:spPr>
            <a:xfrm>
              <a:off x="76200" y="0"/>
              <a:ext cx="266700" cy="10160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706" name="Group"/>
          <p:cNvGrpSpPr/>
          <p:nvPr/>
        </p:nvGrpSpPr>
        <p:grpSpPr>
          <a:xfrm>
            <a:off x="5626099" y="1485900"/>
            <a:ext cx="317502" cy="1726098"/>
            <a:chOff x="0" y="0"/>
            <a:chExt cx="317500" cy="1726097"/>
          </a:xfrm>
        </p:grpSpPr>
        <p:sp>
          <p:nvSpPr>
            <p:cNvPr id="704" name="5"/>
            <p:cNvSpPr txBox="1"/>
            <p:nvPr/>
          </p:nvSpPr>
          <p:spPr>
            <a:xfrm>
              <a:off x="0" y="12398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705" name="Rectangle"/>
            <p:cNvSpPr/>
            <p:nvPr/>
          </p:nvSpPr>
          <p:spPr>
            <a:xfrm>
              <a:off x="50800" y="0"/>
              <a:ext cx="266701" cy="12446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709" name="Group"/>
          <p:cNvGrpSpPr/>
          <p:nvPr/>
        </p:nvGrpSpPr>
        <p:grpSpPr>
          <a:xfrm>
            <a:off x="1676399" y="1231900"/>
            <a:ext cx="317501" cy="1967398"/>
            <a:chOff x="0" y="0"/>
            <a:chExt cx="317500" cy="1967397"/>
          </a:xfrm>
        </p:grpSpPr>
        <p:sp>
          <p:nvSpPr>
            <p:cNvPr id="707" name="6"/>
            <p:cNvSpPr txBox="1"/>
            <p:nvPr/>
          </p:nvSpPr>
          <p:spPr>
            <a:xfrm>
              <a:off x="0" y="14811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708" name="Rectangle"/>
            <p:cNvSpPr/>
            <p:nvPr/>
          </p:nvSpPr>
          <p:spPr>
            <a:xfrm>
              <a:off x="63500" y="0"/>
              <a:ext cx="254000" cy="14986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712" name="Group"/>
          <p:cNvGrpSpPr/>
          <p:nvPr/>
        </p:nvGrpSpPr>
        <p:grpSpPr>
          <a:xfrm>
            <a:off x="4267199" y="990600"/>
            <a:ext cx="317501" cy="2246798"/>
            <a:chOff x="0" y="0"/>
            <a:chExt cx="317500" cy="2246797"/>
          </a:xfrm>
        </p:grpSpPr>
        <p:sp>
          <p:nvSpPr>
            <p:cNvPr id="710" name="7"/>
            <p:cNvSpPr txBox="1"/>
            <p:nvPr/>
          </p:nvSpPr>
          <p:spPr>
            <a:xfrm>
              <a:off x="0" y="17605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711" name="Rectangle"/>
            <p:cNvSpPr/>
            <p:nvPr/>
          </p:nvSpPr>
          <p:spPr>
            <a:xfrm>
              <a:off x="63500" y="0"/>
              <a:ext cx="254000" cy="17653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715" name="Group"/>
          <p:cNvGrpSpPr/>
          <p:nvPr/>
        </p:nvGrpSpPr>
        <p:grpSpPr>
          <a:xfrm>
            <a:off x="3644899" y="749300"/>
            <a:ext cx="279401" cy="2475398"/>
            <a:chOff x="0" y="0"/>
            <a:chExt cx="279400" cy="2475397"/>
          </a:xfrm>
        </p:grpSpPr>
        <p:sp>
          <p:nvSpPr>
            <p:cNvPr id="713" name="8"/>
            <p:cNvSpPr txBox="1"/>
            <p:nvPr/>
          </p:nvSpPr>
          <p:spPr>
            <a:xfrm>
              <a:off x="0" y="19891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714" name="Rectangle"/>
            <p:cNvSpPr/>
            <p:nvPr/>
          </p:nvSpPr>
          <p:spPr>
            <a:xfrm>
              <a:off x="25400" y="0"/>
              <a:ext cx="254000" cy="19939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718" name="Group"/>
          <p:cNvGrpSpPr/>
          <p:nvPr/>
        </p:nvGrpSpPr>
        <p:grpSpPr>
          <a:xfrm>
            <a:off x="6362699" y="469900"/>
            <a:ext cx="279401" cy="2742098"/>
            <a:chOff x="0" y="0"/>
            <a:chExt cx="279400" cy="2742097"/>
          </a:xfrm>
        </p:grpSpPr>
        <p:sp>
          <p:nvSpPr>
            <p:cNvPr id="716" name="9"/>
            <p:cNvSpPr txBox="1"/>
            <p:nvPr/>
          </p:nvSpPr>
          <p:spPr>
            <a:xfrm>
              <a:off x="0" y="22558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9</a:t>
              </a:r>
            </a:p>
          </p:txBody>
        </p:sp>
        <p:sp>
          <p:nvSpPr>
            <p:cNvPr id="717" name="Rectangle"/>
            <p:cNvSpPr/>
            <p:nvPr/>
          </p:nvSpPr>
          <p:spPr>
            <a:xfrm>
              <a:off x="25400" y="0"/>
              <a:ext cx="254000" cy="22606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sp>
        <p:nvSpPr>
          <p:cNvPr id="719" name="Selection Sort"/>
          <p:cNvSpPr txBox="1"/>
          <p:nvPr/>
        </p:nvSpPr>
        <p:spPr>
          <a:xfrm>
            <a:off x="2451100" y="4833935"/>
            <a:ext cx="2198936" cy="4862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9044" tIns="19044" rIns="19044" bIns="19044">
            <a:spAutoFit/>
          </a:bodyPr>
          <a:lstStyle>
            <a:lvl1pPr defTabSz="762000">
              <a:lnSpc>
                <a:spcPts val="3600"/>
              </a:lnSpc>
              <a:tabLst>
                <a:tab pos="355600" algn="l"/>
                <a:tab pos="711200" algn="l"/>
                <a:tab pos="1079500" algn="l"/>
              </a:tabLst>
              <a:defRPr sz="30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lvl1pPr>
          </a:lstStyle>
          <a:p>
            <a:pPr/>
            <a:r>
              <a:t>Selection Sort</a:t>
            </a:r>
          </a:p>
        </p:txBody>
      </p:sp>
      <p:sp>
        <p:nvSpPr>
          <p:cNvPr id="720" name="Line"/>
          <p:cNvSpPr/>
          <p:nvPr/>
        </p:nvSpPr>
        <p:spPr>
          <a:xfrm flipH="1">
            <a:off x="1485899" y="368300"/>
            <a:ext cx="2" cy="4978401"/>
          </a:xfrm>
          <a:prstGeom prst="line">
            <a:avLst/>
          </a:prstGeom>
          <a:ln w="25400">
            <a:solidFill>
              <a:srgbClr val="FFFFFF"/>
            </a:solidFill>
          </a:ln>
        </p:spPr>
        <p:txBody>
          <a:bodyPr lIns="45719" rIns="45719"/>
          <a:lstStyle/>
          <a:p>
            <a:pPr/>
          </a:p>
        </p:txBody>
      </p:sp>
      <p:grpSp>
        <p:nvGrpSpPr>
          <p:cNvPr id="723" name="Group"/>
          <p:cNvGrpSpPr/>
          <p:nvPr/>
        </p:nvGrpSpPr>
        <p:grpSpPr>
          <a:xfrm>
            <a:off x="2911474" y="3284535"/>
            <a:ext cx="381001" cy="486263"/>
            <a:chOff x="0" y="0"/>
            <a:chExt cx="381000" cy="486261"/>
          </a:xfrm>
        </p:grpSpPr>
        <p:sp>
          <p:nvSpPr>
            <p:cNvPr id="721" name="Rectangle"/>
            <p:cNvSpPr/>
            <p:nvPr/>
          </p:nvSpPr>
          <p:spPr>
            <a:xfrm>
              <a:off x="38100" y="55564"/>
              <a:ext cx="342900" cy="393701"/>
            </a:xfrm>
            <a:prstGeom prst="rect">
              <a:avLst/>
            </a:prstGeom>
            <a:solidFill>
              <a:srgbClr val="0000FF"/>
            </a:solidFill>
            <a:ln w="25400" cap="flat">
              <a:solidFill>
                <a:srgbClr val="00FFFF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  <p:sp>
          <p:nvSpPr>
            <p:cNvPr id="722" name="S"/>
            <p:cNvSpPr txBox="1"/>
            <p:nvPr/>
          </p:nvSpPr>
          <p:spPr>
            <a:xfrm>
              <a:off x="0" y="0"/>
              <a:ext cx="262683" cy="4862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solidFill>
                    <a:srgbClr val="FFFFFF"/>
                  </a:solidFill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S</a:t>
              </a:r>
            </a:p>
          </p:txBody>
        </p:sp>
      </p:grpSp>
      <p:sp>
        <p:nvSpPr>
          <p:cNvPr id="724" name="Line"/>
          <p:cNvSpPr/>
          <p:nvPr/>
        </p:nvSpPr>
        <p:spPr>
          <a:xfrm>
            <a:off x="4424362" y="3840162"/>
            <a:ext cx="1" cy="647701"/>
          </a:xfrm>
          <a:prstGeom prst="line">
            <a:avLst/>
          </a:prstGeom>
          <a:ln w="57150">
            <a:solidFill>
              <a:srgbClr val="FF0000"/>
            </a:solidFill>
            <a:headEnd type="triangle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8" name="Group"/>
          <p:cNvGrpSpPr/>
          <p:nvPr/>
        </p:nvGrpSpPr>
        <p:grpSpPr>
          <a:xfrm>
            <a:off x="1028699" y="2476499"/>
            <a:ext cx="317501" cy="735499"/>
            <a:chOff x="0" y="0"/>
            <a:chExt cx="317500" cy="735497"/>
          </a:xfrm>
        </p:grpSpPr>
        <p:sp>
          <p:nvSpPr>
            <p:cNvPr id="726" name="1"/>
            <p:cNvSpPr txBox="1"/>
            <p:nvPr/>
          </p:nvSpPr>
          <p:spPr>
            <a:xfrm>
              <a:off x="0" y="2492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727" name="Rectangle"/>
            <p:cNvSpPr/>
            <p:nvPr/>
          </p:nvSpPr>
          <p:spPr>
            <a:xfrm>
              <a:off x="50800" y="0"/>
              <a:ext cx="266700" cy="2540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731" name="Group"/>
          <p:cNvGrpSpPr/>
          <p:nvPr/>
        </p:nvGrpSpPr>
        <p:grpSpPr>
          <a:xfrm>
            <a:off x="4991099" y="2247900"/>
            <a:ext cx="279401" cy="976798"/>
            <a:chOff x="0" y="0"/>
            <a:chExt cx="279400" cy="976797"/>
          </a:xfrm>
        </p:grpSpPr>
        <p:sp>
          <p:nvSpPr>
            <p:cNvPr id="729" name="2"/>
            <p:cNvSpPr txBox="1"/>
            <p:nvPr/>
          </p:nvSpPr>
          <p:spPr>
            <a:xfrm>
              <a:off x="0" y="4905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730" name="Rectangle"/>
            <p:cNvSpPr/>
            <p:nvPr/>
          </p:nvSpPr>
          <p:spPr>
            <a:xfrm>
              <a:off x="12700" y="0"/>
              <a:ext cx="266700" cy="5080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734" name="Group"/>
          <p:cNvGrpSpPr/>
          <p:nvPr/>
        </p:nvGrpSpPr>
        <p:grpSpPr>
          <a:xfrm>
            <a:off x="2997199" y="1993900"/>
            <a:ext cx="304801" cy="1230798"/>
            <a:chOff x="0" y="0"/>
            <a:chExt cx="304800" cy="1230797"/>
          </a:xfrm>
        </p:grpSpPr>
        <p:sp>
          <p:nvSpPr>
            <p:cNvPr id="732" name="3"/>
            <p:cNvSpPr txBox="1"/>
            <p:nvPr/>
          </p:nvSpPr>
          <p:spPr>
            <a:xfrm>
              <a:off x="0" y="7445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733" name="Rectangle"/>
            <p:cNvSpPr/>
            <p:nvPr/>
          </p:nvSpPr>
          <p:spPr>
            <a:xfrm>
              <a:off x="38100" y="0"/>
              <a:ext cx="266700" cy="7493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737" name="Group"/>
          <p:cNvGrpSpPr/>
          <p:nvPr/>
        </p:nvGrpSpPr>
        <p:grpSpPr>
          <a:xfrm>
            <a:off x="2336799" y="1714500"/>
            <a:ext cx="342901" cy="1497498"/>
            <a:chOff x="0" y="0"/>
            <a:chExt cx="342900" cy="1497497"/>
          </a:xfrm>
        </p:grpSpPr>
        <p:sp>
          <p:nvSpPr>
            <p:cNvPr id="735" name="4"/>
            <p:cNvSpPr txBox="1"/>
            <p:nvPr/>
          </p:nvSpPr>
          <p:spPr>
            <a:xfrm>
              <a:off x="0" y="10112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736" name="Rectangle"/>
            <p:cNvSpPr/>
            <p:nvPr/>
          </p:nvSpPr>
          <p:spPr>
            <a:xfrm>
              <a:off x="76200" y="0"/>
              <a:ext cx="266700" cy="10160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740" name="Group"/>
          <p:cNvGrpSpPr/>
          <p:nvPr/>
        </p:nvGrpSpPr>
        <p:grpSpPr>
          <a:xfrm>
            <a:off x="5626099" y="1485900"/>
            <a:ext cx="317502" cy="1726098"/>
            <a:chOff x="0" y="0"/>
            <a:chExt cx="317500" cy="1726097"/>
          </a:xfrm>
        </p:grpSpPr>
        <p:sp>
          <p:nvSpPr>
            <p:cNvPr id="738" name="5"/>
            <p:cNvSpPr txBox="1"/>
            <p:nvPr/>
          </p:nvSpPr>
          <p:spPr>
            <a:xfrm>
              <a:off x="0" y="12398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739" name="Rectangle"/>
            <p:cNvSpPr/>
            <p:nvPr/>
          </p:nvSpPr>
          <p:spPr>
            <a:xfrm>
              <a:off x="50800" y="0"/>
              <a:ext cx="266701" cy="12446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743" name="Group"/>
          <p:cNvGrpSpPr/>
          <p:nvPr/>
        </p:nvGrpSpPr>
        <p:grpSpPr>
          <a:xfrm>
            <a:off x="1676399" y="1231900"/>
            <a:ext cx="317501" cy="1967398"/>
            <a:chOff x="0" y="0"/>
            <a:chExt cx="317500" cy="1967397"/>
          </a:xfrm>
        </p:grpSpPr>
        <p:sp>
          <p:nvSpPr>
            <p:cNvPr id="741" name="6"/>
            <p:cNvSpPr txBox="1"/>
            <p:nvPr/>
          </p:nvSpPr>
          <p:spPr>
            <a:xfrm>
              <a:off x="0" y="14811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742" name="Rectangle"/>
            <p:cNvSpPr/>
            <p:nvPr/>
          </p:nvSpPr>
          <p:spPr>
            <a:xfrm>
              <a:off x="63500" y="0"/>
              <a:ext cx="254000" cy="14986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746" name="Group"/>
          <p:cNvGrpSpPr/>
          <p:nvPr/>
        </p:nvGrpSpPr>
        <p:grpSpPr>
          <a:xfrm>
            <a:off x="4267199" y="990600"/>
            <a:ext cx="317501" cy="2246798"/>
            <a:chOff x="0" y="0"/>
            <a:chExt cx="317500" cy="2246797"/>
          </a:xfrm>
        </p:grpSpPr>
        <p:sp>
          <p:nvSpPr>
            <p:cNvPr id="744" name="7"/>
            <p:cNvSpPr txBox="1"/>
            <p:nvPr/>
          </p:nvSpPr>
          <p:spPr>
            <a:xfrm>
              <a:off x="0" y="17605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745" name="Rectangle"/>
            <p:cNvSpPr/>
            <p:nvPr/>
          </p:nvSpPr>
          <p:spPr>
            <a:xfrm>
              <a:off x="63500" y="0"/>
              <a:ext cx="254000" cy="17653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749" name="Group"/>
          <p:cNvGrpSpPr/>
          <p:nvPr/>
        </p:nvGrpSpPr>
        <p:grpSpPr>
          <a:xfrm>
            <a:off x="3644899" y="749300"/>
            <a:ext cx="279401" cy="2475398"/>
            <a:chOff x="0" y="0"/>
            <a:chExt cx="279400" cy="2475397"/>
          </a:xfrm>
        </p:grpSpPr>
        <p:sp>
          <p:nvSpPr>
            <p:cNvPr id="747" name="8"/>
            <p:cNvSpPr txBox="1"/>
            <p:nvPr/>
          </p:nvSpPr>
          <p:spPr>
            <a:xfrm>
              <a:off x="0" y="19891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748" name="Rectangle"/>
            <p:cNvSpPr/>
            <p:nvPr/>
          </p:nvSpPr>
          <p:spPr>
            <a:xfrm>
              <a:off x="25400" y="0"/>
              <a:ext cx="254000" cy="19939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752" name="Group"/>
          <p:cNvGrpSpPr/>
          <p:nvPr/>
        </p:nvGrpSpPr>
        <p:grpSpPr>
          <a:xfrm>
            <a:off x="6362699" y="469900"/>
            <a:ext cx="279401" cy="2742098"/>
            <a:chOff x="0" y="0"/>
            <a:chExt cx="279400" cy="2742097"/>
          </a:xfrm>
        </p:grpSpPr>
        <p:sp>
          <p:nvSpPr>
            <p:cNvPr id="750" name="9"/>
            <p:cNvSpPr txBox="1"/>
            <p:nvPr/>
          </p:nvSpPr>
          <p:spPr>
            <a:xfrm>
              <a:off x="0" y="22558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9</a:t>
              </a:r>
            </a:p>
          </p:txBody>
        </p:sp>
        <p:sp>
          <p:nvSpPr>
            <p:cNvPr id="751" name="Rectangle"/>
            <p:cNvSpPr/>
            <p:nvPr/>
          </p:nvSpPr>
          <p:spPr>
            <a:xfrm>
              <a:off x="25400" y="0"/>
              <a:ext cx="254000" cy="22606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sp>
        <p:nvSpPr>
          <p:cNvPr id="753" name="Selection Sort"/>
          <p:cNvSpPr txBox="1"/>
          <p:nvPr/>
        </p:nvSpPr>
        <p:spPr>
          <a:xfrm>
            <a:off x="2451100" y="4833935"/>
            <a:ext cx="2198936" cy="4862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9044" tIns="19044" rIns="19044" bIns="19044">
            <a:spAutoFit/>
          </a:bodyPr>
          <a:lstStyle>
            <a:lvl1pPr defTabSz="762000">
              <a:lnSpc>
                <a:spcPts val="3600"/>
              </a:lnSpc>
              <a:tabLst>
                <a:tab pos="355600" algn="l"/>
                <a:tab pos="711200" algn="l"/>
                <a:tab pos="1079500" algn="l"/>
              </a:tabLst>
              <a:defRPr sz="30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lvl1pPr>
          </a:lstStyle>
          <a:p>
            <a:pPr/>
            <a:r>
              <a:t>Selection Sort</a:t>
            </a:r>
          </a:p>
        </p:txBody>
      </p:sp>
      <p:sp>
        <p:nvSpPr>
          <p:cNvPr id="754" name="Line"/>
          <p:cNvSpPr/>
          <p:nvPr/>
        </p:nvSpPr>
        <p:spPr>
          <a:xfrm flipH="1">
            <a:off x="1485899" y="368300"/>
            <a:ext cx="2" cy="4978401"/>
          </a:xfrm>
          <a:prstGeom prst="line">
            <a:avLst/>
          </a:prstGeom>
          <a:ln w="25400">
            <a:solidFill>
              <a:srgbClr val="FFFFFF"/>
            </a:solidFill>
          </a:ln>
        </p:spPr>
        <p:txBody>
          <a:bodyPr lIns="45719" rIns="45719"/>
          <a:lstStyle/>
          <a:p>
            <a:pPr/>
          </a:p>
        </p:txBody>
      </p:sp>
      <p:grpSp>
        <p:nvGrpSpPr>
          <p:cNvPr id="757" name="Group"/>
          <p:cNvGrpSpPr/>
          <p:nvPr/>
        </p:nvGrpSpPr>
        <p:grpSpPr>
          <a:xfrm>
            <a:off x="2911474" y="3284535"/>
            <a:ext cx="381001" cy="486263"/>
            <a:chOff x="0" y="0"/>
            <a:chExt cx="381000" cy="486261"/>
          </a:xfrm>
        </p:grpSpPr>
        <p:sp>
          <p:nvSpPr>
            <p:cNvPr id="755" name="Rectangle"/>
            <p:cNvSpPr/>
            <p:nvPr/>
          </p:nvSpPr>
          <p:spPr>
            <a:xfrm>
              <a:off x="38100" y="55564"/>
              <a:ext cx="342900" cy="393701"/>
            </a:xfrm>
            <a:prstGeom prst="rect">
              <a:avLst/>
            </a:prstGeom>
            <a:solidFill>
              <a:srgbClr val="0000FF"/>
            </a:solidFill>
            <a:ln w="25400" cap="flat">
              <a:solidFill>
                <a:srgbClr val="00FFFF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  <p:sp>
          <p:nvSpPr>
            <p:cNvPr id="756" name="S"/>
            <p:cNvSpPr txBox="1"/>
            <p:nvPr/>
          </p:nvSpPr>
          <p:spPr>
            <a:xfrm>
              <a:off x="0" y="0"/>
              <a:ext cx="262683" cy="4862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solidFill>
                    <a:srgbClr val="FFFFFF"/>
                  </a:solidFill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S</a:t>
              </a:r>
            </a:p>
          </p:txBody>
        </p:sp>
      </p:grpSp>
      <p:sp>
        <p:nvSpPr>
          <p:cNvPr id="758" name="Line"/>
          <p:cNvSpPr/>
          <p:nvPr/>
        </p:nvSpPr>
        <p:spPr>
          <a:xfrm>
            <a:off x="5143500" y="3840162"/>
            <a:ext cx="0" cy="647701"/>
          </a:xfrm>
          <a:prstGeom prst="line">
            <a:avLst/>
          </a:prstGeom>
          <a:ln w="57150">
            <a:solidFill>
              <a:srgbClr val="FF0000"/>
            </a:solidFill>
            <a:headEnd type="triangle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2" name="Group"/>
          <p:cNvGrpSpPr/>
          <p:nvPr/>
        </p:nvGrpSpPr>
        <p:grpSpPr>
          <a:xfrm>
            <a:off x="1028699" y="2476499"/>
            <a:ext cx="317501" cy="735499"/>
            <a:chOff x="0" y="0"/>
            <a:chExt cx="317500" cy="735497"/>
          </a:xfrm>
        </p:grpSpPr>
        <p:sp>
          <p:nvSpPr>
            <p:cNvPr id="760" name="1"/>
            <p:cNvSpPr txBox="1"/>
            <p:nvPr/>
          </p:nvSpPr>
          <p:spPr>
            <a:xfrm>
              <a:off x="0" y="2492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761" name="Rectangle"/>
            <p:cNvSpPr/>
            <p:nvPr/>
          </p:nvSpPr>
          <p:spPr>
            <a:xfrm>
              <a:off x="50800" y="0"/>
              <a:ext cx="266700" cy="2540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765" name="Group"/>
          <p:cNvGrpSpPr/>
          <p:nvPr/>
        </p:nvGrpSpPr>
        <p:grpSpPr>
          <a:xfrm>
            <a:off x="4991099" y="2247900"/>
            <a:ext cx="279401" cy="976798"/>
            <a:chOff x="0" y="0"/>
            <a:chExt cx="279400" cy="976797"/>
          </a:xfrm>
        </p:grpSpPr>
        <p:sp>
          <p:nvSpPr>
            <p:cNvPr id="763" name="2"/>
            <p:cNvSpPr txBox="1"/>
            <p:nvPr/>
          </p:nvSpPr>
          <p:spPr>
            <a:xfrm>
              <a:off x="0" y="4905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764" name="Rectangle"/>
            <p:cNvSpPr/>
            <p:nvPr/>
          </p:nvSpPr>
          <p:spPr>
            <a:xfrm>
              <a:off x="12700" y="0"/>
              <a:ext cx="266700" cy="5080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768" name="Group"/>
          <p:cNvGrpSpPr/>
          <p:nvPr/>
        </p:nvGrpSpPr>
        <p:grpSpPr>
          <a:xfrm>
            <a:off x="2997199" y="1993900"/>
            <a:ext cx="304801" cy="1230798"/>
            <a:chOff x="0" y="0"/>
            <a:chExt cx="304800" cy="1230797"/>
          </a:xfrm>
        </p:grpSpPr>
        <p:sp>
          <p:nvSpPr>
            <p:cNvPr id="766" name="3"/>
            <p:cNvSpPr txBox="1"/>
            <p:nvPr/>
          </p:nvSpPr>
          <p:spPr>
            <a:xfrm>
              <a:off x="0" y="7445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767" name="Rectangle"/>
            <p:cNvSpPr/>
            <p:nvPr/>
          </p:nvSpPr>
          <p:spPr>
            <a:xfrm>
              <a:off x="38100" y="0"/>
              <a:ext cx="266700" cy="7493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771" name="Group"/>
          <p:cNvGrpSpPr/>
          <p:nvPr/>
        </p:nvGrpSpPr>
        <p:grpSpPr>
          <a:xfrm>
            <a:off x="2336799" y="1714500"/>
            <a:ext cx="342901" cy="1497498"/>
            <a:chOff x="0" y="0"/>
            <a:chExt cx="342900" cy="1497497"/>
          </a:xfrm>
        </p:grpSpPr>
        <p:sp>
          <p:nvSpPr>
            <p:cNvPr id="769" name="4"/>
            <p:cNvSpPr txBox="1"/>
            <p:nvPr/>
          </p:nvSpPr>
          <p:spPr>
            <a:xfrm>
              <a:off x="0" y="10112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770" name="Rectangle"/>
            <p:cNvSpPr/>
            <p:nvPr/>
          </p:nvSpPr>
          <p:spPr>
            <a:xfrm>
              <a:off x="76200" y="0"/>
              <a:ext cx="266700" cy="10160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774" name="Group"/>
          <p:cNvGrpSpPr/>
          <p:nvPr/>
        </p:nvGrpSpPr>
        <p:grpSpPr>
          <a:xfrm>
            <a:off x="5626099" y="1485900"/>
            <a:ext cx="317502" cy="1726098"/>
            <a:chOff x="0" y="0"/>
            <a:chExt cx="317500" cy="1726097"/>
          </a:xfrm>
        </p:grpSpPr>
        <p:sp>
          <p:nvSpPr>
            <p:cNvPr id="772" name="5"/>
            <p:cNvSpPr txBox="1"/>
            <p:nvPr/>
          </p:nvSpPr>
          <p:spPr>
            <a:xfrm>
              <a:off x="0" y="12398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773" name="Rectangle"/>
            <p:cNvSpPr/>
            <p:nvPr/>
          </p:nvSpPr>
          <p:spPr>
            <a:xfrm>
              <a:off x="50800" y="0"/>
              <a:ext cx="266701" cy="12446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777" name="Group"/>
          <p:cNvGrpSpPr/>
          <p:nvPr/>
        </p:nvGrpSpPr>
        <p:grpSpPr>
          <a:xfrm>
            <a:off x="1676399" y="1231900"/>
            <a:ext cx="317501" cy="1967398"/>
            <a:chOff x="0" y="0"/>
            <a:chExt cx="317500" cy="1967397"/>
          </a:xfrm>
        </p:grpSpPr>
        <p:sp>
          <p:nvSpPr>
            <p:cNvPr id="775" name="6"/>
            <p:cNvSpPr txBox="1"/>
            <p:nvPr/>
          </p:nvSpPr>
          <p:spPr>
            <a:xfrm>
              <a:off x="0" y="14811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776" name="Rectangle"/>
            <p:cNvSpPr/>
            <p:nvPr/>
          </p:nvSpPr>
          <p:spPr>
            <a:xfrm>
              <a:off x="63500" y="0"/>
              <a:ext cx="254000" cy="14986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780" name="Group"/>
          <p:cNvGrpSpPr/>
          <p:nvPr/>
        </p:nvGrpSpPr>
        <p:grpSpPr>
          <a:xfrm>
            <a:off x="4267199" y="990600"/>
            <a:ext cx="317501" cy="2246798"/>
            <a:chOff x="0" y="0"/>
            <a:chExt cx="317500" cy="2246797"/>
          </a:xfrm>
        </p:grpSpPr>
        <p:sp>
          <p:nvSpPr>
            <p:cNvPr id="778" name="7"/>
            <p:cNvSpPr txBox="1"/>
            <p:nvPr/>
          </p:nvSpPr>
          <p:spPr>
            <a:xfrm>
              <a:off x="0" y="17605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779" name="Rectangle"/>
            <p:cNvSpPr/>
            <p:nvPr/>
          </p:nvSpPr>
          <p:spPr>
            <a:xfrm>
              <a:off x="63500" y="0"/>
              <a:ext cx="254000" cy="17653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783" name="Group"/>
          <p:cNvGrpSpPr/>
          <p:nvPr/>
        </p:nvGrpSpPr>
        <p:grpSpPr>
          <a:xfrm>
            <a:off x="3644899" y="749300"/>
            <a:ext cx="279401" cy="2475398"/>
            <a:chOff x="0" y="0"/>
            <a:chExt cx="279400" cy="2475397"/>
          </a:xfrm>
        </p:grpSpPr>
        <p:sp>
          <p:nvSpPr>
            <p:cNvPr id="781" name="8"/>
            <p:cNvSpPr txBox="1"/>
            <p:nvPr/>
          </p:nvSpPr>
          <p:spPr>
            <a:xfrm>
              <a:off x="0" y="19891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782" name="Rectangle"/>
            <p:cNvSpPr/>
            <p:nvPr/>
          </p:nvSpPr>
          <p:spPr>
            <a:xfrm>
              <a:off x="25400" y="0"/>
              <a:ext cx="254000" cy="19939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786" name="Group"/>
          <p:cNvGrpSpPr/>
          <p:nvPr/>
        </p:nvGrpSpPr>
        <p:grpSpPr>
          <a:xfrm>
            <a:off x="6362699" y="469900"/>
            <a:ext cx="279401" cy="2742098"/>
            <a:chOff x="0" y="0"/>
            <a:chExt cx="279400" cy="2742097"/>
          </a:xfrm>
        </p:grpSpPr>
        <p:sp>
          <p:nvSpPr>
            <p:cNvPr id="784" name="9"/>
            <p:cNvSpPr txBox="1"/>
            <p:nvPr/>
          </p:nvSpPr>
          <p:spPr>
            <a:xfrm>
              <a:off x="0" y="22558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9</a:t>
              </a:r>
            </a:p>
          </p:txBody>
        </p:sp>
        <p:sp>
          <p:nvSpPr>
            <p:cNvPr id="785" name="Rectangle"/>
            <p:cNvSpPr/>
            <p:nvPr/>
          </p:nvSpPr>
          <p:spPr>
            <a:xfrm>
              <a:off x="25400" y="0"/>
              <a:ext cx="254000" cy="22606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sp>
        <p:nvSpPr>
          <p:cNvPr id="787" name="Selection Sort"/>
          <p:cNvSpPr txBox="1"/>
          <p:nvPr/>
        </p:nvSpPr>
        <p:spPr>
          <a:xfrm>
            <a:off x="2451100" y="4833935"/>
            <a:ext cx="2198936" cy="4862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9044" tIns="19044" rIns="19044" bIns="19044">
            <a:spAutoFit/>
          </a:bodyPr>
          <a:lstStyle>
            <a:lvl1pPr defTabSz="762000">
              <a:lnSpc>
                <a:spcPts val="3600"/>
              </a:lnSpc>
              <a:tabLst>
                <a:tab pos="355600" algn="l"/>
                <a:tab pos="711200" algn="l"/>
                <a:tab pos="1079500" algn="l"/>
              </a:tabLst>
              <a:defRPr sz="30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lvl1pPr>
          </a:lstStyle>
          <a:p>
            <a:pPr/>
            <a:r>
              <a:t>Selection Sort</a:t>
            </a:r>
          </a:p>
        </p:txBody>
      </p:sp>
      <p:sp>
        <p:nvSpPr>
          <p:cNvPr id="788" name="Line"/>
          <p:cNvSpPr/>
          <p:nvPr/>
        </p:nvSpPr>
        <p:spPr>
          <a:xfrm flipH="1">
            <a:off x="1485899" y="368300"/>
            <a:ext cx="2" cy="4978401"/>
          </a:xfrm>
          <a:prstGeom prst="line">
            <a:avLst/>
          </a:prstGeom>
          <a:ln w="25400">
            <a:solidFill>
              <a:srgbClr val="FFFFFF"/>
            </a:solidFill>
          </a:ln>
        </p:spPr>
        <p:txBody>
          <a:bodyPr lIns="45719" rIns="45719"/>
          <a:lstStyle/>
          <a:p>
            <a:pPr/>
          </a:p>
        </p:txBody>
      </p:sp>
      <p:grpSp>
        <p:nvGrpSpPr>
          <p:cNvPr id="791" name="Group"/>
          <p:cNvGrpSpPr/>
          <p:nvPr/>
        </p:nvGrpSpPr>
        <p:grpSpPr>
          <a:xfrm>
            <a:off x="4927599" y="3284535"/>
            <a:ext cx="381001" cy="486263"/>
            <a:chOff x="0" y="0"/>
            <a:chExt cx="381000" cy="486261"/>
          </a:xfrm>
        </p:grpSpPr>
        <p:sp>
          <p:nvSpPr>
            <p:cNvPr id="789" name="Rectangle"/>
            <p:cNvSpPr/>
            <p:nvPr/>
          </p:nvSpPr>
          <p:spPr>
            <a:xfrm>
              <a:off x="38100" y="55564"/>
              <a:ext cx="342900" cy="393701"/>
            </a:xfrm>
            <a:prstGeom prst="rect">
              <a:avLst/>
            </a:prstGeom>
            <a:solidFill>
              <a:srgbClr val="0000FF"/>
            </a:solidFill>
            <a:ln w="25400" cap="flat">
              <a:solidFill>
                <a:srgbClr val="00FFFF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  <p:sp>
          <p:nvSpPr>
            <p:cNvPr id="790" name="S"/>
            <p:cNvSpPr txBox="1"/>
            <p:nvPr/>
          </p:nvSpPr>
          <p:spPr>
            <a:xfrm>
              <a:off x="0" y="0"/>
              <a:ext cx="262683" cy="4862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solidFill>
                    <a:srgbClr val="FFFFFF"/>
                  </a:solidFill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S</a:t>
              </a:r>
            </a:p>
          </p:txBody>
        </p:sp>
      </p:grpSp>
      <p:sp>
        <p:nvSpPr>
          <p:cNvPr id="792" name="Line"/>
          <p:cNvSpPr/>
          <p:nvPr/>
        </p:nvSpPr>
        <p:spPr>
          <a:xfrm>
            <a:off x="5143500" y="3840162"/>
            <a:ext cx="0" cy="647701"/>
          </a:xfrm>
          <a:prstGeom prst="line">
            <a:avLst/>
          </a:prstGeom>
          <a:ln w="57150">
            <a:solidFill>
              <a:srgbClr val="FF0000"/>
            </a:solidFill>
            <a:headEnd type="triangle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What can we be assured about this approach?…"/>
          <p:cNvSpPr txBox="1"/>
          <p:nvPr/>
        </p:nvSpPr>
        <p:spPr>
          <a:xfrm>
            <a:off x="125412" y="679448"/>
            <a:ext cx="7899401" cy="31964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44" tIns="19044" rIns="19044" bIns="19044">
            <a:spAutoFit/>
          </a:bodyPr>
          <a:lstStyle/>
          <a:p>
            <a:pPr defTabSz="762000">
              <a:lnSpc>
                <a:spcPts val="3600"/>
              </a:lnSpc>
              <a:tabLst>
                <a:tab pos="355600" algn="l"/>
                <a:tab pos="711200" algn="l"/>
                <a:tab pos="1079500" algn="l"/>
              </a:tabLst>
              <a:defRPr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pPr>
            <a:r>
              <a:t>What can we be assured about this approach?</a:t>
            </a:r>
          </a:p>
          <a:p>
            <a:pPr defTabSz="762000">
              <a:lnSpc>
                <a:spcPts val="3600"/>
              </a:lnSpc>
              <a:tabLst>
                <a:tab pos="355600" algn="l"/>
                <a:tab pos="711200" algn="l"/>
                <a:tab pos="1079500" algn="l"/>
              </a:tabLst>
              <a:defRPr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pPr>
          </a:p>
          <a:p>
            <a:pPr defTabSz="762000">
              <a:lnSpc>
                <a:spcPts val="3600"/>
              </a:lnSpc>
              <a:tabLst>
                <a:tab pos="355600" algn="l"/>
                <a:tab pos="711200" algn="l"/>
                <a:tab pos="1079500" algn="l"/>
              </a:tabLst>
              <a:defRPr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pPr>
            <a:r>
              <a:t>•	after each step one array element will contain 	the correct value</a:t>
            </a:r>
          </a:p>
          <a:p>
            <a:pPr defTabSz="762000">
              <a:lnSpc>
                <a:spcPts val="3600"/>
              </a:lnSpc>
              <a:tabLst>
                <a:tab pos="355600" algn="l"/>
                <a:tab pos="711200" algn="l"/>
                <a:tab pos="1079500" algn="l"/>
              </a:tabLst>
              <a:defRPr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pPr>
            <a:r>
              <a:t>			</a:t>
            </a:r>
            <a:r>
              <a:rPr b="1">
                <a:solidFill>
                  <a:srgbClr val="FF0000"/>
                </a:solidFill>
              </a:rPr>
              <a:t>guaranteed progress</a:t>
            </a:r>
            <a:endParaRPr b="1">
              <a:solidFill>
                <a:srgbClr val="FF0000"/>
              </a:solidFill>
            </a:endParaRPr>
          </a:p>
          <a:p>
            <a:pPr defTabSz="762000">
              <a:lnSpc>
                <a:spcPts val="3600"/>
              </a:lnSpc>
              <a:tabLst>
                <a:tab pos="355600" algn="l"/>
                <a:tab pos="711200" algn="l"/>
                <a:tab pos="1079500" algn="l"/>
              </a:tabLst>
              <a:defRPr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pPr>
          </a:p>
          <a:p>
            <a:pPr defTabSz="762000">
              <a:lnSpc>
                <a:spcPts val="3600"/>
              </a:lnSpc>
              <a:tabLst>
                <a:tab pos="355600" algn="l"/>
                <a:tab pos="711200" algn="l"/>
                <a:tab pos="1079500" algn="l"/>
              </a:tabLst>
              <a:defRPr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pPr>
            <a:r>
              <a:t>•	we only need n-1 passes through (shortening 	parts of) the array to finish</a:t>
            </a:r>
          </a:p>
          <a:p>
            <a:pPr defTabSz="762000">
              <a:lnSpc>
                <a:spcPts val="3600"/>
              </a:lnSpc>
              <a:tabLst>
                <a:tab pos="355600" algn="l"/>
                <a:tab pos="711200" algn="l"/>
                <a:tab pos="1079500" algn="l"/>
              </a:tabLst>
              <a:defRPr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pPr>
            <a:r>
              <a:t>			</a:t>
            </a:r>
            <a:r>
              <a:rPr b="1">
                <a:solidFill>
                  <a:srgbClr val="FF0000"/>
                </a:solidFill>
              </a:rPr>
              <a:t>guaranteed completion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8" grpId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6" name="Group"/>
          <p:cNvGrpSpPr/>
          <p:nvPr/>
        </p:nvGrpSpPr>
        <p:grpSpPr>
          <a:xfrm>
            <a:off x="1028699" y="2476499"/>
            <a:ext cx="317501" cy="735499"/>
            <a:chOff x="0" y="0"/>
            <a:chExt cx="317500" cy="735497"/>
          </a:xfrm>
        </p:grpSpPr>
        <p:sp>
          <p:nvSpPr>
            <p:cNvPr id="794" name="1"/>
            <p:cNvSpPr txBox="1"/>
            <p:nvPr/>
          </p:nvSpPr>
          <p:spPr>
            <a:xfrm>
              <a:off x="0" y="2492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795" name="Rectangle"/>
            <p:cNvSpPr/>
            <p:nvPr/>
          </p:nvSpPr>
          <p:spPr>
            <a:xfrm>
              <a:off x="50800" y="0"/>
              <a:ext cx="266700" cy="2540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799" name="Group"/>
          <p:cNvGrpSpPr/>
          <p:nvPr/>
        </p:nvGrpSpPr>
        <p:grpSpPr>
          <a:xfrm>
            <a:off x="4991099" y="2247900"/>
            <a:ext cx="279401" cy="976798"/>
            <a:chOff x="0" y="0"/>
            <a:chExt cx="279400" cy="976797"/>
          </a:xfrm>
        </p:grpSpPr>
        <p:sp>
          <p:nvSpPr>
            <p:cNvPr id="797" name="2"/>
            <p:cNvSpPr txBox="1"/>
            <p:nvPr/>
          </p:nvSpPr>
          <p:spPr>
            <a:xfrm>
              <a:off x="0" y="4905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798" name="Rectangle"/>
            <p:cNvSpPr/>
            <p:nvPr/>
          </p:nvSpPr>
          <p:spPr>
            <a:xfrm>
              <a:off x="12700" y="0"/>
              <a:ext cx="266700" cy="5080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802" name="Group"/>
          <p:cNvGrpSpPr/>
          <p:nvPr/>
        </p:nvGrpSpPr>
        <p:grpSpPr>
          <a:xfrm>
            <a:off x="2997199" y="1993900"/>
            <a:ext cx="304801" cy="1230798"/>
            <a:chOff x="0" y="0"/>
            <a:chExt cx="304800" cy="1230797"/>
          </a:xfrm>
        </p:grpSpPr>
        <p:sp>
          <p:nvSpPr>
            <p:cNvPr id="800" name="3"/>
            <p:cNvSpPr txBox="1"/>
            <p:nvPr/>
          </p:nvSpPr>
          <p:spPr>
            <a:xfrm>
              <a:off x="0" y="7445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801" name="Rectangle"/>
            <p:cNvSpPr/>
            <p:nvPr/>
          </p:nvSpPr>
          <p:spPr>
            <a:xfrm>
              <a:off x="38100" y="0"/>
              <a:ext cx="266700" cy="7493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805" name="Group"/>
          <p:cNvGrpSpPr/>
          <p:nvPr/>
        </p:nvGrpSpPr>
        <p:grpSpPr>
          <a:xfrm>
            <a:off x="2336799" y="1714500"/>
            <a:ext cx="342901" cy="1497498"/>
            <a:chOff x="0" y="0"/>
            <a:chExt cx="342900" cy="1497497"/>
          </a:xfrm>
        </p:grpSpPr>
        <p:sp>
          <p:nvSpPr>
            <p:cNvPr id="803" name="4"/>
            <p:cNvSpPr txBox="1"/>
            <p:nvPr/>
          </p:nvSpPr>
          <p:spPr>
            <a:xfrm>
              <a:off x="0" y="10112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804" name="Rectangle"/>
            <p:cNvSpPr/>
            <p:nvPr/>
          </p:nvSpPr>
          <p:spPr>
            <a:xfrm>
              <a:off x="76200" y="0"/>
              <a:ext cx="266700" cy="10160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808" name="Group"/>
          <p:cNvGrpSpPr/>
          <p:nvPr/>
        </p:nvGrpSpPr>
        <p:grpSpPr>
          <a:xfrm>
            <a:off x="5626099" y="1485900"/>
            <a:ext cx="317502" cy="1726098"/>
            <a:chOff x="0" y="0"/>
            <a:chExt cx="317500" cy="1726097"/>
          </a:xfrm>
        </p:grpSpPr>
        <p:sp>
          <p:nvSpPr>
            <p:cNvPr id="806" name="5"/>
            <p:cNvSpPr txBox="1"/>
            <p:nvPr/>
          </p:nvSpPr>
          <p:spPr>
            <a:xfrm>
              <a:off x="0" y="12398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807" name="Rectangle"/>
            <p:cNvSpPr/>
            <p:nvPr/>
          </p:nvSpPr>
          <p:spPr>
            <a:xfrm>
              <a:off x="50800" y="0"/>
              <a:ext cx="266701" cy="12446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811" name="Group"/>
          <p:cNvGrpSpPr/>
          <p:nvPr/>
        </p:nvGrpSpPr>
        <p:grpSpPr>
          <a:xfrm>
            <a:off x="1676399" y="1231900"/>
            <a:ext cx="317501" cy="1967398"/>
            <a:chOff x="0" y="0"/>
            <a:chExt cx="317500" cy="1967397"/>
          </a:xfrm>
        </p:grpSpPr>
        <p:sp>
          <p:nvSpPr>
            <p:cNvPr id="809" name="6"/>
            <p:cNvSpPr txBox="1"/>
            <p:nvPr/>
          </p:nvSpPr>
          <p:spPr>
            <a:xfrm>
              <a:off x="0" y="14811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810" name="Rectangle"/>
            <p:cNvSpPr/>
            <p:nvPr/>
          </p:nvSpPr>
          <p:spPr>
            <a:xfrm>
              <a:off x="63500" y="0"/>
              <a:ext cx="254000" cy="14986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814" name="Group"/>
          <p:cNvGrpSpPr/>
          <p:nvPr/>
        </p:nvGrpSpPr>
        <p:grpSpPr>
          <a:xfrm>
            <a:off x="4267199" y="990600"/>
            <a:ext cx="317501" cy="2246798"/>
            <a:chOff x="0" y="0"/>
            <a:chExt cx="317500" cy="2246797"/>
          </a:xfrm>
        </p:grpSpPr>
        <p:sp>
          <p:nvSpPr>
            <p:cNvPr id="812" name="7"/>
            <p:cNvSpPr txBox="1"/>
            <p:nvPr/>
          </p:nvSpPr>
          <p:spPr>
            <a:xfrm>
              <a:off x="0" y="17605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813" name="Rectangle"/>
            <p:cNvSpPr/>
            <p:nvPr/>
          </p:nvSpPr>
          <p:spPr>
            <a:xfrm>
              <a:off x="63500" y="0"/>
              <a:ext cx="254000" cy="17653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817" name="Group"/>
          <p:cNvGrpSpPr/>
          <p:nvPr/>
        </p:nvGrpSpPr>
        <p:grpSpPr>
          <a:xfrm>
            <a:off x="3644899" y="749300"/>
            <a:ext cx="279401" cy="2475398"/>
            <a:chOff x="0" y="0"/>
            <a:chExt cx="279400" cy="2475397"/>
          </a:xfrm>
        </p:grpSpPr>
        <p:sp>
          <p:nvSpPr>
            <p:cNvPr id="815" name="8"/>
            <p:cNvSpPr txBox="1"/>
            <p:nvPr/>
          </p:nvSpPr>
          <p:spPr>
            <a:xfrm>
              <a:off x="0" y="19891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816" name="Rectangle"/>
            <p:cNvSpPr/>
            <p:nvPr/>
          </p:nvSpPr>
          <p:spPr>
            <a:xfrm>
              <a:off x="25400" y="0"/>
              <a:ext cx="254000" cy="19939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820" name="Group"/>
          <p:cNvGrpSpPr/>
          <p:nvPr/>
        </p:nvGrpSpPr>
        <p:grpSpPr>
          <a:xfrm>
            <a:off x="6362699" y="469900"/>
            <a:ext cx="279401" cy="2742098"/>
            <a:chOff x="0" y="0"/>
            <a:chExt cx="279400" cy="2742097"/>
          </a:xfrm>
        </p:grpSpPr>
        <p:sp>
          <p:nvSpPr>
            <p:cNvPr id="818" name="9"/>
            <p:cNvSpPr txBox="1"/>
            <p:nvPr/>
          </p:nvSpPr>
          <p:spPr>
            <a:xfrm>
              <a:off x="0" y="22558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9</a:t>
              </a:r>
            </a:p>
          </p:txBody>
        </p:sp>
        <p:sp>
          <p:nvSpPr>
            <p:cNvPr id="819" name="Rectangle"/>
            <p:cNvSpPr/>
            <p:nvPr/>
          </p:nvSpPr>
          <p:spPr>
            <a:xfrm>
              <a:off x="25400" y="0"/>
              <a:ext cx="254000" cy="22606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sp>
        <p:nvSpPr>
          <p:cNvPr id="821" name="Selection Sort"/>
          <p:cNvSpPr txBox="1"/>
          <p:nvPr/>
        </p:nvSpPr>
        <p:spPr>
          <a:xfrm>
            <a:off x="2451100" y="4833935"/>
            <a:ext cx="2198936" cy="4862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9044" tIns="19044" rIns="19044" bIns="19044">
            <a:spAutoFit/>
          </a:bodyPr>
          <a:lstStyle>
            <a:lvl1pPr defTabSz="762000">
              <a:lnSpc>
                <a:spcPts val="3600"/>
              </a:lnSpc>
              <a:tabLst>
                <a:tab pos="355600" algn="l"/>
                <a:tab pos="711200" algn="l"/>
                <a:tab pos="1079500" algn="l"/>
              </a:tabLst>
              <a:defRPr sz="30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lvl1pPr>
          </a:lstStyle>
          <a:p>
            <a:pPr/>
            <a:r>
              <a:t>Selection Sort</a:t>
            </a:r>
          </a:p>
        </p:txBody>
      </p:sp>
      <p:sp>
        <p:nvSpPr>
          <p:cNvPr id="822" name="Line"/>
          <p:cNvSpPr/>
          <p:nvPr/>
        </p:nvSpPr>
        <p:spPr>
          <a:xfrm flipH="1">
            <a:off x="1485899" y="368300"/>
            <a:ext cx="2" cy="4978401"/>
          </a:xfrm>
          <a:prstGeom prst="line">
            <a:avLst/>
          </a:prstGeom>
          <a:ln w="25400">
            <a:solidFill>
              <a:srgbClr val="FFFFFF"/>
            </a:solidFill>
          </a:ln>
        </p:spPr>
        <p:txBody>
          <a:bodyPr lIns="45719" rIns="45719"/>
          <a:lstStyle/>
          <a:p>
            <a:pPr/>
          </a:p>
        </p:txBody>
      </p:sp>
      <p:grpSp>
        <p:nvGrpSpPr>
          <p:cNvPr id="825" name="Group"/>
          <p:cNvGrpSpPr/>
          <p:nvPr/>
        </p:nvGrpSpPr>
        <p:grpSpPr>
          <a:xfrm>
            <a:off x="4927599" y="3284535"/>
            <a:ext cx="381001" cy="486263"/>
            <a:chOff x="0" y="0"/>
            <a:chExt cx="381000" cy="486261"/>
          </a:xfrm>
        </p:grpSpPr>
        <p:sp>
          <p:nvSpPr>
            <p:cNvPr id="823" name="Rectangle"/>
            <p:cNvSpPr/>
            <p:nvPr/>
          </p:nvSpPr>
          <p:spPr>
            <a:xfrm>
              <a:off x="38100" y="55564"/>
              <a:ext cx="342900" cy="393701"/>
            </a:xfrm>
            <a:prstGeom prst="rect">
              <a:avLst/>
            </a:prstGeom>
            <a:solidFill>
              <a:srgbClr val="0000FF"/>
            </a:solidFill>
            <a:ln w="25400" cap="flat">
              <a:solidFill>
                <a:srgbClr val="00FFFF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  <p:sp>
          <p:nvSpPr>
            <p:cNvPr id="824" name="S"/>
            <p:cNvSpPr txBox="1"/>
            <p:nvPr/>
          </p:nvSpPr>
          <p:spPr>
            <a:xfrm>
              <a:off x="0" y="0"/>
              <a:ext cx="262683" cy="4862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solidFill>
                    <a:srgbClr val="FFFFFF"/>
                  </a:solidFill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S</a:t>
              </a:r>
            </a:p>
          </p:txBody>
        </p:sp>
      </p:grpSp>
      <p:sp>
        <p:nvSpPr>
          <p:cNvPr id="826" name="Line"/>
          <p:cNvSpPr/>
          <p:nvPr/>
        </p:nvSpPr>
        <p:spPr>
          <a:xfrm>
            <a:off x="5792787" y="3840162"/>
            <a:ext cx="1" cy="647701"/>
          </a:xfrm>
          <a:prstGeom prst="line">
            <a:avLst/>
          </a:prstGeom>
          <a:ln w="57150">
            <a:solidFill>
              <a:srgbClr val="FF0000"/>
            </a:solidFill>
            <a:headEnd type="triangle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0" name="Group"/>
          <p:cNvGrpSpPr/>
          <p:nvPr/>
        </p:nvGrpSpPr>
        <p:grpSpPr>
          <a:xfrm>
            <a:off x="1028699" y="2476499"/>
            <a:ext cx="317501" cy="735499"/>
            <a:chOff x="0" y="0"/>
            <a:chExt cx="317500" cy="735497"/>
          </a:xfrm>
        </p:grpSpPr>
        <p:sp>
          <p:nvSpPr>
            <p:cNvPr id="828" name="1"/>
            <p:cNvSpPr txBox="1"/>
            <p:nvPr/>
          </p:nvSpPr>
          <p:spPr>
            <a:xfrm>
              <a:off x="0" y="2492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829" name="Rectangle"/>
            <p:cNvSpPr/>
            <p:nvPr/>
          </p:nvSpPr>
          <p:spPr>
            <a:xfrm>
              <a:off x="50800" y="0"/>
              <a:ext cx="266700" cy="2540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833" name="Group"/>
          <p:cNvGrpSpPr/>
          <p:nvPr/>
        </p:nvGrpSpPr>
        <p:grpSpPr>
          <a:xfrm>
            <a:off x="4991099" y="2247900"/>
            <a:ext cx="279401" cy="976798"/>
            <a:chOff x="0" y="0"/>
            <a:chExt cx="279400" cy="976797"/>
          </a:xfrm>
        </p:grpSpPr>
        <p:sp>
          <p:nvSpPr>
            <p:cNvPr id="831" name="2"/>
            <p:cNvSpPr txBox="1"/>
            <p:nvPr/>
          </p:nvSpPr>
          <p:spPr>
            <a:xfrm>
              <a:off x="0" y="4905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832" name="Rectangle"/>
            <p:cNvSpPr/>
            <p:nvPr/>
          </p:nvSpPr>
          <p:spPr>
            <a:xfrm>
              <a:off x="12700" y="0"/>
              <a:ext cx="266700" cy="5080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836" name="Group"/>
          <p:cNvGrpSpPr/>
          <p:nvPr/>
        </p:nvGrpSpPr>
        <p:grpSpPr>
          <a:xfrm>
            <a:off x="2997199" y="1993900"/>
            <a:ext cx="304801" cy="1230798"/>
            <a:chOff x="0" y="0"/>
            <a:chExt cx="304800" cy="1230797"/>
          </a:xfrm>
        </p:grpSpPr>
        <p:sp>
          <p:nvSpPr>
            <p:cNvPr id="834" name="3"/>
            <p:cNvSpPr txBox="1"/>
            <p:nvPr/>
          </p:nvSpPr>
          <p:spPr>
            <a:xfrm>
              <a:off x="0" y="7445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835" name="Rectangle"/>
            <p:cNvSpPr/>
            <p:nvPr/>
          </p:nvSpPr>
          <p:spPr>
            <a:xfrm>
              <a:off x="38100" y="0"/>
              <a:ext cx="266700" cy="7493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839" name="Group"/>
          <p:cNvGrpSpPr/>
          <p:nvPr/>
        </p:nvGrpSpPr>
        <p:grpSpPr>
          <a:xfrm>
            <a:off x="2336799" y="1714500"/>
            <a:ext cx="342901" cy="1497498"/>
            <a:chOff x="0" y="0"/>
            <a:chExt cx="342900" cy="1497497"/>
          </a:xfrm>
        </p:grpSpPr>
        <p:sp>
          <p:nvSpPr>
            <p:cNvPr id="837" name="4"/>
            <p:cNvSpPr txBox="1"/>
            <p:nvPr/>
          </p:nvSpPr>
          <p:spPr>
            <a:xfrm>
              <a:off x="0" y="10112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838" name="Rectangle"/>
            <p:cNvSpPr/>
            <p:nvPr/>
          </p:nvSpPr>
          <p:spPr>
            <a:xfrm>
              <a:off x="76200" y="0"/>
              <a:ext cx="266700" cy="10160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842" name="Group"/>
          <p:cNvGrpSpPr/>
          <p:nvPr/>
        </p:nvGrpSpPr>
        <p:grpSpPr>
          <a:xfrm>
            <a:off x="5626099" y="1485900"/>
            <a:ext cx="317502" cy="1726098"/>
            <a:chOff x="0" y="0"/>
            <a:chExt cx="317500" cy="1726097"/>
          </a:xfrm>
        </p:grpSpPr>
        <p:sp>
          <p:nvSpPr>
            <p:cNvPr id="840" name="5"/>
            <p:cNvSpPr txBox="1"/>
            <p:nvPr/>
          </p:nvSpPr>
          <p:spPr>
            <a:xfrm>
              <a:off x="0" y="12398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841" name="Rectangle"/>
            <p:cNvSpPr/>
            <p:nvPr/>
          </p:nvSpPr>
          <p:spPr>
            <a:xfrm>
              <a:off x="50800" y="0"/>
              <a:ext cx="266701" cy="12446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845" name="Group"/>
          <p:cNvGrpSpPr/>
          <p:nvPr/>
        </p:nvGrpSpPr>
        <p:grpSpPr>
          <a:xfrm>
            <a:off x="1676399" y="1231900"/>
            <a:ext cx="317501" cy="1967398"/>
            <a:chOff x="0" y="0"/>
            <a:chExt cx="317500" cy="1967397"/>
          </a:xfrm>
        </p:grpSpPr>
        <p:sp>
          <p:nvSpPr>
            <p:cNvPr id="843" name="6"/>
            <p:cNvSpPr txBox="1"/>
            <p:nvPr/>
          </p:nvSpPr>
          <p:spPr>
            <a:xfrm>
              <a:off x="0" y="14811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844" name="Rectangle"/>
            <p:cNvSpPr/>
            <p:nvPr/>
          </p:nvSpPr>
          <p:spPr>
            <a:xfrm>
              <a:off x="63500" y="0"/>
              <a:ext cx="254000" cy="14986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848" name="Group"/>
          <p:cNvGrpSpPr/>
          <p:nvPr/>
        </p:nvGrpSpPr>
        <p:grpSpPr>
          <a:xfrm>
            <a:off x="4267199" y="990600"/>
            <a:ext cx="317501" cy="2246798"/>
            <a:chOff x="0" y="0"/>
            <a:chExt cx="317500" cy="2246797"/>
          </a:xfrm>
        </p:grpSpPr>
        <p:sp>
          <p:nvSpPr>
            <p:cNvPr id="846" name="7"/>
            <p:cNvSpPr txBox="1"/>
            <p:nvPr/>
          </p:nvSpPr>
          <p:spPr>
            <a:xfrm>
              <a:off x="0" y="17605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847" name="Rectangle"/>
            <p:cNvSpPr/>
            <p:nvPr/>
          </p:nvSpPr>
          <p:spPr>
            <a:xfrm>
              <a:off x="63500" y="0"/>
              <a:ext cx="254000" cy="17653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851" name="Group"/>
          <p:cNvGrpSpPr/>
          <p:nvPr/>
        </p:nvGrpSpPr>
        <p:grpSpPr>
          <a:xfrm>
            <a:off x="3644899" y="749300"/>
            <a:ext cx="279401" cy="2475398"/>
            <a:chOff x="0" y="0"/>
            <a:chExt cx="279400" cy="2475397"/>
          </a:xfrm>
        </p:grpSpPr>
        <p:sp>
          <p:nvSpPr>
            <p:cNvPr id="849" name="8"/>
            <p:cNvSpPr txBox="1"/>
            <p:nvPr/>
          </p:nvSpPr>
          <p:spPr>
            <a:xfrm>
              <a:off x="0" y="19891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850" name="Rectangle"/>
            <p:cNvSpPr/>
            <p:nvPr/>
          </p:nvSpPr>
          <p:spPr>
            <a:xfrm>
              <a:off x="25400" y="0"/>
              <a:ext cx="254000" cy="19939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854" name="Group"/>
          <p:cNvGrpSpPr/>
          <p:nvPr/>
        </p:nvGrpSpPr>
        <p:grpSpPr>
          <a:xfrm>
            <a:off x="6362699" y="469900"/>
            <a:ext cx="279401" cy="2742098"/>
            <a:chOff x="0" y="0"/>
            <a:chExt cx="279400" cy="2742097"/>
          </a:xfrm>
        </p:grpSpPr>
        <p:sp>
          <p:nvSpPr>
            <p:cNvPr id="852" name="9"/>
            <p:cNvSpPr txBox="1"/>
            <p:nvPr/>
          </p:nvSpPr>
          <p:spPr>
            <a:xfrm>
              <a:off x="0" y="22558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9</a:t>
              </a:r>
            </a:p>
          </p:txBody>
        </p:sp>
        <p:sp>
          <p:nvSpPr>
            <p:cNvPr id="853" name="Rectangle"/>
            <p:cNvSpPr/>
            <p:nvPr/>
          </p:nvSpPr>
          <p:spPr>
            <a:xfrm>
              <a:off x="25400" y="0"/>
              <a:ext cx="254000" cy="22606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sp>
        <p:nvSpPr>
          <p:cNvPr id="855" name="Selection Sort"/>
          <p:cNvSpPr txBox="1"/>
          <p:nvPr/>
        </p:nvSpPr>
        <p:spPr>
          <a:xfrm>
            <a:off x="2451100" y="4833935"/>
            <a:ext cx="2198936" cy="4862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9044" tIns="19044" rIns="19044" bIns="19044">
            <a:spAutoFit/>
          </a:bodyPr>
          <a:lstStyle>
            <a:lvl1pPr defTabSz="762000">
              <a:lnSpc>
                <a:spcPts val="3600"/>
              </a:lnSpc>
              <a:tabLst>
                <a:tab pos="355600" algn="l"/>
                <a:tab pos="711200" algn="l"/>
                <a:tab pos="1079500" algn="l"/>
              </a:tabLst>
              <a:defRPr sz="30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lvl1pPr>
          </a:lstStyle>
          <a:p>
            <a:pPr/>
            <a:r>
              <a:t>Selection Sort</a:t>
            </a:r>
          </a:p>
        </p:txBody>
      </p:sp>
      <p:sp>
        <p:nvSpPr>
          <p:cNvPr id="856" name="Line"/>
          <p:cNvSpPr/>
          <p:nvPr/>
        </p:nvSpPr>
        <p:spPr>
          <a:xfrm flipH="1">
            <a:off x="1485899" y="368300"/>
            <a:ext cx="2" cy="4978401"/>
          </a:xfrm>
          <a:prstGeom prst="line">
            <a:avLst/>
          </a:prstGeom>
          <a:ln w="25400">
            <a:solidFill>
              <a:srgbClr val="FFFFFF"/>
            </a:solidFill>
          </a:ln>
        </p:spPr>
        <p:txBody>
          <a:bodyPr lIns="45719" rIns="45719"/>
          <a:lstStyle/>
          <a:p>
            <a:pPr/>
          </a:p>
        </p:txBody>
      </p:sp>
      <p:grpSp>
        <p:nvGrpSpPr>
          <p:cNvPr id="859" name="Group"/>
          <p:cNvGrpSpPr/>
          <p:nvPr/>
        </p:nvGrpSpPr>
        <p:grpSpPr>
          <a:xfrm>
            <a:off x="4927599" y="3284535"/>
            <a:ext cx="381001" cy="486263"/>
            <a:chOff x="0" y="0"/>
            <a:chExt cx="381000" cy="486261"/>
          </a:xfrm>
        </p:grpSpPr>
        <p:sp>
          <p:nvSpPr>
            <p:cNvPr id="857" name="Rectangle"/>
            <p:cNvSpPr/>
            <p:nvPr/>
          </p:nvSpPr>
          <p:spPr>
            <a:xfrm>
              <a:off x="38100" y="55564"/>
              <a:ext cx="342900" cy="393701"/>
            </a:xfrm>
            <a:prstGeom prst="rect">
              <a:avLst/>
            </a:prstGeom>
            <a:solidFill>
              <a:srgbClr val="0000FF"/>
            </a:solidFill>
            <a:ln w="25400" cap="flat">
              <a:solidFill>
                <a:srgbClr val="00FFFF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  <p:sp>
          <p:nvSpPr>
            <p:cNvPr id="858" name="S"/>
            <p:cNvSpPr txBox="1"/>
            <p:nvPr/>
          </p:nvSpPr>
          <p:spPr>
            <a:xfrm>
              <a:off x="0" y="0"/>
              <a:ext cx="262683" cy="4862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solidFill>
                    <a:srgbClr val="FFFFFF"/>
                  </a:solidFill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S</a:t>
              </a:r>
            </a:p>
          </p:txBody>
        </p:sp>
      </p:grpSp>
      <p:sp>
        <p:nvSpPr>
          <p:cNvPr id="860" name="Line"/>
          <p:cNvSpPr/>
          <p:nvPr/>
        </p:nvSpPr>
        <p:spPr>
          <a:xfrm>
            <a:off x="6511925" y="3840162"/>
            <a:ext cx="0" cy="647701"/>
          </a:xfrm>
          <a:prstGeom prst="line">
            <a:avLst/>
          </a:prstGeom>
          <a:ln w="57150">
            <a:solidFill>
              <a:srgbClr val="FF0000"/>
            </a:solidFill>
            <a:headEnd type="triangle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4" name="Group"/>
          <p:cNvGrpSpPr/>
          <p:nvPr/>
        </p:nvGrpSpPr>
        <p:grpSpPr>
          <a:xfrm>
            <a:off x="1028699" y="2476499"/>
            <a:ext cx="317501" cy="735499"/>
            <a:chOff x="0" y="0"/>
            <a:chExt cx="317500" cy="735497"/>
          </a:xfrm>
        </p:grpSpPr>
        <p:sp>
          <p:nvSpPr>
            <p:cNvPr id="862" name="1"/>
            <p:cNvSpPr txBox="1"/>
            <p:nvPr/>
          </p:nvSpPr>
          <p:spPr>
            <a:xfrm>
              <a:off x="0" y="2492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863" name="Rectangle"/>
            <p:cNvSpPr/>
            <p:nvPr/>
          </p:nvSpPr>
          <p:spPr>
            <a:xfrm>
              <a:off x="50800" y="0"/>
              <a:ext cx="266700" cy="2540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867" name="Group"/>
          <p:cNvGrpSpPr/>
          <p:nvPr/>
        </p:nvGrpSpPr>
        <p:grpSpPr>
          <a:xfrm>
            <a:off x="1638299" y="2235200"/>
            <a:ext cx="279401" cy="976798"/>
            <a:chOff x="0" y="0"/>
            <a:chExt cx="279400" cy="976797"/>
          </a:xfrm>
        </p:grpSpPr>
        <p:sp>
          <p:nvSpPr>
            <p:cNvPr id="865" name="2"/>
            <p:cNvSpPr txBox="1"/>
            <p:nvPr/>
          </p:nvSpPr>
          <p:spPr>
            <a:xfrm>
              <a:off x="0" y="4905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866" name="Rectangle"/>
            <p:cNvSpPr/>
            <p:nvPr/>
          </p:nvSpPr>
          <p:spPr>
            <a:xfrm>
              <a:off x="12700" y="0"/>
              <a:ext cx="266700" cy="5080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870" name="Group"/>
          <p:cNvGrpSpPr/>
          <p:nvPr/>
        </p:nvGrpSpPr>
        <p:grpSpPr>
          <a:xfrm>
            <a:off x="2997199" y="1993900"/>
            <a:ext cx="304801" cy="1230798"/>
            <a:chOff x="0" y="0"/>
            <a:chExt cx="304800" cy="1230797"/>
          </a:xfrm>
        </p:grpSpPr>
        <p:sp>
          <p:nvSpPr>
            <p:cNvPr id="868" name="3"/>
            <p:cNvSpPr txBox="1"/>
            <p:nvPr/>
          </p:nvSpPr>
          <p:spPr>
            <a:xfrm>
              <a:off x="0" y="7445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869" name="Rectangle"/>
            <p:cNvSpPr/>
            <p:nvPr/>
          </p:nvSpPr>
          <p:spPr>
            <a:xfrm>
              <a:off x="38100" y="0"/>
              <a:ext cx="266700" cy="7493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873" name="Group"/>
          <p:cNvGrpSpPr/>
          <p:nvPr/>
        </p:nvGrpSpPr>
        <p:grpSpPr>
          <a:xfrm>
            <a:off x="2336799" y="1714500"/>
            <a:ext cx="342901" cy="1497498"/>
            <a:chOff x="0" y="0"/>
            <a:chExt cx="342900" cy="1497497"/>
          </a:xfrm>
        </p:grpSpPr>
        <p:sp>
          <p:nvSpPr>
            <p:cNvPr id="871" name="4"/>
            <p:cNvSpPr txBox="1"/>
            <p:nvPr/>
          </p:nvSpPr>
          <p:spPr>
            <a:xfrm>
              <a:off x="0" y="10112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872" name="Rectangle"/>
            <p:cNvSpPr/>
            <p:nvPr/>
          </p:nvSpPr>
          <p:spPr>
            <a:xfrm>
              <a:off x="76200" y="0"/>
              <a:ext cx="266700" cy="10160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876" name="Group"/>
          <p:cNvGrpSpPr/>
          <p:nvPr/>
        </p:nvGrpSpPr>
        <p:grpSpPr>
          <a:xfrm>
            <a:off x="5626099" y="1485900"/>
            <a:ext cx="317502" cy="1726098"/>
            <a:chOff x="0" y="0"/>
            <a:chExt cx="317500" cy="1726097"/>
          </a:xfrm>
        </p:grpSpPr>
        <p:sp>
          <p:nvSpPr>
            <p:cNvPr id="874" name="5"/>
            <p:cNvSpPr txBox="1"/>
            <p:nvPr/>
          </p:nvSpPr>
          <p:spPr>
            <a:xfrm>
              <a:off x="0" y="12398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875" name="Rectangle"/>
            <p:cNvSpPr/>
            <p:nvPr/>
          </p:nvSpPr>
          <p:spPr>
            <a:xfrm>
              <a:off x="50800" y="0"/>
              <a:ext cx="266701" cy="12446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879" name="Group"/>
          <p:cNvGrpSpPr/>
          <p:nvPr/>
        </p:nvGrpSpPr>
        <p:grpSpPr>
          <a:xfrm>
            <a:off x="4978399" y="1231900"/>
            <a:ext cx="317501" cy="1967398"/>
            <a:chOff x="0" y="0"/>
            <a:chExt cx="317500" cy="1967397"/>
          </a:xfrm>
        </p:grpSpPr>
        <p:sp>
          <p:nvSpPr>
            <p:cNvPr id="877" name="6"/>
            <p:cNvSpPr txBox="1"/>
            <p:nvPr/>
          </p:nvSpPr>
          <p:spPr>
            <a:xfrm>
              <a:off x="0" y="14811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878" name="Rectangle"/>
            <p:cNvSpPr/>
            <p:nvPr/>
          </p:nvSpPr>
          <p:spPr>
            <a:xfrm>
              <a:off x="63500" y="0"/>
              <a:ext cx="254000" cy="14986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882" name="Group"/>
          <p:cNvGrpSpPr/>
          <p:nvPr/>
        </p:nvGrpSpPr>
        <p:grpSpPr>
          <a:xfrm>
            <a:off x="4267199" y="990600"/>
            <a:ext cx="317501" cy="2246798"/>
            <a:chOff x="0" y="0"/>
            <a:chExt cx="317500" cy="2246797"/>
          </a:xfrm>
        </p:grpSpPr>
        <p:sp>
          <p:nvSpPr>
            <p:cNvPr id="880" name="7"/>
            <p:cNvSpPr txBox="1"/>
            <p:nvPr/>
          </p:nvSpPr>
          <p:spPr>
            <a:xfrm>
              <a:off x="0" y="17605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881" name="Rectangle"/>
            <p:cNvSpPr/>
            <p:nvPr/>
          </p:nvSpPr>
          <p:spPr>
            <a:xfrm>
              <a:off x="63500" y="0"/>
              <a:ext cx="254000" cy="17653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885" name="Group"/>
          <p:cNvGrpSpPr/>
          <p:nvPr/>
        </p:nvGrpSpPr>
        <p:grpSpPr>
          <a:xfrm>
            <a:off x="3644899" y="749300"/>
            <a:ext cx="279401" cy="2475398"/>
            <a:chOff x="0" y="0"/>
            <a:chExt cx="279400" cy="2475397"/>
          </a:xfrm>
        </p:grpSpPr>
        <p:sp>
          <p:nvSpPr>
            <p:cNvPr id="883" name="8"/>
            <p:cNvSpPr txBox="1"/>
            <p:nvPr/>
          </p:nvSpPr>
          <p:spPr>
            <a:xfrm>
              <a:off x="0" y="19891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884" name="Rectangle"/>
            <p:cNvSpPr/>
            <p:nvPr/>
          </p:nvSpPr>
          <p:spPr>
            <a:xfrm>
              <a:off x="25400" y="0"/>
              <a:ext cx="254000" cy="19939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888" name="Group"/>
          <p:cNvGrpSpPr/>
          <p:nvPr/>
        </p:nvGrpSpPr>
        <p:grpSpPr>
          <a:xfrm>
            <a:off x="6362699" y="469900"/>
            <a:ext cx="279401" cy="2742098"/>
            <a:chOff x="0" y="0"/>
            <a:chExt cx="279400" cy="2742097"/>
          </a:xfrm>
        </p:grpSpPr>
        <p:sp>
          <p:nvSpPr>
            <p:cNvPr id="886" name="9"/>
            <p:cNvSpPr txBox="1"/>
            <p:nvPr/>
          </p:nvSpPr>
          <p:spPr>
            <a:xfrm>
              <a:off x="0" y="22558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9</a:t>
              </a:r>
            </a:p>
          </p:txBody>
        </p:sp>
        <p:sp>
          <p:nvSpPr>
            <p:cNvPr id="887" name="Rectangle"/>
            <p:cNvSpPr/>
            <p:nvPr/>
          </p:nvSpPr>
          <p:spPr>
            <a:xfrm>
              <a:off x="25400" y="0"/>
              <a:ext cx="254000" cy="22606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sp>
        <p:nvSpPr>
          <p:cNvPr id="889" name="Selection Sort"/>
          <p:cNvSpPr txBox="1"/>
          <p:nvPr/>
        </p:nvSpPr>
        <p:spPr>
          <a:xfrm>
            <a:off x="2451100" y="4833935"/>
            <a:ext cx="2198936" cy="4862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9044" tIns="19044" rIns="19044" bIns="19044">
            <a:spAutoFit/>
          </a:bodyPr>
          <a:lstStyle>
            <a:lvl1pPr defTabSz="762000">
              <a:lnSpc>
                <a:spcPts val="3600"/>
              </a:lnSpc>
              <a:tabLst>
                <a:tab pos="355600" algn="l"/>
                <a:tab pos="711200" algn="l"/>
                <a:tab pos="1079500" algn="l"/>
              </a:tabLst>
              <a:defRPr sz="30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lvl1pPr>
          </a:lstStyle>
          <a:p>
            <a:pPr/>
            <a:r>
              <a:t>Selection Sort</a:t>
            </a:r>
          </a:p>
        </p:txBody>
      </p:sp>
      <p:sp>
        <p:nvSpPr>
          <p:cNvPr id="890" name="Line"/>
          <p:cNvSpPr/>
          <p:nvPr/>
        </p:nvSpPr>
        <p:spPr>
          <a:xfrm flipH="1">
            <a:off x="2171699" y="368300"/>
            <a:ext cx="1" cy="4978401"/>
          </a:xfrm>
          <a:prstGeom prst="line">
            <a:avLst/>
          </a:prstGeom>
          <a:ln w="25400">
            <a:solidFill>
              <a:srgbClr val="FFFFFF"/>
            </a:solidFill>
          </a:ln>
        </p:spPr>
        <p:txBody>
          <a:bodyPr lIns="45719" rIns="45719"/>
          <a:lstStyle/>
          <a:p>
            <a:pPr/>
          </a:p>
        </p:txBody>
      </p:sp>
      <p:grpSp>
        <p:nvGrpSpPr>
          <p:cNvPr id="893" name="Group"/>
          <p:cNvGrpSpPr/>
          <p:nvPr/>
        </p:nvGrpSpPr>
        <p:grpSpPr>
          <a:xfrm>
            <a:off x="2335212" y="3271835"/>
            <a:ext cx="381001" cy="486263"/>
            <a:chOff x="0" y="0"/>
            <a:chExt cx="381000" cy="486261"/>
          </a:xfrm>
        </p:grpSpPr>
        <p:sp>
          <p:nvSpPr>
            <p:cNvPr id="891" name="Rectangle"/>
            <p:cNvSpPr/>
            <p:nvPr/>
          </p:nvSpPr>
          <p:spPr>
            <a:xfrm>
              <a:off x="38100" y="55564"/>
              <a:ext cx="342900" cy="393701"/>
            </a:xfrm>
            <a:prstGeom prst="rect">
              <a:avLst/>
            </a:prstGeom>
            <a:solidFill>
              <a:srgbClr val="0000FF"/>
            </a:solidFill>
            <a:ln w="25400" cap="flat">
              <a:solidFill>
                <a:srgbClr val="00FFFF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  <p:sp>
          <p:nvSpPr>
            <p:cNvPr id="892" name="S"/>
            <p:cNvSpPr txBox="1"/>
            <p:nvPr/>
          </p:nvSpPr>
          <p:spPr>
            <a:xfrm>
              <a:off x="0" y="0"/>
              <a:ext cx="262683" cy="4862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solidFill>
                    <a:srgbClr val="FFFFFF"/>
                  </a:solidFill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S</a:t>
              </a:r>
            </a:p>
          </p:txBody>
        </p:sp>
      </p:grpSp>
      <p:sp>
        <p:nvSpPr>
          <p:cNvPr id="894" name="Line"/>
          <p:cNvSpPr/>
          <p:nvPr/>
        </p:nvSpPr>
        <p:spPr>
          <a:xfrm>
            <a:off x="3127375" y="3827462"/>
            <a:ext cx="0" cy="647701"/>
          </a:xfrm>
          <a:prstGeom prst="line">
            <a:avLst/>
          </a:prstGeom>
          <a:ln w="57150">
            <a:solidFill>
              <a:srgbClr val="FF0000"/>
            </a:solidFill>
            <a:headEnd type="triangle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894" grpId="2"/>
      <p:bldP build="whole" bldLvl="1" animBg="1" rev="0" advAuto="0" spid="893" grpId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8" name="Group"/>
          <p:cNvGrpSpPr/>
          <p:nvPr/>
        </p:nvGrpSpPr>
        <p:grpSpPr>
          <a:xfrm>
            <a:off x="1028699" y="2476499"/>
            <a:ext cx="317501" cy="735499"/>
            <a:chOff x="0" y="0"/>
            <a:chExt cx="317500" cy="735497"/>
          </a:xfrm>
        </p:grpSpPr>
        <p:sp>
          <p:nvSpPr>
            <p:cNvPr id="896" name="1"/>
            <p:cNvSpPr txBox="1"/>
            <p:nvPr/>
          </p:nvSpPr>
          <p:spPr>
            <a:xfrm>
              <a:off x="0" y="2492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897" name="Rectangle"/>
            <p:cNvSpPr/>
            <p:nvPr/>
          </p:nvSpPr>
          <p:spPr>
            <a:xfrm>
              <a:off x="50800" y="0"/>
              <a:ext cx="266700" cy="2540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901" name="Group"/>
          <p:cNvGrpSpPr/>
          <p:nvPr/>
        </p:nvGrpSpPr>
        <p:grpSpPr>
          <a:xfrm>
            <a:off x="1638299" y="2235200"/>
            <a:ext cx="279401" cy="976798"/>
            <a:chOff x="0" y="0"/>
            <a:chExt cx="279400" cy="976797"/>
          </a:xfrm>
        </p:grpSpPr>
        <p:sp>
          <p:nvSpPr>
            <p:cNvPr id="899" name="2"/>
            <p:cNvSpPr txBox="1"/>
            <p:nvPr/>
          </p:nvSpPr>
          <p:spPr>
            <a:xfrm>
              <a:off x="0" y="4905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900" name="Rectangle"/>
            <p:cNvSpPr/>
            <p:nvPr/>
          </p:nvSpPr>
          <p:spPr>
            <a:xfrm>
              <a:off x="12700" y="0"/>
              <a:ext cx="266700" cy="5080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904" name="Group"/>
          <p:cNvGrpSpPr/>
          <p:nvPr/>
        </p:nvGrpSpPr>
        <p:grpSpPr>
          <a:xfrm>
            <a:off x="2997199" y="1993900"/>
            <a:ext cx="304801" cy="1230798"/>
            <a:chOff x="0" y="0"/>
            <a:chExt cx="304800" cy="1230797"/>
          </a:xfrm>
        </p:grpSpPr>
        <p:sp>
          <p:nvSpPr>
            <p:cNvPr id="902" name="3"/>
            <p:cNvSpPr txBox="1"/>
            <p:nvPr/>
          </p:nvSpPr>
          <p:spPr>
            <a:xfrm>
              <a:off x="0" y="7445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903" name="Rectangle"/>
            <p:cNvSpPr/>
            <p:nvPr/>
          </p:nvSpPr>
          <p:spPr>
            <a:xfrm>
              <a:off x="38100" y="0"/>
              <a:ext cx="266700" cy="7493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907" name="Group"/>
          <p:cNvGrpSpPr/>
          <p:nvPr/>
        </p:nvGrpSpPr>
        <p:grpSpPr>
          <a:xfrm>
            <a:off x="2336799" y="1714500"/>
            <a:ext cx="342901" cy="1497498"/>
            <a:chOff x="0" y="0"/>
            <a:chExt cx="342900" cy="1497497"/>
          </a:xfrm>
        </p:grpSpPr>
        <p:sp>
          <p:nvSpPr>
            <p:cNvPr id="905" name="4"/>
            <p:cNvSpPr txBox="1"/>
            <p:nvPr/>
          </p:nvSpPr>
          <p:spPr>
            <a:xfrm>
              <a:off x="0" y="10112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906" name="Rectangle"/>
            <p:cNvSpPr/>
            <p:nvPr/>
          </p:nvSpPr>
          <p:spPr>
            <a:xfrm>
              <a:off x="76200" y="0"/>
              <a:ext cx="266700" cy="10160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910" name="Group"/>
          <p:cNvGrpSpPr/>
          <p:nvPr/>
        </p:nvGrpSpPr>
        <p:grpSpPr>
          <a:xfrm>
            <a:off x="5626099" y="1485900"/>
            <a:ext cx="317502" cy="1726098"/>
            <a:chOff x="0" y="0"/>
            <a:chExt cx="317500" cy="1726097"/>
          </a:xfrm>
        </p:grpSpPr>
        <p:sp>
          <p:nvSpPr>
            <p:cNvPr id="908" name="5"/>
            <p:cNvSpPr txBox="1"/>
            <p:nvPr/>
          </p:nvSpPr>
          <p:spPr>
            <a:xfrm>
              <a:off x="0" y="12398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909" name="Rectangle"/>
            <p:cNvSpPr/>
            <p:nvPr/>
          </p:nvSpPr>
          <p:spPr>
            <a:xfrm>
              <a:off x="50800" y="0"/>
              <a:ext cx="266701" cy="12446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913" name="Group"/>
          <p:cNvGrpSpPr/>
          <p:nvPr/>
        </p:nvGrpSpPr>
        <p:grpSpPr>
          <a:xfrm>
            <a:off x="4978399" y="1231900"/>
            <a:ext cx="317501" cy="1967398"/>
            <a:chOff x="0" y="0"/>
            <a:chExt cx="317500" cy="1967397"/>
          </a:xfrm>
        </p:grpSpPr>
        <p:sp>
          <p:nvSpPr>
            <p:cNvPr id="911" name="6"/>
            <p:cNvSpPr txBox="1"/>
            <p:nvPr/>
          </p:nvSpPr>
          <p:spPr>
            <a:xfrm>
              <a:off x="0" y="14811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912" name="Rectangle"/>
            <p:cNvSpPr/>
            <p:nvPr/>
          </p:nvSpPr>
          <p:spPr>
            <a:xfrm>
              <a:off x="63500" y="0"/>
              <a:ext cx="254000" cy="14986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916" name="Group"/>
          <p:cNvGrpSpPr/>
          <p:nvPr/>
        </p:nvGrpSpPr>
        <p:grpSpPr>
          <a:xfrm>
            <a:off x="4267199" y="990600"/>
            <a:ext cx="317501" cy="2246798"/>
            <a:chOff x="0" y="0"/>
            <a:chExt cx="317500" cy="2246797"/>
          </a:xfrm>
        </p:grpSpPr>
        <p:sp>
          <p:nvSpPr>
            <p:cNvPr id="914" name="7"/>
            <p:cNvSpPr txBox="1"/>
            <p:nvPr/>
          </p:nvSpPr>
          <p:spPr>
            <a:xfrm>
              <a:off x="0" y="17605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915" name="Rectangle"/>
            <p:cNvSpPr/>
            <p:nvPr/>
          </p:nvSpPr>
          <p:spPr>
            <a:xfrm>
              <a:off x="63500" y="0"/>
              <a:ext cx="254000" cy="17653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919" name="Group"/>
          <p:cNvGrpSpPr/>
          <p:nvPr/>
        </p:nvGrpSpPr>
        <p:grpSpPr>
          <a:xfrm>
            <a:off x="3644899" y="749300"/>
            <a:ext cx="279401" cy="2475398"/>
            <a:chOff x="0" y="0"/>
            <a:chExt cx="279400" cy="2475397"/>
          </a:xfrm>
        </p:grpSpPr>
        <p:sp>
          <p:nvSpPr>
            <p:cNvPr id="917" name="8"/>
            <p:cNvSpPr txBox="1"/>
            <p:nvPr/>
          </p:nvSpPr>
          <p:spPr>
            <a:xfrm>
              <a:off x="0" y="19891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918" name="Rectangle"/>
            <p:cNvSpPr/>
            <p:nvPr/>
          </p:nvSpPr>
          <p:spPr>
            <a:xfrm>
              <a:off x="25400" y="0"/>
              <a:ext cx="254000" cy="19939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922" name="Group"/>
          <p:cNvGrpSpPr/>
          <p:nvPr/>
        </p:nvGrpSpPr>
        <p:grpSpPr>
          <a:xfrm>
            <a:off x="6362699" y="469900"/>
            <a:ext cx="279401" cy="2742098"/>
            <a:chOff x="0" y="0"/>
            <a:chExt cx="279400" cy="2742097"/>
          </a:xfrm>
        </p:grpSpPr>
        <p:sp>
          <p:nvSpPr>
            <p:cNvPr id="920" name="9"/>
            <p:cNvSpPr txBox="1"/>
            <p:nvPr/>
          </p:nvSpPr>
          <p:spPr>
            <a:xfrm>
              <a:off x="0" y="22558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9</a:t>
              </a:r>
            </a:p>
          </p:txBody>
        </p:sp>
        <p:sp>
          <p:nvSpPr>
            <p:cNvPr id="921" name="Rectangle"/>
            <p:cNvSpPr/>
            <p:nvPr/>
          </p:nvSpPr>
          <p:spPr>
            <a:xfrm>
              <a:off x="25400" y="0"/>
              <a:ext cx="254000" cy="22606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sp>
        <p:nvSpPr>
          <p:cNvPr id="923" name="Selection Sort"/>
          <p:cNvSpPr txBox="1"/>
          <p:nvPr/>
        </p:nvSpPr>
        <p:spPr>
          <a:xfrm>
            <a:off x="2451100" y="4833935"/>
            <a:ext cx="2198936" cy="4862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9044" tIns="19044" rIns="19044" bIns="19044">
            <a:spAutoFit/>
          </a:bodyPr>
          <a:lstStyle>
            <a:lvl1pPr defTabSz="762000">
              <a:lnSpc>
                <a:spcPts val="3600"/>
              </a:lnSpc>
              <a:tabLst>
                <a:tab pos="355600" algn="l"/>
                <a:tab pos="711200" algn="l"/>
                <a:tab pos="1079500" algn="l"/>
              </a:tabLst>
              <a:defRPr sz="30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lvl1pPr>
          </a:lstStyle>
          <a:p>
            <a:pPr/>
            <a:r>
              <a:t>Selection Sort</a:t>
            </a:r>
          </a:p>
        </p:txBody>
      </p:sp>
      <p:sp>
        <p:nvSpPr>
          <p:cNvPr id="924" name="Line"/>
          <p:cNvSpPr/>
          <p:nvPr/>
        </p:nvSpPr>
        <p:spPr>
          <a:xfrm flipH="1">
            <a:off x="2171699" y="368300"/>
            <a:ext cx="1" cy="4978401"/>
          </a:xfrm>
          <a:prstGeom prst="line">
            <a:avLst/>
          </a:prstGeom>
          <a:ln w="25400">
            <a:solidFill>
              <a:srgbClr val="FFFFFF"/>
            </a:solidFill>
          </a:ln>
        </p:spPr>
        <p:txBody>
          <a:bodyPr lIns="45719" rIns="45719"/>
          <a:lstStyle/>
          <a:p>
            <a:pPr/>
          </a:p>
        </p:txBody>
      </p:sp>
      <p:grpSp>
        <p:nvGrpSpPr>
          <p:cNvPr id="927" name="Group"/>
          <p:cNvGrpSpPr/>
          <p:nvPr/>
        </p:nvGrpSpPr>
        <p:grpSpPr>
          <a:xfrm>
            <a:off x="2911474" y="3271835"/>
            <a:ext cx="381001" cy="486263"/>
            <a:chOff x="0" y="0"/>
            <a:chExt cx="381000" cy="486261"/>
          </a:xfrm>
        </p:grpSpPr>
        <p:sp>
          <p:nvSpPr>
            <p:cNvPr id="925" name="Rectangle"/>
            <p:cNvSpPr/>
            <p:nvPr/>
          </p:nvSpPr>
          <p:spPr>
            <a:xfrm>
              <a:off x="38100" y="55564"/>
              <a:ext cx="342900" cy="393701"/>
            </a:xfrm>
            <a:prstGeom prst="rect">
              <a:avLst/>
            </a:prstGeom>
            <a:solidFill>
              <a:srgbClr val="0000FF"/>
            </a:solidFill>
            <a:ln w="25400" cap="flat">
              <a:solidFill>
                <a:srgbClr val="00FFFF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  <p:sp>
          <p:nvSpPr>
            <p:cNvPr id="926" name="S"/>
            <p:cNvSpPr txBox="1"/>
            <p:nvPr/>
          </p:nvSpPr>
          <p:spPr>
            <a:xfrm>
              <a:off x="0" y="0"/>
              <a:ext cx="262683" cy="4862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solidFill>
                    <a:srgbClr val="FFFFFF"/>
                  </a:solidFill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S</a:t>
              </a:r>
            </a:p>
          </p:txBody>
        </p:sp>
      </p:grpSp>
      <p:sp>
        <p:nvSpPr>
          <p:cNvPr id="928" name="Line"/>
          <p:cNvSpPr/>
          <p:nvPr/>
        </p:nvSpPr>
        <p:spPr>
          <a:xfrm>
            <a:off x="3127375" y="3827462"/>
            <a:ext cx="0" cy="647701"/>
          </a:xfrm>
          <a:prstGeom prst="line">
            <a:avLst/>
          </a:prstGeom>
          <a:ln w="57150">
            <a:solidFill>
              <a:srgbClr val="FF0000"/>
            </a:solidFill>
            <a:headEnd type="triangle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2" name="Group"/>
          <p:cNvGrpSpPr/>
          <p:nvPr/>
        </p:nvGrpSpPr>
        <p:grpSpPr>
          <a:xfrm>
            <a:off x="1028699" y="2476499"/>
            <a:ext cx="317501" cy="735499"/>
            <a:chOff x="0" y="0"/>
            <a:chExt cx="317500" cy="735497"/>
          </a:xfrm>
        </p:grpSpPr>
        <p:sp>
          <p:nvSpPr>
            <p:cNvPr id="930" name="1"/>
            <p:cNvSpPr txBox="1"/>
            <p:nvPr/>
          </p:nvSpPr>
          <p:spPr>
            <a:xfrm>
              <a:off x="0" y="2492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931" name="Rectangle"/>
            <p:cNvSpPr/>
            <p:nvPr/>
          </p:nvSpPr>
          <p:spPr>
            <a:xfrm>
              <a:off x="50800" y="0"/>
              <a:ext cx="266700" cy="2540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935" name="Group"/>
          <p:cNvGrpSpPr/>
          <p:nvPr/>
        </p:nvGrpSpPr>
        <p:grpSpPr>
          <a:xfrm>
            <a:off x="1638299" y="2235200"/>
            <a:ext cx="279401" cy="976798"/>
            <a:chOff x="0" y="0"/>
            <a:chExt cx="279400" cy="976797"/>
          </a:xfrm>
        </p:grpSpPr>
        <p:sp>
          <p:nvSpPr>
            <p:cNvPr id="933" name="2"/>
            <p:cNvSpPr txBox="1"/>
            <p:nvPr/>
          </p:nvSpPr>
          <p:spPr>
            <a:xfrm>
              <a:off x="0" y="4905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934" name="Rectangle"/>
            <p:cNvSpPr/>
            <p:nvPr/>
          </p:nvSpPr>
          <p:spPr>
            <a:xfrm>
              <a:off x="12700" y="0"/>
              <a:ext cx="266700" cy="5080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938" name="Group"/>
          <p:cNvGrpSpPr/>
          <p:nvPr/>
        </p:nvGrpSpPr>
        <p:grpSpPr>
          <a:xfrm>
            <a:off x="2997199" y="1993900"/>
            <a:ext cx="304801" cy="1230798"/>
            <a:chOff x="0" y="0"/>
            <a:chExt cx="304800" cy="1230797"/>
          </a:xfrm>
        </p:grpSpPr>
        <p:sp>
          <p:nvSpPr>
            <p:cNvPr id="936" name="3"/>
            <p:cNvSpPr txBox="1"/>
            <p:nvPr/>
          </p:nvSpPr>
          <p:spPr>
            <a:xfrm>
              <a:off x="0" y="7445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937" name="Rectangle"/>
            <p:cNvSpPr/>
            <p:nvPr/>
          </p:nvSpPr>
          <p:spPr>
            <a:xfrm>
              <a:off x="38100" y="0"/>
              <a:ext cx="266700" cy="7493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941" name="Group"/>
          <p:cNvGrpSpPr/>
          <p:nvPr/>
        </p:nvGrpSpPr>
        <p:grpSpPr>
          <a:xfrm>
            <a:off x="2336799" y="1714500"/>
            <a:ext cx="342901" cy="1497498"/>
            <a:chOff x="0" y="0"/>
            <a:chExt cx="342900" cy="1497497"/>
          </a:xfrm>
        </p:grpSpPr>
        <p:sp>
          <p:nvSpPr>
            <p:cNvPr id="939" name="4"/>
            <p:cNvSpPr txBox="1"/>
            <p:nvPr/>
          </p:nvSpPr>
          <p:spPr>
            <a:xfrm>
              <a:off x="0" y="10112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940" name="Rectangle"/>
            <p:cNvSpPr/>
            <p:nvPr/>
          </p:nvSpPr>
          <p:spPr>
            <a:xfrm>
              <a:off x="76200" y="0"/>
              <a:ext cx="266700" cy="10160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944" name="Group"/>
          <p:cNvGrpSpPr/>
          <p:nvPr/>
        </p:nvGrpSpPr>
        <p:grpSpPr>
          <a:xfrm>
            <a:off x="5626099" y="1485900"/>
            <a:ext cx="317502" cy="1726098"/>
            <a:chOff x="0" y="0"/>
            <a:chExt cx="317500" cy="1726097"/>
          </a:xfrm>
        </p:grpSpPr>
        <p:sp>
          <p:nvSpPr>
            <p:cNvPr id="942" name="5"/>
            <p:cNvSpPr txBox="1"/>
            <p:nvPr/>
          </p:nvSpPr>
          <p:spPr>
            <a:xfrm>
              <a:off x="0" y="12398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943" name="Rectangle"/>
            <p:cNvSpPr/>
            <p:nvPr/>
          </p:nvSpPr>
          <p:spPr>
            <a:xfrm>
              <a:off x="50800" y="0"/>
              <a:ext cx="266701" cy="12446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947" name="Group"/>
          <p:cNvGrpSpPr/>
          <p:nvPr/>
        </p:nvGrpSpPr>
        <p:grpSpPr>
          <a:xfrm>
            <a:off x="4978399" y="1231900"/>
            <a:ext cx="317501" cy="1967398"/>
            <a:chOff x="0" y="0"/>
            <a:chExt cx="317500" cy="1967397"/>
          </a:xfrm>
        </p:grpSpPr>
        <p:sp>
          <p:nvSpPr>
            <p:cNvPr id="945" name="6"/>
            <p:cNvSpPr txBox="1"/>
            <p:nvPr/>
          </p:nvSpPr>
          <p:spPr>
            <a:xfrm>
              <a:off x="0" y="14811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946" name="Rectangle"/>
            <p:cNvSpPr/>
            <p:nvPr/>
          </p:nvSpPr>
          <p:spPr>
            <a:xfrm>
              <a:off x="63500" y="0"/>
              <a:ext cx="254000" cy="14986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950" name="Group"/>
          <p:cNvGrpSpPr/>
          <p:nvPr/>
        </p:nvGrpSpPr>
        <p:grpSpPr>
          <a:xfrm>
            <a:off x="4267199" y="990600"/>
            <a:ext cx="317501" cy="2246798"/>
            <a:chOff x="0" y="0"/>
            <a:chExt cx="317500" cy="2246797"/>
          </a:xfrm>
        </p:grpSpPr>
        <p:sp>
          <p:nvSpPr>
            <p:cNvPr id="948" name="7"/>
            <p:cNvSpPr txBox="1"/>
            <p:nvPr/>
          </p:nvSpPr>
          <p:spPr>
            <a:xfrm>
              <a:off x="0" y="17605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949" name="Rectangle"/>
            <p:cNvSpPr/>
            <p:nvPr/>
          </p:nvSpPr>
          <p:spPr>
            <a:xfrm>
              <a:off x="63500" y="0"/>
              <a:ext cx="254000" cy="17653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953" name="Group"/>
          <p:cNvGrpSpPr/>
          <p:nvPr/>
        </p:nvGrpSpPr>
        <p:grpSpPr>
          <a:xfrm>
            <a:off x="3644899" y="749300"/>
            <a:ext cx="279401" cy="2475398"/>
            <a:chOff x="0" y="0"/>
            <a:chExt cx="279400" cy="2475397"/>
          </a:xfrm>
        </p:grpSpPr>
        <p:sp>
          <p:nvSpPr>
            <p:cNvPr id="951" name="8"/>
            <p:cNvSpPr txBox="1"/>
            <p:nvPr/>
          </p:nvSpPr>
          <p:spPr>
            <a:xfrm>
              <a:off x="0" y="19891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952" name="Rectangle"/>
            <p:cNvSpPr/>
            <p:nvPr/>
          </p:nvSpPr>
          <p:spPr>
            <a:xfrm>
              <a:off x="25400" y="0"/>
              <a:ext cx="254000" cy="19939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956" name="Group"/>
          <p:cNvGrpSpPr/>
          <p:nvPr/>
        </p:nvGrpSpPr>
        <p:grpSpPr>
          <a:xfrm>
            <a:off x="6362699" y="469900"/>
            <a:ext cx="279401" cy="2742098"/>
            <a:chOff x="0" y="0"/>
            <a:chExt cx="279400" cy="2742097"/>
          </a:xfrm>
        </p:grpSpPr>
        <p:sp>
          <p:nvSpPr>
            <p:cNvPr id="954" name="9"/>
            <p:cNvSpPr txBox="1"/>
            <p:nvPr/>
          </p:nvSpPr>
          <p:spPr>
            <a:xfrm>
              <a:off x="0" y="22558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9</a:t>
              </a:r>
            </a:p>
          </p:txBody>
        </p:sp>
        <p:sp>
          <p:nvSpPr>
            <p:cNvPr id="955" name="Rectangle"/>
            <p:cNvSpPr/>
            <p:nvPr/>
          </p:nvSpPr>
          <p:spPr>
            <a:xfrm>
              <a:off x="25400" y="0"/>
              <a:ext cx="254000" cy="22606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sp>
        <p:nvSpPr>
          <p:cNvPr id="957" name="Selection Sort"/>
          <p:cNvSpPr txBox="1"/>
          <p:nvPr/>
        </p:nvSpPr>
        <p:spPr>
          <a:xfrm>
            <a:off x="2451100" y="4833935"/>
            <a:ext cx="2198936" cy="4862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9044" tIns="19044" rIns="19044" bIns="19044">
            <a:spAutoFit/>
          </a:bodyPr>
          <a:lstStyle>
            <a:lvl1pPr defTabSz="762000">
              <a:lnSpc>
                <a:spcPts val="3600"/>
              </a:lnSpc>
              <a:tabLst>
                <a:tab pos="355600" algn="l"/>
                <a:tab pos="711200" algn="l"/>
                <a:tab pos="1079500" algn="l"/>
              </a:tabLst>
              <a:defRPr sz="30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lvl1pPr>
          </a:lstStyle>
          <a:p>
            <a:pPr/>
            <a:r>
              <a:t>Selection Sort</a:t>
            </a:r>
          </a:p>
        </p:txBody>
      </p:sp>
      <p:sp>
        <p:nvSpPr>
          <p:cNvPr id="958" name="Line"/>
          <p:cNvSpPr/>
          <p:nvPr/>
        </p:nvSpPr>
        <p:spPr>
          <a:xfrm flipH="1">
            <a:off x="2171699" y="368300"/>
            <a:ext cx="1" cy="4978401"/>
          </a:xfrm>
          <a:prstGeom prst="line">
            <a:avLst/>
          </a:prstGeom>
          <a:ln w="25400">
            <a:solidFill>
              <a:srgbClr val="FFFFFF"/>
            </a:solidFill>
          </a:ln>
        </p:spPr>
        <p:txBody>
          <a:bodyPr lIns="45719" rIns="45719"/>
          <a:lstStyle/>
          <a:p>
            <a:pPr/>
          </a:p>
        </p:txBody>
      </p:sp>
      <p:grpSp>
        <p:nvGrpSpPr>
          <p:cNvPr id="961" name="Group"/>
          <p:cNvGrpSpPr/>
          <p:nvPr/>
        </p:nvGrpSpPr>
        <p:grpSpPr>
          <a:xfrm>
            <a:off x="2911474" y="3271835"/>
            <a:ext cx="381001" cy="486263"/>
            <a:chOff x="0" y="0"/>
            <a:chExt cx="381000" cy="486261"/>
          </a:xfrm>
        </p:grpSpPr>
        <p:sp>
          <p:nvSpPr>
            <p:cNvPr id="959" name="Rectangle"/>
            <p:cNvSpPr/>
            <p:nvPr/>
          </p:nvSpPr>
          <p:spPr>
            <a:xfrm>
              <a:off x="38100" y="55564"/>
              <a:ext cx="342900" cy="393701"/>
            </a:xfrm>
            <a:prstGeom prst="rect">
              <a:avLst/>
            </a:prstGeom>
            <a:solidFill>
              <a:srgbClr val="0000FF"/>
            </a:solidFill>
            <a:ln w="25400" cap="flat">
              <a:solidFill>
                <a:srgbClr val="00FFFF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  <p:sp>
          <p:nvSpPr>
            <p:cNvPr id="960" name="S"/>
            <p:cNvSpPr txBox="1"/>
            <p:nvPr/>
          </p:nvSpPr>
          <p:spPr>
            <a:xfrm>
              <a:off x="0" y="0"/>
              <a:ext cx="262683" cy="4862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solidFill>
                    <a:srgbClr val="FFFFFF"/>
                  </a:solidFill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S</a:t>
              </a:r>
            </a:p>
          </p:txBody>
        </p:sp>
      </p:grpSp>
      <p:sp>
        <p:nvSpPr>
          <p:cNvPr id="962" name="Line"/>
          <p:cNvSpPr/>
          <p:nvPr/>
        </p:nvSpPr>
        <p:spPr>
          <a:xfrm>
            <a:off x="6511925" y="3840162"/>
            <a:ext cx="0" cy="647701"/>
          </a:xfrm>
          <a:prstGeom prst="line">
            <a:avLst/>
          </a:prstGeom>
          <a:ln w="57150">
            <a:solidFill>
              <a:srgbClr val="FF0000"/>
            </a:solidFill>
            <a:headEnd type="triangle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6" name="Group"/>
          <p:cNvGrpSpPr/>
          <p:nvPr/>
        </p:nvGrpSpPr>
        <p:grpSpPr>
          <a:xfrm>
            <a:off x="1028699" y="2476499"/>
            <a:ext cx="317501" cy="735499"/>
            <a:chOff x="0" y="0"/>
            <a:chExt cx="317500" cy="735497"/>
          </a:xfrm>
        </p:grpSpPr>
        <p:sp>
          <p:nvSpPr>
            <p:cNvPr id="964" name="1"/>
            <p:cNvSpPr txBox="1"/>
            <p:nvPr/>
          </p:nvSpPr>
          <p:spPr>
            <a:xfrm>
              <a:off x="0" y="2492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965" name="Rectangle"/>
            <p:cNvSpPr/>
            <p:nvPr/>
          </p:nvSpPr>
          <p:spPr>
            <a:xfrm>
              <a:off x="50800" y="0"/>
              <a:ext cx="266700" cy="2540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969" name="Group"/>
          <p:cNvGrpSpPr/>
          <p:nvPr/>
        </p:nvGrpSpPr>
        <p:grpSpPr>
          <a:xfrm>
            <a:off x="1638299" y="2235200"/>
            <a:ext cx="279401" cy="976798"/>
            <a:chOff x="0" y="0"/>
            <a:chExt cx="279400" cy="976797"/>
          </a:xfrm>
        </p:grpSpPr>
        <p:sp>
          <p:nvSpPr>
            <p:cNvPr id="967" name="2"/>
            <p:cNvSpPr txBox="1"/>
            <p:nvPr/>
          </p:nvSpPr>
          <p:spPr>
            <a:xfrm>
              <a:off x="0" y="4905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968" name="Rectangle"/>
            <p:cNvSpPr/>
            <p:nvPr/>
          </p:nvSpPr>
          <p:spPr>
            <a:xfrm>
              <a:off x="12700" y="0"/>
              <a:ext cx="266700" cy="5080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972" name="Group"/>
          <p:cNvGrpSpPr/>
          <p:nvPr/>
        </p:nvGrpSpPr>
        <p:grpSpPr>
          <a:xfrm>
            <a:off x="2374899" y="1968500"/>
            <a:ext cx="304801" cy="1230798"/>
            <a:chOff x="0" y="0"/>
            <a:chExt cx="304800" cy="1230797"/>
          </a:xfrm>
        </p:grpSpPr>
        <p:sp>
          <p:nvSpPr>
            <p:cNvPr id="970" name="3"/>
            <p:cNvSpPr txBox="1"/>
            <p:nvPr/>
          </p:nvSpPr>
          <p:spPr>
            <a:xfrm>
              <a:off x="0" y="7445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971" name="Rectangle"/>
            <p:cNvSpPr/>
            <p:nvPr/>
          </p:nvSpPr>
          <p:spPr>
            <a:xfrm>
              <a:off x="38100" y="0"/>
              <a:ext cx="266700" cy="7493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975" name="Group"/>
          <p:cNvGrpSpPr/>
          <p:nvPr/>
        </p:nvGrpSpPr>
        <p:grpSpPr>
          <a:xfrm>
            <a:off x="2959099" y="1714500"/>
            <a:ext cx="342901" cy="1497498"/>
            <a:chOff x="0" y="0"/>
            <a:chExt cx="342900" cy="1497497"/>
          </a:xfrm>
        </p:grpSpPr>
        <p:sp>
          <p:nvSpPr>
            <p:cNvPr id="973" name="4"/>
            <p:cNvSpPr txBox="1"/>
            <p:nvPr/>
          </p:nvSpPr>
          <p:spPr>
            <a:xfrm>
              <a:off x="0" y="10112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974" name="Rectangle"/>
            <p:cNvSpPr/>
            <p:nvPr/>
          </p:nvSpPr>
          <p:spPr>
            <a:xfrm>
              <a:off x="76200" y="0"/>
              <a:ext cx="266700" cy="10160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978" name="Group"/>
          <p:cNvGrpSpPr/>
          <p:nvPr/>
        </p:nvGrpSpPr>
        <p:grpSpPr>
          <a:xfrm>
            <a:off x="5626099" y="1485900"/>
            <a:ext cx="317502" cy="1726098"/>
            <a:chOff x="0" y="0"/>
            <a:chExt cx="317500" cy="1726097"/>
          </a:xfrm>
        </p:grpSpPr>
        <p:sp>
          <p:nvSpPr>
            <p:cNvPr id="976" name="5"/>
            <p:cNvSpPr txBox="1"/>
            <p:nvPr/>
          </p:nvSpPr>
          <p:spPr>
            <a:xfrm>
              <a:off x="0" y="12398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977" name="Rectangle"/>
            <p:cNvSpPr/>
            <p:nvPr/>
          </p:nvSpPr>
          <p:spPr>
            <a:xfrm>
              <a:off x="50800" y="0"/>
              <a:ext cx="266701" cy="12446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981" name="Group"/>
          <p:cNvGrpSpPr/>
          <p:nvPr/>
        </p:nvGrpSpPr>
        <p:grpSpPr>
          <a:xfrm>
            <a:off x="4978399" y="1231900"/>
            <a:ext cx="317501" cy="1967398"/>
            <a:chOff x="0" y="0"/>
            <a:chExt cx="317500" cy="1967397"/>
          </a:xfrm>
        </p:grpSpPr>
        <p:sp>
          <p:nvSpPr>
            <p:cNvPr id="979" name="6"/>
            <p:cNvSpPr txBox="1"/>
            <p:nvPr/>
          </p:nvSpPr>
          <p:spPr>
            <a:xfrm>
              <a:off x="0" y="14811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980" name="Rectangle"/>
            <p:cNvSpPr/>
            <p:nvPr/>
          </p:nvSpPr>
          <p:spPr>
            <a:xfrm>
              <a:off x="63500" y="0"/>
              <a:ext cx="254000" cy="14986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984" name="Group"/>
          <p:cNvGrpSpPr/>
          <p:nvPr/>
        </p:nvGrpSpPr>
        <p:grpSpPr>
          <a:xfrm>
            <a:off x="4267199" y="990600"/>
            <a:ext cx="317501" cy="2246798"/>
            <a:chOff x="0" y="0"/>
            <a:chExt cx="317500" cy="2246797"/>
          </a:xfrm>
        </p:grpSpPr>
        <p:sp>
          <p:nvSpPr>
            <p:cNvPr id="982" name="7"/>
            <p:cNvSpPr txBox="1"/>
            <p:nvPr/>
          </p:nvSpPr>
          <p:spPr>
            <a:xfrm>
              <a:off x="0" y="17605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983" name="Rectangle"/>
            <p:cNvSpPr/>
            <p:nvPr/>
          </p:nvSpPr>
          <p:spPr>
            <a:xfrm>
              <a:off x="63500" y="0"/>
              <a:ext cx="254000" cy="17653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987" name="Group"/>
          <p:cNvGrpSpPr/>
          <p:nvPr/>
        </p:nvGrpSpPr>
        <p:grpSpPr>
          <a:xfrm>
            <a:off x="3644899" y="749300"/>
            <a:ext cx="279401" cy="2475398"/>
            <a:chOff x="0" y="0"/>
            <a:chExt cx="279400" cy="2475397"/>
          </a:xfrm>
        </p:grpSpPr>
        <p:sp>
          <p:nvSpPr>
            <p:cNvPr id="985" name="8"/>
            <p:cNvSpPr txBox="1"/>
            <p:nvPr/>
          </p:nvSpPr>
          <p:spPr>
            <a:xfrm>
              <a:off x="0" y="19891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986" name="Rectangle"/>
            <p:cNvSpPr/>
            <p:nvPr/>
          </p:nvSpPr>
          <p:spPr>
            <a:xfrm>
              <a:off x="25400" y="0"/>
              <a:ext cx="254000" cy="19939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990" name="Group"/>
          <p:cNvGrpSpPr/>
          <p:nvPr/>
        </p:nvGrpSpPr>
        <p:grpSpPr>
          <a:xfrm>
            <a:off x="6362699" y="469900"/>
            <a:ext cx="279401" cy="2742098"/>
            <a:chOff x="0" y="0"/>
            <a:chExt cx="279400" cy="2742097"/>
          </a:xfrm>
        </p:grpSpPr>
        <p:sp>
          <p:nvSpPr>
            <p:cNvPr id="988" name="9"/>
            <p:cNvSpPr txBox="1"/>
            <p:nvPr/>
          </p:nvSpPr>
          <p:spPr>
            <a:xfrm>
              <a:off x="0" y="22558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9</a:t>
              </a:r>
            </a:p>
          </p:txBody>
        </p:sp>
        <p:sp>
          <p:nvSpPr>
            <p:cNvPr id="989" name="Rectangle"/>
            <p:cNvSpPr/>
            <p:nvPr/>
          </p:nvSpPr>
          <p:spPr>
            <a:xfrm>
              <a:off x="25400" y="0"/>
              <a:ext cx="254000" cy="22606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sp>
        <p:nvSpPr>
          <p:cNvPr id="991" name="Selection Sort"/>
          <p:cNvSpPr txBox="1"/>
          <p:nvPr/>
        </p:nvSpPr>
        <p:spPr>
          <a:xfrm>
            <a:off x="2451100" y="4833935"/>
            <a:ext cx="2198936" cy="4862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9044" tIns="19044" rIns="19044" bIns="19044">
            <a:spAutoFit/>
          </a:bodyPr>
          <a:lstStyle>
            <a:lvl1pPr defTabSz="762000">
              <a:lnSpc>
                <a:spcPts val="3600"/>
              </a:lnSpc>
              <a:tabLst>
                <a:tab pos="355600" algn="l"/>
                <a:tab pos="711200" algn="l"/>
                <a:tab pos="1079500" algn="l"/>
              </a:tabLst>
              <a:defRPr sz="30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lvl1pPr>
          </a:lstStyle>
          <a:p>
            <a:pPr/>
            <a:r>
              <a:t>Selection Sort</a:t>
            </a:r>
          </a:p>
        </p:txBody>
      </p:sp>
      <p:sp>
        <p:nvSpPr>
          <p:cNvPr id="992" name="Line"/>
          <p:cNvSpPr/>
          <p:nvPr/>
        </p:nvSpPr>
        <p:spPr>
          <a:xfrm flipH="1">
            <a:off x="2857499" y="406400"/>
            <a:ext cx="2" cy="4165600"/>
          </a:xfrm>
          <a:prstGeom prst="line">
            <a:avLst/>
          </a:prstGeom>
          <a:ln w="25400">
            <a:solidFill>
              <a:srgbClr val="FFFFFF"/>
            </a:solidFill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6" name="Group"/>
          <p:cNvGrpSpPr/>
          <p:nvPr/>
        </p:nvGrpSpPr>
        <p:grpSpPr>
          <a:xfrm>
            <a:off x="1028699" y="2476499"/>
            <a:ext cx="317501" cy="735499"/>
            <a:chOff x="0" y="0"/>
            <a:chExt cx="317500" cy="735497"/>
          </a:xfrm>
        </p:grpSpPr>
        <p:sp>
          <p:nvSpPr>
            <p:cNvPr id="994" name="1"/>
            <p:cNvSpPr txBox="1"/>
            <p:nvPr/>
          </p:nvSpPr>
          <p:spPr>
            <a:xfrm>
              <a:off x="0" y="2492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995" name="Rectangle"/>
            <p:cNvSpPr/>
            <p:nvPr/>
          </p:nvSpPr>
          <p:spPr>
            <a:xfrm>
              <a:off x="50800" y="0"/>
              <a:ext cx="266700" cy="2540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999" name="Group"/>
          <p:cNvGrpSpPr/>
          <p:nvPr/>
        </p:nvGrpSpPr>
        <p:grpSpPr>
          <a:xfrm>
            <a:off x="1638299" y="2235200"/>
            <a:ext cx="279401" cy="976798"/>
            <a:chOff x="0" y="0"/>
            <a:chExt cx="279400" cy="976797"/>
          </a:xfrm>
        </p:grpSpPr>
        <p:sp>
          <p:nvSpPr>
            <p:cNvPr id="997" name="2"/>
            <p:cNvSpPr txBox="1"/>
            <p:nvPr/>
          </p:nvSpPr>
          <p:spPr>
            <a:xfrm>
              <a:off x="0" y="4905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998" name="Rectangle"/>
            <p:cNvSpPr/>
            <p:nvPr/>
          </p:nvSpPr>
          <p:spPr>
            <a:xfrm>
              <a:off x="12700" y="0"/>
              <a:ext cx="266700" cy="5080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1002" name="Group"/>
          <p:cNvGrpSpPr/>
          <p:nvPr/>
        </p:nvGrpSpPr>
        <p:grpSpPr>
          <a:xfrm>
            <a:off x="2374899" y="1968500"/>
            <a:ext cx="304801" cy="1230798"/>
            <a:chOff x="0" y="0"/>
            <a:chExt cx="304800" cy="1230797"/>
          </a:xfrm>
        </p:grpSpPr>
        <p:sp>
          <p:nvSpPr>
            <p:cNvPr id="1000" name="3"/>
            <p:cNvSpPr txBox="1"/>
            <p:nvPr/>
          </p:nvSpPr>
          <p:spPr>
            <a:xfrm>
              <a:off x="0" y="7445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001" name="Rectangle"/>
            <p:cNvSpPr/>
            <p:nvPr/>
          </p:nvSpPr>
          <p:spPr>
            <a:xfrm>
              <a:off x="38100" y="0"/>
              <a:ext cx="266700" cy="7493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1005" name="Group"/>
          <p:cNvGrpSpPr/>
          <p:nvPr/>
        </p:nvGrpSpPr>
        <p:grpSpPr>
          <a:xfrm>
            <a:off x="2959099" y="1714500"/>
            <a:ext cx="342901" cy="1497498"/>
            <a:chOff x="0" y="0"/>
            <a:chExt cx="342900" cy="1497497"/>
          </a:xfrm>
        </p:grpSpPr>
        <p:sp>
          <p:nvSpPr>
            <p:cNvPr id="1003" name="4"/>
            <p:cNvSpPr txBox="1"/>
            <p:nvPr/>
          </p:nvSpPr>
          <p:spPr>
            <a:xfrm>
              <a:off x="0" y="10112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1004" name="Rectangle"/>
            <p:cNvSpPr/>
            <p:nvPr/>
          </p:nvSpPr>
          <p:spPr>
            <a:xfrm>
              <a:off x="76200" y="0"/>
              <a:ext cx="266700" cy="10160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1008" name="Group"/>
          <p:cNvGrpSpPr/>
          <p:nvPr/>
        </p:nvGrpSpPr>
        <p:grpSpPr>
          <a:xfrm>
            <a:off x="3644899" y="1485900"/>
            <a:ext cx="317502" cy="1726098"/>
            <a:chOff x="0" y="0"/>
            <a:chExt cx="317500" cy="1726097"/>
          </a:xfrm>
        </p:grpSpPr>
        <p:sp>
          <p:nvSpPr>
            <p:cNvPr id="1006" name="5"/>
            <p:cNvSpPr txBox="1"/>
            <p:nvPr/>
          </p:nvSpPr>
          <p:spPr>
            <a:xfrm>
              <a:off x="0" y="12398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1007" name="Rectangle"/>
            <p:cNvSpPr/>
            <p:nvPr/>
          </p:nvSpPr>
          <p:spPr>
            <a:xfrm>
              <a:off x="50800" y="0"/>
              <a:ext cx="266701" cy="12446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1011" name="Group"/>
          <p:cNvGrpSpPr/>
          <p:nvPr/>
        </p:nvGrpSpPr>
        <p:grpSpPr>
          <a:xfrm>
            <a:off x="4978399" y="1231900"/>
            <a:ext cx="317501" cy="1967398"/>
            <a:chOff x="0" y="0"/>
            <a:chExt cx="317500" cy="1967397"/>
          </a:xfrm>
        </p:grpSpPr>
        <p:sp>
          <p:nvSpPr>
            <p:cNvPr id="1009" name="6"/>
            <p:cNvSpPr txBox="1"/>
            <p:nvPr/>
          </p:nvSpPr>
          <p:spPr>
            <a:xfrm>
              <a:off x="0" y="14811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1010" name="Rectangle"/>
            <p:cNvSpPr/>
            <p:nvPr/>
          </p:nvSpPr>
          <p:spPr>
            <a:xfrm>
              <a:off x="63500" y="0"/>
              <a:ext cx="254000" cy="14986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1014" name="Group"/>
          <p:cNvGrpSpPr/>
          <p:nvPr/>
        </p:nvGrpSpPr>
        <p:grpSpPr>
          <a:xfrm>
            <a:off x="4267199" y="990600"/>
            <a:ext cx="317501" cy="2246798"/>
            <a:chOff x="0" y="0"/>
            <a:chExt cx="317500" cy="2246797"/>
          </a:xfrm>
        </p:grpSpPr>
        <p:sp>
          <p:nvSpPr>
            <p:cNvPr id="1012" name="7"/>
            <p:cNvSpPr txBox="1"/>
            <p:nvPr/>
          </p:nvSpPr>
          <p:spPr>
            <a:xfrm>
              <a:off x="0" y="17605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1013" name="Rectangle"/>
            <p:cNvSpPr/>
            <p:nvPr/>
          </p:nvSpPr>
          <p:spPr>
            <a:xfrm>
              <a:off x="63500" y="0"/>
              <a:ext cx="254000" cy="17653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1017" name="Group"/>
          <p:cNvGrpSpPr/>
          <p:nvPr/>
        </p:nvGrpSpPr>
        <p:grpSpPr>
          <a:xfrm>
            <a:off x="5714999" y="723900"/>
            <a:ext cx="279401" cy="2475398"/>
            <a:chOff x="0" y="0"/>
            <a:chExt cx="279400" cy="2475397"/>
          </a:xfrm>
        </p:grpSpPr>
        <p:sp>
          <p:nvSpPr>
            <p:cNvPr id="1015" name="8"/>
            <p:cNvSpPr txBox="1"/>
            <p:nvPr/>
          </p:nvSpPr>
          <p:spPr>
            <a:xfrm>
              <a:off x="0" y="19891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1016" name="Rectangle"/>
            <p:cNvSpPr/>
            <p:nvPr/>
          </p:nvSpPr>
          <p:spPr>
            <a:xfrm>
              <a:off x="25400" y="0"/>
              <a:ext cx="254000" cy="19939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1020" name="Group"/>
          <p:cNvGrpSpPr/>
          <p:nvPr/>
        </p:nvGrpSpPr>
        <p:grpSpPr>
          <a:xfrm>
            <a:off x="6362699" y="469900"/>
            <a:ext cx="279401" cy="2742098"/>
            <a:chOff x="0" y="0"/>
            <a:chExt cx="279400" cy="2742097"/>
          </a:xfrm>
        </p:grpSpPr>
        <p:sp>
          <p:nvSpPr>
            <p:cNvPr id="1018" name="9"/>
            <p:cNvSpPr txBox="1"/>
            <p:nvPr/>
          </p:nvSpPr>
          <p:spPr>
            <a:xfrm>
              <a:off x="0" y="22558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9</a:t>
              </a:r>
            </a:p>
          </p:txBody>
        </p:sp>
        <p:sp>
          <p:nvSpPr>
            <p:cNvPr id="1019" name="Rectangle"/>
            <p:cNvSpPr/>
            <p:nvPr/>
          </p:nvSpPr>
          <p:spPr>
            <a:xfrm>
              <a:off x="25400" y="0"/>
              <a:ext cx="254000" cy="22606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sp>
        <p:nvSpPr>
          <p:cNvPr id="1021" name="Selection Sort"/>
          <p:cNvSpPr txBox="1"/>
          <p:nvPr/>
        </p:nvSpPr>
        <p:spPr>
          <a:xfrm>
            <a:off x="2451100" y="4833935"/>
            <a:ext cx="2198936" cy="4862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9044" tIns="19044" rIns="19044" bIns="19044">
            <a:spAutoFit/>
          </a:bodyPr>
          <a:lstStyle>
            <a:lvl1pPr defTabSz="762000">
              <a:lnSpc>
                <a:spcPts val="3600"/>
              </a:lnSpc>
              <a:tabLst>
                <a:tab pos="355600" algn="l"/>
                <a:tab pos="711200" algn="l"/>
                <a:tab pos="1079500" algn="l"/>
              </a:tabLst>
              <a:defRPr sz="30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lvl1pPr>
          </a:lstStyle>
          <a:p>
            <a:pPr/>
            <a:r>
              <a:t>Selection Sort</a:t>
            </a:r>
          </a:p>
        </p:txBody>
      </p:sp>
      <p:sp>
        <p:nvSpPr>
          <p:cNvPr id="1022" name="Line"/>
          <p:cNvSpPr/>
          <p:nvPr/>
        </p:nvSpPr>
        <p:spPr>
          <a:xfrm flipH="1">
            <a:off x="4165600" y="431800"/>
            <a:ext cx="1" cy="4165600"/>
          </a:xfrm>
          <a:prstGeom prst="line">
            <a:avLst/>
          </a:prstGeom>
          <a:ln w="25400">
            <a:solidFill>
              <a:srgbClr val="FFFFFF"/>
            </a:solidFill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"/>
          <p:cNvGrpSpPr/>
          <p:nvPr/>
        </p:nvGrpSpPr>
        <p:grpSpPr>
          <a:xfrm>
            <a:off x="1028699" y="2476499"/>
            <a:ext cx="317501" cy="735499"/>
            <a:chOff x="0" y="0"/>
            <a:chExt cx="317500" cy="735497"/>
          </a:xfrm>
        </p:grpSpPr>
        <p:sp>
          <p:nvSpPr>
            <p:cNvPr id="1024" name="1"/>
            <p:cNvSpPr txBox="1"/>
            <p:nvPr/>
          </p:nvSpPr>
          <p:spPr>
            <a:xfrm>
              <a:off x="0" y="2492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025" name="Rectangle"/>
            <p:cNvSpPr/>
            <p:nvPr/>
          </p:nvSpPr>
          <p:spPr>
            <a:xfrm>
              <a:off x="50800" y="0"/>
              <a:ext cx="266700" cy="2540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1029" name="Group"/>
          <p:cNvGrpSpPr/>
          <p:nvPr/>
        </p:nvGrpSpPr>
        <p:grpSpPr>
          <a:xfrm>
            <a:off x="1638299" y="2235200"/>
            <a:ext cx="279401" cy="976798"/>
            <a:chOff x="0" y="0"/>
            <a:chExt cx="279400" cy="976797"/>
          </a:xfrm>
        </p:grpSpPr>
        <p:sp>
          <p:nvSpPr>
            <p:cNvPr id="1027" name="2"/>
            <p:cNvSpPr txBox="1"/>
            <p:nvPr/>
          </p:nvSpPr>
          <p:spPr>
            <a:xfrm>
              <a:off x="0" y="4905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028" name="Rectangle"/>
            <p:cNvSpPr/>
            <p:nvPr/>
          </p:nvSpPr>
          <p:spPr>
            <a:xfrm>
              <a:off x="12700" y="0"/>
              <a:ext cx="266700" cy="5080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1032" name="Group"/>
          <p:cNvGrpSpPr/>
          <p:nvPr/>
        </p:nvGrpSpPr>
        <p:grpSpPr>
          <a:xfrm>
            <a:off x="2374899" y="1968500"/>
            <a:ext cx="304801" cy="1230798"/>
            <a:chOff x="0" y="0"/>
            <a:chExt cx="304800" cy="1230797"/>
          </a:xfrm>
        </p:grpSpPr>
        <p:sp>
          <p:nvSpPr>
            <p:cNvPr id="1030" name="3"/>
            <p:cNvSpPr txBox="1"/>
            <p:nvPr/>
          </p:nvSpPr>
          <p:spPr>
            <a:xfrm>
              <a:off x="0" y="7445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031" name="Rectangle"/>
            <p:cNvSpPr/>
            <p:nvPr/>
          </p:nvSpPr>
          <p:spPr>
            <a:xfrm>
              <a:off x="38100" y="0"/>
              <a:ext cx="266700" cy="7493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1035" name="Group"/>
          <p:cNvGrpSpPr/>
          <p:nvPr/>
        </p:nvGrpSpPr>
        <p:grpSpPr>
          <a:xfrm>
            <a:off x="2959099" y="1714500"/>
            <a:ext cx="342901" cy="1497498"/>
            <a:chOff x="0" y="0"/>
            <a:chExt cx="342900" cy="1497497"/>
          </a:xfrm>
        </p:grpSpPr>
        <p:sp>
          <p:nvSpPr>
            <p:cNvPr id="1033" name="4"/>
            <p:cNvSpPr txBox="1"/>
            <p:nvPr/>
          </p:nvSpPr>
          <p:spPr>
            <a:xfrm>
              <a:off x="0" y="10112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1034" name="Rectangle"/>
            <p:cNvSpPr/>
            <p:nvPr/>
          </p:nvSpPr>
          <p:spPr>
            <a:xfrm>
              <a:off x="76200" y="0"/>
              <a:ext cx="266700" cy="10160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1038" name="Group"/>
          <p:cNvGrpSpPr/>
          <p:nvPr/>
        </p:nvGrpSpPr>
        <p:grpSpPr>
          <a:xfrm>
            <a:off x="3644899" y="1485900"/>
            <a:ext cx="317502" cy="1726098"/>
            <a:chOff x="0" y="0"/>
            <a:chExt cx="317500" cy="1726097"/>
          </a:xfrm>
        </p:grpSpPr>
        <p:sp>
          <p:nvSpPr>
            <p:cNvPr id="1036" name="5"/>
            <p:cNvSpPr txBox="1"/>
            <p:nvPr/>
          </p:nvSpPr>
          <p:spPr>
            <a:xfrm>
              <a:off x="0" y="12398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1037" name="Rectangle"/>
            <p:cNvSpPr/>
            <p:nvPr/>
          </p:nvSpPr>
          <p:spPr>
            <a:xfrm>
              <a:off x="50800" y="0"/>
              <a:ext cx="266701" cy="12446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1041" name="Group"/>
          <p:cNvGrpSpPr/>
          <p:nvPr/>
        </p:nvGrpSpPr>
        <p:grpSpPr>
          <a:xfrm>
            <a:off x="4292599" y="1219200"/>
            <a:ext cx="317501" cy="1967398"/>
            <a:chOff x="0" y="0"/>
            <a:chExt cx="317500" cy="1967397"/>
          </a:xfrm>
        </p:grpSpPr>
        <p:sp>
          <p:nvSpPr>
            <p:cNvPr id="1039" name="6"/>
            <p:cNvSpPr txBox="1"/>
            <p:nvPr/>
          </p:nvSpPr>
          <p:spPr>
            <a:xfrm>
              <a:off x="0" y="14811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1040" name="Rectangle"/>
            <p:cNvSpPr/>
            <p:nvPr/>
          </p:nvSpPr>
          <p:spPr>
            <a:xfrm>
              <a:off x="63500" y="0"/>
              <a:ext cx="254000" cy="14986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1044" name="Group"/>
          <p:cNvGrpSpPr/>
          <p:nvPr/>
        </p:nvGrpSpPr>
        <p:grpSpPr>
          <a:xfrm>
            <a:off x="4965699" y="939800"/>
            <a:ext cx="317501" cy="2246798"/>
            <a:chOff x="0" y="0"/>
            <a:chExt cx="317500" cy="2246797"/>
          </a:xfrm>
        </p:grpSpPr>
        <p:sp>
          <p:nvSpPr>
            <p:cNvPr id="1042" name="7"/>
            <p:cNvSpPr txBox="1"/>
            <p:nvPr/>
          </p:nvSpPr>
          <p:spPr>
            <a:xfrm>
              <a:off x="0" y="17605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1043" name="Rectangle"/>
            <p:cNvSpPr/>
            <p:nvPr/>
          </p:nvSpPr>
          <p:spPr>
            <a:xfrm>
              <a:off x="63500" y="0"/>
              <a:ext cx="254000" cy="17653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1047" name="Group"/>
          <p:cNvGrpSpPr/>
          <p:nvPr/>
        </p:nvGrpSpPr>
        <p:grpSpPr>
          <a:xfrm>
            <a:off x="5714999" y="723900"/>
            <a:ext cx="279401" cy="2475398"/>
            <a:chOff x="0" y="0"/>
            <a:chExt cx="279400" cy="2475397"/>
          </a:xfrm>
        </p:grpSpPr>
        <p:sp>
          <p:nvSpPr>
            <p:cNvPr id="1045" name="8"/>
            <p:cNvSpPr txBox="1"/>
            <p:nvPr/>
          </p:nvSpPr>
          <p:spPr>
            <a:xfrm>
              <a:off x="0" y="19891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1046" name="Rectangle"/>
            <p:cNvSpPr/>
            <p:nvPr/>
          </p:nvSpPr>
          <p:spPr>
            <a:xfrm>
              <a:off x="25400" y="0"/>
              <a:ext cx="254000" cy="19939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1050" name="Group"/>
          <p:cNvGrpSpPr/>
          <p:nvPr/>
        </p:nvGrpSpPr>
        <p:grpSpPr>
          <a:xfrm>
            <a:off x="6362699" y="469900"/>
            <a:ext cx="279401" cy="2742098"/>
            <a:chOff x="0" y="0"/>
            <a:chExt cx="279400" cy="2742097"/>
          </a:xfrm>
        </p:grpSpPr>
        <p:sp>
          <p:nvSpPr>
            <p:cNvPr id="1048" name="9"/>
            <p:cNvSpPr txBox="1"/>
            <p:nvPr/>
          </p:nvSpPr>
          <p:spPr>
            <a:xfrm>
              <a:off x="0" y="22558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9</a:t>
              </a:r>
            </a:p>
          </p:txBody>
        </p:sp>
        <p:sp>
          <p:nvSpPr>
            <p:cNvPr id="1049" name="Rectangle"/>
            <p:cNvSpPr/>
            <p:nvPr/>
          </p:nvSpPr>
          <p:spPr>
            <a:xfrm>
              <a:off x="25400" y="0"/>
              <a:ext cx="254000" cy="22606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sp>
        <p:nvSpPr>
          <p:cNvPr id="1051" name="Selection Sort"/>
          <p:cNvSpPr txBox="1"/>
          <p:nvPr/>
        </p:nvSpPr>
        <p:spPr>
          <a:xfrm>
            <a:off x="2451100" y="4833935"/>
            <a:ext cx="2198936" cy="4862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9044" tIns="19044" rIns="19044" bIns="19044">
            <a:spAutoFit/>
          </a:bodyPr>
          <a:lstStyle>
            <a:lvl1pPr defTabSz="762000">
              <a:lnSpc>
                <a:spcPts val="3600"/>
              </a:lnSpc>
              <a:tabLst>
                <a:tab pos="355600" algn="l"/>
                <a:tab pos="711200" algn="l"/>
                <a:tab pos="1079500" algn="l"/>
              </a:tabLst>
              <a:defRPr sz="30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lvl1pPr>
          </a:lstStyle>
          <a:p>
            <a:pPr/>
            <a:r>
              <a:t>Selection Sort</a:t>
            </a:r>
          </a:p>
        </p:txBody>
      </p:sp>
      <p:sp>
        <p:nvSpPr>
          <p:cNvPr id="1052" name="Line"/>
          <p:cNvSpPr/>
          <p:nvPr/>
        </p:nvSpPr>
        <p:spPr>
          <a:xfrm flipH="1">
            <a:off x="4800600" y="431800"/>
            <a:ext cx="1" cy="4165600"/>
          </a:xfrm>
          <a:prstGeom prst="line">
            <a:avLst/>
          </a:prstGeom>
          <a:ln w="25400">
            <a:solidFill>
              <a:srgbClr val="FFFFFF"/>
            </a:solidFill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6" name="Group"/>
          <p:cNvGrpSpPr/>
          <p:nvPr/>
        </p:nvGrpSpPr>
        <p:grpSpPr>
          <a:xfrm>
            <a:off x="6286499" y="2476499"/>
            <a:ext cx="317501" cy="735499"/>
            <a:chOff x="0" y="0"/>
            <a:chExt cx="317500" cy="735497"/>
          </a:xfrm>
        </p:grpSpPr>
        <p:sp>
          <p:nvSpPr>
            <p:cNvPr id="1054" name="1"/>
            <p:cNvSpPr txBox="1"/>
            <p:nvPr/>
          </p:nvSpPr>
          <p:spPr>
            <a:xfrm>
              <a:off x="0" y="2492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055" name="Rectangle"/>
            <p:cNvSpPr/>
            <p:nvPr/>
          </p:nvSpPr>
          <p:spPr>
            <a:xfrm>
              <a:off x="50800" y="0"/>
              <a:ext cx="266700" cy="2540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1059" name="Group"/>
          <p:cNvGrpSpPr/>
          <p:nvPr/>
        </p:nvGrpSpPr>
        <p:grpSpPr>
          <a:xfrm>
            <a:off x="4991099" y="2247900"/>
            <a:ext cx="279401" cy="976798"/>
            <a:chOff x="0" y="0"/>
            <a:chExt cx="279400" cy="976797"/>
          </a:xfrm>
        </p:grpSpPr>
        <p:sp>
          <p:nvSpPr>
            <p:cNvPr id="1057" name="2"/>
            <p:cNvSpPr txBox="1"/>
            <p:nvPr/>
          </p:nvSpPr>
          <p:spPr>
            <a:xfrm>
              <a:off x="0" y="4905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058" name="Rectangle"/>
            <p:cNvSpPr/>
            <p:nvPr/>
          </p:nvSpPr>
          <p:spPr>
            <a:xfrm>
              <a:off x="12700" y="0"/>
              <a:ext cx="266700" cy="5080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1062" name="Group"/>
          <p:cNvGrpSpPr/>
          <p:nvPr/>
        </p:nvGrpSpPr>
        <p:grpSpPr>
          <a:xfrm>
            <a:off x="2997199" y="1993900"/>
            <a:ext cx="304801" cy="1230798"/>
            <a:chOff x="0" y="0"/>
            <a:chExt cx="304800" cy="1230797"/>
          </a:xfrm>
        </p:grpSpPr>
        <p:sp>
          <p:nvSpPr>
            <p:cNvPr id="1060" name="3"/>
            <p:cNvSpPr txBox="1"/>
            <p:nvPr/>
          </p:nvSpPr>
          <p:spPr>
            <a:xfrm>
              <a:off x="0" y="7445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061" name="Rectangle"/>
            <p:cNvSpPr/>
            <p:nvPr/>
          </p:nvSpPr>
          <p:spPr>
            <a:xfrm>
              <a:off x="38100" y="0"/>
              <a:ext cx="266700" cy="7493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1065" name="Group"/>
          <p:cNvGrpSpPr/>
          <p:nvPr/>
        </p:nvGrpSpPr>
        <p:grpSpPr>
          <a:xfrm>
            <a:off x="2336799" y="1714500"/>
            <a:ext cx="342901" cy="1497498"/>
            <a:chOff x="0" y="0"/>
            <a:chExt cx="342900" cy="1497497"/>
          </a:xfrm>
        </p:grpSpPr>
        <p:sp>
          <p:nvSpPr>
            <p:cNvPr id="1063" name="4"/>
            <p:cNvSpPr txBox="1"/>
            <p:nvPr/>
          </p:nvSpPr>
          <p:spPr>
            <a:xfrm>
              <a:off x="0" y="10112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1064" name="Rectangle"/>
            <p:cNvSpPr/>
            <p:nvPr/>
          </p:nvSpPr>
          <p:spPr>
            <a:xfrm>
              <a:off x="76200" y="0"/>
              <a:ext cx="266700" cy="10160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1068" name="Group"/>
          <p:cNvGrpSpPr/>
          <p:nvPr/>
        </p:nvGrpSpPr>
        <p:grpSpPr>
          <a:xfrm>
            <a:off x="5626099" y="1485900"/>
            <a:ext cx="317502" cy="1726098"/>
            <a:chOff x="0" y="0"/>
            <a:chExt cx="317500" cy="1726097"/>
          </a:xfrm>
        </p:grpSpPr>
        <p:sp>
          <p:nvSpPr>
            <p:cNvPr id="1066" name="5"/>
            <p:cNvSpPr txBox="1"/>
            <p:nvPr/>
          </p:nvSpPr>
          <p:spPr>
            <a:xfrm>
              <a:off x="0" y="12398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1067" name="Rectangle"/>
            <p:cNvSpPr/>
            <p:nvPr/>
          </p:nvSpPr>
          <p:spPr>
            <a:xfrm>
              <a:off x="50800" y="0"/>
              <a:ext cx="266701" cy="12446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1071" name="Group"/>
          <p:cNvGrpSpPr/>
          <p:nvPr/>
        </p:nvGrpSpPr>
        <p:grpSpPr>
          <a:xfrm>
            <a:off x="1676399" y="1231900"/>
            <a:ext cx="317501" cy="1967398"/>
            <a:chOff x="0" y="0"/>
            <a:chExt cx="317500" cy="1967397"/>
          </a:xfrm>
        </p:grpSpPr>
        <p:sp>
          <p:nvSpPr>
            <p:cNvPr id="1069" name="6"/>
            <p:cNvSpPr txBox="1"/>
            <p:nvPr/>
          </p:nvSpPr>
          <p:spPr>
            <a:xfrm>
              <a:off x="0" y="14811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1070" name="Rectangle"/>
            <p:cNvSpPr/>
            <p:nvPr/>
          </p:nvSpPr>
          <p:spPr>
            <a:xfrm>
              <a:off x="63500" y="0"/>
              <a:ext cx="254000" cy="14986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1074" name="Group"/>
          <p:cNvGrpSpPr/>
          <p:nvPr/>
        </p:nvGrpSpPr>
        <p:grpSpPr>
          <a:xfrm>
            <a:off x="4267199" y="990600"/>
            <a:ext cx="317501" cy="2246798"/>
            <a:chOff x="0" y="0"/>
            <a:chExt cx="317500" cy="2246797"/>
          </a:xfrm>
        </p:grpSpPr>
        <p:sp>
          <p:nvSpPr>
            <p:cNvPr id="1072" name="7"/>
            <p:cNvSpPr txBox="1"/>
            <p:nvPr/>
          </p:nvSpPr>
          <p:spPr>
            <a:xfrm>
              <a:off x="0" y="17605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1073" name="Rectangle"/>
            <p:cNvSpPr/>
            <p:nvPr/>
          </p:nvSpPr>
          <p:spPr>
            <a:xfrm>
              <a:off x="63500" y="0"/>
              <a:ext cx="254000" cy="17653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1077" name="Group"/>
          <p:cNvGrpSpPr/>
          <p:nvPr/>
        </p:nvGrpSpPr>
        <p:grpSpPr>
          <a:xfrm>
            <a:off x="3644899" y="749300"/>
            <a:ext cx="279401" cy="2475398"/>
            <a:chOff x="0" y="0"/>
            <a:chExt cx="279400" cy="2475397"/>
          </a:xfrm>
        </p:grpSpPr>
        <p:sp>
          <p:nvSpPr>
            <p:cNvPr id="1075" name="8"/>
            <p:cNvSpPr txBox="1"/>
            <p:nvPr/>
          </p:nvSpPr>
          <p:spPr>
            <a:xfrm>
              <a:off x="0" y="19891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1076" name="Rectangle"/>
            <p:cNvSpPr/>
            <p:nvPr/>
          </p:nvSpPr>
          <p:spPr>
            <a:xfrm>
              <a:off x="25400" y="0"/>
              <a:ext cx="254000" cy="19939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1080" name="Group"/>
          <p:cNvGrpSpPr/>
          <p:nvPr/>
        </p:nvGrpSpPr>
        <p:grpSpPr>
          <a:xfrm>
            <a:off x="1028699" y="482600"/>
            <a:ext cx="279401" cy="2742098"/>
            <a:chOff x="0" y="0"/>
            <a:chExt cx="279400" cy="2742097"/>
          </a:xfrm>
        </p:grpSpPr>
        <p:sp>
          <p:nvSpPr>
            <p:cNvPr id="1078" name="9"/>
            <p:cNvSpPr txBox="1"/>
            <p:nvPr/>
          </p:nvSpPr>
          <p:spPr>
            <a:xfrm>
              <a:off x="0" y="22558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9</a:t>
              </a:r>
            </a:p>
          </p:txBody>
        </p:sp>
        <p:sp>
          <p:nvSpPr>
            <p:cNvPr id="1079" name="Rectangle"/>
            <p:cNvSpPr/>
            <p:nvPr/>
          </p:nvSpPr>
          <p:spPr>
            <a:xfrm>
              <a:off x="25400" y="0"/>
              <a:ext cx="254000" cy="22606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sp>
        <p:nvSpPr>
          <p:cNvPr id="1081" name="Bubble Sort"/>
          <p:cNvSpPr txBox="1"/>
          <p:nvPr/>
        </p:nvSpPr>
        <p:spPr>
          <a:xfrm>
            <a:off x="2451100" y="4833935"/>
            <a:ext cx="1881747" cy="4862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9044" tIns="19044" rIns="19044" bIns="19044">
            <a:spAutoFit/>
          </a:bodyPr>
          <a:lstStyle>
            <a:lvl1pPr defTabSz="762000">
              <a:lnSpc>
                <a:spcPts val="3600"/>
              </a:lnSpc>
              <a:tabLst>
                <a:tab pos="355600" algn="l"/>
                <a:tab pos="711200" algn="l"/>
                <a:tab pos="1079500" algn="l"/>
              </a:tabLst>
              <a:defRPr sz="30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lvl1pPr>
          </a:lstStyle>
          <a:p>
            <a:pPr/>
            <a:r>
              <a:t>Bubble Sort</a:t>
            </a:r>
          </a:p>
        </p:txBody>
      </p:sp>
      <p:sp>
        <p:nvSpPr>
          <p:cNvPr id="1082" name="Line"/>
          <p:cNvSpPr/>
          <p:nvPr/>
        </p:nvSpPr>
        <p:spPr>
          <a:xfrm flipH="1">
            <a:off x="6756399" y="571500"/>
            <a:ext cx="1" cy="4241800"/>
          </a:xfrm>
          <a:prstGeom prst="line">
            <a:avLst/>
          </a:prstGeom>
          <a:ln w="25400">
            <a:solidFill>
              <a:srgbClr val="FFFFFF"/>
            </a:solidFill>
          </a:ln>
        </p:spPr>
        <p:txBody>
          <a:bodyPr lIns="45719" rIns="45719"/>
          <a:lstStyle/>
          <a:p>
            <a:pPr/>
          </a:p>
        </p:txBody>
      </p:sp>
      <p:grpSp>
        <p:nvGrpSpPr>
          <p:cNvPr id="1085" name="Group"/>
          <p:cNvGrpSpPr/>
          <p:nvPr/>
        </p:nvGrpSpPr>
        <p:grpSpPr>
          <a:xfrm>
            <a:off x="968374" y="3233735"/>
            <a:ext cx="381001" cy="486263"/>
            <a:chOff x="0" y="0"/>
            <a:chExt cx="381000" cy="486261"/>
          </a:xfrm>
        </p:grpSpPr>
        <p:sp>
          <p:nvSpPr>
            <p:cNvPr id="1083" name="Rectangle"/>
            <p:cNvSpPr/>
            <p:nvPr/>
          </p:nvSpPr>
          <p:spPr>
            <a:xfrm>
              <a:off x="38100" y="55564"/>
              <a:ext cx="342900" cy="393701"/>
            </a:xfrm>
            <a:prstGeom prst="rect">
              <a:avLst/>
            </a:prstGeom>
            <a:solidFill>
              <a:srgbClr val="0000FF"/>
            </a:solidFill>
            <a:ln w="25400" cap="flat">
              <a:solidFill>
                <a:srgbClr val="00FFFF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  <p:sp>
          <p:nvSpPr>
            <p:cNvPr id="1084" name="L"/>
            <p:cNvSpPr txBox="1"/>
            <p:nvPr/>
          </p:nvSpPr>
          <p:spPr>
            <a:xfrm>
              <a:off x="0" y="0"/>
              <a:ext cx="283518" cy="4862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solidFill>
                    <a:srgbClr val="FFFFFF"/>
                  </a:solidFill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L</a:t>
              </a:r>
            </a:p>
          </p:txBody>
        </p:sp>
      </p:grpSp>
      <p:sp>
        <p:nvSpPr>
          <p:cNvPr id="1086" name="Line"/>
          <p:cNvSpPr/>
          <p:nvPr/>
        </p:nvSpPr>
        <p:spPr>
          <a:xfrm flipH="1">
            <a:off x="1184274" y="3840162"/>
            <a:ext cx="1" cy="647701"/>
          </a:xfrm>
          <a:prstGeom prst="line">
            <a:avLst/>
          </a:prstGeom>
          <a:ln w="57150">
            <a:solidFill>
              <a:srgbClr val="FF0000"/>
            </a:solidFill>
            <a:headEnd type="triangle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085" grpId="1"/>
      <p:bldP build="whole" bldLvl="1" animBg="1" rev="0" advAuto="0" spid="1086" grpId="2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0" name="Group"/>
          <p:cNvGrpSpPr/>
          <p:nvPr/>
        </p:nvGrpSpPr>
        <p:grpSpPr>
          <a:xfrm>
            <a:off x="6286499" y="2476499"/>
            <a:ext cx="317501" cy="735499"/>
            <a:chOff x="0" y="0"/>
            <a:chExt cx="317500" cy="735497"/>
          </a:xfrm>
        </p:grpSpPr>
        <p:sp>
          <p:nvSpPr>
            <p:cNvPr id="1088" name="1"/>
            <p:cNvSpPr txBox="1"/>
            <p:nvPr/>
          </p:nvSpPr>
          <p:spPr>
            <a:xfrm>
              <a:off x="0" y="2492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089" name="Rectangle"/>
            <p:cNvSpPr/>
            <p:nvPr/>
          </p:nvSpPr>
          <p:spPr>
            <a:xfrm>
              <a:off x="50800" y="0"/>
              <a:ext cx="266700" cy="2540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1093" name="Group"/>
          <p:cNvGrpSpPr/>
          <p:nvPr/>
        </p:nvGrpSpPr>
        <p:grpSpPr>
          <a:xfrm>
            <a:off x="4991099" y="2247900"/>
            <a:ext cx="279401" cy="976798"/>
            <a:chOff x="0" y="0"/>
            <a:chExt cx="279400" cy="976797"/>
          </a:xfrm>
        </p:grpSpPr>
        <p:sp>
          <p:nvSpPr>
            <p:cNvPr id="1091" name="2"/>
            <p:cNvSpPr txBox="1"/>
            <p:nvPr/>
          </p:nvSpPr>
          <p:spPr>
            <a:xfrm>
              <a:off x="0" y="4905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092" name="Rectangle"/>
            <p:cNvSpPr/>
            <p:nvPr/>
          </p:nvSpPr>
          <p:spPr>
            <a:xfrm>
              <a:off x="12700" y="0"/>
              <a:ext cx="266700" cy="5080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1096" name="Group"/>
          <p:cNvGrpSpPr/>
          <p:nvPr/>
        </p:nvGrpSpPr>
        <p:grpSpPr>
          <a:xfrm>
            <a:off x="2997199" y="1993900"/>
            <a:ext cx="304801" cy="1230798"/>
            <a:chOff x="0" y="0"/>
            <a:chExt cx="304800" cy="1230797"/>
          </a:xfrm>
        </p:grpSpPr>
        <p:sp>
          <p:nvSpPr>
            <p:cNvPr id="1094" name="3"/>
            <p:cNvSpPr txBox="1"/>
            <p:nvPr/>
          </p:nvSpPr>
          <p:spPr>
            <a:xfrm>
              <a:off x="0" y="7445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095" name="Rectangle"/>
            <p:cNvSpPr/>
            <p:nvPr/>
          </p:nvSpPr>
          <p:spPr>
            <a:xfrm>
              <a:off x="38100" y="0"/>
              <a:ext cx="266700" cy="7493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1099" name="Group"/>
          <p:cNvGrpSpPr/>
          <p:nvPr/>
        </p:nvGrpSpPr>
        <p:grpSpPr>
          <a:xfrm>
            <a:off x="2336799" y="1714500"/>
            <a:ext cx="342901" cy="1497498"/>
            <a:chOff x="0" y="0"/>
            <a:chExt cx="342900" cy="1497497"/>
          </a:xfrm>
        </p:grpSpPr>
        <p:sp>
          <p:nvSpPr>
            <p:cNvPr id="1097" name="4"/>
            <p:cNvSpPr txBox="1"/>
            <p:nvPr/>
          </p:nvSpPr>
          <p:spPr>
            <a:xfrm>
              <a:off x="0" y="10112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1098" name="Rectangle"/>
            <p:cNvSpPr/>
            <p:nvPr/>
          </p:nvSpPr>
          <p:spPr>
            <a:xfrm>
              <a:off x="76200" y="0"/>
              <a:ext cx="266700" cy="10160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1102" name="Group"/>
          <p:cNvGrpSpPr/>
          <p:nvPr/>
        </p:nvGrpSpPr>
        <p:grpSpPr>
          <a:xfrm>
            <a:off x="5626099" y="1485900"/>
            <a:ext cx="317502" cy="1726098"/>
            <a:chOff x="0" y="0"/>
            <a:chExt cx="317500" cy="1726097"/>
          </a:xfrm>
        </p:grpSpPr>
        <p:sp>
          <p:nvSpPr>
            <p:cNvPr id="1100" name="5"/>
            <p:cNvSpPr txBox="1"/>
            <p:nvPr/>
          </p:nvSpPr>
          <p:spPr>
            <a:xfrm>
              <a:off x="0" y="12398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1101" name="Rectangle"/>
            <p:cNvSpPr/>
            <p:nvPr/>
          </p:nvSpPr>
          <p:spPr>
            <a:xfrm>
              <a:off x="50800" y="0"/>
              <a:ext cx="266701" cy="12446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1105" name="Group"/>
          <p:cNvGrpSpPr/>
          <p:nvPr/>
        </p:nvGrpSpPr>
        <p:grpSpPr>
          <a:xfrm>
            <a:off x="1039812" y="1231900"/>
            <a:ext cx="317501" cy="1967398"/>
            <a:chOff x="0" y="0"/>
            <a:chExt cx="317500" cy="1967397"/>
          </a:xfrm>
        </p:grpSpPr>
        <p:sp>
          <p:nvSpPr>
            <p:cNvPr id="1103" name="6"/>
            <p:cNvSpPr txBox="1"/>
            <p:nvPr/>
          </p:nvSpPr>
          <p:spPr>
            <a:xfrm>
              <a:off x="0" y="14811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1104" name="Rectangle"/>
            <p:cNvSpPr/>
            <p:nvPr/>
          </p:nvSpPr>
          <p:spPr>
            <a:xfrm>
              <a:off x="63500" y="0"/>
              <a:ext cx="254000" cy="14986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1108" name="Group"/>
          <p:cNvGrpSpPr/>
          <p:nvPr/>
        </p:nvGrpSpPr>
        <p:grpSpPr>
          <a:xfrm>
            <a:off x="4267199" y="990600"/>
            <a:ext cx="317501" cy="2246798"/>
            <a:chOff x="0" y="0"/>
            <a:chExt cx="317500" cy="2246797"/>
          </a:xfrm>
        </p:grpSpPr>
        <p:sp>
          <p:nvSpPr>
            <p:cNvPr id="1106" name="7"/>
            <p:cNvSpPr txBox="1"/>
            <p:nvPr/>
          </p:nvSpPr>
          <p:spPr>
            <a:xfrm>
              <a:off x="0" y="17605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1107" name="Rectangle"/>
            <p:cNvSpPr/>
            <p:nvPr/>
          </p:nvSpPr>
          <p:spPr>
            <a:xfrm>
              <a:off x="63500" y="0"/>
              <a:ext cx="254000" cy="17653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1111" name="Group"/>
          <p:cNvGrpSpPr/>
          <p:nvPr/>
        </p:nvGrpSpPr>
        <p:grpSpPr>
          <a:xfrm>
            <a:off x="3644899" y="749300"/>
            <a:ext cx="279401" cy="2475398"/>
            <a:chOff x="0" y="0"/>
            <a:chExt cx="279400" cy="2475397"/>
          </a:xfrm>
        </p:grpSpPr>
        <p:sp>
          <p:nvSpPr>
            <p:cNvPr id="1109" name="8"/>
            <p:cNvSpPr txBox="1"/>
            <p:nvPr/>
          </p:nvSpPr>
          <p:spPr>
            <a:xfrm>
              <a:off x="0" y="19891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1110" name="Rectangle"/>
            <p:cNvSpPr/>
            <p:nvPr/>
          </p:nvSpPr>
          <p:spPr>
            <a:xfrm>
              <a:off x="25400" y="0"/>
              <a:ext cx="254000" cy="19939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1114" name="Group"/>
          <p:cNvGrpSpPr/>
          <p:nvPr/>
        </p:nvGrpSpPr>
        <p:grpSpPr>
          <a:xfrm>
            <a:off x="1730374" y="455612"/>
            <a:ext cx="279401" cy="2742099"/>
            <a:chOff x="0" y="0"/>
            <a:chExt cx="279400" cy="2742097"/>
          </a:xfrm>
        </p:grpSpPr>
        <p:sp>
          <p:nvSpPr>
            <p:cNvPr id="1112" name="9"/>
            <p:cNvSpPr txBox="1"/>
            <p:nvPr/>
          </p:nvSpPr>
          <p:spPr>
            <a:xfrm>
              <a:off x="0" y="22558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9</a:t>
              </a:r>
            </a:p>
          </p:txBody>
        </p:sp>
        <p:sp>
          <p:nvSpPr>
            <p:cNvPr id="1113" name="Rectangle"/>
            <p:cNvSpPr/>
            <p:nvPr/>
          </p:nvSpPr>
          <p:spPr>
            <a:xfrm>
              <a:off x="25400" y="0"/>
              <a:ext cx="254000" cy="22606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sp>
        <p:nvSpPr>
          <p:cNvPr id="1115" name="Bubble Sort"/>
          <p:cNvSpPr txBox="1"/>
          <p:nvPr/>
        </p:nvSpPr>
        <p:spPr>
          <a:xfrm>
            <a:off x="2451100" y="4833935"/>
            <a:ext cx="1881747" cy="4862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9044" tIns="19044" rIns="19044" bIns="19044">
            <a:spAutoFit/>
          </a:bodyPr>
          <a:lstStyle>
            <a:lvl1pPr defTabSz="762000">
              <a:lnSpc>
                <a:spcPts val="3600"/>
              </a:lnSpc>
              <a:tabLst>
                <a:tab pos="355600" algn="l"/>
                <a:tab pos="711200" algn="l"/>
                <a:tab pos="1079500" algn="l"/>
              </a:tabLst>
              <a:defRPr sz="30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lvl1pPr>
          </a:lstStyle>
          <a:p>
            <a:pPr/>
            <a:r>
              <a:t>Bubble Sort</a:t>
            </a:r>
          </a:p>
        </p:txBody>
      </p:sp>
      <p:sp>
        <p:nvSpPr>
          <p:cNvPr id="1116" name="Line"/>
          <p:cNvSpPr/>
          <p:nvPr/>
        </p:nvSpPr>
        <p:spPr>
          <a:xfrm flipH="1">
            <a:off x="6756399" y="571500"/>
            <a:ext cx="1" cy="4241800"/>
          </a:xfrm>
          <a:prstGeom prst="line">
            <a:avLst/>
          </a:prstGeom>
          <a:ln w="25400">
            <a:solidFill>
              <a:srgbClr val="FFFFFF"/>
            </a:solidFill>
          </a:ln>
        </p:spPr>
        <p:txBody>
          <a:bodyPr lIns="45719" rIns="45719"/>
          <a:lstStyle/>
          <a:p>
            <a:pPr/>
          </a:p>
        </p:txBody>
      </p:sp>
      <p:grpSp>
        <p:nvGrpSpPr>
          <p:cNvPr id="1119" name="Group"/>
          <p:cNvGrpSpPr/>
          <p:nvPr/>
        </p:nvGrpSpPr>
        <p:grpSpPr>
          <a:xfrm>
            <a:off x="968374" y="3233735"/>
            <a:ext cx="381001" cy="486263"/>
            <a:chOff x="0" y="0"/>
            <a:chExt cx="381000" cy="486261"/>
          </a:xfrm>
        </p:grpSpPr>
        <p:sp>
          <p:nvSpPr>
            <p:cNvPr id="1117" name="Rectangle"/>
            <p:cNvSpPr/>
            <p:nvPr/>
          </p:nvSpPr>
          <p:spPr>
            <a:xfrm>
              <a:off x="38100" y="55564"/>
              <a:ext cx="342900" cy="393701"/>
            </a:xfrm>
            <a:prstGeom prst="rect">
              <a:avLst/>
            </a:prstGeom>
            <a:solidFill>
              <a:srgbClr val="0000FF"/>
            </a:solidFill>
            <a:ln w="25400" cap="flat">
              <a:solidFill>
                <a:srgbClr val="00FFFF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  <p:sp>
          <p:nvSpPr>
            <p:cNvPr id="1118" name="L"/>
            <p:cNvSpPr txBox="1"/>
            <p:nvPr/>
          </p:nvSpPr>
          <p:spPr>
            <a:xfrm>
              <a:off x="0" y="0"/>
              <a:ext cx="283518" cy="4862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solidFill>
                    <a:srgbClr val="FFFFFF"/>
                  </a:solidFill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L</a:t>
              </a:r>
            </a:p>
          </p:txBody>
        </p:sp>
      </p:grpSp>
      <p:sp>
        <p:nvSpPr>
          <p:cNvPr id="1120" name="Line"/>
          <p:cNvSpPr/>
          <p:nvPr/>
        </p:nvSpPr>
        <p:spPr>
          <a:xfrm flipH="1">
            <a:off x="1184274" y="3840162"/>
            <a:ext cx="1" cy="647701"/>
          </a:xfrm>
          <a:prstGeom prst="line">
            <a:avLst/>
          </a:prstGeom>
          <a:ln w="57150">
            <a:solidFill>
              <a:srgbClr val="FF0000"/>
            </a:solidFill>
            <a:headEnd type="triangle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Here's an implementation:…"/>
          <p:cNvSpPr txBox="1"/>
          <p:nvPr/>
        </p:nvSpPr>
        <p:spPr>
          <a:xfrm>
            <a:off x="103187" y="608010"/>
            <a:ext cx="7440676" cy="47015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9044" tIns="19044" rIns="19044" bIns="19044">
            <a:spAutoFit/>
          </a:bodyPr>
          <a:lstStyle/>
          <a:p>
            <a:pPr defTabSz="762000">
              <a:lnSpc>
                <a:spcPts val="3600"/>
              </a:lnSpc>
              <a:tabLst>
                <a:tab pos="355600" algn="l"/>
                <a:tab pos="711200" algn="l"/>
                <a:tab pos="1079500" algn="l"/>
              </a:tabLst>
              <a:defRPr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pPr>
            <a:r>
              <a:t>Here's an implementation:</a:t>
            </a:r>
          </a:p>
          <a:p>
            <a:pPr defTabSz="762000">
              <a:lnSpc>
                <a:spcPts val="3600"/>
              </a:lnSpc>
              <a:tabLst>
                <a:tab pos="355600" algn="l"/>
                <a:tab pos="711200" algn="l"/>
                <a:tab pos="1079500" algn="l"/>
              </a:tabLst>
              <a:defRPr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pPr>
          </a:p>
          <a:p>
            <a:pPr defTabSz="762000">
              <a:lnSpc>
                <a:spcPts val="2100"/>
              </a:lnSpc>
              <a:tabLst>
                <a:tab pos="355600" algn="l"/>
                <a:tab pos="711200" algn="l"/>
                <a:tab pos="1079500" algn="l"/>
              </a:tabLst>
              <a:defRPr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pPr>
            <a:r>
              <a:t>1.		for the smallest value	</a:t>
            </a:r>
          </a:p>
          <a:p>
            <a:pPr defTabSz="762000">
              <a:lnSpc>
                <a:spcPts val="2100"/>
              </a:lnSpc>
              <a:tabLst>
                <a:tab pos="355600" algn="l"/>
                <a:tab pos="711200" algn="l"/>
                <a:tab pos="1079500" algn="l"/>
              </a:tabLst>
              <a:defRPr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defTabSz="762000">
              <a:lnSpc>
                <a:spcPts val="2100"/>
              </a:lnSpc>
              <a:tabLst>
                <a:tab pos="355600" algn="l"/>
                <a:tab pos="711200" algn="l"/>
                <a:tab pos="1079500" algn="l"/>
              </a:tabLst>
              <a:defRPr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pPr>
            <a:r>
              <a:t>			smallest = 0;   // location of smallest so far</a:t>
            </a:r>
            <a:br/>
            <a:r>
              <a:t>			for (j=1;j&lt;n;j++)</a:t>
            </a:r>
          </a:p>
          <a:p>
            <a:pPr defTabSz="762000">
              <a:lnSpc>
                <a:spcPts val="2100"/>
              </a:lnSpc>
              <a:tabLst>
                <a:tab pos="355600" algn="l"/>
                <a:tab pos="711200" algn="l"/>
                <a:tab pos="1079500" algn="l"/>
              </a:tabLst>
              <a:defRPr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pPr>
            <a:r>
              <a:t>			{</a:t>
            </a:r>
          </a:p>
          <a:p>
            <a:pPr defTabSz="762000">
              <a:lnSpc>
                <a:spcPts val="2100"/>
              </a:lnSpc>
              <a:tabLst>
                <a:tab pos="355600" algn="l"/>
                <a:tab pos="711200" algn="l"/>
                <a:tab pos="1079500" algn="l"/>
              </a:tabLst>
              <a:defRPr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pPr>
            <a:r>
              <a:t>				if (X[smallest] &gt; X[j])</a:t>
            </a:r>
            <a:br/>
            <a:r>
              <a:t>			   		smallest = j; // new loc of smallest</a:t>
            </a:r>
          </a:p>
          <a:p>
            <a:pPr defTabSz="762000">
              <a:lnSpc>
                <a:spcPts val="2100"/>
              </a:lnSpc>
              <a:tabLst>
                <a:tab pos="355600" algn="l"/>
                <a:tab pos="711200" algn="l"/>
                <a:tab pos="1079500" algn="l"/>
              </a:tabLst>
              <a:defRPr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pPr>
            <a:r>
              <a:t>			}</a:t>
            </a:r>
            <a:br/>
            <a:r>
              <a:t>			if (smallest != 0) // swap if not already in </a:t>
            </a:r>
            <a:br/>
            <a:r>
              <a:t>			{	                // correct position</a:t>
            </a:r>
            <a:br/>
            <a:r>
              <a:t>					temp = X[0];</a:t>
            </a:r>
            <a:br/>
            <a:r>
              <a:t>					X[0] = X[smallest];</a:t>
            </a:r>
            <a:br/>
            <a:r>
              <a:t>					X[smallest] = temp;</a:t>
            </a:r>
          </a:p>
          <a:p>
            <a:pPr defTabSz="762000">
              <a:lnSpc>
                <a:spcPts val="2100"/>
              </a:lnSpc>
              <a:tabLst>
                <a:tab pos="355600" algn="l"/>
                <a:tab pos="711200" algn="l"/>
                <a:tab pos="1079500" algn="l"/>
              </a:tabLst>
              <a:defRPr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pPr>
            <a:r>
              <a:t>			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4" name="Group"/>
          <p:cNvGrpSpPr/>
          <p:nvPr/>
        </p:nvGrpSpPr>
        <p:grpSpPr>
          <a:xfrm>
            <a:off x="6286499" y="2476499"/>
            <a:ext cx="317501" cy="735499"/>
            <a:chOff x="0" y="0"/>
            <a:chExt cx="317500" cy="735497"/>
          </a:xfrm>
        </p:grpSpPr>
        <p:sp>
          <p:nvSpPr>
            <p:cNvPr id="1122" name="1"/>
            <p:cNvSpPr txBox="1"/>
            <p:nvPr/>
          </p:nvSpPr>
          <p:spPr>
            <a:xfrm>
              <a:off x="0" y="2492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123" name="Rectangle"/>
            <p:cNvSpPr/>
            <p:nvPr/>
          </p:nvSpPr>
          <p:spPr>
            <a:xfrm>
              <a:off x="50800" y="0"/>
              <a:ext cx="266700" cy="2540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1127" name="Group"/>
          <p:cNvGrpSpPr/>
          <p:nvPr/>
        </p:nvGrpSpPr>
        <p:grpSpPr>
          <a:xfrm>
            <a:off x="4991099" y="2247900"/>
            <a:ext cx="279401" cy="976798"/>
            <a:chOff x="0" y="0"/>
            <a:chExt cx="279400" cy="976797"/>
          </a:xfrm>
        </p:grpSpPr>
        <p:sp>
          <p:nvSpPr>
            <p:cNvPr id="1125" name="2"/>
            <p:cNvSpPr txBox="1"/>
            <p:nvPr/>
          </p:nvSpPr>
          <p:spPr>
            <a:xfrm>
              <a:off x="0" y="4905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126" name="Rectangle"/>
            <p:cNvSpPr/>
            <p:nvPr/>
          </p:nvSpPr>
          <p:spPr>
            <a:xfrm>
              <a:off x="12700" y="0"/>
              <a:ext cx="266700" cy="5080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1130" name="Group"/>
          <p:cNvGrpSpPr/>
          <p:nvPr/>
        </p:nvGrpSpPr>
        <p:grpSpPr>
          <a:xfrm>
            <a:off x="2997199" y="1993900"/>
            <a:ext cx="304801" cy="1230798"/>
            <a:chOff x="0" y="0"/>
            <a:chExt cx="304800" cy="1230797"/>
          </a:xfrm>
        </p:grpSpPr>
        <p:sp>
          <p:nvSpPr>
            <p:cNvPr id="1128" name="3"/>
            <p:cNvSpPr txBox="1"/>
            <p:nvPr/>
          </p:nvSpPr>
          <p:spPr>
            <a:xfrm>
              <a:off x="0" y="7445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129" name="Rectangle"/>
            <p:cNvSpPr/>
            <p:nvPr/>
          </p:nvSpPr>
          <p:spPr>
            <a:xfrm>
              <a:off x="38100" y="0"/>
              <a:ext cx="266700" cy="7493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1133" name="Group"/>
          <p:cNvGrpSpPr/>
          <p:nvPr/>
        </p:nvGrpSpPr>
        <p:grpSpPr>
          <a:xfrm>
            <a:off x="2336799" y="1714500"/>
            <a:ext cx="342901" cy="1497498"/>
            <a:chOff x="0" y="0"/>
            <a:chExt cx="342900" cy="1497497"/>
          </a:xfrm>
        </p:grpSpPr>
        <p:sp>
          <p:nvSpPr>
            <p:cNvPr id="1131" name="4"/>
            <p:cNvSpPr txBox="1"/>
            <p:nvPr/>
          </p:nvSpPr>
          <p:spPr>
            <a:xfrm>
              <a:off x="0" y="10112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1132" name="Rectangle"/>
            <p:cNvSpPr/>
            <p:nvPr/>
          </p:nvSpPr>
          <p:spPr>
            <a:xfrm>
              <a:off x="76200" y="0"/>
              <a:ext cx="266700" cy="10160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1136" name="Group"/>
          <p:cNvGrpSpPr/>
          <p:nvPr/>
        </p:nvGrpSpPr>
        <p:grpSpPr>
          <a:xfrm>
            <a:off x="5626099" y="1485900"/>
            <a:ext cx="317502" cy="1726098"/>
            <a:chOff x="0" y="0"/>
            <a:chExt cx="317500" cy="1726097"/>
          </a:xfrm>
        </p:grpSpPr>
        <p:sp>
          <p:nvSpPr>
            <p:cNvPr id="1134" name="5"/>
            <p:cNvSpPr txBox="1"/>
            <p:nvPr/>
          </p:nvSpPr>
          <p:spPr>
            <a:xfrm>
              <a:off x="0" y="12398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1135" name="Rectangle"/>
            <p:cNvSpPr/>
            <p:nvPr/>
          </p:nvSpPr>
          <p:spPr>
            <a:xfrm>
              <a:off x="50800" y="0"/>
              <a:ext cx="266701" cy="12446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1139" name="Group"/>
          <p:cNvGrpSpPr/>
          <p:nvPr/>
        </p:nvGrpSpPr>
        <p:grpSpPr>
          <a:xfrm>
            <a:off x="1039812" y="1231900"/>
            <a:ext cx="317501" cy="1967398"/>
            <a:chOff x="0" y="0"/>
            <a:chExt cx="317500" cy="1967397"/>
          </a:xfrm>
        </p:grpSpPr>
        <p:sp>
          <p:nvSpPr>
            <p:cNvPr id="1137" name="6"/>
            <p:cNvSpPr txBox="1"/>
            <p:nvPr/>
          </p:nvSpPr>
          <p:spPr>
            <a:xfrm>
              <a:off x="0" y="14811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1138" name="Rectangle"/>
            <p:cNvSpPr/>
            <p:nvPr/>
          </p:nvSpPr>
          <p:spPr>
            <a:xfrm>
              <a:off x="63500" y="0"/>
              <a:ext cx="254000" cy="14986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1142" name="Group"/>
          <p:cNvGrpSpPr/>
          <p:nvPr/>
        </p:nvGrpSpPr>
        <p:grpSpPr>
          <a:xfrm>
            <a:off x="4267199" y="990600"/>
            <a:ext cx="317501" cy="2246798"/>
            <a:chOff x="0" y="0"/>
            <a:chExt cx="317500" cy="2246797"/>
          </a:xfrm>
        </p:grpSpPr>
        <p:sp>
          <p:nvSpPr>
            <p:cNvPr id="1140" name="7"/>
            <p:cNvSpPr txBox="1"/>
            <p:nvPr/>
          </p:nvSpPr>
          <p:spPr>
            <a:xfrm>
              <a:off x="0" y="17605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1141" name="Rectangle"/>
            <p:cNvSpPr/>
            <p:nvPr/>
          </p:nvSpPr>
          <p:spPr>
            <a:xfrm>
              <a:off x="63500" y="0"/>
              <a:ext cx="254000" cy="17653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1145" name="Group"/>
          <p:cNvGrpSpPr/>
          <p:nvPr/>
        </p:nvGrpSpPr>
        <p:grpSpPr>
          <a:xfrm>
            <a:off x="3644899" y="749300"/>
            <a:ext cx="279401" cy="2475398"/>
            <a:chOff x="0" y="0"/>
            <a:chExt cx="279400" cy="2475397"/>
          </a:xfrm>
        </p:grpSpPr>
        <p:sp>
          <p:nvSpPr>
            <p:cNvPr id="1143" name="8"/>
            <p:cNvSpPr txBox="1"/>
            <p:nvPr/>
          </p:nvSpPr>
          <p:spPr>
            <a:xfrm>
              <a:off x="0" y="19891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1144" name="Rectangle"/>
            <p:cNvSpPr/>
            <p:nvPr/>
          </p:nvSpPr>
          <p:spPr>
            <a:xfrm>
              <a:off x="25400" y="0"/>
              <a:ext cx="254000" cy="19939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1148" name="Group"/>
          <p:cNvGrpSpPr/>
          <p:nvPr/>
        </p:nvGrpSpPr>
        <p:grpSpPr>
          <a:xfrm>
            <a:off x="1730374" y="455612"/>
            <a:ext cx="279401" cy="2742099"/>
            <a:chOff x="0" y="0"/>
            <a:chExt cx="279400" cy="2742097"/>
          </a:xfrm>
        </p:grpSpPr>
        <p:sp>
          <p:nvSpPr>
            <p:cNvPr id="1146" name="9"/>
            <p:cNvSpPr txBox="1"/>
            <p:nvPr/>
          </p:nvSpPr>
          <p:spPr>
            <a:xfrm>
              <a:off x="0" y="22558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9</a:t>
              </a:r>
            </a:p>
          </p:txBody>
        </p:sp>
        <p:sp>
          <p:nvSpPr>
            <p:cNvPr id="1147" name="Rectangle"/>
            <p:cNvSpPr/>
            <p:nvPr/>
          </p:nvSpPr>
          <p:spPr>
            <a:xfrm>
              <a:off x="25400" y="0"/>
              <a:ext cx="254000" cy="22606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sp>
        <p:nvSpPr>
          <p:cNvPr id="1149" name="Bubble Sort"/>
          <p:cNvSpPr txBox="1"/>
          <p:nvPr/>
        </p:nvSpPr>
        <p:spPr>
          <a:xfrm>
            <a:off x="2451100" y="4833935"/>
            <a:ext cx="1881747" cy="4862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9044" tIns="19044" rIns="19044" bIns="19044">
            <a:spAutoFit/>
          </a:bodyPr>
          <a:lstStyle>
            <a:lvl1pPr defTabSz="762000">
              <a:lnSpc>
                <a:spcPts val="3600"/>
              </a:lnSpc>
              <a:tabLst>
                <a:tab pos="355600" algn="l"/>
                <a:tab pos="711200" algn="l"/>
                <a:tab pos="1079500" algn="l"/>
              </a:tabLst>
              <a:defRPr sz="30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lvl1pPr>
          </a:lstStyle>
          <a:p>
            <a:pPr/>
            <a:r>
              <a:t>Bubble Sort</a:t>
            </a:r>
          </a:p>
        </p:txBody>
      </p:sp>
      <p:sp>
        <p:nvSpPr>
          <p:cNvPr id="1150" name="Line"/>
          <p:cNvSpPr/>
          <p:nvPr/>
        </p:nvSpPr>
        <p:spPr>
          <a:xfrm flipH="1">
            <a:off x="6756399" y="571500"/>
            <a:ext cx="1" cy="4241800"/>
          </a:xfrm>
          <a:prstGeom prst="line">
            <a:avLst/>
          </a:prstGeom>
          <a:ln w="25400">
            <a:solidFill>
              <a:srgbClr val="FFFFFF"/>
            </a:solidFill>
          </a:ln>
        </p:spPr>
        <p:txBody>
          <a:bodyPr lIns="45719" rIns="45719"/>
          <a:lstStyle/>
          <a:p>
            <a:pPr/>
          </a:p>
        </p:txBody>
      </p:sp>
      <p:grpSp>
        <p:nvGrpSpPr>
          <p:cNvPr id="1153" name="Group"/>
          <p:cNvGrpSpPr/>
          <p:nvPr/>
        </p:nvGrpSpPr>
        <p:grpSpPr>
          <a:xfrm>
            <a:off x="968374" y="3233735"/>
            <a:ext cx="381001" cy="486263"/>
            <a:chOff x="0" y="0"/>
            <a:chExt cx="381000" cy="486261"/>
          </a:xfrm>
        </p:grpSpPr>
        <p:sp>
          <p:nvSpPr>
            <p:cNvPr id="1151" name="Rectangle"/>
            <p:cNvSpPr/>
            <p:nvPr/>
          </p:nvSpPr>
          <p:spPr>
            <a:xfrm>
              <a:off x="38100" y="55564"/>
              <a:ext cx="342900" cy="393701"/>
            </a:xfrm>
            <a:prstGeom prst="rect">
              <a:avLst/>
            </a:prstGeom>
            <a:solidFill>
              <a:srgbClr val="0000FF"/>
            </a:solidFill>
            <a:ln w="25400" cap="flat">
              <a:solidFill>
                <a:srgbClr val="00FFFF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  <p:sp>
          <p:nvSpPr>
            <p:cNvPr id="1152" name="L"/>
            <p:cNvSpPr txBox="1"/>
            <p:nvPr/>
          </p:nvSpPr>
          <p:spPr>
            <a:xfrm>
              <a:off x="0" y="0"/>
              <a:ext cx="283518" cy="4862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solidFill>
                    <a:srgbClr val="FFFFFF"/>
                  </a:solidFill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L</a:t>
              </a:r>
            </a:p>
          </p:txBody>
        </p:sp>
      </p:grpSp>
      <p:sp>
        <p:nvSpPr>
          <p:cNvPr id="1154" name="Line"/>
          <p:cNvSpPr/>
          <p:nvPr/>
        </p:nvSpPr>
        <p:spPr>
          <a:xfrm>
            <a:off x="1831975" y="3840162"/>
            <a:ext cx="0" cy="647701"/>
          </a:xfrm>
          <a:prstGeom prst="line">
            <a:avLst/>
          </a:prstGeom>
          <a:ln w="57150">
            <a:solidFill>
              <a:srgbClr val="FF0000"/>
            </a:solidFill>
            <a:headEnd type="triangle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8" name="Group"/>
          <p:cNvGrpSpPr/>
          <p:nvPr/>
        </p:nvGrpSpPr>
        <p:grpSpPr>
          <a:xfrm>
            <a:off x="6286499" y="2476499"/>
            <a:ext cx="317501" cy="735499"/>
            <a:chOff x="0" y="0"/>
            <a:chExt cx="317500" cy="735497"/>
          </a:xfrm>
        </p:grpSpPr>
        <p:sp>
          <p:nvSpPr>
            <p:cNvPr id="1156" name="1"/>
            <p:cNvSpPr txBox="1"/>
            <p:nvPr/>
          </p:nvSpPr>
          <p:spPr>
            <a:xfrm>
              <a:off x="0" y="2492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157" name="Rectangle"/>
            <p:cNvSpPr/>
            <p:nvPr/>
          </p:nvSpPr>
          <p:spPr>
            <a:xfrm>
              <a:off x="50800" y="0"/>
              <a:ext cx="266700" cy="2540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1161" name="Group"/>
          <p:cNvGrpSpPr/>
          <p:nvPr/>
        </p:nvGrpSpPr>
        <p:grpSpPr>
          <a:xfrm>
            <a:off x="4991099" y="2247900"/>
            <a:ext cx="279401" cy="976798"/>
            <a:chOff x="0" y="0"/>
            <a:chExt cx="279400" cy="976797"/>
          </a:xfrm>
        </p:grpSpPr>
        <p:sp>
          <p:nvSpPr>
            <p:cNvPr id="1159" name="2"/>
            <p:cNvSpPr txBox="1"/>
            <p:nvPr/>
          </p:nvSpPr>
          <p:spPr>
            <a:xfrm>
              <a:off x="0" y="4905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160" name="Rectangle"/>
            <p:cNvSpPr/>
            <p:nvPr/>
          </p:nvSpPr>
          <p:spPr>
            <a:xfrm>
              <a:off x="12700" y="0"/>
              <a:ext cx="266700" cy="5080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1164" name="Group"/>
          <p:cNvGrpSpPr/>
          <p:nvPr/>
        </p:nvGrpSpPr>
        <p:grpSpPr>
          <a:xfrm>
            <a:off x="2997199" y="1993900"/>
            <a:ext cx="304801" cy="1230798"/>
            <a:chOff x="0" y="0"/>
            <a:chExt cx="304800" cy="1230797"/>
          </a:xfrm>
        </p:grpSpPr>
        <p:sp>
          <p:nvSpPr>
            <p:cNvPr id="1162" name="3"/>
            <p:cNvSpPr txBox="1"/>
            <p:nvPr/>
          </p:nvSpPr>
          <p:spPr>
            <a:xfrm>
              <a:off x="0" y="7445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163" name="Rectangle"/>
            <p:cNvSpPr/>
            <p:nvPr/>
          </p:nvSpPr>
          <p:spPr>
            <a:xfrm>
              <a:off x="38100" y="0"/>
              <a:ext cx="266700" cy="7493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1167" name="Group"/>
          <p:cNvGrpSpPr/>
          <p:nvPr/>
        </p:nvGrpSpPr>
        <p:grpSpPr>
          <a:xfrm>
            <a:off x="1722437" y="1679575"/>
            <a:ext cx="342901" cy="1497498"/>
            <a:chOff x="0" y="0"/>
            <a:chExt cx="342900" cy="1497497"/>
          </a:xfrm>
        </p:grpSpPr>
        <p:sp>
          <p:nvSpPr>
            <p:cNvPr id="1165" name="4"/>
            <p:cNvSpPr txBox="1"/>
            <p:nvPr/>
          </p:nvSpPr>
          <p:spPr>
            <a:xfrm>
              <a:off x="0" y="10112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1166" name="Rectangle"/>
            <p:cNvSpPr/>
            <p:nvPr/>
          </p:nvSpPr>
          <p:spPr>
            <a:xfrm>
              <a:off x="76200" y="0"/>
              <a:ext cx="266700" cy="10160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1170" name="Group"/>
          <p:cNvGrpSpPr/>
          <p:nvPr/>
        </p:nvGrpSpPr>
        <p:grpSpPr>
          <a:xfrm>
            <a:off x="5626099" y="1485900"/>
            <a:ext cx="317502" cy="1726098"/>
            <a:chOff x="0" y="0"/>
            <a:chExt cx="317500" cy="1726097"/>
          </a:xfrm>
        </p:grpSpPr>
        <p:sp>
          <p:nvSpPr>
            <p:cNvPr id="1168" name="5"/>
            <p:cNvSpPr txBox="1"/>
            <p:nvPr/>
          </p:nvSpPr>
          <p:spPr>
            <a:xfrm>
              <a:off x="0" y="12398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1169" name="Rectangle"/>
            <p:cNvSpPr/>
            <p:nvPr/>
          </p:nvSpPr>
          <p:spPr>
            <a:xfrm>
              <a:off x="50800" y="0"/>
              <a:ext cx="266701" cy="12446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1173" name="Group"/>
          <p:cNvGrpSpPr/>
          <p:nvPr/>
        </p:nvGrpSpPr>
        <p:grpSpPr>
          <a:xfrm>
            <a:off x="1039812" y="1231900"/>
            <a:ext cx="317501" cy="1967398"/>
            <a:chOff x="0" y="0"/>
            <a:chExt cx="317500" cy="1967397"/>
          </a:xfrm>
        </p:grpSpPr>
        <p:sp>
          <p:nvSpPr>
            <p:cNvPr id="1171" name="6"/>
            <p:cNvSpPr txBox="1"/>
            <p:nvPr/>
          </p:nvSpPr>
          <p:spPr>
            <a:xfrm>
              <a:off x="0" y="14811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1172" name="Rectangle"/>
            <p:cNvSpPr/>
            <p:nvPr/>
          </p:nvSpPr>
          <p:spPr>
            <a:xfrm>
              <a:off x="63500" y="0"/>
              <a:ext cx="254000" cy="14986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1176" name="Group"/>
          <p:cNvGrpSpPr/>
          <p:nvPr/>
        </p:nvGrpSpPr>
        <p:grpSpPr>
          <a:xfrm>
            <a:off x="4267199" y="990600"/>
            <a:ext cx="317501" cy="2246798"/>
            <a:chOff x="0" y="0"/>
            <a:chExt cx="317500" cy="2246797"/>
          </a:xfrm>
        </p:grpSpPr>
        <p:sp>
          <p:nvSpPr>
            <p:cNvPr id="1174" name="7"/>
            <p:cNvSpPr txBox="1"/>
            <p:nvPr/>
          </p:nvSpPr>
          <p:spPr>
            <a:xfrm>
              <a:off x="0" y="17605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1175" name="Rectangle"/>
            <p:cNvSpPr/>
            <p:nvPr/>
          </p:nvSpPr>
          <p:spPr>
            <a:xfrm>
              <a:off x="63500" y="0"/>
              <a:ext cx="254000" cy="17653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1179" name="Group"/>
          <p:cNvGrpSpPr/>
          <p:nvPr/>
        </p:nvGrpSpPr>
        <p:grpSpPr>
          <a:xfrm>
            <a:off x="3644899" y="749300"/>
            <a:ext cx="279401" cy="2475398"/>
            <a:chOff x="0" y="0"/>
            <a:chExt cx="279400" cy="2475397"/>
          </a:xfrm>
        </p:grpSpPr>
        <p:sp>
          <p:nvSpPr>
            <p:cNvPr id="1177" name="8"/>
            <p:cNvSpPr txBox="1"/>
            <p:nvPr/>
          </p:nvSpPr>
          <p:spPr>
            <a:xfrm>
              <a:off x="0" y="19891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1178" name="Rectangle"/>
            <p:cNvSpPr/>
            <p:nvPr/>
          </p:nvSpPr>
          <p:spPr>
            <a:xfrm>
              <a:off x="25400" y="0"/>
              <a:ext cx="254000" cy="19939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1182" name="Group"/>
          <p:cNvGrpSpPr/>
          <p:nvPr/>
        </p:nvGrpSpPr>
        <p:grpSpPr>
          <a:xfrm>
            <a:off x="2378074" y="455612"/>
            <a:ext cx="279401" cy="2742099"/>
            <a:chOff x="0" y="0"/>
            <a:chExt cx="279400" cy="2742097"/>
          </a:xfrm>
        </p:grpSpPr>
        <p:sp>
          <p:nvSpPr>
            <p:cNvPr id="1180" name="9"/>
            <p:cNvSpPr txBox="1"/>
            <p:nvPr/>
          </p:nvSpPr>
          <p:spPr>
            <a:xfrm>
              <a:off x="0" y="22558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9</a:t>
              </a:r>
            </a:p>
          </p:txBody>
        </p:sp>
        <p:sp>
          <p:nvSpPr>
            <p:cNvPr id="1181" name="Rectangle"/>
            <p:cNvSpPr/>
            <p:nvPr/>
          </p:nvSpPr>
          <p:spPr>
            <a:xfrm>
              <a:off x="25400" y="0"/>
              <a:ext cx="254000" cy="22606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sp>
        <p:nvSpPr>
          <p:cNvPr id="1183" name="Bubble Sort"/>
          <p:cNvSpPr txBox="1"/>
          <p:nvPr/>
        </p:nvSpPr>
        <p:spPr>
          <a:xfrm>
            <a:off x="2451100" y="4833935"/>
            <a:ext cx="1881747" cy="4862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9044" tIns="19044" rIns="19044" bIns="19044">
            <a:spAutoFit/>
          </a:bodyPr>
          <a:lstStyle>
            <a:lvl1pPr defTabSz="762000">
              <a:lnSpc>
                <a:spcPts val="3600"/>
              </a:lnSpc>
              <a:tabLst>
                <a:tab pos="355600" algn="l"/>
                <a:tab pos="711200" algn="l"/>
                <a:tab pos="1079500" algn="l"/>
              </a:tabLst>
              <a:defRPr sz="30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lvl1pPr>
          </a:lstStyle>
          <a:p>
            <a:pPr/>
            <a:r>
              <a:t>Bubble Sort</a:t>
            </a:r>
          </a:p>
        </p:txBody>
      </p:sp>
      <p:sp>
        <p:nvSpPr>
          <p:cNvPr id="1184" name="Line"/>
          <p:cNvSpPr/>
          <p:nvPr/>
        </p:nvSpPr>
        <p:spPr>
          <a:xfrm flipH="1">
            <a:off x="6756399" y="571500"/>
            <a:ext cx="1" cy="4241800"/>
          </a:xfrm>
          <a:prstGeom prst="line">
            <a:avLst/>
          </a:prstGeom>
          <a:ln w="25400">
            <a:solidFill>
              <a:srgbClr val="FFFFFF"/>
            </a:solidFill>
          </a:ln>
        </p:spPr>
        <p:txBody>
          <a:bodyPr lIns="45719" rIns="45719"/>
          <a:lstStyle/>
          <a:p>
            <a:pPr/>
          </a:p>
        </p:txBody>
      </p:sp>
      <p:grpSp>
        <p:nvGrpSpPr>
          <p:cNvPr id="1187" name="Group"/>
          <p:cNvGrpSpPr/>
          <p:nvPr/>
        </p:nvGrpSpPr>
        <p:grpSpPr>
          <a:xfrm>
            <a:off x="1687512" y="3233735"/>
            <a:ext cx="381001" cy="486263"/>
            <a:chOff x="0" y="0"/>
            <a:chExt cx="381000" cy="486261"/>
          </a:xfrm>
        </p:grpSpPr>
        <p:sp>
          <p:nvSpPr>
            <p:cNvPr id="1185" name="Rectangle"/>
            <p:cNvSpPr/>
            <p:nvPr/>
          </p:nvSpPr>
          <p:spPr>
            <a:xfrm>
              <a:off x="38100" y="55564"/>
              <a:ext cx="342900" cy="393701"/>
            </a:xfrm>
            <a:prstGeom prst="rect">
              <a:avLst/>
            </a:prstGeom>
            <a:solidFill>
              <a:srgbClr val="0000FF"/>
            </a:solidFill>
            <a:ln w="25400" cap="flat">
              <a:solidFill>
                <a:srgbClr val="00FFFF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  <p:sp>
          <p:nvSpPr>
            <p:cNvPr id="1186" name="L"/>
            <p:cNvSpPr txBox="1"/>
            <p:nvPr/>
          </p:nvSpPr>
          <p:spPr>
            <a:xfrm>
              <a:off x="0" y="0"/>
              <a:ext cx="283518" cy="4862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solidFill>
                    <a:srgbClr val="FFFFFF"/>
                  </a:solidFill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L</a:t>
              </a:r>
            </a:p>
          </p:txBody>
        </p:sp>
      </p:grpSp>
      <p:sp>
        <p:nvSpPr>
          <p:cNvPr id="1188" name="Line"/>
          <p:cNvSpPr/>
          <p:nvPr/>
        </p:nvSpPr>
        <p:spPr>
          <a:xfrm>
            <a:off x="1831975" y="3840162"/>
            <a:ext cx="0" cy="647701"/>
          </a:xfrm>
          <a:prstGeom prst="line">
            <a:avLst/>
          </a:prstGeom>
          <a:ln w="57150">
            <a:solidFill>
              <a:srgbClr val="FF0000"/>
            </a:solidFill>
            <a:headEnd type="triangle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2" name="Group"/>
          <p:cNvGrpSpPr/>
          <p:nvPr/>
        </p:nvGrpSpPr>
        <p:grpSpPr>
          <a:xfrm>
            <a:off x="6286499" y="2476499"/>
            <a:ext cx="317501" cy="735499"/>
            <a:chOff x="0" y="0"/>
            <a:chExt cx="317500" cy="735497"/>
          </a:xfrm>
        </p:grpSpPr>
        <p:sp>
          <p:nvSpPr>
            <p:cNvPr id="1190" name="1"/>
            <p:cNvSpPr txBox="1"/>
            <p:nvPr/>
          </p:nvSpPr>
          <p:spPr>
            <a:xfrm>
              <a:off x="0" y="2492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191" name="Rectangle"/>
            <p:cNvSpPr/>
            <p:nvPr/>
          </p:nvSpPr>
          <p:spPr>
            <a:xfrm>
              <a:off x="50800" y="0"/>
              <a:ext cx="266700" cy="2540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1195" name="Group"/>
          <p:cNvGrpSpPr/>
          <p:nvPr/>
        </p:nvGrpSpPr>
        <p:grpSpPr>
          <a:xfrm>
            <a:off x="4991099" y="2247900"/>
            <a:ext cx="279401" cy="976798"/>
            <a:chOff x="0" y="0"/>
            <a:chExt cx="279400" cy="976797"/>
          </a:xfrm>
        </p:grpSpPr>
        <p:sp>
          <p:nvSpPr>
            <p:cNvPr id="1193" name="2"/>
            <p:cNvSpPr txBox="1"/>
            <p:nvPr/>
          </p:nvSpPr>
          <p:spPr>
            <a:xfrm>
              <a:off x="0" y="4905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194" name="Rectangle"/>
            <p:cNvSpPr/>
            <p:nvPr/>
          </p:nvSpPr>
          <p:spPr>
            <a:xfrm>
              <a:off x="12700" y="0"/>
              <a:ext cx="266700" cy="5080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1198" name="Group"/>
          <p:cNvGrpSpPr/>
          <p:nvPr/>
        </p:nvGrpSpPr>
        <p:grpSpPr>
          <a:xfrm>
            <a:off x="2997199" y="1993900"/>
            <a:ext cx="304801" cy="1230798"/>
            <a:chOff x="0" y="0"/>
            <a:chExt cx="304800" cy="1230797"/>
          </a:xfrm>
        </p:grpSpPr>
        <p:sp>
          <p:nvSpPr>
            <p:cNvPr id="1196" name="3"/>
            <p:cNvSpPr txBox="1"/>
            <p:nvPr/>
          </p:nvSpPr>
          <p:spPr>
            <a:xfrm>
              <a:off x="0" y="7445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197" name="Rectangle"/>
            <p:cNvSpPr/>
            <p:nvPr/>
          </p:nvSpPr>
          <p:spPr>
            <a:xfrm>
              <a:off x="38100" y="0"/>
              <a:ext cx="266700" cy="7493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1201" name="Group"/>
          <p:cNvGrpSpPr/>
          <p:nvPr/>
        </p:nvGrpSpPr>
        <p:grpSpPr>
          <a:xfrm>
            <a:off x="1722437" y="1679575"/>
            <a:ext cx="342901" cy="1497498"/>
            <a:chOff x="0" y="0"/>
            <a:chExt cx="342900" cy="1497497"/>
          </a:xfrm>
        </p:grpSpPr>
        <p:sp>
          <p:nvSpPr>
            <p:cNvPr id="1199" name="4"/>
            <p:cNvSpPr txBox="1"/>
            <p:nvPr/>
          </p:nvSpPr>
          <p:spPr>
            <a:xfrm>
              <a:off x="0" y="10112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1200" name="Rectangle"/>
            <p:cNvSpPr/>
            <p:nvPr/>
          </p:nvSpPr>
          <p:spPr>
            <a:xfrm>
              <a:off x="76200" y="0"/>
              <a:ext cx="266700" cy="10160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1204" name="Group"/>
          <p:cNvGrpSpPr/>
          <p:nvPr/>
        </p:nvGrpSpPr>
        <p:grpSpPr>
          <a:xfrm>
            <a:off x="5626099" y="1485900"/>
            <a:ext cx="317502" cy="1726098"/>
            <a:chOff x="0" y="0"/>
            <a:chExt cx="317500" cy="1726097"/>
          </a:xfrm>
        </p:grpSpPr>
        <p:sp>
          <p:nvSpPr>
            <p:cNvPr id="1202" name="5"/>
            <p:cNvSpPr txBox="1"/>
            <p:nvPr/>
          </p:nvSpPr>
          <p:spPr>
            <a:xfrm>
              <a:off x="0" y="12398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1203" name="Rectangle"/>
            <p:cNvSpPr/>
            <p:nvPr/>
          </p:nvSpPr>
          <p:spPr>
            <a:xfrm>
              <a:off x="50800" y="0"/>
              <a:ext cx="266701" cy="12446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1207" name="Group"/>
          <p:cNvGrpSpPr/>
          <p:nvPr/>
        </p:nvGrpSpPr>
        <p:grpSpPr>
          <a:xfrm>
            <a:off x="1039812" y="1231900"/>
            <a:ext cx="317501" cy="1967398"/>
            <a:chOff x="0" y="0"/>
            <a:chExt cx="317500" cy="1967397"/>
          </a:xfrm>
        </p:grpSpPr>
        <p:sp>
          <p:nvSpPr>
            <p:cNvPr id="1205" name="6"/>
            <p:cNvSpPr txBox="1"/>
            <p:nvPr/>
          </p:nvSpPr>
          <p:spPr>
            <a:xfrm>
              <a:off x="0" y="14811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1206" name="Rectangle"/>
            <p:cNvSpPr/>
            <p:nvPr/>
          </p:nvSpPr>
          <p:spPr>
            <a:xfrm>
              <a:off x="63500" y="0"/>
              <a:ext cx="254000" cy="14986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1210" name="Group"/>
          <p:cNvGrpSpPr/>
          <p:nvPr/>
        </p:nvGrpSpPr>
        <p:grpSpPr>
          <a:xfrm>
            <a:off x="4267199" y="990600"/>
            <a:ext cx="317501" cy="2246798"/>
            <a:chOff x="0" y="0"/>
            <a:chExt cx="317500" cy="2246797"/>
          </a:xfrm>
        </p:grpSpPr>
        <p:sp>
          <p:nvSpPr>
            <p:cNvPr id="1208" name="7"/>
            <p:cNvSpPr txBox="1"/>
            <p:nvPr/>
          </p:nvSpPr>
          <p:spPr>
            <a:xfrm>
              <a:off x="0" y="17605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1209" name="Rectangle"/>
            <p:cNvSpPr/>
            <p:nvPr/>
          </p:nvSpPr>
          <p:spPr>
            <a:xfrm>
              <a:off x="63500" y="0"/>
              <a:ext cx="254000" cy="17653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1213" name="Group"/>
          <p:cNvGrpSpPr/>
          <p:nvPr/>
        </p:nvGrpSpPr>
        <p:grpSpPr>
          <a:xfrm>
            <a:off x="3644899" y="749300"/>
            <a:ext cx="279401" cy="2475398"/>
            <a:chOff x="0" y="0"/>
            <a:chExt cx="279400" cy="2475397"/>
          </a:xfrm>
        </p:grpSpPr>
        <p:sp>
          <p:nvSpPr>
            <p:cNvPr id="1211" name="8"/>
            <p:cNvSpPr txBox="1"/>
            <p:nvPr/>
          </p:nvSpPr>
          <p:spPr>
            <a:xfrm>
              <a:off x="0" y="19891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1212" name="Rectangle"/>
            <p:cNvSpPr/>
            <p:nvPr/>
          </p:nvSpPr>
          <p:spPr>
            <a:xfrm>
              <a:off x="25400" y="0"/>
              <a:ext cx="254000" cy="19939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1216" name="Group"/>
          <p:cNvGrpSpPr/>
          <p:nvPr/>
        </p:nvGrpSpPr>
        <p:grpSpPr>
          <a:xfrm>
            <a:off x="2378074" y="455612"/>
            <a:ext cx="279401" cy="2742099"/>
            <a:chOff x="0" y="0"/>
            <a:chExt cx="279400" cy="2742097"/>
          </a:xfrm>
        </p:grpSpPr>
        <p:sp>
          <p:nvSpPr>
            <p:cNvPr id="1214" name="9"/>
            <p:cNvSpPr txBox="1"/>
            <p:nvPr/>
          </p:nvSpPr>
          <p:spPr>
            <a:xfrm>
              <a:off x="0" y="22558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9</a:t>
              </a:r>
            </a:p>
          </p:txBody>
        </p:sp>
        <p:sp>
          <p:nvSpPr>
            <p:cNvPr id="1215" name="Rectangle"/>
            <p:cNvSpPr/>
            <p:nvPr/>
          </p:nvSpPr>
          <p:spPr>
            <a:xfrm>
              <a:off x="25400" y="0"/>
              <a:ext cx="254000" cy="22606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sp>
        <p:nvSpPr>
          <p:cNvPr id="1217" name="Bubble Sort"/>
          <p:cNvSpPr txBox="1"/>
          <p:nvPr/>
        </p:nvSpPr>
        <p:spPr>
          <a:xfrm>
            <a:off x="2451100" y="4833935"/>
            <a:ext cx="1881747" cy="4862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9044" tIns="19044" rIns="19044" bIns="19044">
            <a:spAutoFit/>
          </a:bodyPr>
          <a:lstStyle>
            <a:lvl1pPr defTabSz="762000">
              <a:lnSpc>
                <a:spcPts val="3600"/>
              </a:lnSpc>
              <a:tabLst>
                <a:tab pos="355600" algn="l"/>
                <a:tab pos="711200" algn="l"/>
                <a:tab pos="1079500" algn="l"/>
              </a:tabLst>
              <a:defRPr sz="30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lvl1pPr>
          </a:lstStyle>
          <a:p>
            <a:pPr/>
            <a:r>
              <a:t>Bubble Sort</a:t>
            </a:r>
          </a:p>
        </p:txBody>
      </p:sp>
      <p:sp>
        <p:nvSpPr>
          <p:cNvPr id="1218" name="Line"/>
          <p:cNvSpPr/>
          <p:nvPr/>
        </p:nvSpPr>
        <p:spPr>
          <a:xfrm flipH="1">
            <a:off x="6756399" y="571500"/>
            <a:ext cx="1" cy="4241800"/>
          </a:xfrm>
          <a:prstGeom prst="line">
            <a:avLst/>
          </a:prstGeom>
          <a:ln w="25400">
            <a:solidFill>
              <a:srgbClr val="FFFFFF"/>
            </a:solidFill>
          </a:ln>
        </p:spPr>
        <p:txBody>
          <a:bodyPr lIns="45719" rIns="45719"/>
          <a:lstStyle/>
          <a:p>
            <a:pPr/>
          </a:p>
        </p:txBody>
      </p:sp>
      <p:grpSp>
        <p:nvGrpSpPr>
          <p:cNvPr id="1221" name="Group"/>
          <p:cNvGrpSpPr/>
          <p:nvPr/>
        </p:nvGrpSpPr>
        <p:grpSpPr>
          <a:xfrm>
            <a:off x="1687512" y="3233735"/>
            <a:ext cx="381001" cy="486263"/>
            <a:chOff x="0" y="0"/>
            <a:chExt cx="381000" cy="486261"/>
          </a:xfrm>
        </p:grpSpPr>
        <p:sp>
          <p:nvSpPr>
            <p:cNvPr id="1219" name="Rectangle"/>
            <p:cNvSpPr/>
            <p:nvPr/>
          </p:nvSpPr>
          <p:spPr>
            <a:xfrm>
              <a:off x="38100" y="55564"/>
              <a:ext cx="342900" cy="393701"/>
            </a:xfrm>
            <a:prstGeom prst="rect">
              <a:avLst/>
            </a:prstGeom>
            <a:solidFill>
              <a:srgbClr val="0000FF"/>
            </a:solidFill>
            <a:ln w="25400" cap="flat">
              <a:solidFill>
                <a:srgbClr val="00FFFF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  <p:sp>
          <p:nvSpPr>
            <p:cNvPr id="1220" name="L"/>
            <p:cNvSpPr txBox="1"/>
            <p:nvPr/>
          </p:nvSpPr>
          <p:spPr>
            <a:xfrm>
              <a:off x="0" y="0"/>
              <a:ext cx="283518" cy="4862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solidFill>
                    <a:srgbClr val="FFFFFF"/>
                  </a:solidFill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L</a:t>
              </a:r>
            </a:p>
          </p:txBody>
        </p:sp>
      </p:grpSp>
      <p:sp>
        <p:nvSpPr>
          <p:cNvPr id="1222" name="Line"/>
          <p:cNvSpPr/>
          <p:nvPr/>
        </p:nvSpPr>
        <p:spPr>
          <a:xfrm>
            <a:off x="2479675" y="3840162"/>
            <a:ext cx="0" cy="647701"/>
          </a:xfrm>
          <a:prstGeom prst="line">
            <a:avLst/>
          </a:prstGeom>
          <a:ln w="57150">
            <a:solidFill>
              <a:srgbClr val="FF0000"/>
            </a:solidFill>
            <a:headEnd type="triangle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6" name="Group"/>
          <p:cNvGrpSpPr/>
          <p:nvPr/>
        </p:nvGrpSpPr>
        <p:grpSpPr>
          <a:xfrm>
            <a:off x="6286499" y="2476499"/>
            <a:ext cx="317501" cy="735499"/>
            <a:chOff x="0" y="0"/>
            <a:chExt cx="317500" cy="735497"/>
          </a:xfrm>
        </p:grpSpPr>
        <p:sp>
          <p:nvSpPr>
            <p:cNvPr id="1224" name="1"/>
            <p:cNvSpPr txBox="1"/>
            <p:nvPr/>
          </p:nvSpPr>
          <p:spPr>
            <a:xfrm>
              <a:off x="0" y="2492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225" name="Rectangle"/>
            <p:cNvSpPr/>
            <p:nvPr/>
          </p:nvSpPr>
          <p:spPr>
            <a:xfrm>
              <a:off x="50800" y="0"/>
              <a:ext cx="266700" cy="2540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1229" name="Group"/>
          <p:cNvGrpSpPr/>
          <p:nvPr/>
        </p:nvGrpSpPr>
        <p:grpSpPr>
          <a:xfrm>
            <a:off x="4991099" y="2247900"/>
            <a:ext cx="279401" cy="976798"/>
            <a:chOff x="0" y="0"/>
            <a:chExt cx="279400" cy="976797"/>
          </a:xfrm>
        </p:grpSpPr>
        <p:sp>
          <p:nvSpPr>
            <p:cNvPr id="1227" name="2"/>
            <p:cNvSpPr txBox="1"/>
            <p:nvPr/>
          </p:nvSpPr>
          <p:spPr>
            <a:xfrm>
              <a:off x="0" y="4905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228" name="Rectangle"/>
            <p:cNvSpPr/>
            <p:nvPr/>
          </p:nvSpPr>
          <p:spPr>
            <a:xfrm>
              <a:off x="12700" y="0"/>
              <a:ext cx="266700" cy="5080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1232" name="Group"/>
          <p:cNvGrpSpPr/>
          <p:nvPr/>
        </p:nvGrpSpPr>
        <p:grpSpPr>
          <a:xfrm>
            <a:off x="2335212" y="1993900"/>
            <a:ext cx="304801" cy="1230798"/>
            <a:chOff x="0" y="0"/>
            <a:chExt cx="304800" cy="1230797"/>
          </a:xfrm>
        </p:grpSpPr>
        <p:sp>
          <p:nvSpPr>
            <p:cNvPr id="1230" name="3"/>
            <p:cNvSpPr txBox="1"/>
            <p:nvPr/>
          </p:nvSpPr>
          <p:spPr>
            <a:xfrm>
              <a:off x="0" y="7445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231" name="Rectangle"/>
            <p:cNvSpPr/>
            <p:nvPr/>
          </p:nvSpPr>
          <p:spPr>
            <a:xfrm>
              <a:off x="38100" y="0"/>
              <a:ext cx="266700" cy="7493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1235" name="Group"/>
          <p:cNvGrpSpPr/>
          <p:nvPr/>
        </p:nvGrpSpPr>
        <p:grpSpPr>
          <a:xfrm>
            <a:off x="1722437" y="1679575"/>
            <a:ext cx="342901" cy="1497498"/>
            <a:chOff x="0" y="0"/>
            <a:chExt cx="342900" cy="1497497"/>
          </a:xfrm>
        </p:grpSpPr>
        <p:sp>
          <p:nvSpPr>
            <p:cNvPr id="1233" name="4"/>
            <p:cNvSpPr txBox="1"/>
            <p:nvPr/>
          </p:nvSpPr>
          <p:spPr>
            <a:xfrm>
              <a:off x="0" y="10112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1234" name="Rectangle"/>
            <p:cNvSpPr/>
            <p:nvPr/>
          </p:nvSpPr>
          <p:spPr>
            <a:xfrm>
              <a:off x="76200" y="0"/>
              <a:ext cx="266700" cy="10160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1238" name="Group"/>
          <p:cNvGrpSpPr/>
          <p:nvPr/>
        </p:nvGrpSpPr>
        <p:grpSpPr>
          <a:xfrm>
            <a:off x="5626099" y="1485900"/>
            <a:ext cx="317502" cy="1726098"/>
            <a:chOff x="0" y="0"/>
            <a:chExt cx="317500" cy="1726097"/>
          </a:xfrm>
        </p:grpSpPr>
        <p:sp>
          <p:nvSpPr>
            <p:cNvPr id="1236" name="5"/>
            <p:cNvSpPr txBox="1"/>
            <p:nvPr/>
          </p:nvSpPr>
          <p:spPr>
            <a:xfrm>
              <a:off x="0" y="12398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1237" name="Rectangle"/>
            <p:cNvSpPr/>
            <p:nvPr/>
          </p:nvSpPr>
          <p:spPr>
            <a:xfrm>
              <a:off x="50800" y="0"/>
              <a:ext cx="266701" cy="12446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1241" name="Group"/>
          <p:cNvGrpSpPr/>
          <p:nvPr/>
        </p:nvGrpSpPr>
        <p:grpSpPr>
          <a:xfrm>
            <a:off x="1039812" y="1231900"/>
            <a:ext cx="317501" cy="1967398"/>
            <a:chOff x="0" y="0"/>
            <a:chExt cx="317500" cy="1967397"/>
          </a:xfrm>
        </p:grpSpPr>
        <p:sp>
          <p:nvSpPr>
            <p:cNvPr id="1239" name="6"/>
            <p:cNvSpPr txBox="1"/>
            <p:nvPr/>
          </p:nvSpPr>
          <p:spPr>
            <a:xfrm>
              <a:off x="0" y="14811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1240" name="Rectangle"/>
            <p:cNvSpPr/>
            <p:nvPr/>
          </p:nvSpPr>
          <p:spPr>
            <a:xfrm>
              <a:off x="63500" y="0"/>
              <a:ext cx="254000" cy="14986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1244" name="Group"/>
          <p:cNvGrpSpPr/>
          <p:nvPr/>
        </p:nvGrpSpPr>
        <p:grpSpPr>
          <a:xfrm>
            <a:off x="4267199" y="990600"/>
            <a:ext cx="317501" cy="2246798"/>
            <a:chOff x="0" y="0"/>
            <a:chExt cx="317500" cy="2246797"/>
          </a:xfrm>
        </p:grpSpPr>
        <p:sp>
          <p:nvSpPr>
            <p:cNvPr id="1242" name="7"/>
            <p:cNvSpPr txBox="1"/>
            <p:nvPr/>
          </p:nvSpPr>
          <p:spPr>
            <a:xfrm>
              <a:off x="0" y="17605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1243" name="Rectangle"/>
            <p:cNvSpPr/>
            <p:nvPr/>
          </p:nvSpPr>
          <p:spPr>
            <a:xfrm>
              <a:off x="63500" y="0"/>
              <a:ext cx="254000" cy="17653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1247" name="Group"/>
          <p:cNvGrpSpPr/>
          <p:nvPr/>
        </p:nvGrpSpPr>
        <p:grpSpPr>
          <a:xfrm>
            <a:off x="3644899" y="749300"/>
            <a:ext cx="279401" cy="2475398"/>
            <a:chOff x="0" y="0"/>
            <a:chExt cx="279400" cy="2475397"/>
          </a:xfrm>
        </p:grpSpPr>
        <p:sp>
          <p:nvSpPr>
            <p:cNvPr id="1245" name="8"/>
            <p:cNvSpPr txBox="1"/>
            <p:nvPr/>
          </p:nvSpPr>
          <p:spPr>
            <a:xfrm>
              <a:off x="0" y="19891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1246" name="Rectangle"/>
            <p:cNvSpPr/>
            <p:nvPr/>
          </p:nvSpPr>
          <p:spPr>
            <a:xfrm>
              <a:off x="25400" y="0"/>
              <a:ext cx="254000" cy="19939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1250" name="Group"/>
          <p:cNvGrpSpPr/>
          <p:nvPr/>
        </p:nvGrpSpPr>
        <p:grpSpPr>
          <a:xfrm>
            <a:off x="2984499" y="455612"/>
            <a:ext cx="279401" cy="2742099"/>
            <a:chOff x="0" y="0"/>
            <a:chExt cx="279400" cy="2742097"/>
          </a:xfrm>
        </p:grpSpPr>
        <p:sp>
          <p:nvSpPr>
            <p:cNvPr id="1248" name="9"/>
            <p:cNvSpPr txBox="1"/>
            <p:nvPr/>
          </p:nvSpPr>
          <p:spPr>
            <a:xfrm>
              <a:off x="0" y="22558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9</a:t>
              </a:r>
            </a:p>
          </p:txBody>
        </p:sp>
        <p:sp>
          <p:nvSpPr>
            <p:cNvPr id="1249" name="Rectangle"/>
            <p:cNvSpPr/>
            <p:nvPr/>
          </p:nvSpPr>
          <p:spPr>
            <a:xfrm>
              <a:off x="25400" y="0"/>
              <a:ext cx="254000" cy="22606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sp>
        <p:nvSpPr>
          <p:cNvPr id="1251" name="Bubble Sort"/>
          <p:cNvSpPr txBox="1"/>
          <p:nvPr/>
        </p:nvSpPr>
        <p:spPr>
          <a:xfrm>
            <a:off x="2451100" y="4833935"/>
            <a:ext cx="1881747" cy="4862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9044" tIns="19044" rIns="19044" bIns="19044">
            <a:spAutoFit/>
          </a:bodyPr>
          <a:lstStyle>
            <a:lvl1pPr defTabSz="762000">
              <a:lnSpc>
                <a:spcPts val="3600"/>
              </a:lnSpc>
              <a:tabLst>
                <a:tab pos="355600" algn="l"/>
                <a:tab pos="711200" algn="l"/>
                <a:tab pos="1079500" algn="l"/>
              </a:tabLst>
              <a:defRPr sz="30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lvl1pPr>
          </a:lstStyle>
          <a:p>
            <a:pPr/>
            <a:r>
              <a:t>Bubble Sort</a:t>
            </a:r>
          </a:p>
        </p:txBody>
      </p:sp>
      <p:sp>
        <p:nvSpPr>
          <p:cNvPr id="1252" name="Line"/>
          <p:cNvSpPr/>
          <p:nvPr/>
        </p:nvSpPr>
        <p:spPr>
          <a:xfrm flipH="1">
            <a:off x="6756399" y="571500"/>
            <a:ext cx="1" cy="4241800"/>
          </a:xfrm>
          <a:prstGeom prst="line">
            <a:avLst/>
          </a:prstGeom>
          <a:ln w="25400">
            <a:solidFill>
              <a:srgbClr val="FFFFFF"/>
            </a:solidFill>
          </a:ln>
        </p:spPr>
        <p:txBody>
          <a:bodyPr lIns="45719" rIns="45719"/>
          <a:lstStyle/>
          <a:p>
            <a:pPr/>
          </a:p>
        </p:txBody>
      </p:sp>
      <p:grpSp>
        <p:nvGrpSpPr>
          <p:cNvPr id="1255" name="Group"/>
          <p:cNvGrpSpPr/>
          <p:nvPr/>
        </p:nvGrpSpPr>
        <p:grpSpPr>
          <a:xfrm>
            <a:off x="2263774" y="3233735"/>
            <a:ext cx="381001" cy="486263"/>
            <a:chOff x="0" y="0"/>
            <a:chExt cx="381000" cy="486261"/>
          </a:xfrm>
        </p:grpSpPr>
        <p:sp>
          <p:nvSpPr>
            <p:cNvPr id="1253" name="Rectangle"/>
            <p:cNvSpPr/>
            <p:nvPr/>
          </p:nvSpPr>
          <p:spPr>
            <a:xfrm>
              <a:off x="38100" y="55564"/>
              <a:ext cx="342900" cy="393701"/>
            </a:xfrm>
            <a:prstGeom prst="rect">
              <a:avLst/>
            </a:prstGeom>
            <a:solidFill>
              <a:srgbClr val="0000FF"/>
            </a:solidFill>
            <a:ln w="25400" cap="flat">
              <a:solidFill>
                <a:srgbClr val="00FFFF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  <p:sp>
          <p:nvSpPr>
            <p:cNvPr id="1254" name="L"/>
            <p:cNvSpPr txBox="1"/>
            <p:nvPr/>
          </p:nvSpPr>
          <p:spPr>
            <a:xfrm>
              <a:off x="0" y="0"/>
              <a:ext cx="283518" cy="4862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solidFill>
                    <a:srgbClr val="FFFFFF"/>
                  </a:solidFill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L</a:t>
              </a:r>
            </a:p>
          </p:txBody>
        </p:sp>
      </p:grpSp>
      <p:sp>
        <p:nvSpPr>
          <p:cNvPr id="1256" name="Line"/>
          <p:cNvSpPr/>
          <p:nvPr/>
        </p:nvSpPr>
        <p:spPr>
          <a:xfrm>
            <a:off x="2479675" y="3840162"/>
            <a:ext cx="0" cy="647701"/>
          </a:xfrm>
          <a:prstGeom prst="line">
            <a:avLst/>
          </a:prstGeom>
          <a:ln w="57150">
            <a:solidFill>
              <a:srgbClr val="FF0000"/>
            </a:solidFill>
            <a:headEnd type="triangle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0" name="Group"/>
          <p:cNvGrpSpPr/>
          <p:nvPr/>
        </p:nvGrpSpPr>
        <p:grpSpPr>
          <a:xfrm>
            <a:off x="6286499" y="2476499"/>
            <a:ext cx="317501" cy="735499"/>
            <a:chOff x="0" y="0"/>
            <a:chExt cx="317500" cy="735497"/>
          </a:xfrm>
        </p:grpSpPr>
        <p:sp>
          <p:nvSpPr>
            <p:cNvPr id="1258" name="1"/>
            <p:cNvSpPr txBox="1"/>
            <p:nvPr/>
          </p:nvSpPr>
          <p:spPr>
            <a:xfrm>
              <a:off x="0" y="2492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259" name="Rectangle"/>
            <p:cNvSpPr/>
            <p:nvPr/>
          </p:nvSpPr>
          <p:spPr>
            <a:xfrm>
              <a:off x="50800" y="0"/>
              <a:ext cx="266700" cy="2540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1263" name="Group"/>
          <p:cNvGrpSpPr/>
          <p:nvPr/>
        </p:nvGrpSpPr>
        <p:grpSpPr>
          <a:xfrm>
            <a:off x="4991099" y="2247900"/>
            <a:ext cx="279401" cy="976798"/>
            <a:chOff x="0" y="0"/>
            <a:chExt cx="279400" cy="976797"/>
          </a:xfrm>
        </p:grpSpPr>
        <p:sp>
          <p:nvSpPr>
            <p:cNvPr id="1261" name="2"/>
            <p:cNvSpPr txBox="1"/>
            <p:nvPr/>
          </p:nvSpPr>
          <p:spPr>
            <a:xfrm>
              <a:off x="0" y="4905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262" name="Rectangle"/>
            <p:cNvSpPr/>
            <p:nvPr/>
          </p:nvSpPr>
          <p:spPr>
            <a:xfrm>
              <a:off x="12700" y="0"/>
              <a:ext cx="266700" cy="5080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1266" name="Group"/>
          <p:cNvGrpSpPr/>
          <p:nvPr/>
        </p:nvGrpSpPr>
        <p:grpSpPr>
          <a:xfrm>
            <a:off x="2335212" y="1993900"/>
            <a:ext cx="304801" cy="1230798"/>
            <a:chOff x="0" y="0"/>
            <a:chExt cx="304800" cy="1230797"/>
          </a:xfrm>
        </p:grpSpPr>
        <p:sp>
          <p:nvSpPr>
            <p:cNvPr id="1264" name="3"/>
            <p:cNvSpPr txBox="1"/>
            <p:nvPr/>
          </p:nvSpPr>
          <p:spPr>
            <a:xfrm>
              <a:off x="0" y="7445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265" name="Rectangle"/>
            <p:cNvSpPr/>
            <p:nvPr/>
          </p:nvSpPr>
          <p:spPr>
            <a:xfrm>
              <a:off x="38100" y="0"/>
              <a:ext cx="266700" cy="7493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1269" name="Group"/>
          <p:cNvGrpSpPr/>
          <p:nvPr/>
        </p:nvGrpSpPr>
        <p:grpSpPr>
          <a:xfrm>
            <a:off x="1722437" y="1679575"/>
            <a:ext cx="342901" cy="1497498"/>
            <a:chOff x="0" y="0"/>
            <a:chExt cx="342900" cy="1497497"/>
          </a:xfrm>
        </p:grpSpPr>
        <p:sp>
          <p:nvSpPr>
            <p:cNvPr id="1267" name="4"/>
            <p:cNvSpPr txBox="1"/>
            <p:nvPr/>
          </p:nvSpPr>
          <p:spPr>
            <a:xfrm>
              <a:off x="0" y="10112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1268" name="Rectangle"/>
            <p:cNvSpPr/>
            <p:nvPr/>
          </p:nvSpPr>
          <p:spPr>
            <a:xfrm>
              <a:off x="76200" y="0"/>
              <a:ext cx="266700" cy="10160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1272" name="Group"/>
          <p:cNvGrpSpPr/>
          <p:nvPr/>
        </p:nvGrpSpPr>
        <p:grpSpPr>
          <a:xfrm>
            <a:off x="5626099" y="1485900"/>
            <a:ext cx="317502" cy="1726098"/>
            <a:chOff x="0" y="0"/>
            <a:chExt cx="317500" cy="1726097"/>
          </a:xfrm>
        </p:grpSpPr>
        <p:sp>
          <p:nvSpPr>
            <p:cNvPr id="1270" name="5"/>
            <p:cNvSpPr txBox="1"/>
            <p:nvPr/>
          </p:nvSpPr>
          <p:spPr>
            <a:xfrm>
              <a:off x="0" y="12398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1271" name="Rectangle"/>
            <p:cNvSpPr/>
            <p:nvPr/>
          </p:nvSpPr>
          <p:spPr>
            <a:xfrm>
              <a:off x="50800" y="0"/>
              <a:ext cx="266701" cy="12446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1275" name="Group"/>
          <p:cNvGrpSpPr/>
          <p:nvPr/>
        </p:nvGrpSpPr>
        <p:grpSpPr>
          <a:xfrm>
            <a:off x="1039812" y="1231900"/>
            <a:ext cx="317501" cy="1967398"/>
            <a:chOff x="0" y="0"/>
            <a:chExt cx="317500" cy="1967397"/>
          </a:xfrm>
        </p:grpSpPr>
        <p:sp>
          <p:nvSpPr>
            <p:cNvPr id="1273" name="6"/>
            <p:cNvSpPr txBox="1"/>
            <p:nvPr/>
          </p:nvSpPr>
          <p:spPr>
            <a:xfrm>
              <a:off x="0" y="14811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1274" name="Rectangle"/>
            <p:cNvSpPr/>
            <p:nvPr/>
          </p:nvSpPr>
          <p:spPr>
            <a:xfrm>
              <a:off x="63500" y="0"/>
              <a:ext cx="254000" cy="14986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1278" name="Group"/>
          <p:cNvGrpSpPr/>
          <p:nvPr/>
        </p:nvGrpSpPr>
        <p:grpSpPr>
          <a:xfrm>
            <a:off x="4267199" y="990600"/>
            <a:ext cx="317501" cy="2246798"/>
            <a:chOff x="0" y="0"/>
            <a:chExt cx="317500" cy="2246797"/>
          </a:xfrm>
        </p:grpSpPr>
        <p:sp>
          <p:nvSpPr>
            <p:cNvPr id="1276" name="7"/>
            <p:cNvSpPr txBox="1"/>
            <p:nvPr/>
          </p:nvSpPr>
          <p:spPr>
            <a:xfrm>
              <a:off x="0" y="17605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1277" name="Rectangle"/>
            <p:cNvSpPr/>
            <p:nvPr/>
          </p:nvSpPr>
          <p:spPr>
            <a:xfrm>
              <a:off x="63500" y="0"/>
              <a:ext cx="254000" cy="17653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1281" name="Group"/>
          <p:cNvGrpSpPr/>
          <p:nvPr/>
        </p:nvGrpSpPr>
        <p:grpSpPr>
          <a:xfrm>
            <a:off x="3644899" y="749300"/>
            <a:ext cx="279401" cy="2475398"/>
            <a:chOff x="0" y="0"/>
            <a:chExt cx="279400" cy="2475397"/>
          </a:xfrm>
        </p:grpSpPr>
        <p:sp>
          <p:nvSpPr>
            <p:cNvPr id="1279" name="8"/>
            <p:cNvSpPr txBox="1"/>
            <p:nvPr/>
          </p:nvSpPr>
          <p:spPr>
            <a:xfrm>
              <a:off x="0" y="19891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1280" name="Rectangle"/>
            <p:cNvSpPr/>
            <p:nvPr/>
          </p:nvSpPr>
          <p:spPr>
            <a:xfrm>
              <a:off x="25400" y="0"/>
              <a:ext cx="254000" cy="19939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1284" name="Group"/>
          <p:cNvGrpSpPr/>
          <p:nvPr/>
        </p:nvGrpSpPr>
        <p:grpSpPr>
          <a:xfrm>
            <a:off x="2984499" y="455612"/>
            <a:ext cx="279401" cy="2742099"/>
            <a:chOff x="0" y="0"/>
            <a:chExt cx="279400" cy="2742097"/>
          </a:xfrm>
        </p:grpSpPr>
        <p:sp>
          <p:nvSpPr>
            <p:cNvPr id="1282" name="9"/>
            <p:cNvSpPr txBox="1"/>
            <p:nvPr/>
          </p:nvSpPr>
          <p:spPr>
            <a:xfrm>
              <a:off x="0" y="22558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9</a:t>
              </a:r>
            </a:p>
          </p:txBody>
        </p:sp>
        <p:sp>
          <p:nvSpPr>
            <p:cNvPr id="1283" name="Rectangle"/>
            <p:cNvSpPr/>
            <p:nvPr/>
          </p:nvSpPr>
          <p:spPr>
            <a:xfrm>
              <a:off x="25400" y="0"/>
              <a:ext cx="254000" cy="22606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sp>
        <p:nvSpPr>
          <p:cNvPr id="1285" name="Bubble Sort"/>
          <p:cNvSpPr txBox="1"/>
          <p:nvPr/>
        </p:nvSpPr>
        <p:spPr>
          <a:xfrm>
            <a:off x="2451100" y="4833935"/>
            <a:ext cx="1881747" cy="4862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9044" tIns="19044" rIns="19044" bIns="19044">
            <a:spAutoFit/>
          </a:bodyPr>
          <a:lstStyle>
            <a:lvl1pPr defTabSz="762000">
              <a:lnSpc>
                <a:spcPts val="3600"/>
              </a:lnSpc>
              <a:tabLst>
                <a:tab pos="355600" algn="l"/>
                <a:tab pos="711200" algn="l"/>
                <a:tab pos="1079500" algn="l"/>
              </a:tabLst>
              <a:defRPr sz="30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lvl1pPr>
          </a:lstStyle>
          <a:p>
            <a:pPr/>
            <a:r>
              <a:t>Bubble Sort</a:t>
            </a:r>
          </a:p>
        </p:txBody>
      </p:sp>
      <p:sp>
        <p:nvSpPr>
          <p:cNvPr id="1286" name="Line"/>
          <p:cNvSpPr/>
          <p:nvPr/>
        </p:nvSpPr>
        <p:spPr>
          <a:xfrm flipH="1">
            <a:off x="6756399" y="571500"/>
            <a:ext cx="1" cy="4241800"/>
          </a:xfrm>
          <a:prstGeom prst="line">
            <a:avLst/>
          </a:prstGeom>
          <a:ln w="25400">
            <a:solidFill>
              <a:srgbClr val="FFFFFF"/>
            </a:solidFill>
          </a:ln>
        </p:spPr>
        <p:txBody>
          <a:bodyPr lIns="45719" rIns="45719"/>
          <a:lstStyle/>
          <a:p>
            <a:pPr/>
          </a:p>
        </p:txBody>
      </p:sp>
      <p:grpSp>
        <p:nvGrpSpPr>
          <p:cNvPr id="1289" name="Group"/>
          <p:cNvGrpSpPr/>
          <p:nvPr/>
        </p:nvGrpSpPr>
        <p:grpSpPr>
          <a:xfrm>
            <a:off x="2263774" y="3233735"/>
            <a:ext cx="381001" cy="486263"/>
            <a:chOff x="0" y="0"/>
            <a:chExt cx="381000" cy="486261"/>
          </a:xfrm>
        </p:grpSpPr>
        <p:sp>
          <p:nvSpPr>
            <p:cNvPr id="1287" name="Rectangle"/>
            <p:cNvSpPr/>
            <p:nvPr/>
          </p:nvSpPr>
          <p:spPr>
            <a:xfrm>
              <a:off x="38100" y="55564"/>
              <a:ext cx="342900" cy="393701"/>
            </a:xfrm>
            <a:prstGeom prst="rect">
              <a:avLst/>
            </a:prstGeom>
            <a:solidFill>
              <a:srgbClr val="0000FF"/>
            </a:solidFill>
            <a:ln w="25400" cap="flat">
              <a:solidFill>
                <a:srgbClr val="00FFFF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  <p:sp>
          <p:nvSpPr>
            <p:cNvPr id="1288" name="L"/>
            <p:cNvSpPr txBox="1"/>
            <p:nvPr/>
          </p:nvSpPr>
          <p:spPr>
            <a:xfrm>
              <a:off x="0" y="0"/>
              <a:ext cx="283518" cy="4862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solidFill>
                    <a:srgbClr val="FFFFFF"/>
                  </a:solidFill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L</a:t>
              </a:r>
            </a:p>
          </p:txBody>
        </p:sp>
      </p:grpSp>
      <p:sp>
        <p:nvSpPr>
          <p:cNvPr id="1290" name="Line"/>
          <p:cNvSpPr/>
          <p:nvPr/>
        </p:nvSpPr>
        <p:spPr>
          <a:xfrm>
            <a:off x="3127375" y="3840162"/>
            <a:ext cx="0" cy="647701"/>
          </a:xfrm>
          <a:prstGeom prst="line">
            <a:avLst/>
          </a:prstGeom>
          <a:ln w="57150">
            <a:solidFill>
              <a:srgbClr val="FF0000"/>
            </a:solidFill>
            <a:headEnd type="triangle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4" name="Group"/>
          <p:cNvGrpSpPr/>
          <p:nvPr/>
        </p:nvGrpSpPr>
        <p:grpSpPr>
          <a:xfrm>
            <a:off x="6286499" y="2476499"/>
            <a:ext cx="317501" cy="735499"/>
            <a:chOff x="0" y="0"/>
            <a:chExt cx="317500" cy="735497"/>
          </a:xfrm>
        </p:grpSpPr>
        <p:sp>
          <p:nvSpPr>
            <p:cNvPr id="1292" name="1"/>
            <p:cNvSpPr txBox="1"/>
            <p:nvPr/>
          </p:nvSpPr>
          <p:spPr>
            <a:xfrm>
              <a:off x="0" y="2492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293" name="Rectangle"/>
            <p:cNvSpPr/>
            <p:nvPr/>
          </p:nvSpPr>
          <p:spPr>
            <a:xfrm>
              <a:off x="50800" y="0"/>
              <a:ext cx="266700" cy="2540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1297" name="Group"/>
          <p:cNvGrpSpPr/>
          <p:nvPr/>
        </p:nvGrpSpPr>
        <p:grpSpPr>
          <a:xfrm>
            <a:off x="4991099" y="2247900"/>
            <a:ext cx="279401" cy="976798"/>
            <a:chOff x="0" y="0"/>
            <a:chExt cx="279400" cy="976797"/>
          </a:xfrm>
        </p:grpSpPr>
        <p:sp>
          <p:nvSpPr>
            <p:cNvPr id="1295" name="2"/>
            <p:cNvSpPr txBox="1"/>
            <p:nvPr/>
          </p:nvSpPr>
          <p:spPr>
            <a:xfrm>
              <a:off x="0" y="4905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296" name="Rectangle"/>
            <p:cNvSpPr/>
            <p:nvPr/>
          </p:nvSpPr>
          <p:spPr>
            <a:xfrm>
              <a:off x="12700" y="0"/>
              <a:ext cx="266700" cy="5080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1300" name="Group"/>
          <p:cNvGrpSpPr/>
          <p:nvPr/>
        </p:nvGrpSpPr>
        <p:grpSpPr>
          <a:xfrm>
            <a:off x="2335212" y="1993900"/>
            <a:ext cx="304801" cy="1230798"/>
            <a:chOff x="0" y="0"/>
            <a:chExt cx="304800" cy="1230797"/>
          </a:xfrm>
        </p:grpSpPr>
        <p:sp>
          <p:nvSpPr>
            <p:cNvPr id="1298" name="3"/>
            <p:cNvSpPr txBox="1"/>
            <p:nvPr/>
          </p:nvSpPr>
          <p:spPr>
            <a:xfrm>
              <a:off x="0" y="7445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299" name="Rectangle"/>
            <p:cNvSpPr/>
            <p:nvPr/>
          </p:nvSpPr>
          <p:spPr>
            <a:xfrm>
              <a:off x="38100" y="0"/>
              <a:ext cx="266700" cy="7493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1303" name="Group"/>
          <p:cNvGrpSpPr/>
          <p:nvPr/>
        </p:nvGrpSpPr>
        <p:grpSpPr>
          <a:xfrm>
            <a:off x="1722437" y="1679575"/>
            <a:ext cx="342901" cy="1497498"/>
            <a:chOff x="0" y="0"/>
            <a:chExt cx="342900" cy="1497497"/>
          </a:xfrm>
        </p:grpSpPr>
        <p:sp>
          <p:nvSpPr>
            <p:cNvPr id="1301" name="4"/>
            <p:cNvSpPr txBox="1"/>
            <p:nvPr/>
          </p:nvSpPr>
          <p:spPr>
            <a:xfrm>
              <a:off x="0" y="10112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1302" name="Rectangle"/>
            <p:cNvSpPr/>
            <p:nvPr/>
          </p:nvSpPr>
          <p:spPr>
            <a:xfrm>
              <a:off x="76200" y="0"/>
              <a:ext cx="266700" cy="10160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1306" name="Group"/>
          <p:cNvGrpSpPr/>
          <p:nvPr/>
        </p:nvGrpSpPr>
        <p:grpSpPr>
          <a:xfrm>
            <a:off x="5626099" y="1485900"/>
            <a:ext cx="317502" cy="1726098"/>
            <a:chOff x="0" y="0"/>
            <a:chExt cx="317500" cy="1726097"/>
          </a:xfrm>
        </p:grpSpPr>
        <p:sp>
          <p:nvSpPr>
            <p:cNvPr id="1304" name="5"/>
            <p:cNvSpPr txBox="1"/>
            <p:nvPr/>
          </p:nvSpPr>
          <p:spPr>
            <a:xfrm>
              <a:off x="0" y="12398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1305" name="Rectangle"/>
            <p:cNvSpPr/>
            <p:nvPr/>
          </p:nvSpPr>
          <p:spPr>
            <a:xfrm>
              <a:off x="50800" y="0"/>
              <a:ext cx="266701" cy="12446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1309" name="Group"/>
          <p:cNvGrpSpPr/>
          <p:nvPr/>
        </p:nvGrpSpPr>
        <p:grpSpPr>
          <a:xfrm>
            <a:off x="1039812" y="1231900"/>
            <a:ext cx="317501" cy="1967398"/>
            <a:chOff x="0" y="0"/>
            <a:chExt cx="317500" cy="1967397"/>
          </a:xfrm>
        </p:grpSpPr>
        <p:sp>
          <p:nvSpPr>
            <p:cNvPr id="1307" name="6"/>
            <p:cNvSpPr txBox="1"/>
            <p:nvPr/>
          </p:nvSpPr>
          <p:spPr>
            <a:xfrm>
              <a:off x="0" y="14811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1308" name="Rectangle"/>
            <p:cNvSpPr/>
            <p:nvPr/>
          </p:nvSpPr>
          <p:spPr>
            <a:xfrm>
              <a:off x="63500" y="0"/>
              <a:ext cx="254000" cy="14986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1312" name="Group"/>
          <p:cNvGrpSpPr/>
          <p:nvPr/>
        </p:nvGrpSpPr>
        <p:grpSpPr>
          <a:xfrm>
            <a:off x="4267199" y="990600"/>
            <a:ext cx="317501" cy="2246798"/>
            <a:chOff x="0" y="0"/>
            <a:chExt cx="317500" cy="2246797"/>
          </a:xfrm>
        </p:grpSpPr>
        <p:sp>
          <p:nvSpPr>
            <p:cNvPr id="1310" name="7"/>
            <p:cNvSpPr txBox="1"/>
            <p:nvPr/>
          </p:nvSpPr>
          <p:spPr>
            <a:xfrm>
              <a:off x="0" y="17605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1311" name="Rectangle"/>
            <p:cNvSpPr/>
            <p:nvPr/>
          </p:nvSpPr>
          <p:spPr>
            <a:xfrm>
              <a:off x="63500" y="0"/>
              <a:ext cx="254000" cy="17653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1315" name="Group"/>
          <p:cNvGrpSpPr/>
          <p:nvPr/>
        </p:nvGrpSpPr>
        <p:grpSpPr>
          <a:xfrm>
            <a:off x="2984499" y="749300"/>
            <a:ext cx="279401" cy="2475398"/>
            <a:chOff x="0" y="0"/>
            <a:chExt cx="279400" cy="2475397"/>
          </a:xfrm>
        </p:grpSpPr>
        <p:sp>
          <p:nvSpPr>
            <p:cNvPr id="1313" name="8"/>
            <p:cNvSpPr txBox="1"/>
            <p:nvPr/>
          </p:nvSpPr>
          <p:spPr>
            <a:xfrm>
              <a:off x="0" y="19891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1314" name="Rectangle"/>
            <p:cNvSpPr/>
            <p:nvPr/>
          </p:nvSpPr>
          <p:spPr>
            <a:xfrm>
              <a:off x="25400" y="0"/>
              <a:ext cx="254000" cy="19939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1318" name="Group"/>
          <p:cNvGrpSpPr/>
          <p:nvPr/>
        </p:nvGrpSpPr>
        <p:grpSpPr>
          <a:xfrm>
            <a:off x="3632199" y="455612"/>
            <a:ext cx="279401" cy="2742099"/>
            <a:chOff x="0" y="0"/>
            <a:chExt cx="279400" cy="2742097"/>
          </a:xfrm>
        </p:grpSpPr>
        <p:sp>
          <p:nvSpPr>
            <p:cNvPr id="1316" name="9"/>
            <p:cNvSpPr txBox="1"/>
            <p:nvPr/>
          </p:nvSpPr>
          <p:spPr>
            <a:xfrm>
              <a:off x="0" y="22558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9</a:t>
              </a:r>
            </a:p>
          </p:txBody>
        </p:sp>
        <p:sp>
          <p:nvSpPr>
            <p:cNvPr id="1317" name="Rectangle"/>
            <p:cNvSpPr/>
            <p:nvPr/>
          </p:nvSpPr>
          <p:spPr>
            <a:xfrm>
              <a:off x="25400" y="0"/>
              <a:ext cx="254000" cy="22606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sp>
        <p:nvSpPr>
          <p:cNvPr id="1319" name="Bubble Sort"/>
          <p:cNvSpPr txBox="1"/>
          <p:nvPr/>
        </p:nvSpPr>
        <p:spPr>
          <a:xfrm>
            <a:off x="2451100" y="4833935"/>
            <a:ext cx="1881747" cy="4862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9044" tIns="19044" rIns="19044" bIns="19044">
            <a:spAutoFit/>
          </a:bodyPr>
          <a:lstStyle>
            <a:lvl1pPr defTabSz="762000">
              <a:lnSpc>
                <a:spcPts val="3600"/>
              </a:lnSpc>
              <a:tabLst>
                <a:tab pos="355600" algn="l"/>
                <a:tab pos="711200" algn="l"/>
                <a:tab pos="1079500" algn="l"/>
              </a:tabLst>
              <a:defRPr sz="30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lvl1pPr>
          </a:lstStyle>
          <a:p>
            <a:pPr/>
            <a:r>
              <a:t>Bubble Sort</a:t>
            </a:r>
          </a:p>
        </p:txBody>
      </p:sp>
      <p:sp>
        <p:nvSpPr>
          <p:cNvPr id="1320" name="Line"/>
          <p:cNvSpPr/>
          <p:nvPr/>
        </p:nvSpPr>
        <p:spPr>
          <a:xfrm flipH="1">
            <a:off x="6756399" y="571500"/>
            <a:ext cx="1" cy="4241800"/>
          </a:xfrm>
          <a:prstGeom prst="line">
            <a:avLst/>
          </a:prstGeom>
          <a:ln w="25400">
            <a:solidFill>
              <a:srgbClr val="FFFFFF"/>
            </a:solidFill>
          </a:ln>
        </p:spPr>
        <p:txBody>
          <a:bodyPr lIns="45719" rIns="45719"/>
          <a:lstStyle/>
          <a:p>
            <a:pPr/>
          </a:p>
        </p:txBody>
      </p:sp>
      <p:grpSp>
        <p:nvGrpSpPr>
          <p:cNvPr id="1323" name="Group"/>
          <p:cNvGrpSpPr/>
          <p:nvPr/>
        </p:nvGrpSpPr>
        <p:grpSpPr>
          <a:xfrm>
            <a:off x="2911474" y="3233735"/>
            <a:ext cx="381001" cy="486263"/>
            <a:chOff x="0" y="0"/>
            <a:chExt cx="381000" cy="486261"/>
          </a:xfrm>
        </p:grpSpPr>
        <p:sp>
          <p:nvSpPr>
            <p:cNvPr id="1321" name="Rectangle"/>
            <p:cNvSpPr/>
            <p:nvPr/>
          </p:nvSpPr>
          <p:spPr>
            <a:xfrm>
              <a:off x="38100" y="55564"/>
              <a:ext cx="342900" cy="393701"/>
            </a:xfrm>
            <a:prstGeom prst="rect">
              <a:avLst/>
            </a:prstGeom>
            <a:solidFill>
              <a:srgbClr val="0000FF"/>
            </a:solidFill>
            <a:ln w="25400" cap="flat">
              <a:solidFill>
                <a:srgbClr val="00FFFF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  <p:sp>
          <p:nvSpPr>
            <p:cNvPr id="1322" name="L"/>
            <p:cNvSpPr txBox="1"/>
            <p:nvPr/>
          </p:nvSpPr>
          <p:spPr>
            <a:xfrm>
              <a:off x="0" y="0"/>
              <a:ext cx="283518" cy="4862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solidFill>
                    <a:srgbClr val="FFFFFF"/>
                  </a:solidFill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L</a:t>
              </a:r>
            </a:p>
          </p:txBody>
        </p:sp>
      </p:grpSp>
      <p:sp>
        <p:nvSpPr>
          <p:cNvPr id="1324" name="Line"/>
          <p:cNvSpPr/>
          <p:nvPr/>
        </p:nvSpPr>
        <p:spPr>
          <a:xfrm>
            <a:off x="3127375" y="3840162"/>
            <a:ext cx="0" cy="647701"/>
          </a:xfrm>
          <a:prstGeom prst="line">
            <a:avLst/>
          </a:prstGeom>
          <a:ln w="57150">
            <a:solidFill>
              <a:srgbClr val="FF0000"/>
            </a:solidFill>
            <a:headEnd type="triangle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8" name="Group"/>
          <p:cNvGrpSpPr/>
          <p:nvPr/>
        </p:nvGrpSpPr>
        <p:grpSpPr>
          <a:xfrm>
            <a:off x="6286499" y="2476499"/>
            <a:ext cx="317501" cy="735499"/>
            <a:chOff x="0" y="0"/>
            <a:chExt cx="317500" cy="735497"/>
          </a:xfrm>
        </p:grpSpPr>
        <p:sp>
          <p:nvSpPr>
            <p:cNvPr id="1326" name="1"/>
            <p:cNvSpPr txBox="1"/>
            <p:nvPr/>
          </p:nvSpPr>
          <p:spPr>
            <a:xfrm>
              <a:off x="0" y="2492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327" name="Rectangle"/>
            <p:cNvSpPr/>
            <p:nvPr/>
          </p:nvSpPr>
          <p:spPr>
            <a:xfrm>
              <a:off x="50800" y="0"/>
              <a:ext cx="266700" cy="2540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1331" name="Group"/>
          <p:cNvGrpSpPr/>
          <p:nvPr/>
        </p:nvGrpSpPr>
        <p:grpSpPr>
          <a:xfrm>
            <a:off x="4991099" y="2247900"/>
            <a:ext cx="279401" cy="976798"/>
            <a:chOff x="0" y="0"/>
            <a:chExt cx="279400" cy="976797"/>
          </a:xfrm>
        </p:grpSpPr>
        <p:sp>
          <p:nvSpPr>
            <p:cNvPr id="1329" name="2"/>
            <p:cNvSpPr txBox="1"/>
            <p:nvPr/>
          </p:nvSpPr>
          <p:spPr>
            <a:xfrm>
              <a:off x="0" y="4905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330" name="Rectangle"/>
            <p:cNvSpPr/>
            <p:nvPr/>
          </p:nvSpPr>
          <p:spPr>
            <a:xfrm>
              <a:off x="12700" y="0"/>
              <a:ext cx="266700" cy="5080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1334" name="Group"/>
          <p:cNvGrpSpPr/>
          <p:nvPr/>
        </p:nvGrpSpPr>
        <p:grpSpPr>
          <a:xfrm>
            <a:off x="2335212" y="1993900"/>
            <a:ext cx="304801" cy="1230798"/>
            <a:chOff x="0" y="0"/>
            <a:chExt cx="304800" cy="1230797"/>
          </a:xfrm>
        </p:grpSpPr>
        <p:sp>
          <p:nvSpPr>
            <p:cNvPr id="1332" name="3"/>
            <p:cNvSpPr txBox="1"/>
            <p:nvPr/>
          </p:nvSpPr>
          <p:spPr>
            <a:xfrm>
              <a:off x="0" y="7445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333" name="Rectangle"/>
            <p:cNvSpPr/>
            <p:nvPr/>
          </p:nvSpPr>
          <p:spPr>
            <a:xfrm>
              <a:off x="38100" y="0"/>
              <a:ext cx="266700" cy="7493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1337" name="Group"/>
          <p:cNvGrpSpPr/>
          <p:nvPr/>
        </p:nvGrpSpPr>
        <p:grpSpPr>
          <a:xfrm>
            <a:off x="1722437" y="1679575"/>
            <a:ext cx="342901" cy="1497498"/>
            <a:chOff x="0" y="0"/>
            <a:chExt cx="342900" cy="1497497"/>
          </a:xfrm>
        </p:grpSpPr>
        <p:sp>
          <p:nvSpPr>
            <p:cNvPr id="1335" name="4"/>
            <p:cNvSpPr txBox="1"/>
            <p:nvPr/>
          </p:nvSpPr>
          <p:spPr>
            <a:xfrm>
              <a:off x="0" y="10112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1336" name="Rectangle"/>
            <p:cNvSpPr/>
            <p:nvPr/>
          </p:nvSpPr>
          <p:spPr>
            <a:xfrm>
              <a:off x="76200" y="0"/>
              <a:ext cx="266700" cy="10160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1340" name="Group"/>
          <p:cNvGrpSpPr/>
          <p:nvPr/>
        </p:nvGrpSpPr>
        <p:grpSpPr>
          <a:xfrm>
            <a:off x="5626099" y="1485900"/>
            <a:ext cx="317502" cy="1726098"/>
            <a:chOff x="0" y="0"/>
            <a:chExt cx="317500" cy="1726097"/>
          </a:xfrm>
        </p:grpSpPr>
        <p:sp>
          <p:nvSpPr>
            <p:cNvPr id="1338" name="5"/>
            <p:cNvSpPr txBox="1"/>
            <p:nvPr/>
          </p:nvSpPr>
          <p:spPr>
            <a:xfrm>
              <a:off x="0" y="12398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1339" name="Rectangle"/>
            <p:cNvSpPr/>
            <p:nvPr/>
          </p:nvSpPr>
          <p:spPr>
            <a:xfrm>
              <a:off x="50800" y="0"/>
              <a:ext cx="266701" cy="12446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1343" name="Group"/>
          <p:cNvGrpSpPr/>
          <p:nvPr/>
        </p:nvGrpSpPr>
        <p:grpSpPr>
          <a:xfrm>
            <a:off x="1039812" y="1231900"/>
            <a:ext cx="317501" cy="1967398"/>
            <a:chOff x="0" y="0"/>
            <a:chExt cx="317500" cy="1967397"/>
          </a:xfrm>
        </p:grpSpPr>
        <p:sp>
          <p:nvSpPr>
            <p:cNvPr id="1341" name="6"/>
            <p:cNvSpPr txBox="1"/>
            <p:nvPr/>
          </p:nvSpPr>
          <p:spPr>
            <a:xfrm>
              <a:off x="0" y="14811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1342" name="Rectangle"/>
            <p:cNvSpPr/>
            <p:nvPr/>
          </p:nvSpPr>
          <p:spPr>
            <a:xfrm>
              <a:off x="63500" y="0"/>
              <a:ext cx="254000" cy="14986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1346" name="Group"/>
          <p:cNvGrpSpPr/>
          <p:nvPr/>
        </p:nvGrpSpPr>
        <p:grpSpPr>
          <a:xfrm>
            <a:off x="4267199" y="990600"/>
            <a:ext cx="317501" cy="2246798"/>
            <a:chOff x="0" y="0"/>
            <a:chExt cx="317500" cy="2246797"/>
          </a:xfrm>
        </p:grpSpPr>
        <p:sp>
          <p:nvSpPr>
            <p:cNvPr id="1344" name="7"/>
            <p:cNvSpPr txBox="1"/>
            <p:nvPr/>
          </p:nvSpPr>
          <p:spPr>
            <a:xfrm>
              <a:off x="0" y="17605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1345" name="Rectangle"/>
            <p:cNvSpPr/>
            <p:nvPr/>
          </p:nvSpPr>
          <p:spPr>
            <a:xfrm>
              <a:off x="63500" y="0"/>
              <a:ext cx="254000" cy="17653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1349" name="Group"/>
          <p:cNvGrpSpPr/>
          <p:nvPr/>
        </p:nvGrpSpPr>
        <p:grpSpPr>
          <a:xfrm>
            <a:off x="2984499" y="749300"/>
            <a:ext cx="279401" cy="2475398"/>
            <a:chOff x="0" y="0"/>
            <a:chExt cx="279400" cy="2475397"/>
          </a:xfrm>
        </p:grpSpPr>
        <p:sp>
          <p:nvSpPr>
            <p:cNvPr id="1347" name="8"/>
            <p:cNvSpPr txBox="1"/>
            <p:nvPr/>
          </p:nvSpPr>
          <p:spPr>
            <a:xfrm>
              <a:off x="0" y="19891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1348" name="Rectangle"/>
            <p:cNvSpPr/>
            <p:nvPr/>
          </p:nvSpPr>
          <p:spPr>
            <a:xfrm>
              <a:off x="25400" y="0"/>
              <a:ext cx="254000" cy="19939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1352" name="Group"/>
          <p:cNvGrpSpPr/>
          <p:nvPr/>
        </p:nvGrpSpPr>
        <p:grpSpPr>
          <a:xfrm>
            <a:off x="3632199" y="455612"/>
            <a:ext cx="279401" cy="2742099"/>
            <a:chOff x="0" y="0"/>
            <a:chExt cx="279400" cy="2742097"/>
          </a:xfrm>
        </p:grpSpPr>
        <p:sp>
          <p:nvSpPr>
            <p:cNvPr id="1350" name="9"/>
            <p:cNvSpPr txBox="1"/>
            <p:nvPr/>
          </p:nvSpPr>
          <p:spPr>
            <a:xfrm>
              <a:off x="0" y="22558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9</a:t>
              </a:r>
            </a:p>
          </p:txBody>
        </p:sp>
        <p:sp>
          <p:nvSpPr>
            <p:cNvPr id="1351" name="Rectangle"/>
            <p:cNvSpPr/>
            <p:nvPr/>
          </p:nvSpPr>
          <p:spPr>
            <a:xfrm>
              <a:off x="25400" y="0"/>
              <a:ext cx="254000" cy="22606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sp>
        <p:nvSpPr>
          <p:cNvPr id="1353" name="Bubble Sort"/>
          <p:cNvSpPr txBox="1"/>
          <p:nvPr/>
        </p:nvSpPr>
        <p:spPr>
          <a:xfrm>
            <a:off x="2451100" y="4833935"/>
            <a:ext cx="1881747" cy="4862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9044" tIns="19044" rIns="19044" bIns="19044">
            <a:spAutoFit/>
          </a:bodyPr>
          <a:lstStyle>
            <a:lvl1pPr defTabSz="762000">
              <a:lnSpc>
                <a:spcPts val="3600"/>
              </a:lnSpc>
              <a:tabLst>
                <a:tab pos="355600" algn="l"/>
                <a:tab pos="711200" algn="l"/>
                <a:tab pos="1079500" algn="l"/>
              </a:tabLst>
              <a:defRPr sz="30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lvl1pPr>
          </a:lstStyle>
          <a:p>
            <a:pPr/>
            <a:r>
              <a:t>Bubble Sort</a:t>
            </a:r>
          </a:p>
        </p:txBody>
      </p:sp>
      <p:sp>
        <p:nvSpPr>
          <p:cNvPr id="1354" name="Line"/>
          <p:cNvSpPr/>
          <p:nvPr/>
        </p:nvSpPr>
        <p:spPr>
          <a:xfrm flipH="1">
            <a:off x="6756399" y="571500"/>
            <a:ext cx="1" cy="4241800"/>
          </a:xfrm>
          <a:prstGeom prst="line">
            <a:avLst/>
          </a:prstGeom>
          <a:ln w="25400">
            <a:solidFill>
              <a:srgbClr val="FFFFFF"/>
            </a:solidFill>
          </a:ln>
        </p:spPr>
        <p:txBody>
          <a:bodyPr lIns="45719" rIns="45719"/>
          <a:lstStyle/>
          <a:p>
            <a:pPr/>
          </a:p>
        </p:txBody>
      </p:sp>
      <p:grpSp>
        <p:nvGrpSpPr>
          <p:cNvPr id="1357" name="Group"/>
          <p:cNvGrpSpPr/>
          <p:nvPr/>
        </p:nvGrpSpPr>
        <p:grpSpPr>
          <a:xfrm>
            <a:off x="2911474" y="3233735"/>
            <a:ext cx="381001" cy="486263"/>
            <a:chOff x="0" y="0"/>
            <a:chExt cx="381000" cy="486261"/>
          </a:xfrm>
        </p:grpSpPr>
        <p:sp>
          <p:nvSpPr>
            <p:cNvPr id="1355" name="Rectangle"/>
            <p:cNvSpPr/>
            <p:nvPr/>
          </p:nvSpPr>
          <p:spPr>
            <a:xfrm>
              <a:off x="38100" y="55564"/>
              <a:ext cx="342900" cy="393701"/>
            </a:xfrm>
            <a:prstGeom prst="rect">
              <a:avLst/>
            </a:prstGeom>
            <a:solidFill>
              <a:srgbClr val="0000FF"/>
            </a:solidFill>
            <a:ln w="25400" cap="flat">
              <a:solidFill>
                <a:srgbClr val="00FFFF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  <p:sp>
          <p:nvSpPr>
            <p:cNvPr id="1356" name="L"/>
            <p:cNvSpPr txBox="1"/>
            <p:nvPr/>
          </p:nvSpPr>
          <p:spPr>
            <a:xfrm>
              <a:off x="0" y="0"/>
              <a:ext cx="283518" cy="4862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solidFill>
                    <a:srgbClr val="FFFFFF"/>
                  </a:solidFill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L</a:t>
              </a:r>
            </a:p>
          </p:txBody>
        </p:sp>
      </p:grpSp>
      <p:sp>
        <p:nvSpPr>
          <p:cNvPr id="1358" name="Line"/>
          <p:cNvSpPr/>
          <p:nvPr/>
        </p:nvSpPr>
        <p:spPr>
          <a:xfrm>
            <a:off x="3776662" y="3840162"/>
            <a:ext cx="1" cy="647701"/>
          </a:xfrm>
          <a:prstGeom prst="line">
            <a:avLst/>
          </a:prstGeom>
          <a:ln w="57150">
            <a:solidFill>
              <a:srgbClr val="FF0000"/>
            </a:solidFill>
            <a:headEnd type="triangle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2" name="Group"/>
          <p:cNvGrpSpPr/>
          <p:nvPr/>
        </p:nvGrpSpPr>
        <p:grpSpPr>
          <a:xfrm>
            <a:off x="6286499" y="2476499"/>
            <a:ext cx="317501" cy="735499"/>
            <a:chOff x="0" y="0"/>
            <a:chExt cx="317500" cy="735497"/>
          </a:xfrm>
        </p:grpSpPr>
        <p:sp>
          <p:nvSpPr>
            <p:cNvPr id="1360" name="1"/>
            <p:cNvSpPr txBox="1"/>
            <p:nvPr/>
          </p:nvSpPr>
          <p:spPr>
            <a:xfrm>
              <a:off x="0" y="2492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361" name="Rectangle"/>
            <p:cNvSpPr/>
            <p:nvPr/>
          </p:nvSpPr>
          <p:spPr>
            <a:xfrm>
              <a:off x="50800" y="0"/>
              <a:ext cx="266700" cy="2540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1365" name="Group"/>
          <p:cNvGrpSpPr/>
          <p:nvPr/>
        </p:nvGrpSpPr>
        <p:grpSpPr>
          <a:xfrm>
            <a:off x="4991099" y="2247900"/>
            <a:ext cx="279401" cy="976798"/>
            <a:chOff x="0" y="0"/>
            <a:chExt cx="279400" cy="976797"/>
          </a:xfrm>
        </p:grpSpPr>
        <p:sp>
          <p:nvSpPr>
            <p:cNvPr id="1363" name="2"/>
            <p:cNvSpPr txBox="1"/>
            <p:nvPr/>
          </p:nvSpPr>
          <p:spPr>
            <a:xfrm>
              <a:off x="0" y="4905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364" name="Rectangle"/>
            <p:cNvSpPr/>
            <p:nvPr/>
          </p:nvSpPr>
          <p:spPr>
            <a:xfrm>
              <a:off x="12700" y="0"/>
              <a:ext cx="266700" cy="5080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1368" name="Group"/>
          <p:cNvGrpSpPr/>
          <p:nvPr/>
        </p:nvGrpSpPr>
        <p:grpSpPr>
          <a:xfrm>
            <a:off x="2335212" y="1993900"/>
            <a:ext cx="304801" cy="1230798"/>
            <a:chOff x="0" y="0"/>
            <a:chExt cx="304800" cy="1230797"/>
          </a:xfrm>
        </p:grpSpPr>
        <p:sp>
          <p:nvSpPr>
            <p:cNvPr id="1366" name="3"/>
            <p:cNvSpPr txBox="1"/>
            <p:nvPr/>
          </p:nvSpPr>
          <p:spPr>
            <a:xfrm>
              <a:off x="0" y="7445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367" name="Rectangle"/>
            <p:cNvSpPr/>
            <p:nvPr/>
          </p:nvSpPr>
          <p:spPr>
            <a:xfrm>
              <a:off x="38100" y="0"/>
              <a:ext cx="266700" cy="7493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1371" name="Group"/>
          <p:cNvGrpSpPr/>
          <p:nvPr/>
        </p:nvGrpSpPr>
        <p:grpSpPr>
          <a:xfrm>
            <a:off x="1722437" y="1679575"/>
            <a:ext cx="342901" cy="1497498"/>
            <a:chOff x="0" y="0"/>
            <a:chExt cx="342900" cy="1497497"/>
          </a:xfrm>
        </p:grpSpPr>
        <p:sp>
          <p:nvSpPr>
            <p:cNvPr id="1369" name="4"/>
            <p:cNvSpPr txBox="1"/>
            <p:nvPr/>
          </p:nvSpPr>
          <p:spPr>
            <a:xfrm>
              <a:off x="0" y="10112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1370" name="Rectangle"/>
            <p:cNvSpPr/>
            <p:nvPr/>
          </p:nvSpPr>
          <p:spPr>
            <a:xfrm>
              <a:off x="76200" y="0"/>
              <a:ext cx="266700" cy="10160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1374" name="Group"/>
          <p:cNvGrpSpPr/>
          <p:nvPr/>
        </p:nvGrpSpPr>
        <p:grpSpPr>
          <a:xfrm>
            <a:off x="5626099" y="1485900"/>
            <a:ext cx="317502" cy="1726098"/>
            <a:chOff x="0" y="0"/>
            <a:chExt cx="317500" cy="1726097"/>
          </a:xfrm>
        </p:grpSpPr>
        <p:sp>
          <p:nvSpPr>
            <p:cNvPr id="1372" name="5"/>
            <p:cNvSpPr txBox="1"/>
            <p:nvPr/>
          </p:nvSpPr>
          <p:spPr>
            <a:xfrm>
              <a:off x="0" y="12398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1373" name="Rectangle"/>
            <p:cNvSpPr/>
            <p:nvPr/>
          </p:nvSpPr>
          <p:spPr>
            <a:xfrm>
              <a:off x="50800" y="0"/>
              <a:ext cx="266701" cy="12446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1377" name="Group"/>
          <p:cNvGrpSpPr/>
          <p:nvPr/>
        </p:nvGrpSpPr>
        <p:grpSpPr>
          <a:xfrm>
            <a:off x="1039812" y="1231900"/>
            <a:ext cx="317501" cy="1967398"/>
            <a:chOff x="0" y="0"/>
            <a:chExt cx="317500" cy="1967397"/>
          </a:xfrm>
        </p:grpSpPr>
        <p:sp>
          <p:nvSpPr>
            <p:cNvPr id="1375" name="6"/>
            <p:cNvSpPr txBox="1"/>
            <p:nvPr/>
          </p:nvSpPr>
          <p:spPr>
            <a:xfrm>
              <a:off x="0" y="14811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1376" name="Rectangle"/>
            <p:cNvSpPr/>
            <p:nvPr/>
          </p:nvSpPr>
          <p:spPr>
            <a:xfrm>
              <a:off x="63500" y="0"/>
              <a:ext cx="254000" cy="14986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1380" name="Group"/>
          <p:cNvGrpSpPr/>
          <p:nvPr/>
        </p:nvGrpSpPr>
        <p:grpSpPr>
          <a:xfrm>
            <a:off x="3559174" y="990600"/>
            <a:ext cx="317501" cy="2246798"/>
            <a:chOff x="0" y="0"/>
            <a:chExt cx="317500" cy="2246797"/>
          </a:xfrm>
        </p:grpSpPr>
        <p:sp>
          <p:nvSpPr>
            <p:cNvPr id="1378" name="7"/>
            <p:cNvSpPr txBox="1"/>
            <p:nvPr/>
          </p:nvSpPr>
          <p:spPr>
            <a:xfrm>
              <a:off x="0" y="17605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1379" name="Rectangle"/>
            <p:cNvSpPr/>
            <p:nvPr/>
          </p:nvSpPr>
          <p:spPr>
            <a:xfrm>
              <a:off x="63500" y="0"/>
              <a:ext cx="254000" cy="17653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1383" name="Group"/>
          <p:cNvGrpSpPr/>
          <p:nvPr/>
        </p:nvGrpSpPr>
        <p:grpSpPr>
          <a:xfrm>
            <a:off x="2984499" y="749300"/>
            <a:ext cx="279401" cy="2475398"/>
            <a:chOff x="0" y="0"/>
            <a:chExt cx="279400" cy="2475397"/>
          </a:xfrm>
        </p:grpSpPr>
        <p:sp>
          <p:nvSpPr>
            <p:cNvPr id="1381" name="8"/>
            <p:cNvSpPr txBox="1"/>
            <p:nvPr/>
          </p:nvSpPr>
          <p:spPr>
            <a:xfrm>
              <a:off x="0" y="19891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1382" name="Rectangle"/>
            <p:cNvSpPr/>
            <p:nvPr/>
          </p:nvSpPr>
          <p:spPr>
            <a:xfrm>
              <a:off x="25400" y="0"/>
              <a:ext cx="254000" cy="19939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1386" name="Group"/>
          <p:cNvGrpSpPr/>
          <p:nvPr/>
        </p:nvGrpSpPr>
        <p:grpSpPr>
          <a:xfrm>
            <a:off x="4322762" y="455612"/>
            <a:ext cx="279401" cy="2742099"/>
            <a:chOff x="0" y="0"/>
            <a:chExt cx="279400" cy="2742097"/>
          </a:xfrm>
        </p:grpSpPr>
        <p:sp>
          <p:nvSpPr>
            <p:cNvPr id="1384" name="9"/>
            <p:cNvSpPr txBox="1"/>
            <p:nvPr/>
          </p:nvSpPr>
          <p:spPr>
            <a:xfrm>
              <a:off x="0" y="22558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9</a:t>
              </a:r>
            </a:p>
          </p:txBody>
        </p:sp>
        <p:sp>
          <p:nvSpPr>
            <p:cNvPr id="1385" name="Rectangle"/>
            <p:cNvSpPr/>
            <p:nvPr/>
          </p:nvSpPr>
          <p:spPr>
            <a:xfrm>
              <a:off x="25400" y="0"/>
              <a:ext cx="254000" cy="22606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sp>
        <p:nvSpPr>
          <p:cNvPr id="1387" name="Bubble Sort"/>
          <p:cNvSpPr txBox="1"/>
          <p:nvPr/>
        </p:nvSpPr>
        <p:spPr>
          <a:xfrm>
            <a:off x="2451100" y="4833935"/>
            <a:ext cx="1881747" cy="4862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9044" tIns="19044" rIns="19044" bIns="19044">
            <a:spAutoFit/>
          </a:bodyPr>
          <a:lstStyle>
            <a:lvl1pPr defTabSz="762000">
              <a:lnSpc>
                <a:spcPts val="3600"/>
              </a:lnSpc>
              <a:tabLst>
                <a:tab pos="355600" algn="l"/>
                <a:tab pos="711200" algn="l"/>
                <a:tab pos="1079500" algn="l"/>
              </a:tabLst>
              <a:defRPr sz="30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lvl1pPr>
          </a:lstStyle>
          <a:p>
            <a:pPr/>
            <a:r>
              <a:t>Bubble Sort</a:t>
            </a:r>
          </a:p>
        </p:txBody>
      </p:sp>
      <p:sp>
        <p:nvSpPr>
          <p:cNvPr id="1388" name="Line"/>
          <p:cNvSpPr/>
          <p:nvPr/>
        </p:nvSpPr>
        <p:spPr>
          <a:xfrm flipH="1">
            <a:off x="6756399" y="571500"/>
            <a:ext cx="1" cy="4241800"/>
          </a:xfrm>
          <a:prstGeom prst="line">
            <a:avLst/>
          </a:prstGeom>
          <a:ln w="25400">
            <a:solidFill>
              <a:srgbClr val="FFFFFF"/>
            </a:solidFill>
          </a:ln>
        </p:spPr>
        <p:txBody>
          <a:bodyPr lIns="45719" rIns="45719"/>
          <a:lstStyle/>
          <a:p>
            <a:pPr/>
          </a:p>
        </p:txBody>
      </p:sp>
      <p:grpSp>
        <p:nvGrpSpPr>
          <p:cNvPr id="1391" name="Group"/>
          <p:cNvGrpSpPr/>
          <p:nvPr/>
        </p:nvGrpSpPr>
        <p:grpSpPr>
          <a:xfrm>
            <a:off x="3560762" y="3233735"/>
            <a:ext cx="381001" cy="486263"/>
            <a:chOff x="0" y="0"/>
            <a:chExt cx="381000" cy="486261"/>
          </a:xfrm>
        </p:grpSpPr>
        <p:sp>
          <p:nvSpPr>
            <p:cNvPr id="1389" name="Rectangle"/>
            <p:cNvSpPr/>
            <p:nvPr/>
          </p:nvSpPr>
          <p:spPr>
            <a:xfrm>
              <a:off x="38100" y="55564"/>
              <a:ext cx="342900" cy="393701"/>
            </a:xfrm>
            <a:prstGeom prst="rect">
              <a:avLst/>
            </a:prstGeom>
            <a:solidFill>
              <a:srgbClr val="0000FF"/>
            </a:solidFill>
            <a:ln w="25400" cap="flat">
              <a:solidFill>
                <a:srgbClr val="00FFFF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  <p:sp>
          <p:nvSpPr>
            <p:cNvPr id="1390" name="L"/>
            <p:cNvSpPr txBox="1"/>
            <p:nvPr/>
          </p:nvSpPr>
          <p:spPr>
            <a:xfrm>
              <a:off x="0" y="0"/>
              <a:ext cx="283518" cy="4862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solidFill>
                    <a:srgbClr val="FFFFFF"/>
                  </a:solidFill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L</a:t>
              </a:r>
            </a:p>
          </p:txBody>
        </p:sp>
      </p:grpSp>
      <p:sp>
        <p:nvSpPr>
          <p:cNvPr id="1392" name="Line"/>
          <p:cNvSpPr/>
          <p:nvPr/>
        </p:nvSpPr>
        <p:spPr>
          <a:xfrm>
            <a:off x="3776662" y="3840162"/>
            <a:ext cx="1" cy="647701"/>
          </a:xfrm>
          <a:prstGeom prst="line">
            <a:avLst/>
          </a:prstGeom>
          <a:ln w="57150">
            <a:solidFill>
              <a:srgbClr val="FF0000"/>
            </a:solidFill>
            <a:headEnd type="triangle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6" name="Group"/>
          <p:cNvGrpSpPr/>
          <p:nvPr/>
        </p:nvGrpSpPr>
        <p:grpSpPr>
          <a:xfrm>
            <a:off x="6286499" y="2476499"/>
            <a:ext cx="317501" cy="735499"/>
            <a:chOff x="0" y="0"/>
            <a:chExt cx="317500" cy="735497"/>
          </a:xfrm>
        </p:grpSpPr>
        <p:sp>
          <p:nvSpPr>
            <p:cNvPr id="1394" name="1"/>
            <p:cNvSpPr txBox="1"/>
            <p:nvPr/>
          </p:nvSpPr>
          <p:spPr>
            <a:xfrm>
              <a:off x="0" y="2492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395" name="Rectangle"/>
            <p:cNvSpPr/>
            <p:nvPr/>
          </p:nvSpPr>
          <p:spPr>
            <a:xfrm>
              <a:off x="50800" y="0"/>
              <a:ext cx="266700" cy="2540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1399" name="Group"/>
          <p:cNvGrpSpPr/>
          <p:nvPr/>
        </p:nvGrpSpPr>
        <p:grpSpPr>
          <a:xfrm>
            <a:off x="4991099" y="2247900"/>
            <a:ext cx="279401" cy="976798"/>
            <a:chOff x="0" y="0"/>
            <a:chExt cx="279400" cy="976797"/>
          </a:xfrm>
        </p:grpSpPr>
        <p:sp>
          <p:nvSpPr>
            <p:cNvPr id="1397" name="2"/>
            <p:cNvSpPr txBox="1"/>
            <p:nvPr/>
          </p:nvSpPr>
          <p:spPr>
            <a:xfrm>
              <a:off x="0" y="4905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398" name="Rectangle"/>
            <p:cNvSpPr/>
            <p:nvPr/>
          </p:nvSpPr>
          <p:spPr>
            <a:xfrm>
              <a:off x="12700" y="0"/>
              <a:ext cx="266700" cy="5080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1402" name="Group"/>
          <p:cNvGrpSpPr/>
          <p:nvPr/>
        </p:nvGrpSpPr>
        <p:grpSpPr>
          <a:xfrm>
            <a:off x="2335212" y="1993900"/>
            <a:ext cx="304801" cy="1230798"/>
            <a:chOff x="0" y="0"/>
            <a:chExt cx="304800" cy="1230797"/>
          </a:xfrm>
        </p:grpSpPr>
        <p:sp>
          <p:nvSpPr>
            <p:cNvPr id="1400" name="3"/>
            <p:cNvSpPr txBox="1"/>
            <p:nvPr/>
          </p:nvSpPr>
          <p:spPr>
            <a:xfrm>
              <a:off x="0" y="7445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401" name="Rectangle"/>
            <p:cNvSpPr/>
            <p:nvPr/>
          </p:nvSpPr>
          <p:spPr>
            <a:xfrm>
              <a:off x="38100" y="0"/>
              <a:ext cx="266700" cy="7493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1405" name="Group"/>
          <p:cNvGrpSpPr/>
          <p:nvPr/>
        </p:nvGrpSpPr>
        <p:grpSpPr>
          <a:xfrm>
            <a:off x="1722437" y="1679575"/>
            <a:ext cx="342901" cy="1497498"/>
            <a:chOff x="0" y="0"/>
            <a:chExt cx="342900" cy="1497497"/>
          </a:xfrm>
        </p:grpSpPr>
        <p:sp>
          <p:nvSpPr>
            <p:cNvPr id="1403" name="4"/>
            <p:cNvSpPr txBox="1"/>
            <p:nvPr/>
          </p:nvSpPr>
          <p:spPr>
            <a:xfrm>
              <a:off x="0" y="10112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1404" name="Rectangle"/>
            <p:cNvSpPr/>
            <p:nvPr/>
          </p:nvSpPr>
          <p:spPr>
            <a:xfrm>
              <a:off x="76200" y="0"/>
              <a:ext cx="266700" cy="10160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1408" name="Group"/>
          <p:cNvGrpSpPr/>
          <p:nvPr/>
        </p:nvGrpSpPr>
        <p:grpSpPr>
          <a:xfrm>
            <a:off x="5626099" y="1485900"/>
            <a:ext cx="317502" cy="1726098"/>
            <a:chOff x="0" y="0"/>
            <a:chExt cx="317500" cy="1726097"/>
          </a:xfrm>
        </p:grpSpPr>
        <p:sp>
          <p:nvSpPr>
            <p:cNvPr id="1406" name="5"/>
            <p:cNvSpPr txBox="1"/>
            <p:nvPr/>
          </p:nvSpPr>
          <p:spPr>
            <a:xfrm>
              <a:off x="0" y="12398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1407" name="Rectangle"/>
            <p:cNvSpPr/>
            <p:nvPr/>
          </p:nvSpPr>
          <p:spPr>
            <a:xfrm>
              <a:off x="50800" y="0"/>
              <a:ext cx="266701" cy="12446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1411" name="Group"/>
          <p:cNvGrpSpPr/>
          <p:nvPr/>
        </p:nvGrpSpPr>
        <p:grpSpPr>
          <a:xfrm>
            <a:off x="1039812" y="1231900"/>
            <a:ext cx="317501" cy="1967398"/>
            <a:chOff x="0" y="0"/>
            <a:chExt cx="317500" cy="1967397"/>
          </a:xfrm>
        </p:grpSpPr>
        <p:sp>
          <p:nvSpPr>
            <p:cNvPr id="1409" name="6"/>
            <p:cNvSpPr txBox="1"/>
            <p:nvPr/>
          </p:nvSpPr>
          <p:spPr>
            <a:xfrm>
              <a:off x="0" y="14811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1410" name="Rectangle"/>
            <p:cNvSpPr/>
            <p:nvPr/>
          </p:nvSpPr>
          <p:spPr>
            <a:xfrm>
              <a:off x="63500" y="0"/>
              <a:ext cx="254000" cy="14986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1414" name="Group"/>
          <p:cNvGrpSpPr/>
          <p:nvPr/>
        </p:nvGrpSpPr>
        <p:grpSpPr>
          <a:xfrm>
            <a:off x="3559174" y="990600"/>
            <a:ext cx="317501" cy="2246798"/>
            <a:chOff x="0" y="0"/>
            <a:chExt cx="317500" cy="2246797"/>
          </a:xfrm>
        </p:grpSpPr>
        <p:sp>
          <p:nvSpPr>
            <p:cNvPr id="1412" name="7"/>
            <p:cNvSpPr txBox="1"/>
            <p:nvPr/>
          </p:nvSpPr>
          <p:spPr>
            <a:xfrm>
              <a:off x="0" y="17605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1413" name="Rectangle"/>
            <p:cNvSpPr/>
            <p:nvPr/>
          </p:nvSpPr>
          <p:spPr>
            <a:xfrm>
              <a:off x="63500" y="0"/>
              <a:ext cx="254000" cy="17653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1417" name="Group"/>
          <p:cNvGrpSpPr/>
          <p:nvPr/>
        </p:nvGrpSpPr>
        <p:grpSpPr>
          <a:xfrm>
            <a:off x="2984499" y="749300"/>
            <a:ext cx="279401" cy="2475398"/>
            <a:chOff x="0" y="0"/>
            <a:chExt cx="279400" cy="2475397"/>
          </a:xfrm>
        </p:grpSpPr>
        <p:sp>
          <p:nvSpPr>
            <p:cNvPr id="1415" name="8"/>
            <p:cNvSpPr txBox="1"/>
            <p:nvPr/>
          </p:nvSpPr>
          <p:spPr>
            <a:xfrm>
              <a:off x="0" y="19891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1416" name="Rectangle"/>
            <p:cNvSpPr/>
            <p:nvPr/>
          </p:nvSpPr>
          <p:spPr>
            <a:xfrm>
              <a:off x="25400" y="0"/>
              <a:ext cx="254000" cy="19939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1420" name="Group"/>
          <p:cNvGrpSpPr/>
          <p:nvPr/>
        </p:nvGrpSpPr>
        <p:grpSpPr>
          <a:xfrm>
            <a:off x="4322762" y="455612"/>
            <a:ext cx="279401" cy="2742099"/>
            <a:chOff x="0" y="0"/>
            <a:chExt cx="279400" cy="2742097"/>
          </a:xfrm>
        </p:grpSpPr>
        <p:sp>
          <p:nvSpPr>
            <p:cNvPr id="1418" name="9"/>
            <p:cNvSpPr txBox="1"/>
            <p:nvPr/>
          </p:nvSpPr>
          <p:spPr>
            <a:xfrm>
              <a:off x="0" y="22558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9</a:t>
              </a:r>
            </a:p>
          </p:txBody>
        </p:sp>
        <p:sp>
          <p:nvSpPr>
            <p:cNvPr id="1419" name="Rectangle"/>
            <p:cNvSpPr/>
            <p:nvPr/>
          </p:nvSpPr>
          <p:spPr>
            <a:xfrm>
              <a:off x="25400" y="0"/>
              <a:ext cx="254000" cy="22606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sp>
        <p:nvSpPr>
          <p:cNvPr id="1421" name="Bubble Sort"/>
          <p:cNvSpPr txBox="1"/>
          <p:nvPr/>
        </p:nvSpPr>
        <p:spPr>
          <a:xfrm>
            <a:off x="2451100" y="4833935"/>
            <a:ext cx="1881747" cy="4862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9044" tIns="19044" rIns="19044" bIns="19044">
            <a:spAutoFit/>
          </a:bodyPr>
          <a:lstStyle>
            <a:lvl1pPr defTabSz="762000">
              <a:lnSpc>
                <a:spcPts val="3600"/>
              </a:lnSpc>
              <a:tabLst>
                <a:tab pos="355600" algn="l"/>
                <a:tab pos="711200" algn="l"/>
                <a:tab pos="1079500" algn="l"/>
              </a:tabLst>
              <a:defRPr sz="30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lvl1pPr>
          </a:lstStyle>
          <a:p>
            <a:pPr/>
            <a:r>
              <a:t>Bubble Sort</a:t>
            </a:r>
          </a:p>
        </p:txBody>
      </p:sp>
      <p:sp>
        <p:nvSpPr>
          <p:cNvPr id="1422" name="Line"/>
          <p:cNvSpPr/>
          <p:nvPr/>
        </p:nvSpPr>
        <p:spPr>
          <a:xfrm flipH="1">
            <a:off x="6756399" y="571500"/>
            <a:ext cx="1" cy="4241800"/>
          </a:xfrm>
          <a:prstGeom prst="line">
            <a:avLst/>
          </a:prstGeom>
          <a:ln w="25400">
            <a:solidFill>
              <a:srgbClr val="FFFFFF"/>
            </a:solidFill>
          </a:ln>
        </p:spPr>
        <p:txBody>
          <a:bodyPr lIns="45719" rIns="45719"/>
          <a:lstStyle/>
          <a:p>
            <a:pPr/>
          </a:p>
        </p:txBody>
      </p:sp>
      <p:grpSp>
        <p:nvGrpSpPr>
          <p:cNvPr id="1425" name="Group"/>
          <p:cNvGrpSpPr/>
          <p:nvPr/>
        </p:nvGrpSpPr>
        <p:grpSpPr>
          <a:xfrm>
            <a:off x="3560762" y="3233735"/>
            <a:ext cx="381001" cy="486263"/>
            <a:chOff x="0" y="0"/>
            <a:chExt cx="381000" cy="486261"/>
          </a:xfrm>
        </p:grpSpPr>
        <p:sp>
          <p:nvSpPr>
            <p:cNvPr id="1423" name="Rectangle"/>
            <p:cNvSpPr/>
            <p:nvPr/>
          </p:nvSpPr>
          <p:spPr>
            <a:xfrm>
              <a:off x="38100" y="55564"/>
              <a:ext cx="342900" cy="393701"/>
            </a:xfrm>
            <a:prstGeom prst="rect">
              <a:avLst/>
            </a:prstGeom>
            <a:solidFill>
              <a:srgbClr val="0000FF"/>
            </a:solidFill>
            <a:ln w="25400" cap="flat">
              <a:solidFill>
                <a:srgbClr val="00FFFF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  <p:sp>
          <p:nvSpPr>
            <p:cNvPr id="1424" name="L"/>
            <p:cNvSpPr txBox="1"/>
            <p:nvPr/>
          </p:nvSpPr>
          <p:spPr>
            <a:xfrm>
              <a:off x="0" y="0"/>
              <a:ext cx="283518" cy="4862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solidFill>
                    <a:srgbClr val="FFFFFF"/>
                  </a:solidFill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L</a:t>
              </a:r>
            </a:p>
          </p:txBody>
        </p:sp>
      </p:grpSp>
      <p:sp>
        <p:nvSpPr>
          <p:cNvPr id="1426" name="Line"/>
          <p:cNvSpPr/>
          <p:nvPr/>
        </p:nvSpPr>
        <p:spPr>
          <a:xfrm>
            <a:off x="4495800" y="3840162"/>
            <a:ext cx="0" cy="647701"/>
          </a:xfrm>
          <a:prstGeom prst="line">
            <a:avLst/>
          </a:prstGeom>
          <a:ln w="57150">
            <a:solidFill>
              <a:srgbClr val="FF0000"/>
            </a:solidFill>
            <a:headEnd type="triangle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0" name="Group"/>
          <p:cNvGrpSpPr/>
          <p:nvPr/>
        </p:nvGrpSpPr>
        <p:grpSpPr>
          <a:xfrm>
            <a:off x="6286499" y="2476499"/>
            <a:ext cx="317501" cy="735499"/>
            <a:chOff x="0" y="0"/>
            <a:chExt cx="317500" cy="735497"/>
          </a:xfrm>
        </p:grpSpPr>
        <p:sp>
          <p:nvSpPr>
            <p:cNvPr id="1428" name="1"/>
            <p:cNvSpPr txBox="1"/>
            <p:nvPr/>
          </p:nvSpPr>
          <p:spPr>
            <a:xfrm>
              <a:off x="0" y="2492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429" name="Rectangle"/>
            <p:cNvSpPr/>
            <p:nvPr/>
          </p:nvSpPr>
          <p:spPr>
            <a:xfrm>
              <a:off x="50800" y="0"/>
              <a:ext cx="266700" cy="2540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1433" name="Group"/>
          <p:cNvGrpSpPr/>
          <p:nvPr/>
        </p:nvGrpSpPr>
        <p:grpSpPr>
          <a:xfrm>
            <a:off x="4297362" y="2247900"/>
            <a:ext cx="279401" cy="976798"/>
            <a:chOff x="0" y="0"/>
            <a:chExt cx="279400" cy="976797"/>
          </a:xfrm>
        </p:grpSpPr>
        <p:sp>
          <p:nvSpPr>
            <p:cNvPr id="1431" name="2"/>
            <p:cNvSpPr txBox="1"/>
            <p:nvPr/>
          </p:nvSpPr>
          <p:spPr>
            <a:xfrm>
              <a:off x="0" y="4905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432" name="Rectangle"/>
            <p:cNvSpPr/>
            <p:nvPr/>
          </p:nvSpPr>
          <p:spPr>
            <a:xfrm>
              <a:off x="12700" y="0"/>
              <a:ext cx="266700" cy="5080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1436" name="Group"/>
          <p:cNvGrpSpPr/>
          <p:nvPr/>
        </p:nvGrpSpPr>
        <p:grpSpPr>
          <a:xfrm>
            <a:off x="2335212" y="1993900"/>
            <a:ext cx="304801" cy="1230798"/>
            <a:chOff x="0" y="0"/>
            <a:chExt cx="304800" cy="1230797"/>
          </a:xfrm>
        </p:grpSpPr>
        <p:sp>
          <p:nvSpPr>
            <p:cNvPr id="1434" name="3"/>
            <p:cNvSpPr txBox="1"/>
            <p:nvPr/>
          </p:nvSpPr>
          <p:spPr>
            <a:xfrm>
              <a:off x="0" y="7445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435" name="Rectangle"/>
            <p:cNvSpPr/>
            <p:nvPr/>
          </p:nvSpPr>
          <p:spPr>
            <a:xfrm>
              <a:off x="38100" y="0"/>
              <a:ext cx="266700" cy="7493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1439" name="Group"/>
          <p:cNvGrpSpPr/>
          <p:nvPr/>
        </p:nvGrpSpPr>
        <p:grpSpPr>
          <a:xfrm>
            <a:off x="1722437" y="1679575"/>
            <a:ext cx="342901" cy="1497498"/>
            <a:chOff x="0" y="0"/>
            <a:chExt cx="342900" cy="1497497"/>
          </a:xfrm>
        </p:grpSpPr>
        <p:sp>
          <p:nvSpPr>
            <p:cNvPr id="1437" name="4"/>
            <p:cNvSpPr txBox="1"/>
            <p:nvPr/>
          </p:nvSpPr>
          <p:spPr>
            <a:xfrm>
              <a:off x="0" y="10112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1438" name="Rectangle"/>
            <p:cNvSpPr/>
            <p:nvPr/>
          </p:nvSpPr>
          <p:spPr>
            <a:xfrm>
              <a:off x="76200" y="0"/>
              <a:ext cx="266700" cy="10160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1442" name="Group"/>
          <p:cNvGrpSpPr/>
          <p:nvPr/>
        </p:nvGrpSpPr>
        <p:grpSpPr>
          <a:xfrm>
            <a:off x="5626099" y="1485900"/>
            <a:ext cx="317502" cy="1726098"/>
            <a:chOff x="0" y="0"/>
            <a:chExt cx="317500" cy="1726097"/>
          </a:xfrm>
        </p:grpSpPr>
        <p:sp>
          <p:nvSpPr>
            <p:cNvPr id="1440" name="5"/>
            <p:cNvSpPr txBox="1"/>
            <p:nvPr/>
          </p:nvSpPr>
          <p:spPr>
            <a:xfrm>
              <a:off x="0" y="12398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1441" name="Rectangle"/>
            <p:cNvSpPr/>
            <p:nvPr/>
          </p:nvSpPr>
          <p:spPr>
            <a:xfrm>
              <a:off x="50800" y="0"/>
              <a:ext cx="266701" cy="12446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1445" name="Group"/>
          <p:cNvGrpSpPr/>
          <p:nvPr/>
        </p:nvGrpSpPr>
        <p:grpSpPr>
          <a:xfrm>
            <a:off x="1039812" y="1231900"/>
            <a:ext cx="317501" cy="1967398"/>
            <a:chOff x="0" y="0"/>
            <a:chExt cx="317500" cy="1967397"/>
          </a:xfrm>
        </p:grpSpPr>
        <p:sp>
          <p:nvSpPr>
            <p:cNvPr id="1443" name="6"/>
            <p:cNvSpPr txBox="1"/>
            <p:nvPr/>
          </p:nvSpPr>
          <p:spPr>
            <a:xfrm>
              <a:off x="0" y="14811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1444" name="Rectangle"/>
            <p:cNvSpPr/>
            <p:nvPr/>
          </p:nvSpPr>
          <p:spPr>
            <a:xfrm>
              <a:off x="63500" y="0"/>
              <a:ext cx="254000" cy="14986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1448" name="Group"/>
          <p:cNvGrpSpPr/>
          <p:nvPr/>
        </p:nvGrpSpPr>
        <p:grpSpPr>
          <a:xfrm>
            <a:off x="3559174" y="990600"/>
            <a:ext cx="317501" cy="2246798"/>
            <a:chOff x="0" y="0"/>
            <a:chExt cx="317500" cy="2246797"/>
          </a:xfrm>
        </p:grpSpPr>
        <p:sp>
          <p:nvSpPr>
            <p:cNvPr id="1446" name="7"/>
            <p:cNvSpPr txBox="1"/>
            <p:nvPr/>
          </p:nvSpPr>
          <p:spPr>
            <a:xfrm>
              <a:off x="0" y="17605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1447" name="Rectangle"/>
            <p:cNvSpPr/>
            <p:nvPr/>
          </p:nvSpPr>
          <p:spPr>
            <a:xfrm>
              <a:off x="63500" y="0"/>
              <a:ext cx="254000" cy="17653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1451" name="Group"/>
          <p:cNvGrpSpPr/>
          <p:nvPr/>
        </p:nvGrpSpPr>
        <p:grpSpPr>
          <a:xfrm>
            <a:off x="2984499" y="749300"/>
            <a:ext cx="279401" cy="2475398"/>
            <a:chOff x="0" y="0"/>
            <a:chExt cx="279400" cy="2475397"/>
          </a:xfrm>
        </p:grpSpPr>
        <p:sp>
          <p:nvSpPr>
            <p:cNvPr id="1449" name="8"/>
            <p:cNvSpPr txBox="1"/>
            <p:nvPr/>
          </p:nvSpPr>
          <p:spPr>
            <a:xfrm>
              <a:off x="0" y="19891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1450" name="Rectangle"/>
            <p:cNvSpPr/>
            <p:nvPr/>
          </p:nvSpPr>
          <p:spPr>
            <a:xfrm>
              <a:off x="25400" y="0"/>
              <a:ext cx="254000" cy="19939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1454" name="Group"/>
          <p:cNvGrpSpPr/>
          <p:nvPr/>
        </p:nvGrpSpPr>
        <p:grpSpPr>
          <a:xfrm>
            <a:off x="4970462" y="455612"/>
            <a:ext cx="279401" cy="2742099"/>
            <a:chOff x="0" y="0"/>
            <a:chExt cx="279400" cy="2742097"/>
          </a:xfrm>
        </p:grpSpPr>
        <p:sp>
          <p:nvSpPr>
            <p:cNvPr id="1452" name="9"/>
            <p:cNvSpPr txBox="1"/>
            <p:nvPr/>
          </p:nvSpPr>
          <p:spPr>
            <a:xfrm>
              <a:off x="0" y="22558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9</a:t>
              </a:r>
            </a:p>
          </p:txBody>
        </p:sp>
        <p:sp>
          <p:nvSpPr>
            <p:cNvPr id="1453" name="Rectangle"/>
            <p:cNvSpPr/>
            <p:nvPr/>
          </p:nvSpPr>
          <p:spPr>
            <a:xfrm>
              <a:off x="25400" y="0"/>
              <a:ext cx="254000" cy="22606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sp>
        <p:nvSpPr>
          <p:cNvPr id="1455" name="Bubble Sort"/>
          <p:cNvSpPr txBox="1"/>
          <p:nvPr/>
        </p:nvSpPr>
        <p:spPr>
          <a:xfrm>
            <a:off x="2451100" y="4833935"/>
            <a:ext cx="1881747" cy="4862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9044" tIns="19044" rIns="19044" bIns="19044">
            <a:spAutoFit/>
          </a:bodyPr>
          <a:lstStyle>
            <a:lvl1pPr defTabSz="762000">
              <a:lnSpc>
                <a:spcPts val="3600"/>
              </a:lnSpc>
              <a:tabLst>
                <a:tab pos="355600" algn="l"/>
                <a:tab pos="711200" algn="l"/>
                <a:tab pos="1079500" algn="l"/>
              </a:tabLst>
              <a:defRPr sz="30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lvl1pPr>
          </a:lstStyle>
          <a:p>
            <a:pPr/>
            <a:r>
              <a:t>Bubble Sort</a:t>
            </a:r>
          </a:p>
        </p:txBody>
      </p:sp>
      <p:sp>
        <p:nvSpPr>
          <p:cNvPr id="1456" name="Line"/>
          <p:cNvSpPr/>
          <p:nvPr/>
        </p:nvSpPr>
        <p:spPr>
          <a:xfrm flipH="1">
            <a:off x="6756399" y="571500"/>
            <a:ext cx="1" cy="4241800"/>
          </a:xfrm>
          <a:prstGeom prst="line">
            <a:avLst/>
          </a:prstGeom>
          <a:ln w="25400">
            <a:solidFill>
              <a:srgbClr val="FFFFFF"/>
            </a:solidFill>
          </a:ln>
        </p:spPr>
        <p:txBody>
          <a:bodyPr lIns="45719" rIns="45719"/>
          <a:lstStyle/>
          <a:p>
            <a:pPr/>
          </a:p>
        </p:txBody>
      </p:sp>
      <p:grpSp>
        <p:nvGrpSpPr>
          <p:cNvPr id="1459" name="Group"/>
          <p:cNvGrpSpPr/>
          <p:nvPr/>
        </p:nvGrpSpPr>
        <p:grpSpPr>
          <a:xfrm>
            <a:off x="4279899" y="3233735"/>
            <a:ext cx="381001" cy="486263"/>
            <a:chOff x="0" y="0"/>
            <a:chExt cx="381000" cy="486261"/>
          </a:xfrm>
        </p:grpSpPr>
        <p:sp>
          <p:nvSpPr>
            <p:cNvPr id="1457" name="Rectangle"/>
            <p:cNvSpPr/>
            <p:nvPr/>
          </p:nvSpPr>
          <p:spPr>
            <a:xfrm>
              <a:off x="38100" y="55564"/>
              <a:ext cx="342900" cy="393701"/>
            </a:xfrm>
            <a:prstGeom prst="rect">
              <a:avLst/>
            </a:prstGeom>
            <a:solidFill>
              <a:srgbClr val="0000FF"/>
            </a:solidFill>
            <a:ln w="25400" cap="flat">
              <a:solidFill>
                <a:srgbClr val="00FFFF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  <p:sp>
          <p:nvSpPr>
            <p:cNvPr id="1458" name="L"/>
            <p:cNvSpPr txBox="1"/>
            <p:nvPr/>
          </p:nvSpPr>
          <p:spPr>
            <a:xfrm>
              <a:off x="0" y="0"/>
              <a:ext cx="283518" cy="4862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solidFill>
                    <a:srgbClr val="FFFFFF"/>
                  </a:solidFill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L</a:t>
              </a:r>
            </a:p>
          </p:txBody>
        </p:sp>
      </p:grpSp>
      <p:sp>
        <p:nvSpPr>
          <p:cNvPr id="1460" name="Line"/>
          <p:cNvSpPr/>
          <p:nvPr/>
        </p:nvSpPr>
        <p:spPr>
          <a:xfrm>
            <a:off x="4495800" y="3840162"/>
            <a:ext cx="0" cy="647701"/>
          </a:xfrm>
          <a:prstGeom prst="line">
            <a:avLst/>
          </a:prstGeom>
          <a:ln w="57150">
            <a:solidFill>
              <a:srgbClr val="FF0000"/>
            </a:solidFill>
            <a:headEnd type="triangle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Here's an implementation:…"/>
          <p:cNvSpPr txBox="1"/>
          <p:nvPr/>
        </p:nvSpPr>
        <p:spPr>
          <a:xfrm>
            <a:off x="103187" y="608010"/>
            <a:ext cx="7440676" cy="47015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9044" tIns="19044" rIns="19044" bIns="19044">
            <a:spAutoFit/>
          </a:bodyPr>
          <a:lstStyle/>
          <a:p>
            <a:pPr defTabSz="762000">
              <a:lnSpc>
                <a:spcPts val="3600"/>
              </a:lnSpc>
              <a:tabLst>
                <a:tab pos="355600" algn="l"/>
                <a:tab pos="711200" algn="l"/>
                <a:tab pos="1079500" algn="l"/>
              </a:tabLst>
              <a:defRPr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pPr>
            <a:r>
              <a:t>Here's an implementation:</a:t>
            </a:r>
          </a:p>
          <a:p>
            <a:pPr defTabSz="762000">
              <a:lnSpc>
                <a:spcPts val="3600"/>
              </a:lnSpc>
              <a:tabLst>
                <a:tab pos="355600" algn="l"/>
                <a:tab pos="711200" algn="l"/>
                <a:tab pos="1079500" algn="l"/>
              </a:tabLst>
              <a:defRPr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pPr>
          </a:p>
          <a:p>
            <a:pPr defTabSz="762000">
              <a:lnSpc>
                <a:spcPts val="2100"/>
              </a:lnSpc>
              <a:tabLst>
                <a:tab pos="355600" algn="l"/>
                <a:tab pos="711200" algn="l"/>
                <a:tab pos="1079500" algn="l"/>
              </a:tabLst>
              <a:defRPr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pPr>
            <a:r>
              <a:t>2.		for the next value	</a:t>
            </a:r>
          </a:p>
          <a:p>
            <a:pPr defTabSz="762000">
              <a:lnSpc>
                <a:spcPts val="2100"/>
              </a:lnSpc>
              <a:tabLst>
                <a:tab pos="355600" algn="l"/>
                <a:tab pos="711200" algn="l"/>
                <a:tab pos="1079500" algn="l"/>
              </a:tabLst>
              <a:defRPr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defTabSz="762000">
              <a:lnSpc>
                <a:spcPts val="2100"/>
              </a:lnSpc>
              <a:tabLst>
                <a:tab pos="355600" algn="l"/>
                <a:tab pos="711200" algn="l"/>
                <a:tab pos="1079500" algn="l"/>
              </a:tabLst>
              <a:defRPr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pPr>
            <a:r>
              <a:t>			smallest = 1;   // location of smallest so far</a:t>
            </a:r>
            <a:br/>
            <a:r>
              <a:t>			for (j=2;j&lt;n;j++)</a:t>
            </a:r>
          </a:p>
          <a:p>
            <a:pPr defTabSz="762000">
              <a:lnSpc>
                <a:spcPts val="2100"/>
              </a:lnSpc>
              <a:tabLst>
                <a:tab pos="355600" algn="l"/>
                <a:tab pos="711200" algn="l"/>
                <a:tab pos="1079500" algn="l"/>
              </a:tabLst>
              <a:defRPr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pPr>
            <a:r>
              <a:t>			{</a:t>
            </a:r>
          </a:p>
          <a:p>
            <a:pPr defTabSz="762000">
              <a:lnSpc>
                <a:spcPts val="2100"/>
              </a:lnSpc>
              <a:tabLst>
                <a:tab pos="355600" algn="l"/>
                <a:tab pos="711200" algn="l"/>
                <a:tab pos="1079500" algn="l"/>
              </a:tabLst>
              <a:defRPr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pPr>
            <a:r>
              <a:t>				if (X[smallest] &gt; X[j])</a:t>
            </a:r>
            <a:br/>
            <a:r>
              <a:t>			   		smallest = j; // new loc of smallest</a:t>
            </a:r>
          </a:p>
          <a:p>
            <a:pPr defTabSz="762000">
              <a:lnSpc>
                <a:spcPts val="2100"/>
              </a:lnSpc>
              <a:tabLst>
                <a:tab pos="355600" algn="l"/>
                <a:tab pos="711200" algn="l"/>
                <a:tab pos="1079500" algn="l"/>
              </a:tabLst>
              <a:defRPr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pPr>
            <a:r>
              <a:t>			}</a:t>
            </a:r>
            <a:br/>
            <a:r>
              <a:t>			if (smallest != 1) // swap if not already in </a:t>
            </a:r>
            <a:br/>
            <a:r>
              <a:t>			{	                // correct position</a:t>
            </a:r>
            <a:br/>
            <a:r>
              <a:t>					temp = X[1];</a:t>
            </a:r>
            <a:br/>
            <a:r>
              <a:t>					X[1] = X[smallest];</a:t>
            </a:r>
            <a:br/>
            <a:r>
              <a:t>					X[smallest] = temp;</a:t>
            </a:r>
          </a:p>
          <a:p>
            <a:pPr defTabSz="762000">
              <a:lnSpc>
                <a:spcPts val="2100"/>
              </a:lnSpc>
              <a:tabLst>
                <a:tab pos="355600" algn="l"/>
                <a:tab pos="711200" algn="l"/>
                <a:tab pos="1079500" algn="l"/>
              </a:tabLst>
              <a:defRPr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pPr>
            <a:r>
              <a:t>			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4" name="Group"/>
          <p:cNvGrpSpPr/>
          <p:nvPr/>
        </p:nvGrpSpPr>
        <p:grpSpPr>
          <a:xfrm>
            <a:off x="6286499" y="2476499"/>
            <a:ext cx="317501" cy="735499"/>
            <a:chOff x="0" y="0"/>
            <a:chExt cx="317500" cy="735497"/>
          </a:xfrm>
        </p:grpSpPr>
        <p:sp>
          <p:nvSpPr>
            <p:cNvPr id="1462" name="1"/>
            <p:cNvSpPr txBox="1"/>
            <p:nvPr/>
          </p:nvSpPr>
          <p:spPr>
            <a:xfrm>
              <a:off x="0" y="2492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463" name="Rectangle"/>
            <p:cNvSpPr/>
            <p:nvPr/>
          </p:nvSpPr>
          <p:spPr>
            <a:xfrm>
              <a:off x="50800" y="0"/>
              <a:ext cx="266700" cy="2540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1467" name="Group"/>
          <p:cNvGrpSpPr/>
          <p:nvPr/>
        </p:nvGrpSpPr>
        <p:grpSpPr>
          <a:xfrm>
            <a:off x="4297362" y="2247900"/>
            <a:ext cx="279401" cy="976798"/>
            <a:chOff x="0" y="0"/>
            <a:chExt cx="279400" cy="976797"/>
          </a:xfrm>
        </p:grpSpPr>
        <p:sp>
          <p:nvSpPr>
            <p:cNvPr id="1465" name="2"/>
            <p:cNvSpPr txBox="1"/>
            <p:nvPr/>
          </p:nvSpPr>
          <p:spPr>
            <a:xfrm>
              <a:off x="0" y="4905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466" name="Rectangle"/>
            <p:cNvSpPr/>
            <p:nvPr/>
          </p:nvSpPr>
          <p:spPr>
            <a:xfrm>
              <a:off x="12700" y="0"/>
              <a:ext cx="266700" cy="5080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1470" name="Group"/>
          <p:cNvGrpSpPr/>
          <p:nvPr/>
        </p:nvGrpSpPr>
        <p:grpSpPr>
          <a:xfrm>
            <a:off x="2335212" y="1993900"/>
            <a:ext cx="304801" cy="1230798"/>
            <a:chOff x="0" y="0"/>
            <a:chExt cx="304800" cy="1230797"/>
          </a:xfrm>
        </p:grpSpPr>
        <p:sp>
          <p:nvSpPr>
            <p:cNvPr id="1468" name="3"/>
            <p:cNvSpPr txBox="1"/>
            <p:nvPr/>
          </p:nvSpPr>
          <p:spPr>
            <a:xfrm>
              <a:off x="0" y="7445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469" name="Rectangle"/>
            <p:cNvSpPr/>
            <p:nvPr/>
          </p:nvSpPr>
          <p:spPr>
            <a:xfrm>
              <a:off x="38100" y="0"/>
              <a:ext cx="266700" cy="7493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1473" name="Group"/>
          <p:cNvGrpSpPr/>
          <p:nvPr/>
        </p:nvGrpSpPr>
        <p:grpSpPr>
          <a:xfrm>
            <a:off x="1722437" y="1679575"/>
            <a:ext cx="342901" cy="1497498"/>
            <a:chOff x="0" y="0"/>
            <a:chExt cx="342900" cy="1497497"/>
          </a:xfrm>
        </p:grpSpPr>
        <p:sp>
          <p:nvSpPr>
            <p:cNvPr id="1471" name="4"/>
            <p:cNvSpPr txBox="1"/>
            <p:nvPr/>
          </p:nvSpPr>
          <p:spPr>
            <a:xfrm>
              <a:off x="0" y="10112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1472" name="Rectangle"/>
            <p:cNvSpPr/>
            <p:nvPr/>
          </p:nvSpPr>
          <p:spPr>
            <a:xfrm>
              <a:off x="76200" y="0"/>
              <a:ext cx="266700" cy="10160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1476" name="Group"/>
          <p:cNvGrpSpPr/>
          <p:nvPr/>
        </p:nvGrpSpPr>
        <p:grpSpPr>
          <a:xfrm>
            <a:off x="5626099" y="1485900"/>
            <a:ext cx="317502" cy="1726098"/>
            <a:chOff x="0" y="0"/>
            <a:chExt cx="317500" cy="1726097"/>
          </a:xfrm>
        </p:grpSpPr>
        <p:sp>
          <p:nvSpPr>
            <p:cNvPr id="1474" name="5"/>
            <p:cNvSpPr txBox="1"/>
            <p:nvPr/>
          </p:nvSpPr>
          <p:spPr>
            <a:xfrm>
              <a:off x="0" y="12398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1475" name="Rectangle"/>
            <p:cNvSpPr/>
            <p:nvPr/>
          </p:nvSpPr>
          <p:spPr>
            <a:xfrm>
              <a:off x="50800" y="0"/>
              <a:ext cx="266701" cy="12446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1479" name="Group"/>
          <p:cNvGrpSpPr/>
          <p:nvPr/>
        </p:nvGrpSpPr>
        <p:grpSpPr>
          <a:xfrm>
            <a:off x="1039812" y="1231900"/>
            <a:ext cx="317501" cy="1967398"/>
            <a:chOff x="0" y="0"/>
            <a:chExt cx="317500" cy="1967397"/>
          </a:xfrm>
        </p:grpSpPr>
        <p:sp>
          <p:nvSpPr>
            <p:cNvPr id="1477" name="6"/>
            <p:cNvSpPr txBox="1"/>
            <p:nvPr/>
          </p:nvSpPr>
          <p:spPr>
            <a:xfrm>
              <a:off x="0" y="14811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1478" name="Rectangle"/>
            <p:cNvSpPr/>
            <p:nvPr/>
          </p:nvSpPr>
          <p:spPr>
            <a:xfrm>
              <a:off x="63500" y="0"/>
              <a:ext cx="254000" cy="14986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1482" name="Group"/>
          <p:cNvGrpSpPr/>
          <p:nvPr/>
        </p:nvGrpSpPr>
        <p:grpSpPr>
          <a:xfrm>
            <a:off x="3559174" y="990600"/>
            <a:ext cx="317501" cy="2246798"/>
            <a:chOff x="0" y="0"/>
            <a:chExt cx="317500" cy="2246797"/>
          </a:xfrm>
        </p:grpSpPr>
        <p:sp>
          <p:nvSpPr>
            <p:cNvPr id="1480" name="7"/>
            <p:cNvSpPr txBox="1"/>
            <p:nvPr/>
          </p:nvSpPr>
          <p:spPr>
            <a:xfrm>
              <a:off x="0" y="17605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1481" name="Rectangle"/>
            <p:cNvSpPr/>
            <p:nvPr/>
          </p:nvSpPr>
          <p:spPr>
            <a:xfrm>
              <a:off x="63500" y="0"/>
              <a:ext cx="254000" cy="17653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1485" name="Group"/>
          <p:cNvGrpSpPr/>
          <p:nvPr/>
        </p:nvGrpSpPr>
        <p:grpSpPr>
          <a:xfrm>
            <a:off x="2984499" y="749300"/>
            <a:ext cx="279401" cy="2475398"/>
            <a:chOff x="0" y="0"/>
            <a:chExt cx="279400" cy="2475397"/>
          </a:xfrm>
        </p:grpSpPr>
        <p:sp>
          <p:nvSpPr>
            <p:cNvPr id="1483" name="8"/>
            <p:cNvSpPr txBox="1"/>
            <p:nvPr/>
          </p:nvSpPr>
          <p:spPr>
            <a:xfrm>
              <a:off x="0" y="19891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1484" name="Rectangle"/>
            <p:cNvSpPr/>
            <p:nvPr/>
          </p:nvSpPr>
          <p:spPr>
            <a:xfrm>
              <a:off x="25400" y="0"/>
              <a:ext cx="254000" cy="19939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1488" name="Group"/>
          <p:cNvGrpSpPr/>
          <p:nvPr/>
        </p:nvGrpSpPr>
        <p:grpSpPr>
          <a:xfrm>
            <a:off x="4970462" y="455612"/>
            <a:ext cx="279401" cy="2742099"/>
            <a:chOff x="0" y="0"/>
            <a:chExt cx="279400" cy="2742097"/>
          </a:xfrm>
        </p:grpSpPr>
        <p:sp>
          <p:nvSpPr>
            <p:cNvPr id="1486" name="9"/>
            <p:cNvSpPr txBox="1"/>
            <p:nvPr/>
          </p:nvSpPr>
          <p:spPr>
            <a:xfrm>
              <a:off x="0" y="22558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9</a:t>
              </a:r>
            </a:p>
          </p:txBody>
        </p:sp>
        <p:sp>
          <p:nvSpPr>
            <p:cNvPr id="1487" name="Rectangle"/>
            <p:cNvSpPr/>
            <p:nvPr/>
          </p:nvSpPr>
          <p:spPr>
            <a:xfrm>
              <a:off x="25400" y="0"/>
              <a:ext cx="254000" cy="22606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sp>
        <p:nvSpPr>
          <p:cNvPr id="1489" name="Bubble Sort"/>
          <p:cNvSpPr txBox="1"/>
          <p:nvPr/>
        </p:nvSpPr>
        <p:spPr>
          <a:xfrm>
            <a:off x="2451100" y="4833935"/>
            <a:ext cx="1881747" cy="4862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9044" tIns="19044" rIns="19044" bIns="19044">
            <a:spAutoFit/>
          </a:bodyPr>
          <a:lstStyle>
            <a:lvl1pPr defTabSz="762000">
              <a:lnSpc>
                <a:spcPts val="3600"/>
              </a:lnSpc>
              <a:tabLst>
                <a:tab pos="355600" algn="l"/>
                <a:tab pos="711200" algn="l"/>
                <a:tab pos="1079500" algn="l"/>
              </a:tabLst>
              <a:defRPr sz="30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lvl1pPr>
          </a:lstStyle>
          <a:p>
            <a:pPr/>
            <a:r>
              <a:t>Bubble Sort</a:t>
            </a:r>
          </a:p>
        </p:txBody>
      </p:sp>
      <p:sp>
        <p:nvSpPr>
          <p:cNvPr id="1490" name="Line"/>
          <p:cNvSpPr/>
          <p:nvPr/>
        </p:nvSpPr>
        <p:spPr>
          <a:xfrm flipH="1">
            <a:off x="6756399" y="571500"/>
            <a:ext cx="1" cy="4241800"/>
          </a:xfrm>
          <a:prstGeom prst="line">
            <a:avLst/>
          </a:prstGeom>
          <a:ln w="25400">
            <a:solidFill>
              <a:srgbClr val="FFFFFF"/>
            </a:solidFill>
          </a:ln>
        </p:spPr>
        <p:txBody>
          <a:bodyPr lIns="45719" rIns="45719"/>
          <a:lstStyle/>
          <a:p>
            <a:pPr/>
          </a:p>
        </p:txBody>
      </p:sp>
      <p:grpSp>
        <p:nvGrpSpPr>
          <p:cNvPr id="1493" name="Group"/>
          <p:cNvGrpSpPr/>
          <p:nvPr/>
        </p:nvGrpSpPr>
        <p:grpSpPr>
          <a:xfrm>
            <a:off x="4279899" y="3233735"/>
            <a:ext cx="381001" cy="486263"/>
            <a:chOff x="0" y="0"/>
            <a:chExt cx="381000" cy="486261"/>
          </a:xfrm>
        </p:grpSpPr>
        <p:sp>
          <p:nvSpPr>
            <p:cNvPr id="1491" name="Rectangle"/>
            <p:cNvSpPr/>
            <p:nvPr/>
          </p:nvSpPr>
          <p:spPr>
            <a:xfrm>
              <a:off x="38100" y="55564"/>
              <a:ext cx="342900" cy="393701"/>
            </a:xfrm>
            <a:prstGeom prst="rect">
              <a:avLst/>
            </a:prstGeom>
            <a:solidFill>
              <a:srgbClr val="0000FF"/>
            </a:solidFill>
            <a:ln w="25400" cap="flat">
              <a:solidFill>
                <a:srgbClr val="00FFFF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  <p:sp>
          <p:nvSpPr>
            <p:cNvPr id="1492" name="L"/>
            <p:cNvSpPr txBox="1"/>
            <p:nvPr/>
          </p:nvSpPr>
          <p:spPr>
            <a:xfrm>
              <a:off x="0" y="0"/>
              <a:ext cx="283518" cy="4862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solidFill>
                    <a:srgbClr val="FFFFFF"/>
                  </a:solidFill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L</a:t>
              </a:r>
            </a:p>
          </p:txBody>
        </p:sp>
      </p:grpSp>
      <p:sp>
        <p:nvSpPr>
          <p:cNvPr id="1494" name="Line"/>
          <p:cNvSpPr/>
          <p:nvPr/>
        </p:nvSpPr>
        <p:spPr>
          <a:xfrm>
            <a:off x="5143500" y="3840162"/>
            <a:ext cx="0" cy="647701"/>
          </a:xfrm>
          <a:prstGeom prst="line">
            <a:avLst/>
          </a:prstGeom>
          <a:ln w="57150">
            <a:solidFill>
              <a:srgbClr val="FF0000"/>
            </a:solidFill>
            <a:headEnd type="triangle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8" name="Group"/>
          <p:cNvGrpSpPr/>
          <p:nvPr/>
        </p:nvGrpSpPr>
        <p:grpSpPr>
          <a:xfrm>
            <a:off x="6286499" y="2476499"/>
            <a:ext cx="317501" cy="735499"/>
            <a:chOff x="0" y="0"/>
            <a:chExt cx="317500" cy="735497"/>
          </a:xfrm>
        </p:grpSpPr>
        <p:sp>
          <p:nvSpPr>
            <p:cNvPr id="1496" name="1"/>
            <p:cNvSpPr txBox="1"/>
            <p:nvPr/>
          </p:nvSpPr>
          <p:spPr>
            <a:xfrm>
              <a:off x="0" y="2492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497" name="Rectangle"/>
            <p:cNvSpPr/>
            <p:nvPr/>
          </p:nvSpPr>
          <p:spPr>
            <a:xfrm>
              <a:off x="50800" y="0"/>
              <a:ext cx="266700" cy="2540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1501" name="Group"/>
          <p:cNvGrpSpPr/>
          <p:nvPr/>
        </p:nvGrpSpPr>
        <p:grpSpPr>
          <a:xfrm>
            <a:off x="4297362" y="2247900"/>
            <a:ext cx="279401" cy="976798"/>
            <a:chOff x="0" y="0"/>
            <a:chExt cx="279400" cy="976797"/>
          </a:xfrm>
        </p:grpSpPr>
        <p:sp>
          <p:nvSpPr>
            <p:cNvPr id="1499" name="2"/>
            <p:cNvSpPr txBox="1"/>
            <p:nvPr/>
          </p:nvSpPr>
          <p:spPr>
            <a:xfrm>
              <a:off x="0" y="4905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500" name="Rectangle"/>
            <p:cNvSpPr/>
            <p:nvPr/>
          </p:nvSpPr>
          <p:spPr>
            <a:xfrm>
              <a:off x="12700" y="0"/>
              <a:ext cx="266700" cy="5080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1504" name="Group"/>
          <p:cNvGrpSpPr/>
          <p:nvPr/>
        </p:nvGrpSpPr>
        <p:grpSpPr>
          <a:xfrm>
            <a:off x="2335212" y="1993900"/>
            <a:ext cx="304801" cy="1230798"/>
            <a:chOff x="0" y="0"/>
            <a:chExt cx="304800" cy="1230797"/>
          </a:xfrm>
        </p:grpSpPr>
        <p:sp>
          <p:nvSpPr>
            <p:cNvPr id="1502" name="3"/>
            <p:cNvSpPr txBox="1"/>
            <p:nvPr/>
          </p:nvSpPr>
          <p:spPr>
            <a:xfrm>
              <a:off x="0" y="7445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503" name="Rectangle"/>
            <p:cNvSpPr/>
            <p:nvPr/>
          </p:nvSpPr>
          <p:spPr>
            <a:xfrm>
              <a:off x="38100" y="0"/>
              <a:ext cx="266700" cy="7493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1507" name="Group"/>
          <p:cNvGrpSpPr/>
          <p:nvPr/>
        </p:nvGrpSpPr>
        <p:grpSpPr>
          <a:xfrm>
            <a:off x="1722437" y="1679575"/>
            <a:ext cx="342901" cy="1497498"/>
            <a:chOff x="0" y="0"/>
            <a:chExt cx="342900" cy="1497497"/>
          </a:xfrm>
        </p:grpSpPr>
        <p:sp>
          <p:nvSpPr>
            <p:cNvPr id="1505" name="4"/>
            <p:cNvSpPr txBox="1"/>
            <p:nvPr/>
          </p:nvSpPr>
          <p:spPr>
            <a:xfrm>
              <a:off x="0" y="10112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1506" name="Rectangle"/>
            <p:cNvSpPr/>
            <p:nvPr/>
          </p:nvSpPr>
          <p:spPr>
            <a:xfrm>
              <a:off x="76200" y="0"/>
              <a:ext cx="266700" cy="10160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1510" name="Group"/>
          <p:cNvGrpSpPr/>
          <p:nvPr/>
        </p:nvGrpSpPr>
        <p:grpSpPr>
          <a:xfrm>
            <a:off x="4927599" y="1485900"/>
            <a:ext cx="317502" cy="1726098"/>
            <a:chOff x="0" y="0"/>
            <a:chExt cx="317500" cy="1726097"/>
          </a:xfrm>
        </p:grpSpPr>
        <p:sp>
          <p:nvSpPr>
            <p:cNvPr id="1508" name="5"/>
            <p:cNvSpPr txBox="1"/>
            <p:nvPr/>
          </p:nvSpPr>
          <p:spPr>
            <a:xfrm>
              <a:off x="0" y="12398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1509" name="Rectangle"/>
            <p:cNvSpPr/>
            <p:nvPr/>
          </p:nvSpPr>
          <p:spPr>
            <a:xfrm>
              <a:off x="50800" y="0"/>
              <a:ext cx="266701" cy="12446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1513" name="Group"/>
          <p:cNvGrpSpPr/>
          <p:nvPr/>
        </p:nvGrpSpPr>
        <p:grpSpPr>
          <a:xfrm>
            <a:off x="1039812" y="1231900"/>
            <a:ext cx="317501" cy="1967398"/>
            <a:chOff x="0" y="0"/>
            <a:chExt cx="317500" cy="1967397"/>
          </a:xfrm>
        </p:grpSpPr>
        <p:sp>
          <p:nvSpPr>
            <p:cNvPr id="1511" name="6"/>
            <p:cNvSpPr txBox="1"/>
            <p:nvPr/>
          </p:nvSpPr>
          <p:spPr>
            <a:xfrm>
              <a:off x="0" y="14811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1512" name="Rectangle"/>
            <p:cNvSpPr/>
            <p:nvPr/>
          </p:nvSpPr>
          <p:spPr>
            <a:xfrm>
              <a:off x="63500" y="0"/>
              <a:ext cx="254000" cy="14986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1516" name="Group"/>
          <p:cNvGrpSpPr/>
          <p:nvPr/>
        </p:nvGrpSpPr>
        <p:grpSpPr>
          <a:xfrm>
            <a:off x="3559174" y="990600"/>
            <a:ext cx="317501" cy="2246798"/>
            <a:chOff x="0" y="0"/>
            <a:chExt cx="317500" cy="2246797"/>
          </a:xfrm>
        </p:grpSpPr>
        <p:sp>
          <p:nvSpPr>
            <p:cNvPr id="1514" name="7"/>
            <p:cNvSpPr txBox="1"/>
            <p:nvPr/>
          </p:nvSpPr>
          <p:spPr>
            <a:xfrm>
              <a:off x="0" y="17605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1515" name="Rectangle"/>
            <p:cNvSpPr/>
            <p:nvPr/>
          </p:nvSpPr>
          <p:spPr>
            <a:xfrm>
              <a:off x="63500" y="0"/>
              <a:ext cx="254000" cy="17653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1519" name="Group"/>
          <p:cNvGrpSpPr/>
          <p:nvPr/>
        </p:nvGrpSpPr>
        <p:grpSpPr>
          <a:xfrm>
            <a:off x="2984499" y="749300"/>
            <a:ext cx="279401" cy="2475398"/>
            <a:chOff x="0" y="0"/>
            <a:chExt cx="279400" cy="2475397"/>
          </a:xfrm>
        </p:grpSpPr>
        <p:sp>
          <p:nvSpPr>
            <p:cNvPr id="1517" name="8"/>
            <p:cNvSpPr txBox="1"/>
            <p:nvPr/>
          </p:nvSpPr>
          <p:spPr>
            <a:xfrm>
              <a:off x="0" y="19891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1518" name="Rectangle"/>
            <p:cNvSpPr/>
            <p:nvPr/>
          </p:nvSpPr>
          <p:spPr>
            <a:xfrm>
              <a:off x="25400" y="0"/>
              <a:ext cx="254000" cy="19939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1522" name="Group"/>
          <p:cNvGrpSpPr/>
          <p:nvPr/>
        </p:nvGrpSpPr>
        <p:grpSpPr>
          <a:xfrm>
            <a:off x="5618162" y="455612"/>
            <a:ext cx="279401" cy="2742099"/>
            <a:chOff x="0" y="0"/>
            <a:chExt cx="279400" cy="2742097"/>
          </a:xfrm>
        </p:grpSpPr>
        <p:sp>
          <p:nvSpPr>
            <p:cNvPr id="1520" name="9"/>
            <p:cNvSpPr txBox="1"/>
            <p:nvPr/>
          </p:nvSpPr>
          <p:spPr>
            <a:xfrm>
              <a:off x="0" y="22558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9</a:t>
              </a:r>
            </a:p>
          </p:txBody>
        </p:sp>
        <p:sp>
          <p:nvSpPr>
            <p:cNvPr id="1521" name="Rectangle"/>
            <p:cNvSpPr/>
            <p:nvPr/>
          </p:nvSpPr>
          <p:spPr>
            <a:xfrm>
              <a:off x="25400" y="0"/>
              <a:ext cx="254000" cy="22606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sp>
        <p:nvSpPr>
          <p:cNvPr id="1523" name="Bubble Sort"/>
          <p:cNvSpPr txBox="1"/>
          <p:nvPr/>
        </p:nvSpPr>
        <p:spPr>
          <a:xfrm>
            <a:off x="2451100" y="4833935"/>
            <a:ext cx="1881747" cy="4862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9044" tIns="19044" rIns="19044" bIns="19044">
            <a:spAutoFit/>
          </a:bodyPr>
          <a:lstStyle>
            <a:lvl1pPr defTabSz="762000">
              <a:lnSpc>
                <a:spcPts val="3600"/>
              </a:lnSpc>
              <a:tabLst>
                <a:tab pos="355600" algn="l"/>
                <a:tab pos="711200" algn="l"/>
                <a:tab pos="1079500" algn="l"/>
              </a:tabLst>
              <a:defRPr sz="30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lvl1pPr>
          </a:lstStyle>
          <a:p>
            <a:pPr/>
            <a:r>
              <a:t>Bubble Sort</a:t>
            </a:r>
          </a:p>
        </p:txBody>
      </p:sp>
      <p:sp>
        <p:nvSpPr>
          <p:cNvPr id="1524" name="Line"/>
          <p:cNvSpPr/>
          <p:nvPr/>
        </p:nvSpPr>
        <p:spPr>
          <a:xfrm flipH="1">
            <a:off x="6756399" y="571500"/>
            <a:ext cx="1" cy="4241800"/>
          </a:xfrm>
          <a:prstGeom prst="line">
            <a:avLst/>
          </a:prstGeom>
          <a:ln w="25400">
            <a:solidFill>
              <a:srgbClr val="FFFFFF"/>
            </a:solidFill>
          </a:ln>
        </p:spPr>
        <p:txBody>
          <a:bodyPr lIns="45719" rIns="45719"/>
          <a:lstStyle/>
          <a:p>
            <a:pPr/>
          </a:p>
        </p:txBody>
      </p:sp>
      <p:grpSp>
        <p:nvGrpSpPr>
          <p:cNvPr id="1527" name="Group"/>
          <p:cNvGrpSpPr/>
          <p:nvPr/>
        </p:nvGrpSpPr>
        <p:grpSpPr>
          <a:xfrm>
            <a:off x="4927599" y="3233735"/>
            <a:ext cx="381001" cy="486263"/>
            <a:chOff x="0" y="0"/>
            <a:chExt cx="381000" cy="486261"/>
          </a:xfrm>
        </p:grpSpPr>
        <p:sp>
          <p:nvSpPr>
            <p:cNvPr id="1525" name="Rectangle"/>
            <p:cNvSpPr/>
            <p:nvPr/>
          </p:nvSpPr>
          <p:spPr>
            <a:xfrm>
              <a:off x="38100" y="55564"/>
              <a:ext cx="342900" cy="393701"/>
            </a:xfrm>
            <a:prstGeom prst="rect">
              <a:avLst/>
            </a:prstGeom>
            <a:solidFill>
              <a:srgbClr val="0000FF"/>
            </a:solidFill>
            <a:ln w="25400" cap="flat">
              <a:solidFill>
                <a:srgbClr val="00FFFF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  <p:sp>
          <p:nvSpPr>
            <p:cNvPr id="1526" name="L"/>
            <p:cNvSpPr txBox="1"/>
            <p:nvPr/>
          </p:nvSpPr>
          <p:spPr>
            <a:xfrm>
              <a:off x="0" y="0"/>
              <a:ext cx="283518" cy="4862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solidFill>
                    <a:srgbClr val="FFFFFF"/>
                  </a:solidFill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L</a:t>
              </a:r>
            </a:p>
          </p:txBody>
        </p:sp>
      </p:grpSp>
      <p:sp>
        <p:nvSpPr>
          <p:cNvPr id="1528" name="Line"/>
          <p:cNvSpPr/>
          <p:nvPr/>
        </p:nvSpPr>
        <p:spPr>
          <a:xfrm>
            <a:off x="5143500" y="3840162"/>
            <a:ext cx="0" cy="647701"/>
          </a:xfrm>
          <a:prstGeom prst="line">
            <a:avLst/>
          </a:prstGeom>
          <a:ln w="57150">
            <a:solidFill>
              <a:srgbClr val="FF0000"/>
            </a:solidFill>
            <a:headEnd type="triangle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2" name="Group"/>
          <p:cNvGrpSpPr/>
          <p:nvPr/>
        </p:nvGrpSpPr>
        <p:grpSpPr>
          <a:xfrm>
            <a:off x="6286499" y="2476499"/>
            <a:ext cx="317501" cy="735499"/>
            <a:chOff x="0" y="0"/>
            <a:chExt cx="317500" cy="735497"/>
          </a:xfrm>
        </p:grpSpPr>
        <p:sp>
          <p:nvSpPr>
            <p:cNvPr id="1530" name="1"/>
            <p:cNvSpPr txBox="1"/>
            <p:nvPr/>
          </p:nvSpPr>
          <p:spPr>
            <a:xfrm>
              <a:off x="0" y="2492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531" name="Rectangle"/>
            <p:cNvSpPr/>
            <p:nvPr/>
          </p:nvSpPr>
          <p:spPr>
            <a:xfrm>
              <a:off x="50800" y="0"/>
              <a:ext cx="266700" cy="2540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1535" name="Group"/>
          <p:cNvGrpSpPr/>
          <p:nvPr/>
        </p:nvGrpSpPr>
        <p:grpSpPr>
          <a:xfrm>
            <a:off x="4297362" y="2247900"/>
            <a:ext cx="279401" cy="976798"/>
            <a:chOff x="0" y="0"/>
            <a:chExt cx="279400" cy="976797"/>
          </a:xfrm>
        </p:grpSpPr>
        <p:sp>
          <p:nvSpPr>
            <p:cNvPr id="1533" name="2"/>
            <p:cNvSpPr txBox="1"/>
            <p:nvPr/>
          </p:nvSpPr>
          <p:spPr>
            <a:xfrm>
              <a:off x="0" y="4905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534" name="Rectangle"/>
            <p:cNvSpPr/>
            <p:nvPr/>
          </p:nvSpPr>
          <p:spPr>
            <a:xfrm>
              <a:off x="12700" y="0"/>
              <a:ext cx="266700" cy="5080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1538" name="Group"/>
          <p:cNvGrpSpPr/>
          <p:nvPr/>
        </p:nvGrpSpPr>
        <p:grpSpPr>
          <a:xfrm>
            <a:off x="2335212" y="1993900"/>
            <a:ext cx="304801" cy="1230798"/>
            <a:chOff x="0" y="0"/>
            <a:chExt cx="304800" cy="1230797"/>
          </a:xfrm>
        </p:grpSpPr>
        <p:sp>
          <p:nvSpPr>
            <p:cNvPr id="1536" name="3"/>
            <p:cNvSpPr txBox="1"/>
            <p:nvPr/>
          </p:nvSpPr>
          <p:spPr>
            <a:xfrm>
              <a:off x="0" y="7445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537" name="Rectangle"/>
            <p:cNvSpPr/>
            <p:nvPr/>
          </p:nvSpPr>
          <p:spPr>
            <a:xfrm>
              <a:off x="38100" y="0"/>
              <a:ext cx="266700" cy="7493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1541" name="Group"/>
          <p:cNvGrpSpPr/>
          <p:nvPr/>
        </p:nvGrpSpPr>
        <p:grpSpPr>
          <a:xfrm>
            <a:off x="1722437" y="1679575"/>
            <a:ext cx="342901" cy="1497498"/>
            <a:chOff x="0" y="0"/>
            <a:chExt cx="342900" cy="1497497"/>
          </a:xfrm>
        </p:grpSpPr>
        <p:sp>
          <p:nvSpPr>
            <p:cNvPr id="1539" name="4"/>
            <p:cNvSpPr txBox="1"/>
            <p:nvPr/>
          </p:nvSpPr>
          <p:spPr>
            <a:xfrm>
              <a:off x="0" y="10112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1540" name="Rectangle"/>
            <p:cNvSpPr/>
            <p:nvPr/>
          </p:nvSpPr>
          <p:spPr>
            <a:xfrm>
              <a:off x="76200" y="0"/>
              <a:ext cx="266700" cy="10160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1544" name="Group"/>
          <p:cNvGrpSpPr/>
          <p:nvPr/>
        </p:nvGrpSpPr>
        <p:grpSpPr>
          <a:xfrm>
            <a:off x="4927599" y="1485900"/>
            <a:ext cx="317502" cy="1726098"/>
            <a:chOff x="0" y="0"/>
            <a:chExt cx="317500" cy="1726097"/>
          </a:xfrm>
        </p:grpSpPr>
        <p:sp>
          <p:nvSpPr>
            <p:cNvPr id="1542" name="5"/>
            <p:cNvSpPr txBox="1"/>
            <p:nvPr/>
          </p:nvSpPr>
          <p:spPr>
            <a:xfrm>
              <a:off x="0" y="12398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1543" name="Rectangle"/>
            <p:cNvSpPr/>
            <p:nvPr/>
          </p:nvSpPr>
          <p:spPr>
            <a:xfrm>
              <a:off x="50800" y="0"/>
              <a:ext cx="266701" cy="12446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1547" name="Group"/>
          <p:cNvGrpSpPr/>
          <p:nvPr/>
        </p:nvGrpSpPr>
        <p:grpSpPr>
          <a:xfrm>
            <a:off x="1039812" y="1231900"/>
            <a:ext cx="317501" cy="1967398"/>
            <a:chOff x="0" y="0"/>
            <a:chExt cx="317500" cy="1967397"/>
          </a:xfrm>
        </p:grpSpPr>
        <p:sp>
          <p:nvSpPr>
            <p:cNvPr id="1545" name="6"/>
            <p:cNvSpPr txBox="1"/>
            <p:nvPr/>
          </p:nvSpPr>
          <p:spPr>
            <a:xfrm>
              <a:off x="0" y="14811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1546" name="Rectangle"/>
            <p:cNvSpPr/>
            <p:nvPr/>
          </p:nvSpPr>
          <p:spPr>
            <a:xfrm>
              <a:off x="63500" y="0"/>
              <a:ext cx="254000" cy="14986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1550" name="Group"/>
          <p:cNvGrpSpPr/>
          <p:nvPr/>
        </p:nvGrpSpPr>
        <p:grpSpPr>
          <a:xfrm>
            <a:off x="3559174" y="990600"/>
            <a:ext cx="317501" cy="2246798"/>
            <a:chOff x="0" y="0"/>
            <a:chExt cx="317500" cy="2246797"/>
          </a:xfrm>
        </p:grpSpPr>
        <p:sp>
          <p:nvSpPr>
            <p:cNvPr id="1548" name="7"/>
            <p:cNvSpPr txBox="1"/>
            <p:nvPr/>
          </p:nvSpPr>
          <p:spPr>
            <a:xfrm>
              <a:off x="0" y="17605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1549" name="Rectangle"/>
            <p:cNvSpPr/>
            <p:nvPr/>
          </p:nvSpPr>
          <p:spPr>
            <a:xfrm>
              <a:off x="63500" y="0"/>
              <a:ext cx="254000" cy="17653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1553" name="Group"/>
          <p:cNvGrpSpPr/>
          <p:nvPr/>
        </p:nvGrpSpPr>
        <p:grpSpPr>
          <a:xfrm>
            <a:off x="2984499" y="749300"/>
            <a:ext cx="279401" cy="2475398"/>
            <a:chOff x="0" y="0"/>
            <a:chExt cx="279400" cy="2475397"/>
          </a:xfrm>
        </p:grpSpPr>
        <p:sp>
          <p:nvSpPr>
            <p:cNvPr id="1551" name="8"/>
            <p:cNvSpPr txBox="1"/>
            <p:nvPr/>
          </p:nvSpPr>
          <p:spPr>
            <a:xfrm>
              <a:off x="0" y="19891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1552" name="Rectangle"/>
            <p:cNvSpPr/>
            <p:nvPr/>
          </p:nvSpPr>
          <p:spPr>
            <a:xfrm>
              <a:off x="25400" y="0"/>
              <a:ext cx="254000" cy="19939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1556" name="Group"/>
          <p:cNvGrpSpPr/>
          <p:nvPr/>
        </p:nvGrpSpPr>
        <p:grpSpPr>
          <a:xfrm>
            <a:off x="5618162" y="455612"/>
            <a:ext cx="279401" cy="2742099"/>
            <a:chOff x="0" y="0"/>
            <a:chExt cx="279400" cy="2742097"/>
          </a:xfrm>
        </p:grpSpPr>
        <p:sp>
          <p:nvSpPr>
            <p:cNvPr id="1554" name="9"/>
            <p:cNvSpPr txBox="1"/>
            <p:nvPr/>
          </p:nvSpPr>
          <p:spPr>
            <a:xfrm>
              <a:off x="0" y="22558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9</a:t>
              </a:r>
            </a:p>
          </p:txBody>
        </p:sp>
        <p:sp>
          <p:nvSpPr>
            <p:cNvPr id="1555" name="Rectangle"/>
            <p:cNvSpPr/>
            <p:nvPr/>
          </p:nvSpPr>
          <p:spPr>
            <a:xfrm>
              <a:off x="25400" y="0"/>
              <a:ext cx="254000" cy="22606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sp>
        <p:nvSpPr>
          <p:cNvPr id="1557" name="Bubble Sort"/>
          <p:cNvSpPr txBox="1"/>
          <p:nvPr/>
        </p:nvSpPr>
        <p:spPr>
          <a:xfrm>
            <a:off x="2451100" y="4833935"/>
            <a:ext cx="1881747" cy="4862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9044" tIns="19044" rIns="19044" bIns="19044">
            <a:spAutoFit/>
          </a:bodyPr>
          <a:lstStyle>
            <a:lvl1pPr defTabSz="762000">
              <a:lnSpc>
                <a:spcPts val="3600"/>
              </a:lnSpc>
              <a:tabLst>
                <a:tab pos="355600" algn="l"/>
                <a:tab pos="711200" algn="l"/>
                <a:tab pos="1079500" algn="l"/>
              </a:tabLst>
              <a:defRPr sz="30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lvl1pPr>
          </a:lstStyle>
          <a:p>
            <a:pPr/>
            <a:r>
              <a:t>Bubble Sort</a:t>
            </a:r>
          </a:p>
        </p:txBody>
      </p:sp>
      <p:sp>
        <p:nvSpPr>
          <p:cNvPr id="1558" name="Line"/>
          <p:cNvSpPr/>
          <p:nvPr/>
        </p:nvSpPr>
        <p:spPr>
          <a:xfrm flipH="1">
            <a:off x="6756399" y="571500"/>
            <a:ext cx="1" cy="4241800"/>
          </a:xfrm>
          <a:prstGeom prst="line">
            <a:avLst/>
          </a:prstGeom>
          <a:ln w="25400">
            <a:solidFill>
              <a:srgbClr val="FFFFFF"/>
            </a:solidFill>
          </a:ln>
        </p:spPr>
        <p:txBody>
          <a:bodyPr lIns="45719" rIns="45719"/>
          <a:lstStyle/>
          <a:p>
            <a:pPr/>
          </a:p>
        </p:txBody>
      </p:sp>
      <p:grpSp>
        <p:nvGrpSpPr>
          <p:cNvPr id="1561" name="Group"/>
          <p:cNvGrpSpPr/>
          <p:nvPr/>
        </p:nvGrpSpPr>
        <p:grpSpPr>
          <a:xfrm>
            <a:off x="4927599" y="3233735"/>
            <a:ext cx="381001" cy="486263"/>
            <a:chOff x="0" y="0"/>
            <a:chExt cx="381000" cy="486261"/>
          </a:xfrm>
        </p:grpSpPr>
        <p:sp>
          <p:nvSpPr>
            <p:cNvPr id="1559" name="Rectangle"/>
            <p:cNvSpPr/>
            <p:nvPr/>
          </p:nvSpPr>
          <p:spPr>
            <a:xfrm>
              <a:off x="38100" y="55564"/>
              <a:ext cx="342900" cy="393701"/>
            </a:xfrm>
            <a:prstGeom prst="rect">
              <a:avLst/>
            </a:prstGeom>
            <a:solidFill>
              <a:srgbClr val="0000FF"/>
            </a:solidFill>
            <a:ln w="25400" cap="flat">
              <a:solidFill>
                <a:srgbClr val="00FFFF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  <p:sp>
          <p:nvSpPr>
            <p:cNvPr id="1560" name="L"/>
            <p:cNvSpPr txBox="1"/>
            <p:nvPr/>
          </p:nvSpPr>
          <p:spPr>
            <a:xfrm>
              <a:off x="0" y="0"/>
              <a:ext cx="283518" cy="4862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solidFill>
                    <a:srgbClr val="FFFFFF"/>
                  </a:solidFill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L</a:t>
              </a:r>
            </a:p>
          </p:txBody>
        </p:sp>
      </p:grpSp>
      <p:sp>
        <p:nvSpPr>
          <p:cNvPr id="1562" name="Line"/>
          <p:cNvSpPr/>
          <p:nvPr/>
        </p:nvSpPr>
        <p:spPr>
          <a:xfrm>
            <a:off x="5792787" y="3840162"/>
            <a:ext cx="1" cy="647701"/>
          </a:xfrm>
          <a:prstGeom prst="line">
            <a:avLst/>
          </a:prstGeom>
          <a:ln w="57150">
            <a:solidFill>
              <a:srgbClr val="FF0000"/>
            </a:solidFill>
            <a:headEnd type="triangle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6" name="Group"/>
          <p:cNvGrpSpPr/>
          <p:nvPr/>
        </p:nvGrpSpPr>
        <p:grpSpPr>
          <a:xfrm>
            <a:off x="5576887" y="2476499"/>
            <a:ext cx="317501" cy="735499"/>
            <a:chOff x="0" y="0"/>
            <a:chExt cx="317500" cy="735497"/>
          </a:xfrm>
        </p:grpSpPr>
        <p:sp>
          <p:nvSpPr>
            <p:cNvPr id="1564" name="1"/>
            <p:cNvSpPr txBox="1"/>
            <p:nvPr/>
          </p:nvSpPr>
          <p:spPr>
            <a:xfrm>
              <a:off x="0" y="2492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565" name="Rectangle"/>
            <p:cNvSpPr/>
            <p:nvPr/>
          </p:nvSpPr>
          <p:spPr>
            <a:xfrm>
              <a:off x="50800" y="0"/>
              <a:ext cx="266700" cy="2540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1569" name="Group"/>
          <p:cNvGrpSpPr/>
          <p:nvPr/>
        </p:nvGrpSpPr>
        <p:grpSpPr>
          <a:xfrm>
            <a:off x="4297362" y="2247900"/>
            <a:ext cx="279401" cy="976798"/>
            <a:chOff x="0" y="0"/>
            <a:chExt cx="279400" cy="976797"/>
          </a:xfrm>
        </p:grpSpPr>
        <p:sp>
          <p:nvSpPr>
            <p:cNvPr id="1567" name="2"/>
            <p:cNvSpPr txBox="1"/>
            <p:nvPr/>
          </p:nvSpPr>
          <p:spPr>
            <a:xfrm>
              <a:off x="0" y="4905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568" name="Rectangle"/>
            <p:cNvSpPr/>
            <p:nvPr/>
          </p:nvSpPr>
          <p:spPr>
            <a:xfrm>
              <a:off x="12700" y="0"/>
              <a:ext cx="266700" cy="5080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1572" name="Group"/>
          <p:cNvGrpSpPr/>
          <p:nvPr/>
        </p:nvGrpSpPr>
        <p:grpSpPr>
          <a:xfrm>
            <a:off x="2335212" y="1993900"/>
            <a:ext cx="304801" cy="1230798"/>
            <a:chOff x="0" y="0"/>
            <a:chExt cx="304800" cy="1230797"/>
          </a:xfrm>
        </p:grpSpPr>
        <p:sp>
          <p:nvSpPr>
            <p:cNvPr id="1570" name="3"/>
            <p:cNvSpPr txBox="1"/>
            <p:nvPr/>
          </p:nvSpPr>
          <p:spPr>
            <a:xfrm>
              <a:off x="0" y="7445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571" name="Rectangle"/>
            <p:cNvSpPr/>
            <p:nvPr/>
          </p:nvSpPr>
          <p:spPr>
            <a:xfrm>
              <a:off x="38100" y="0"/>
              <a:ext cx="266700" cy="7493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1575" name="Group"/>
          <p:cNvGrpSpPr/>
          <p:nvPr/>
        </p:nvGrpSpPr>
        <p:grpSpPr>
          <a:xfrm>
            <a:off x="1722437" y="1679575"/>
            <a:ext cx="342901" cy="1497498"/>
            <a:chOff x="0" y="0"/>
            <a:chExt cx="342900" cy="1497497"/>
          </a:xfrm>
        </p:grpSpPr>
        <p:sp>
          <p:nvSpPr>
            <p:cNvPr id="1573" name="4"/>
            <p:cNvSpPr txBox="1"/>
            <p:nvPr/>
          </p:nvSpPr>
          <p:spPr>
            <a:xfrm>
              <a:off x="0" y="10112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1574" name="Rectangle"/>
            <p:cNvSpPr/>
            <p:nvPr/>
          </p:nvSpPr>
          <p:spPr>
            <a:xfrm>
              <a:off x="76200" y="0"/>
              <a:ext cx="266700" cy="10160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1578" name="Group"/>
          <p:cNvGrpSpPr/>
          <p:nvPr/>
        </p:nvGrpSpPr>
        <p:grpSpPr>
          <a:xfrm>
            <a:off x="4927599" y="1485900"/>
            <a:ext cx="317502" cy="1726098"/>
            <a:chOff x="0" y="0"/>
            <a:chExt cx="317500" cy="1726097"/>
          </a:xfrm>
        </p:grpSpPr>
        <p:sp>
          <p:nvSpPr>
            <p:cNvPr id="1576" name="5"/>
            <p:cNvSpPr txBox="1"/>
            <p:nvPr/>
          </p:nvSpPr>
          <p:spPr>
            <a:xfrm>
              <a:off x="0" y="12398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1577" name="Rectangle"/>
            <p:cNvSpPr/>
            <p:nvPr/>
          </p:nvSpPr>
          <p:spPr>
            <a:xfrm>
              <a:off x="50800" y="0"/>
              <a:ext cx="266701" cy="12446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1581" name="Group"/>
          <p:cNvGrpSpPr/>
          <p:nvPr/>
        </p:nvGrpSpPr>
        <p:grpSpPr>
          <a:xfrm>
            <a:off x="1039812" y="1231900"/>
            <a:ext cx="317501" cy="1967398"/>
            <a:chOff x="0" y="0"/>
            <a:chExt cx="317500" cy="1967397"/>
          </a:xfrm>
        </p:grpSpPr>
        <p:sp>
          <p:nvSpPr>
            <p:cNvPr id="1579" name="6"/>
            <p:cNvSpPr txBox="1"/>
            <p:nvPr/>
          </p:nvSpPr>
          <p:spPr>
            <a:xfrm>
              <a:off x="0" y="14811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1580" name="Rectangle"/>
            <p:cNvSpPr/>
            <p:nvPr/>
          </p:nvSpPr>
          <p:spPr>
            <a:xfrm>
              <a:off x="63500" y="0"/>
              <a:ext cx="254000" cy="14986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1584" name="Group"/>
          <p:cNvGrpSpPr/>
          <p:nvPr/>
        </p:nvGrpSpPr>
        <p:grpSpPr>
          <a:xfrm>
            <a:off x="3559174" y="990600"/>
            <a:ext cx="317501" cy="2246798"/>
            <a:chOff x="0" y="0"/>
            <a:chExt cx="317500" cy="2246797"/>
          </a:xfrm>
        </p:grpSpPr>
        <p:sp>
          <p:nvSpPr>
            <p:cNvPr id="1582" name="7"/>
            <p:cNvSpPr txBox="1"/>
            <p:nvPr/>
          </p:nvSpPr>
          <p:spPr>
            <a:xfrm>
              <a:off x="0" y="17605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1583" name="Rectangle"/>
            <p:cNvSpPr/>
            <p:nvPr/>
          </p:nvSpPr>
          <p:spPr>
            <a:xfrm>
              <a:off x="63500" y="0"/>
              <a:ext cx="254000" cy="17653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1587" name="Group"/>
          <p:cNvGrpSpPr/>
          <p:nvPr/>
        </p:nvGrpSpPr>
        <p:grpSpPr>
          <a:xfrm>
            <a:off x="2984499" y="749300"/>
            <a:ext cx="279401" cy="2475398"/>
            <a:chOff x="0" y="0"/>
            <a:chExt cx="279400" cy="2475397"/>
          </a:xfrm>
        </p:grpSpPr>
        <p:sp>
          <p:nvSpPr>
            <p:cNvPr id="1585" name="8"/>
            <p:cNvSpPr txBox="1"/>
            <p:nvPr/>
          </p:nvSpPr>
          <p:spPr>
            <a:xfrm>
              <a:off x="0" y="19891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1586" name="Rectangle"/>
            <p:cNvSpPr/>
            <p:nvPr/>
          </p:nvSpPr>
          <p:spPr>
            <a:xfrm>
              <a:off x="25400" y="0"/>
              <a:ext cx="254000" cy="19939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1590" name="Group"/>
          <p:cNvGrpSpPr/>
          <p:nvPr/>
        </p:nvGrpSpPr>
        <p:grpSpPr>
          <a:xfrm>
            <a:off x="6267449" y="455612"/>
            <a:ext cx="279401" cy="2742099"/>
            <a:chOff x="0" y="0"/>
            <a:chExt cx="279400" cy="2742097"/>
          </a:xfrm>
        </p:grpSpPr>
        <p:sp>
          <p:nvSpPr>
            <p:cNvPr id="1588" name="9"/>
            <p:cNvSpPr txBox="1"/>
            <p:nvPr/>
          </p:nvSpPr>
          <p:spPr>
            <a:xfrm>
              <a:off x="0" y="22558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9</a:t>
              </a:r>
            </a:p>
          </p:txBody>
        </p:sp>
        <p:sp>
          <p:nvSpPr>
            <p:cNvPr id="1589" name="Rectangle"/>
            <p:cNvSpPr/>
            <p:nvPr/>
          </p:nvSpPr>
          <p:spPr>
            <a:xfrm>
              <a:off x="25400" y="0"/>
              <a:ext cx="254000" cy="22606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sp>
        <p:nvSpPr>
          <p:cNvPr id="1591" name="Bubble Sort"/>
          <p:cNvSpPr txBox="1"/>
          <p:nvPr/>
        </p:nvSpPr>
        <p:spPr>
          <a:xfrm>
            <a:off x="2451100" y="4833935"/>
            <a:ext cx="1881747" cy="4862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9044" tIns="19044" rIns="19044" bIns="19044">
            <a:spAutoFit/>
          </a:bodyPr>
          <a:lstStyle>
            <a:lvl1pPr defTabSz="762000">
              <a:lnSpc>
                <a:spcPts val="3600"/>
              </a:lnSpc>
              <a:tabLst>
                <a:tab pos="355600" algn="l"/>
                <a:tab pos="711200" algn="l"/>
                <a:tab pos="1079500" algn="l"/>
              </a:tabLst>
              <a:defRPr sz="30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lvl1pPr>
          </a:lstStyle>
          <a:p>
            <a:pPr/>
            <a:r>
              <a:t>Bubble Sort</a:t>
            </a:r>
          </a:p>
        </p:txBody>
      </p:sp>
      <p:sp>
        <p:nvSpPr>
          <p:cNvPr id="1592" name="Line"/>
          <p:cNvSpPr/>
          <p:nvPr/>
        </p:nvSpPr>
        <p:spPr>
          <a:xfrm flipH="1">
            <a:off x="6756399" y="571500"/>
            <a:ext cx="1" cy="4241800"/>
          </a:xfrm>
          <a:prstGeom prst="line">
            <a:avLst/>
          </a:prstGeom>
          <a:ln w="25400">
            <a:solidFill>
              <a:srgbClr val="FFFFFF"/>
            </a:solidFill>
          </a:ln>
        </p:spPr>
        <p:txBody>
          <a:bodyPr lIns="45719" rIns="45719"/>
          <a:lstStyle/>
          <a:p>
            <a:pPr/>
          </a:p>
        </p:txBody>
      </p:sp>
      <p:grpSp>
        <p:nvGrpSpPr>
          <p:cNvPr id="1595" name="Group"/>
          <p:cNvGrpSpPr/>
          <p:nvPr/>
        </p:nvGrpSpPr>
        <p:grpSpPr>
          <a:xfrm>
            <a:off x="5576887" y="3233735"/>
            <a:ext cx="381001" cy="486263"/>
            <a:chOff x="0" y="0"/>
            <a:chExt cx="381000" cy="486261"/>
          </a:xfrm>
        </p:grpSpPr>
        <p:sp>
          <p:nvSpPr>
            <p:cNvPr id="1593" name="Rectangle"/>
            <p:cNvSpPr/>
            <p:nvPr/>
          </p:nvSpPr>
          <p:spPr>
            <a:xfrm>
              <a:off x="38100" y="55564"/>
              <a:ext cx="342900" cy="393701"/>
            </a:xfrm>
            <a:prstGeom prst="rect">
              <a:avLst/>
            </a:prstGeom>
            <a:solidFill>
              <a:srgbClr val="0000FF"/>
            </a:solidFill>
            <a:ln w="25400" cap="flat">
              <a:solidFill>
                <a:srgbClr val="00FFFF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  <p:sp>
          <p:nvSpPr>
            <p:cNvPr id="1594" name="L"/>
            <p:cNvSpPr txBox="1"/>
            <p:nvPr/>
          </p:nvSpPr>
          <p:spPr>
            <a:xfrm>
              <a:off x="0" y="0"/>
              <a:ext cx="283518" cy="4862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solidFill>
                    <a:srgbClr val="FFFFFF"/>
                  </a:solidFill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L</a:t>
              </a:r>
            </a:p>
          </p:txBody>
        </p:sp>
      </p:grpSp>
      <p:sp>
        <p:nvSpPr>
          <p:cNvPr id="1596" name="Line"/>
          <p:cNvSpPr/>
          <p:nvPr/>
        </p:nvSpPr>
        <p:spPr>
          <a:xfrm>
            <a:off x="5792787" y="3840162"/>
            <a:ext cx="1" cy="647701"/>
          </a:xfrm>
          <a:prstGeom prst="line">
            <a:avLst/>
          </a:prstGeom>
          <a:ln w="57150">
            <a:solidFill>
              <a:srgbClr val="FF0000"/>
            </a:solidFill>
            <a:headEnd type="triangle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0" name="Group"/>
          <p:cNvGrpSpPr/>
          <p:nvPr/>
        </p:nvGrpSpPr>
        <p:grpSpPr>
          <a:xfrm>
            <a:off x="5576887" y="2476499"/>
            <a:ext cx="317501" cy="735499"/>
            <a:chOff x="0" y="0"/>
            <a:chExt cx="317500" cy="735497"/>
          </a:xfrm>
        </p:grpSpPr>
        <p:sp>
          <p:nvSpPr>
            <p:cNvPr id="1598" name="1"/>
            <p:cNvSpPr txBox="1"/>
            <p:nvPr/>
          </p:nvSpPr>
          <p:spPr>
            <a:xfrm>
              <a:off x="0" y="2492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599" name="Rectangle"/>
            <p:cNvSpPr/>
            <p:nvPr/>
          </p:nvSpPr>
          <p:spPr>
            <a:xfrm>
              <a:off x="50800" y="0"/>
              <a:ext cx="266700" cy="2540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1603" name="Group"/>
          <p:cNvGrpSpPr/>
          <p:nvPr/>
        </p:nvGrpSpPr>
        <p:grpSpPr>
          <a:xfrm>
            <a:off x="4297362" y="2247900"/>
            <a:ext cx="279401" cy="976798"/>
            <a:chOff x="0" y="0"/>
            <a:chExt cx="279400" cy="976797"/>
          </a:xfrm>
        </p:grpSpPr>
        <p:sp>
          <p:nvSpPr>
            <p:cNvPr id="1601" name="2"/>
            <p:cNvSpPr txBox="1"/>
            <p:nvPr/>
          </p:nvSpPr>
          <p:spPr>
            <a:xfrm>
              <a:off x="0" y="4905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602" name="Rectangle"/>
            <p:cNvSpPr/>
            <p:nvPr/>
          </p:nvSpPr>
          <p:spPr>
            <a:xfrm>
              <a:off x="12700" y="0"/>
              <a:ext cx="266700" cy="5080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1606" name="Group"/>
          <p:cNvGrpSpPr/>
          <p:nvPr/>
        </p:nvGrpSpPr>
        <p:grpSpPr>
          <a:xfrm>
            <a:off x="2335212" y="1993900"/>
            <a:ext cx="304801" cy="1230798"/>
            <a:chOff x="0" y="0"/>
            <a:chExt cx="304800" cy="1230797"/>
          </a:xfrm>
        </p:grpSpPr>
        <p:sp>
          <p:nvSpPr>
            <p:cNvPr id="1604" name="3"/>
            <p:cNvSpPr txBox="1"/>
            <p:nvPr/>
          </p:nvSpPr>
          <p:spPr>
            <a:xfrm>
              <a:off x="0" y="7445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605" name="Rectangle"/>
            <p:cNvSpPr/>
            <p:nvPr/>
          </p:nvSpPr>
          <p:spPr>
            <a:xfrm>
              <a:off x="38100" y="0"/>
              <a:ext cx="266700" cy="7493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1609" name="Group"/>
          <p:cNvGrpSpPr/>
          <p:nvPr/>
        </p:nvGrpSpPr>
        <p:grpSpPr>
          <a:xfrm>
            <a:off x="1722437" y="1679575"/>
            <a:ext cx="342901" cy="1497498"/>
            <a:chOff x="0" y="0"/>
            <a:chExt cx="342900" cy="1497497"/>
          </a:xfrm>
        </p:grpSpPr>
        <p:sp>
          <p:nvSpPr>
            <p:cNvPr id="1607" name="4"/>
            <p:cNvSpPr txBox="1"/>
            <p:nvPr/>
          </p:nvSpPr>
          <p:spPr>
            <a:xfrm>
              <a:off x="0" y="10112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1608" name="Rectangle"/>
            <p:cNvSpPr/>
            <p:nvPr/>
          </p:nvSpPr>
          <p:spPr>
            <a:xfrm>
              <a:off x="76200" y="0"/>
              <a:ext cx="266700" cy="10160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1612" name="Group"/>
          <p:cNvGrpSpPr/>
          <p:nvPr/>
        </p:nvGrpSpPr>
        <p:grpSpPr>
          <a:xfrm>
            <a:off x="4927599" y="1485900"/>
            <a:ext cx="317502" cy="1726098"/>
            <a:chOff x="0" y="0"/>
            <a:chExt cx="317500" cy="1726097"/>
          </a:xfrm>
        </p:grpSpPr>
        <p:sp>
          <p:nvSpPr>
            <p:cNvPr id="1610" name="5"/>
            <p:cNvSpPr txBox="1"/>
            <p:nvPr/>
          </p:nvSpPr>
          <p:spPr>
            <a:xfrm>
              <a:off x="0" y="12398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1611" name="Rectangle"/>
            <p:cNvSpPr/>
            <p:nvPr/>
          </p:nvSpPr>
          <p:spPr>
            <a:xfrm>
              <a:off x="50800" y="0"/>
              <a:ext cx="266701" cy="12446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1615" name="Group"/>
          <p:cNvGrpSpPr/>
          <p:nvPr/>
        </p:nvGrpSpPr>
        <p:grpSpPr>
          <a:xfrm>
            <a:off x="1039812" y="1231900"/>
            <a:ext cx="317501" cy="1967398"/>
            <a:chOff x="0" y="0"/>
            <a:chExt cx="317500" cy="1967397"/>
          </a:xfrm>
        </p:grpSpPr>
        <p:sp>
          <p:nvSpPr>
            <p:cNvPr id="1613" name="6"/>
            <p:cNvSpPr txBox="1"/>
            <p:nvPr/>
          </p:nvSpPr>
          <p:spPr>
            <a:xfrm>
              <a:off x="0" y="14811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1614" name="Rectangle"/>
            <p:cNvSpPr/>
            <p:nvPr/>
          </p:nvSpPr>
          <p:spPr>
            <a:xfrm>
              <a:off x="63500" y="0"/>
              <a:ext cx="254000" cy="14986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1618" name="Group"/>
          <p:cNvGrpSpPr/>
          <p:nvPr/>
        </p:nvGrpSpPr>
        <p:grpSpPr>
          <a:xfrm>
            <a:off x="3559174" y="990600"/>
            <a:ext cx="317501" cy="2246798"/>
            <a:chOff x="0" y="0"/>
            <a:chExt cx="317500" cy="2246797"/>
          </a:xfrm>
        </p:grpSpPr>
        <p:sp>
          <p:nvSpPr>
            <p:cNvPr id="1616" name="7"/>
            <p:cNvSpPr txBox="1"/>
            <p:nvPr/>
          </p:nvSpPr>
          <p:spPr>
            <a:xfrm>
              <a:off x="0" y="17605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1617" name="Rectangle"/>
            <p:cNvSpPr/>
            <p:nvPr/>
          </p:nvSpPr>
          <p:spPr>
            <a:xfrm>
              <a:off x="63500" y="0"/>
              <a:ext cx="254000" cy="17653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1621" name="Group"/>
          <p:cNvGrpSpPr/>
          <p:nvPr/>
        </p:nvGrpSpPr>
        <p:grpSpPr>
          <a:xfrm>
            <a:off x="2984499" y="749300"/>
            <a:ext cx="279401" cy="2475398"/>
            <a:chOff x="0" y="0"/>
            <a:chExt cx="279400" cy="2475397"/>
          </a:xfrm>
        </p:grpSpPr>
        <p:sp>
          <p:nvSpPr>
            <p:cNvPr id="1619" name="8"/>
            <p:cNvSpPr txBox="1"/>
            <p:nvPr/>
          </p:nvSpPr>
          <p:spPr>
            <a:xfrm>
              <a:off x="0" y="19891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1620" name="Rectangle"/>
            <p:cNvSpPr/>
            <p:nvPr/>
          </p:nvSpPr>
          <p:spPr>
            <a:xfrm>
              <a:off x="25400" y="0"/>
              <a:ext cx="254000" cy="19939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1624" name="Group"/>
          <p:cNvGrpSpPr/>
          <p:nvPr/>
        </p:nvGrpSpPr>
        <p:grpSpPr>
          <a:xfrm>
            <a:off x="6267449" y="455612"/>
            <a:ext cx="279401" cy="2742099"/>
            <a:chOff x="0" y="0"/>
            <a:chExt cx="279400" cy="2742097"/>
          </a:xfrm>
        </p:grpSpPr>
        <p:sp>
          <p:nvSpPr>
            <p:cNvPr id="1622" name="9"/>
            <p:cNvSpPr txBox="1"/>
            <p:nvPr/>
          </p:nvSpPr>
          <p:spPr>
            <a:xfrm>
              <a:off x="0" y="22558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9</a:t>
              </a:r>
            </a:p>
          </p:txBody>
        </p:sp>
        <p:sp>
          <p:nvSpPr>
            <p:cNvPr id="1623" name="Rectangle"/>
            <p:cNvSpPr/>
            <p:nvPr/>
          </p:nvSpPr>
          <p:spPr>
            <a:xfrm>
              <a:off x="25400" y="0"/>
              <a:ext cx="254000" cy="22606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sp>
        <p:nvSpPr>
          <p:cNvPr id="1625" name="Bubble Sort"/>
          <p:cNvSpPr txBox="1"/>
          <p:nvPr/>
        </p:nvSpPr>
        <p:spPr>
          <a:xfrm>
            <a:off x="2451100" y="4833935"/>
            <a:ext cx="1881747" cy="4862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9044" tIns="19044" rIns="19044" bIns="19044">
            <a:spAutoFit/>
          </a:bodyPr>
          <a:lstStyle>
            <a:lvl1pPr defTabSz="762000">
              <a:lnSpc>
                <a:spcPts val="3600"/>
              </a:lnSpc>
              <a:tabLst>
                <a:tab pos="355600" algn="l"/>
                <a:tab pos="711200" algn="l"/>
                <a:tab pos="1079500" algn="l"/>
              </a:tabLst>
              <a:defRPr sz="30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lvl1pPr>
          </a:lstStyle>
          <a:p>
            <a:pPr/>
            <a:r>
              <a:t>Bubble Sort</a:t>
            </a:r>
          </a:p>
        </p:txBody>
      </p:sp>
      <p:sp>
        <p:nvSpPr>
          <p:cNvPr id="1626" name="Line"/>
          <p:cNvSpPr/>
          <p:nvPr/>
        </p:nvSpPr>
        <p:spPr>
          <a:xfrm flipH="1">
            <a:off x="6756399" y="571500"/>
            <a:ext cx="1" cy="4241800"/>
          </a:xfrm>
          <a:prstGeom prst="line">
            <a:avLst/>
          </a:prstGeom>
          <a:ln w="25400">
            <a:solidFill>
              <a:srgbClr val="FFFFFF"/>
            </a:solidFill>
          </a:ln>
        </p:spPr>
        <p:txBody>
          <a:bodyPr lIns="45719" rIns="45719"/>
          <a:lstStyle/>
          <a:p>
            <a:pPr/>
          </a:p>
        </p:txBody>
      </p:sp>
      <p:grpSp>
        <p:nvGrpSpPr>
          <p:cNvPr id="1629" name="Group"/>
          <p:cNvGrpSpPr/>
          <p:nvPr/>
        </p:nvGrpSpPr>
        <p:grpSpPr>
          <a:xfrm>
            <a:off x="5576887" y="3233735"/>
            <a:ext cx="381001" cy="486263"/>
            <a:chOff x="0" y="0"/>
            <a:chExt cx="381000" cy="486261"/>
          </a:xfrm>
        </p:grpSpPr>
        <p:sp>
          <p:nvSpPr>
            <p:cNvPr id="1627" name="Rectangle"/>
            <p:cNvSpPr/>
            <p:nvPr/>
          </p:nvSpPr>
          <p:spPr>
            <a:xfrm>
              <a:off x="38100" y="55564"/>
              <a:ext cx="342900" cy="393701"/>
            </a:xfrm>
            <a:prstGeom prst="rect">
              <a:avLst/>
            </a:prstGeom>
            <a:solidFill>
              <a:srgbClr val="0000FF"/>
            </a:solidFill>
            <a:ln w="25400" cap="flat">
              <a:solidFill>
                <a:srgbClr val="00FFFF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  <p:sp>
          <p:nvSpPr>
            <p:cNvPr id="1628" name="L"/>
            <p:cNvSpPr txBox="1"/>
            <p:nvPr/>
          </p:nvSpPr>
          <p:spPr>
            <a:xfrm>
              <a:off x="0" y="0"/>
              <a:ext cx="283518" cy="4862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solidFill>
                    <a:srgbClr val="FFFFFF"/>
                  </a:solidFill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L</a:t>
              </a:r>
            </a:p>
          </p:txBody>
        </p:sp>
      </p:grpSp>
      <p:sp>
        <p:nvSpPr>
          <p:cNvPr id="1630" name="Line"/>
          <p:cNvSpPr/>
          <p:nvPr/>
        </p:nvSpPr>
        <p:spPr>
          <a:xfrm flipV="1">
            <a:off x="6151562" y="384174"/>
            <a:ext cx="1" cy="4464051"/>
          </a:xfrm>
          <a:prstGeom prst="line">
            <a:avLst/>
          </a:prstGeom>
          <a:ln w="38100">
            <a:solidFill>
              <a:srgbClr val="FF00FF"/>
            </a:solidFill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30" grpId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4" name="Group"/>
          <p:cNvGrpSpPr/>
          <p:nvPr/>
        </p:nvGrpSpPr>
        <p:grpSpPr>
          <a:xfrm>
            <a:off x="5576887" y="2476499"/>
            <a:ext cx="317501" cy="735499"/>
            <a:chOff x="0" y="0"/>
            <a:chExt cx="317500" cy="735497"/>
          </a:xfrm>
        </p:grpSpPr>
        <p:sp>
          <p:nvSpPr>
            <p:cNvPr id="1632" name="1"/>
            <p:cNvSpPr txBox="1"/>
            <p:nvPr/>
          </p:nvSpPr>
          <p:spPr>
            <a:xfrm>
              <a:off x="0" y="2492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633" name="Rectangle"/>
            <p:cNvSpPr/>
            <p:nvPr/>
          </p:nvSpPr>
          <p:spPr>
            <a:xfrm>
              <a:off x="50800" y="0"/>
              <a:ext cx="266700" cy="2540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1637" name="Group"/>
          <p:cNvGrpSpPr/>
          <p:nvPr/>
        </p:nvGrpSpPr>
        <p:grpSpPr>
          <a:xfrm>
            <a:off x="4297362" y="2247900"/>
            <a:ext cx="279401" cy="976798"/>
            <a:chOff x="0" y="0"/>
            <a:chExt cx="279400" cy="976797"/>
          </a:xfrm>
        </p:grpSpPr>
        <p:sp>
          <p:nvSpPr>
            <p:cNvPr id="1635" name="2"/>
            <p:cNvSpPr txBox="1"/>
            <p:nvPr/>
          </p:nvSpPr>
          <p:spPr>
            <a:xfrm>
              <a:off x="0" y="4905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636" name="Rectangle"/>
            <p:cNvSpPr/>
            <p:nvPr/>
          </p:nvSpPr>
          <p:spPr>
            <a:xfrm>
              <a:off x="12700" y="0"/>
              <a:ext cx="266700" cy="5080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1640" name="Group"/>
          <p:cNvGrpSpPr/>
          <p:nvPr/>
        </p:nvGrpSpPr>
        <p:grpSpPr>
          <a:xfrm>
            <a:off x="2335212" y="1993900"/>
            <a:ext cx="304801" cy="1230798"/>
            <a:chOff x="0" y="0"/>
            <a:chExt cx="304800" cy="1230797"/>
          </a:xfrm>
        </p:grpSpPr>
        <p:sp>
          <p:nvSpPr>
            <p:cNvPr id="1638" name="3"/>
            <p:cNvSpPr txBox="1"/>
            <p:nvPr/>
          </p:nvSpPr>
          <p:spPr>
            <a:xfrm>
              <a:off x="0" y="7445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639" name="Rectangle"/>
            <p:cNvSpPr/>
            <p:nvPr/>
          </p:nvSpPr>
          <p:spPr>
            <a:xfrm>
              <a:off x="38100" y="0"/>
              <a:ext cx="266700" cy="7493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1643" name="Group"/>
          <p:cNvGrpSpPr/>
          <p:nvPr/>
        </p:nvGrpSpPr>
        <p:grpSpPr>
          <a:xfrm>
            <a:off x="1722437" y="1679575"/>
            <a:ext cx="342901" cy="1497498"/>
            <a:chOff x="0" y="0"/>
            <a:chExt cx="342900" cy="1497497"/>
          </a:xfrm>
        </p:grpSpPr>
        <p:sp>
          <p:nvSpPr>
            <p:cNvPr id="1641" name="4"/>
            <p:cNvSpPr txBox="1"/>
            <p:nvPr/>
          </p:nvSpPr>
          <p:spPr>
            <a:xfrm>
              <a:off x="0" y="10112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1642" name="Rectangle"/>
            <p:cNvSpPr/>
            <p:nvPr/>
          </p:nvSpPr>
          <p:spPr>
            <a:xfrm>
              <a:off x="76200" y="0"/>
              <a:ext cx="266700" cy="10160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1646" name="Group"/>
          <p:cNvGrpSpPr/>
          <p:nvPr/>
        </p:nvGrpSpPr>
        <p:grpSpPr>
          <a:xfrm>
            <a:off x="4927599" y="1485900"/>
            <a:ext cx="317502" cy="1726098"/>
            <a:chOff x="0" y="0"/>
            <a:chExt cx="317500" cy="1726097"/>
          </a:xfrm>
        </p:grpSpPr>
        <p:sp>
          <p:nvSpPr>
            <p:cNvPr id="1644" name="5"/>
            <p:cNvSpPr txBox="1"/>
            <p:nvPr/>
          </p:nvSpPr>
          <p:spPr>
            <a:xfrm>
              <a:off x="0" y="12398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1645" name="Rectangle"/>
            <p:cNvSpPr/>
            <p:nvPr/>
          </p:nvSpPr>
          <p:spPr>
            <a:xfrm>
              <a:off x="50800" y="0"/>
              <a:ext cx="266701" cy="12446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1649" name="Group"/>
          <p:cNvGrpSpPr/>
          <p:nvPr/>
        </p:nvGrpSpPr>
        <p:grpSpPr>
          <a:xfrm>
            <a:off x="1039812" y="1231900"/>
            <a:ext cx="317501" cy="1967398"/>
            <a:chOff x="0" y="0"/>
            <a:chExt cx="317500" cy="1967397"/>
          </a:xfrm>
        </p:grpSpPr>
        <p:sp>
          <p:nvSpPr>
            <p:cNvPr id="1647" name="6"/>
            <p:cNvSpPr txBox="1"/>
            <p:nvPr/>
          </p:nvSpPr>
          <p:spPr>
            <a:xfrm>
              <a:off x="0" y="14811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1648" name="Rectangle"/>
            <p:cNvSpPr/>
            <p:nvPr/>
          </p:nvSpPr>
          <p:spPr>
            <a:xfrm>
              <a:off x="63500" y="0"/>
              <a:ext cx="254000" cy="14986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1652" name="Group"/>
          <p:cNvGrpSpPr/>
          <p:nvPr/>
        </p:nvGrpSpPr>
        <p:grpSpPr>
          <a:xfrm>
            <a:off x="3559174" y="990600"/>
            <a:ext cx="317501" cy="2246798"/>
            <a:chOff x="0" y="0"/>
            <a:chExt cx="317500" cy="2246797"/>
          </a:xfrm>
        </p:grpSpPr>
        <p:sp>
          <p:nvSpPr>
            <p:cNvPr id="1650" name="7"/>
            <p:cNvSpPr txBox="1"/>
            <p:nvPr/>
          </p:nvSpPr>
          <p:spPr>
            <a:xfrm>
              <a:off x="0" y="17605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1651" name="Rectangle"/>
            <p:cNvSpPr/>
            <p:nvPr/>
          </p:nvSpPr>
          <p:spPr>
            <a:xfrm>
              <a:off x="63500" y="0"/>
              <a:ext cx="254000" cy="17653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1655" name="Group"/>
          <p:cNvGrpSpPr/>
          <p:nvPr/>
        </p:nvGrpSpPr>
        <p:grpSpPr>
          <a:xfrm>
            <a:off x="2984499" y="749300"/>
            <a:ext cx="279401" cy="2475398"/>
            <a:chOff x="0" y="0"/>
            <a:chExt cx="279400" cy="2475397"/>
          </a:xfrm>
        </p:grpSpPr>
        <p:sp>
          <p:nvSpPr>
            <p:cNvPr id="1653" name="8"/>
            <p:cNvSpPr txBox="1"/>
            <p:nvPr/>
          </p:nvSpPr>
          <p:spPr>
            <a:xfrm>
              <a:off x="0" y="19891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1654" name="Rectangle"/>
            <p:cNvSpPr/>
            <p:nvPr/>
          </p:nvSpPr>
          <p:spPr>
            <a:xfrm>
              <a:off x="25400" y="0"/>
              <a:ext cx="254000" cy="19939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1658" name="Group"/>
          <p:cNvGrpSpPr/>
          <p:nvPr/>
        </p:nvGrpSpPr>
        <p:grpSpPr>
          <a:xfrm>
            <a:off x="6267449" y="455612"/>
            <a:ext cx="279401" cy="2742099"/>
            <a:chOff x="0" y="0"/>
            <a:chExt cx="279400" cy="2742097"/>
          </a:xfrm>
        </p:grpSpPr>
        <p:sp>
          <p:nvSpPr>
            <p:cNvPr id="1656" name="9"/>
            <p:cNvSpPr txBox="1"/>
            <p:nvPr/>
          </p:nvSpPr>
          <p:spPr>
            <a:xfrm>
              <a:off x="0" y="22558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9</a:t>
              </a:r>
            </a:p>
          </p:txBody>
        </p:sp>
        <p:sp>
          <p:nvSpPr>
            <p:cNvPr id="1657" name="Rectangle"/>
            <p:cNvSpPr/>
            <p:nvPr/>
          </p:nvSpPr>
          <p:spPr>
            <a:xfrm>
              <a:off x="25400" y="0"/>
              <a:ext cx="254000" cy="22606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sp>
        <p:nvSpPr>
          <p:cNvPr id="1659" name="Bubble Sort"/>
          <p:cNvSpPr txBox="1"/>
          <p:nvPr/>
        </p:nvSpPr>
        <p:spPr>
          <a:xfrm>
            <a:off x="2451100" y="4833935"/>
            <a:ext cx="1881747" cy="4862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9044" tIns="19044" rIns="19044" bIns="19044">
            <a:spAutoFit/>
          </a:bodyPr>
          <a:lstStyle>
            <a:lvl1pPr defTabSz="762000">
              <a:lnSpc>
                <a:spcPts val="3600"/>
              </a:lnSpc>
              <a:tabLst>
                <a:tab pos="355600" algn="l"/>
                <a:tab pos="711200" algn="l"/>
                <a:tab pos="1079500" algn="l"/>
              </a:tabLst>
              <a:defRPr sz="30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lvl1pPr>
          </a:lstStyle>
          <a:p>
            <a:pPr/>
            <a:r>
              <a:t>Bubble Sort</a:t>
            </a:r>
          </a:p>
        </p:txBody>
      </p:sp>
      <p:sp>
        <p:nvSpPr>
          <p:cNvPr id="1660" name="Line"/>
          <p:cNvSpPr/>
          <p:nvPr/>
        </p:nvSpPr>
        <p:spPr>
          <a:xfrm flipH="1">
            <a:off x="6756399" y="571500"/>
            <a:ext cx="1" cy="4241800"/>
          </a:xfrm>
          <a:prstGeom prst="line">
            <a:avLst/>
          </a:prstGeom>
          <a:ln w="25400">
            <a:solidFill>
              <a:srgbClr val="FFFFFF"/>
            </a:solidFill>
          </a:ln>
        </p:spPr>
        <p:txBody>
          <a:bodyPr lIns="45719" rIns="45719"/>
          <a:lstStyle/>
          <a:p>
            <a:pPr/>
          </a:p>
        </p:txBody>
      </p:sp>
      <p:grpSp>
        <p:nvGrpSpPr>
          <p:cNvPr id="1663" name="Group"/>
          <p:cNvGrpSpPr/>
          <p:nvPr/>
        </p:nvGrpSpPr>
        <p:grpSpPr>
          <a:xfrm>
            <a:off x="1039812" y="3233735"/>
            <a:ext cx="381001" cy="486263"/>
            <a:chOff x="0" y="0"/>
            <a:chExt cx="381000" cy="486261"/>
          </a:xfrm>
        </p:grpSpPr>
        <p:sp>
          <p:nvSpPr>
            <p:cNvPr id="1661" name="Rectangle"/>
            <p:cNvSpPr/>
            <p:nvPr/>
          </p:nvSpPr>
          <p:spPr>
            <a:xfrm>
              <a:off x="38100" y="55564"/>
              <a:ext cx="342900" cy="393701"/>
            </a:xfrm>
            <a:prstGeom prst="rect">
              <a:avLst/>
            </a:prstGeom>
            <a:solidFill>
              <a:srgbClr val="0000FF"/>
            </a:solidFill>
            <a:ln w="25400" cap="flat">
              <a:solidFill>
                <a:srgbClr val="00FFFF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  <p:sp>
          <p:nvSpPr>
            <p:cNvPr id="1662" name="L"/>
            <p:cNvSpPr txBox="1"/>
            <p:nvPr/>
          </p:nvSpPr>
          <p:spPr>
            <a:xfrm>
              <a:off x="0" y="0"/>
              <a:ext cx="283518" cy="4862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solidFill>
                    <a:srgbClr val="FFFFFF"/>
                  </a:solidFill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L</a:t>
              </a:r>
            </a:p>
          </p:txBody>
        </p:sp>
      </p:grpSp>
      <p:sp>
        <p:nvSpPr>
          <p:cNvPr id="1664" name="Line"/>
          <p:cNvSpPr/>
          <p:nvPr/>
        </p:nvSpPr>
        <p:spPr>
          <a:xfrm flipH="1">
            <a:off x="1255712" y="3840162"/>
            <a:ext cx="1" cy="647701"/>
          </a:xfrm>
          <a:prstGeom prst="line">
            <a:avLst/>
          </a:prstGeom>
          <a:ln w="57150">
            <a:solidFill>
              <a:srgbClr val="FF0000"/>
            </a:solidFill>
            <a:head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665" name="Line"/>
          <p:cNvSpPr/>
          <p:nvPr/>
        </p:nvSpPr>
        <p:spPr>
          <a:xfrm flipV="1">
            <a:off x="6151562" y="384174"/>
            <a:ext cx="1" cy="4464051"/>
          </a:xfrm>
          <a:prstGeom prst="line">
            <a:avLst/>
          </a:prstGeom>
          <a:ln w="38100">
            <a:solidFill>
              <a:srgbClr val="FF00FF"/>
            </a:solidFill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63" grpId="1"/>
      <p:bldP build="whole" bldLvl="1" animBg="1" rev="0" advAuto="0" spid="1664" grpId="2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9" name="Group"/>
          <p:cNvGrpSpPr/>
          <p:nvPr/>
        </p:nvGrpSpPr>
        <p:grpSpPr>
          <a:xfrm>
            <a:off x="5576887" y="2476499"/>
            <a:ext cx="317501" cy="735499"/>
            <a:chOff x="0" y="0"/>
            <a:chExt cx="317500" cy="735497"/>
          </a:xfrm>
        </p:grpSpPr>
        <p:sp>
          <p:nvSpPr>
            <p:cNvPr id="1667" name="1"/>
            <p:cNvSpPr txBox="1"/>
            <p:nvPr/>
          </p:nvSpPr>
          <p:spPr>
            <a:xfrm>
              <a:off x="0" y="2492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668" name="Rectangle"/>
            <p:cNvSpPr/>
            <p:nvPr/>
          </p:nvSpPr>
          <p:spPr>
            <a:xfrm>
              <a:off x="50800" y="0"/>
              <a:ext cx="266700" cy="2540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1672" name="Group"/>
          <p:cNvGrpSpPr/>
          <p:nvPr/>
        </p:nvGrpSpPr>
        <p:grpSpPr>
          <a:xfrm>
            <a:off x="4297362" y="2247900"/>
            <a:ext cx="279401" cy="976798"/>
            <a:chOff x="0" y="0"/>
            <a:chExt cx="279400" cy="976797"/>
          </a:xfrm>
        </p:grpSpPr>
        <p:sp>
          <p:nvSpPr>
            <p:cNvPr id="1670" name="2"/>
            <p:cNvSpPr txBox="1"/>
            <p:nvPr/>
          </p:nvSpPr>
          <p:spPr>
            <a:xfrm>
              <a:off x="0" y="4905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671" name="Rectangle"/>
            <p:cNvSpPr/>
            <p:nvPr/>
          </p:nvSpPr>
          <p:spPr>
            <a:xfrm>
              <a:off x="12700" y="0"/>
              <a:ext cx="266700" cy="5080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1675" name="Group"/>
          <p:cNvGrpSpPr/>
          <p:nvPr/>
        </p:nvGrpSpPr>
        <p:grpSpPr>
          <a:xfrm>
            <a:off x="2335212" y="1993900"/>
            <a:ext cx="304801" cy="1230798"/>
            <a:chOff x="0" y="0"/>
            <a:chExt cx="304800" cy="1230797"/>
          </a:xfrm>
        </p:grpSpPr>
        <p:sp>
          <p:nvSpPr>
            <p:cNvPr id="1673" name="3"/>
            <p:cNvSpPr txBox="1"/>
            <p:nvPr/>
          </p:nvSpPr>
          <p:spPr>
            <a:xfrm>
              <a:off x="0" y="7445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674" name="Rectangle"/>
            <p:cNvSpPr/>
            <p:nvPr/>
          </p:nvSpPr>
          <p:spPr>
            <a:xfrm>
              <a:off x="38100" y="0"/>
              <a:ext cx="266700" cy="7493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1678" name="Group"/>
          <p:cNvGrpSpPr/>
          <p:nvPr/>
        </p:nvGrpSpPr>
        <p:grpSpPr>
          <a:xfrm>
            <a:off x="1039812" y="1679575"/>
            <a:ext cx="342901" cy="1497498"/>
            <a:chOff x="0" y="0"/>
            <a:chExt cx="342900" cy="1497497"/>
          </a:xfrm>
        </p:grpSpPr>
        <p:sp>
          <p:nvSpPr>
            <p:cNvPr id="1676" name="4"/>
            <p:cNvSpPr txBox="1"/>
            <p:nvPr/>
          </p:nvSpPr>
          <p:spPr>
            <a:xfrm>
              <a:off x="0" y="10112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1677" name="Rectangle"/>
            <p:cNvSpPr/>
            <p:nvPr/>
          </p:nvSpPr>
          <p:spPr>
            <a:xfrm>
              <a:off x="76200" y="0"/>
              <a:ext cx="266700" cy="10160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1681" name="Group"/>
          <p:cNvGrpSpPr/>
          <p:nvPr/>
        </p:nvGrpSpPr>
        <p:grpSpPr>
          <a:xfrm>
            <a:off x="4927599" y="1485900"/>
            <a:ext cx="317502" cy="1726098"/>
            <a:chOff x="0" y="0"/>
            <a:chExt cx="317500" cy="1726097"/>
          </a:xfrm>
        </p:grpSpPr>
        <p:sp>
          <p:nvSpPr>
            <p:cNvPr id="1679" name="5"/>
            <p:cNvSpPr txBox="1"/>
            <p:nvPr/>
          </p:nvSpPr>
          <p:spPr>
            <a:xfrm>
              <a:off x="0" y="12398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1680" name="Rectangle"/>
            <p:cNvSpPr/>
            <p:nvPr/>
          </p:nvSpPr>
          <p:spPr>
            <a:xfrm>
              <a:off x="50800" y="0"/>
              <a:ext cx="266701" cy="12446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1684" name="Group"/>
          <p:cNvGrpSpPr/>
          <p:nvPr/>
        </p:nvGrpSpPr>
        <p:grpSpPr>
          <a:xfrm>
            <a:off x="1662112" y="1231900"/>
            <a:ext cx="317501" cy="1967398"/>
            <a:chOff x="0" y="0"/>
            <a:chExt cx="317500" cy="1967397"/>
          </a:xfrm>
        </p:grpSpPr>
        <p:sp>
          <p:nvSpPr>
            <p:cNvPr id="1682" name="6"/>
            <p:cNvSpPr txBox="1"/>
            <p:nvPr/>
          </p:nvSpPr>
          <p:spPr>
            <a:xfrm>
              <a:off x="0" y="14811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1683" name="Rectangle"/>
            <p:cNvSpPr/>
            <p:nvPr/>
          </p:nvSpPr>
          <p:spPr>
            <a:xfrm>
              <a:off x="63500" y="0"/>
              <a:ext cx="254000" cy="14986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1687" name="Group"/>
          <p:cNvGrpSpPr/>
          <p:nvPr/>
        </p:nvGrpSpPr>
        <p:grpSpPr>
          <a:xfrm>
            <a:off x="3559174" y="990600"/>
            <a:ext cx="317501" cy="2246798"/>
            <a:chOff x="0" y="0"/>
            <a:chExt cx="317500" cy="2246797"/>
          </a:xfrm>
        </p:grpSpPr>
        <p:sp>
          <p:nvSpPr>
            <p:cNvPr id="1685" name="7"/>
            <p:cNvSpPr txBox="1"/>
            <p:nvPr/>
          </p:nvSpPr>
          <p:spPr>
            <a:xfrm>
              <a:off x="0" y="17605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1686" name="Rectangle"/>
            <p:cNvSpPr/>
            <p:nvPr/>
          </p:nvSpPr>
          <p:spPr>
            <a:xfrm>
              <a:off x="63500" y="0"/>
              <a:ext cx="254000" cy="17653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1690" name="Group"/>
          <p:cNvGrpSpPr/>
          <p:nvPr/>
        </p:nvGrpSpPr>
        <p:grpSpPr>
          <a:xfrm>
            <a:off x="2984499" y="749300"/>
            <a:ext cx="279401" cy="2475398"/>
            <a:chOff x="0" y="0"/>
            <a:chExt cx="279400" cy="2475397"/>
          </a:xfrm>
        </p:grpSpPr>
        <p:sp>
          <p:nvSpPr>
            <p:cNvPr id="1688" name="8"/>
            <p:cNvSpPr txBox="1"/>
            <p:nvPr/>
          </p:nvSpPr>
          <p:spPr>
            <a:xfrm>
              <a:off x="0" y="19891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1689" name="Rectangle"/>
            <p:cNvSpPr/>
            <p:nvPr/>
          </p:nvSpPr>
          <p:spPr>
            <a:xfrm>
              <a:off x="25400" y="0"/>
              <a:ext cx="254000" cy="19939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1693" name="Group"/>
          <p:cNvGrpSpPr/>
          <p:nvPr/>
        </p:nvGrpSpPr>
        <p:grpSpPr>
          <a:xfrm>
            <a:off x="6267449" y="455612"/>
            <a:ext cx="279401" cy="2742099"/>
            <a:chOff x="0" y="0"/>
            <a:chExt cx="279400" cy="2742097"/>
          </a:xfrm>
        </p:grpSpPr>
        <p:sp>
          <p:nvSpPr>
            <p:cNvPr id="1691" name="9"/>
            <p:cNvSpPr txBox="1"/>
            <p:nvPr/>
          </p:nvSpPr>
          <p:spPr>
            <a:xfrm>
              <a:off x="0" y="22558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9</a:t>
              </a:r>
            </a:p>
          </p:txBody>
        </p:sp>
        <p:sp>
          <p:nvSpPr>
            <p:cNvPr id="1692" name="Rectangle"/>
            <p:cNvSpPr/>
            <p:nvPr/>
          </p:nvSpPr>
          <p:spPr>
            <a:xfrm>
              <a:off x="25400" y="0"/>
              <a:ext cx="254000" cy="22606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sp>
        <p:nvSpPr>
          <p:cNvPr id="1694" name="Bubble Sort"/>
          <p:cNvSpPr txBox="1"/>
          <p:nvPr/>
        </p:nvSpPr>
        <p:spPr>
          <a:xfrm>
            <a:off x="2451100" y="4833935"/>
            <a:ext cx="1881747" cy="4862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9044" tIns="19044" rIns="19044" bIns="19044">
            <a:spAutoFit/>
          </a:bodyPr>
          <a:lstStyle>
            <a:lvl1pPr defTabSz="762000">
              <a:lnSpc>
                <a:spcPts val="3600"/>
              </a:lnSpc>
              <a:tabLst>
                <a:tab pos="355600" algn="l"/>
                <a:tab pos="711200" algn="l"/>
                <a:tab pos="1079500" algn="l"/>
              </a:tabLst>
              <a:defRPr sz="30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lvl1pPr>
          </a:lstStyle>
          <a:p>
            <a:pPr/>
            <a:r>
              <a:t>Bubble Sort</a:t>
            </a:r>
          </a:p>
        </p:txBody>
      </p:sp>
      <p:sp>
        <p:nvSpPr>
          <p:cNvPr id="1695" name="Line"/>
          <p:cNvSpPr/>
          <p:nvPr/>
        </p:nvSpPr>
        <p:spPr>
          <a:xfrm flipH="1">
            <a:off x="6756399" y="571500"/>
            <a:ext cx="1" cy="4241800"/>
          </a:xfrm>
          <a:prstGeom prst="line">
            <a:avLst/>
          </a:prstGeom>
          <a:ln w="25400">
            <a:solidFill>
              <a:srgbClr val="FFFFFF"/>
            </a:solidFill>
          </a:ln>
        </p:spPr>
        <p:txBody>
          <a:bodyPr lIns="45719" rIns="45719"/>
          <a:lstStyle/>
          <a:p>
            <a:pPr/>
          </a:p>
        </p:txBody>
      </p:sp>
      <p:grpSp>
        <p:nvGrpSpPr>
          <p:cNvPr id="1698" name="Group"/>
          <p:cNvGrpSpPr/>
          <p:nvPr/>
        </p:nvGrpSpPr>
        <p:grpSpPr>
          <a:xfrm>
            <a:off x="1039812" y="3233735"/>
            <a:ext cx="381001" cy="486263"/>
            <a:chOff x="0" y="0"/>
            <a:chExt cx="381000" cy="486261"/>
          </a:xfrm>
        </p:grpSpPr>
        <p:sp>
          <p:nvSpPr>
            <p:cNvPr id="1696" name="Rectangle"/>
            <p:cNvSpPr/>
            <p:nvPr/>
          </p:nvSpPr>
          <p:spPr>
            <a:xfrm>
              <a:off x="38100" y="55564"/>
              <a:ext cx="342900" cy="393701"/>
            </a:xfrm>
            <a:prstGeom prst="rect">
              <a:avLst/>
            </a:prstGeom>
            <a:solidFill>
              <a:srgbClr val="0000FF"/>
            </a:solidFill>
            <a:ln w="25400" cap="flat">
              <a:solidFill>
                <a:srgbClr val="00FFFF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  <p:sp>
          <p:nvSpPr>
            <p:cNvPr id="1697" name="L"/>
            <p:cNvSpPr txBox="1"/>
            <p:nvPr/>
          </p:nvSpPr>
          <p:spPr>
            <a:xfrm>
              <a:off x="0" y="0"/>
              <a:ext cx="283518" cy="4862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solidFill>
                    <a:srgbClr val="FFFFFF"/>
                  </a:solidFill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L</a:t>
              </a:r>
            </a:p>
          </p:txBody>
        </p:sp>
      </p:grpSp>
      <p:sp>
        <p:nvSpPr>
          <p:cNvPr id="1699" name="Line"/>
          <p:cNvSpPr/>
          <p:nvPr/>
        </p:nvSpPr>
        <p:spPr>
          <a:xfrm flipH="1">
            <a:off x="1255712" y="3840162"/>
            <a:ext cx="1" cy="647701"/>
          </a:xfrm>
          <a:prstGeom prst="line">
            <a:avLst/>
          </a:prstGeom>
          <a:ln w="57150">
            <a:solidFill>
              <a:srgbClr val="FF0000"/>
            </a:solidFill>
            <a:head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700" name="Line"/>
          <p:cNvSpPr/>
          <p:nvPr/>
        </p:nvSpPr>
        <p:spPr>
          <a:xfrm flipV="1">
            <a:off x="6151562" y="384174"/>
            <a:ext cx="1" cy="4464051"/>
          </a:xfrm>
          <a:prstGeom prst="line">
            <a:avLst/>
          </a:prstGeom>
          <a:ln w="38100">
            <a:solidFill>
              <a:srgbClr val="FF00FF"/>
            </a:solidFill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4" name="Group"/>
          <p:cNvGrpSpPr/>
          <p:nvPr/>
        </p:nvGrpSpPr>
        <p:grpSpPr>
          <a:xfrm>
            <a:off x="5576887" y="2476499"/>
            <a:ext cx="317501" cy="735499"/>
            <a:chOff x="0" y="0"/>
            <a:chExt cx="317500" cy="735497"/>
          </a:xfrm>
        </p:grpSpPr>
        <p:sp>
          <p:nvSpPr>
            <p:cNvPr id="1702" name="1"/>
            <p:cNvSpPr txBox="1"/>
            <p:nvPr/>
          </p:nvSpPr>
          <p:spPr>
            <a:xfrm>
              <a:off x="0" y="2492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703" name="Rectangle"/>
            <p:cNvSpPr/>
            <p:nvPr/>
          </p:nvSpPr>
          <p:spPr>
            <a:xfrm>
              <a:off x="50800" y="0"/>
              <a:ext cx="266700" cy="2540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1707" name="Group"/>
          <p:cNvGrpSpPr/>
          <p:nvPr/>
        </p:nvGrpSpPr>
        <p:grpSpPr>
          <a:xfrm>
            <a:off x="4297362" y="2247900"/>
            <a:ext cx="279401" cy="976798"/>
            <a:chOff x="0" y="0"/>
            <a:chExt cx="279400" cy="976797"/>
          </a:xfrm>
        </p:grpSpPr>
        <p:sp>
          <p:nvSpPr>
            <p:cNvPr id="1705" name="2"/>
            <p:cNvSpPr txBox="1"/>
            <p:nvPr/>
          </p:nvSpPr>
          <p:spPr>
            <a:xfrm>
              <a:off x="0" y="4905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706" name="Rectangle"/>
            <p:cNvSpPr/>
            <p:nvPr/>
          </p:nvSpPr>
          <p:spPr>
            <a:xfrm>
              <a:off x="12700" y="0"/>
              <a:ext cx="266700" cy="5080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1710" name="Group"/>
          <p:cNvGrpSpPr/>
          <p:nvPr/>
        </p:nvGrpSpPr>
        <p:grpSpPr>
          <a:xfrm>
            <a:off x="2335212" y="1993900"/>
            <a:ext cx="304801" cy="1230798"/>
            <a:chOff x="0" y="0"/>
            <a:chExt cx="304800" cy="1230797"/>
          </a:xfrm>
        </p:grpSpPr>
        <p:sp>
          <p:nvSpPr>
            <p:cNvPr id="1708" name="3"/>
            <p:cNvSpPr txBox="1"/>
            <p:nvPr/>
          </p:nvSpPr>
          <p:spPr>
            <a:xfrm>
              <a:off x="0" y="7445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709" name="Rectangle"/>
            <p:cNvSpPr/>
            <p:nvPr/>
          </p:nvSpPr>
          <p:spPr>
            <a:xfrm>
              <a:off x="38100" y="0"/>
              <a:ext cx="266700" cy="7493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1713" name="Group"/>
          <p:cNvGrpSpPr/>
          <p:nvPr/>
        </p:nvGrpSpPr>
        <p:grpSpPr>
          <a:xfrm>
            <a:off x="1039812" y="1679575"/>
            <a:ext cx="342901" cy="1497498"/>
            <a:chOff x="0" y="0"/>
            <a:chExt cx="342900" cy="1497497"/>
          </a:xfrm>
        </p:grpSpPr>
        <p:sp>
          <p:nvSpPr>
            <p:cNvPr id="1711" name="4"/>
            <p:cNvSpPr txBox="1"/>
            <p:nvPr/>
          </p:nvSpPr>
          <p:spPr>
            <a:xfrm>
              <a:off x="0" y="10112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1712" name="Rectangle"/>
            <p:cNvSpPr/>
            <p:nvPr/>
          </p:nvSpPr>
          <p:spPr>
            <a:xfrm>
              <a:off x="76200" y="0"/>
              <a:ext cx="266700" cy="10160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1716" name="Group"/>
          <p:cNvGrpSpPr/>
          <p:nvPr/>
        </p:nvGrpSpPr>
        <p:grpSpPr>
          <a:xfrm>
            <a:off x="4927599" y="1485900"/>
            <a:ext cx="317502" cy="1726098"/>
            <a:chOff x="0" y="0"/>
            <a:chExt cx="317500" cy="1726097"/>
          </a:xfrm>
        </p:grpSpPr>
        <p:sp>
          <p:nvSpPr>
            <p:cNvPr id="1714" name="5"/>
            <p:cNvSpPr txBox="1"/>
            <p:nvPr/>
          </p:nvSpPr>
          <p:spPr>
            <a:xfrm>
              <a:off x="0" y="12398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1715" name="Rectangle"/>
            <p:cNvSpPr/>
            <p:nvPr/>
          </p:nvSpPr>
          <p:spPr>
            <a:xfrm>
              <a:off x="50800" y="0"/>
              <a:ext cx="266701" cy="12446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1719" name="Group"/>
          <p:cNvGrpSpPr/>
          <p:nvPr/>
        </p:nvGrpSpPr>
        <p:grpSpPr>
          <a:xfrm>
            <a:off x="1662112" y="1231900"/>
            <a:ext cx="317501" cy="1967398"/>
            <a:chOff x="0" y="0"/>
            <a:chExt cx="317500" cy="1967397"/>
          </a:xfrm>
        </p:grpSpPr>
        <p:sp>
          <p:nvSpPr>
            <p:cNvPr id="1717" name="6"/>
            <p:cNvSpPr txBox="1"/>
            <p:nvPr/>
          </p:nvSpPr>
          <p:spPr>
            <a:xfrm>
              <a:off x="0" y="14811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1718" name="Rectangle"/>
            <p:cNvSpPr/>
            <p:nvPr/>
          </p:nvSpPr>
          <p:spPr>
            <a:xfrm>
              <a:off x="63500" y="0"/>
              <a:ext cx="254000" cy="14986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1722" name="Group"/>
          <p:cNvGrpSpPr/>
          <p:nvPr/>
        </p:nvGrpSpPr>
        <p:grpSpPr>
          <a:xfrm>
            <a:off x="3559174" y="990600"/>
            <a:ext cx="317501" cy="2246798"/>
            <a:chOff x="0" y="0"/>
            <a:chExt cx="317500" cy="2246797"/>
          </a:xfrm>
        </p:grpSpPr>
        <p:sp>
          <p:nvSpPr>
            <p:cNvPr id="1720" name="7"/>
            <p:cNvSpPr txBox="1"/>
            <p:nvPr/>
          </p:nvSpPr>
          <p:spPr>
            <a:xfrm>
              <a:off x="0" y="17605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1721" name="Rectangle"/>
            <p:cNvSpPr/>
            <p:nvPr/>
          </p:nvSpPr>
          <p:spPr>
            <a:xfrm>
              <a:off x="63500" y="0"/>
              <a:ext cx="254000" cy="17653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1725" name="Group"/>
          <p:cNvGrpSpPr/>
          <p:nvPr/>
        </p:nvGrpSpPr>
        <p:grpSpPr>
          <a:xfrm>
            <a:off x="2984499" y="749300"/>
            <a:ext cx="279401" cy="2475398"/>
            <a:chOff x="0" y="0"/>
            <a:chExt cx="279400" cy="2475397"/>
          </a:xfrm>
        </p:grpSpPr>
        <p:sp>
          <p:nvSpPr>
            <p:cNvPr id="1723" name="8"/>
            <p:cNvSpPr txBox="1"/>
            <p:nvPr/>
          </p:nvSpPr>
          <p:spPr>
            <a:xfrm>
              <a:off x="0" y="19891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1724" name="Rectangle"/>
            <p:cNvSpPr/>
            <p:nvPr/>
          </p:nvSpPr>
          <p:spPr>
            <a:xfrm>
              <a:off x="25400" y="0"/>
              <a:ext cx="254000" cy="19939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1728" name="Group"/>
          <p:cNvGrpSpPr/>
          <p:nvPr/>
        </p:nvGrpSpPr>
        <p:grpSpPr>
          <a:xfrm>
            <a:off x="6267449" y="455612"/>
            <a:ext cx="279401" cy="2742099"/>
            <a:chOff x="0" y="0"/>
            <a:chExt cx="279400" cy="2742097"/>
          </a:xfrm>
        </p:grpSpPr>
        <p:sp>
          <p:nvSpPr>
            <p:cNvPr id="1726" name="9"/>
            <p:cNvSpPr txBox="1"/>
            <p:nvPr/>
          </p:nvSpPr>
          <p:spPr>
            <a:xfrm>
              <a:off x="0" y="22558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9</a:t>
              </a:r>
            </a:p>
          </p:txBody>
        </p:sp>
        <p:sp>
          <p:nvSpPr>
            <p:cNvPr id="1727" name="Rectangle"/>
            <p:cNvSpPr/>
            <p:nvPr/>
          </p:nvSpPr>
          <p:spPr>
            <a:xfrm>
              <a:off x="25400" y="0"/>
              <a:ext cx="254000" cy="22606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sp>
        <p:nvSpPr>
          <p:cNvPr id="1729" name="Bubble Sort"/>
          <p:cNvSpPr txBox="1"/>
          <p:nvPr/>
        </p:nvSpPr>
        <p:spPr>
          <a:xfrm>
            <a:off x="2451100" y="4833935"/>
            <a:ext cx="1881747" cy="4862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9044" tIns="19044" rIns="19044" bIns="19044">
            <a:spAutoFit/>
          </a:bodyPr>
          <a:lstStyle>
            <a:lvl1pPr defTabSz="762000">
              <a:lnSpc>
                <a:spcPts val="3600"/>
              </a:lnSpc>
              <a:tabLst>
                <a:tab pos="355600" algn="l"/>
                <a:tab pos="711200" algn="l"/>
                <a:tab pos="1079500" algn="l"/>
              </a:tabLst>
              <a:defRPr sz="30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lvl1pPr>
          </a:lstStyle>
          <a:p>
            <a:pPr/>
            <a:r>
              <a:t>Bubble Sort</a:t>
            </a:r>
          </a:p>
        </p:txBody>
      </p:sp>
      <p:sp>
        <p:nvSpPr>
          <p:cNvPr id="1730" name="Line"/>
          <p:cNvSpPr/>
          <p:nvPr/>
        </p:nvSpPr>
        <p:spPr>
          <a:xfrm flipH="1">
            <a:off x="6756399" y="571500"/>
            <a:ext cx="1" cy="4241800"/>
          </a:xfrm>
          <a:prstGeom prst="line">
            <a:avLst/>
          </a:prstGeom>
          <a:ln w="25400">
            <a:solidFill>
              <a:srgbClr val="FFFFFF"/>
            </a:solidFill>
          </a:ln>
        </p:spPr>
        <p:txBody>
          <a:bodyPr lIns="45719" rIns="45719"/>
          <a:lstStyle/>
          <a:p>
            <a:pPr/>
          </a:p>
        </p:txBody>
      </p:sp>
      <p:grpSp>
        <p:nvGrpSpPr>
          <p:cNvPr id="1733" name="Group"/>
          <p:cNvGrpSpPr/>
          <p:nvPr/>
        </p:nvGrpSpPr>
        <p:grpSpPr>
          <a:xfrm>
            <a:off x="1039812" y="3233735"/>
            <a:ext cx="381001" cy="486263"/>
            <a:chOff x="0" y="0"/>
            <a:chExt cx="381000" cy="486261"/>
          </a:xfrm>
        </p:grpSpPr>
        <p:sp>
          <p:nvSpPr>
            <p:cNvPr id="1731" name="Rectangle"/>
            <p:cNvSpPr/>
            <p:nvPr/>
          </p:nvSpPr>
          <p:spPr>
            <a:xfrm>
              <a:off x="38100" y="55564"/>
              <a:ext cx="342900" cy="393701"/>
            </a:xfrm>
            <a:prstGeom prst="rect">
              <a:avLst/>
            </a:prstGeom>
            <a:solidFill>
              <a:srgbClr val="0000FF"/>
            </a:solidFill>
            <a:ln w="25400" cap="flat">
              <a:solidFill>
                <a:srgbClr val="00FFFF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  <p:sp>
          <p:nvSpPr>
            <p:cNvPr id="1732" name="L"/>
            <p:cNvSpPr txBox="1"/>
            <p:nvPr/>
          </p:nvSpPr>
          <p:spPr>
            <a:xfrm>
              <a:off x="0" y="0"/>
              <a:ext cx="283518" cy="4862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solidFill>
                    <a:srgbClr val="FFFFFF"/>
                  </a:solidFill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L</a:t>
              </a:r>
            </a:p>
          </p:txBody>
        </p:sp>
      </p:grpSp>
      <p:sp>
        <p:nvSpPr>
          <p:cNvPr id="1734" name="Line"/>
          <p:cNvSpPr/>
          <p:nvPr/>
        </p:nvSpPr>
        <p:spPr>
          <a:xfrm>
            <a:off x="1831975" y="3840162"/>
            <a:ext cx="0" cy="647701"/>
          </a:xfrm>
          <a:prstGeom prst="line">
            <a:avLst/>
          </a:prstGeom>
          <a:ln w="57150">
            <a:solidFill>
              <a:srgbClr val="FF0000"/>
            </a:solidFill>
            <a:head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735" name="Line"/>
          <p:cNvSpPr/>
          <p:nvPr/>
        </p:nvSpPr>
        <p:spPr>
          <a:xfrm flipV="1">
            <a:off x="6151562" y="384174"/>
            <a:ext cx="1" cy="4464051"/>
          </a:xfrm>
          <a:prstGeom prst="line">
            <a:avLst/>
          </a:prstGeom>
          <a:ln w="38100">
            <a:solidFill>
              <a:srgbClr val="FF00FF"/>
            </a:solidFill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9" name="Group"/>
          <p:cNvGrpSpPr/>
          <p:nvPr/>
        </p:nvGrpSpPr>
        <p:grpSpPr>
          <a:xfrm>
            <a:off x="5576887" y="2476499"/>
            <a:ext cx="317501" cy="735499"/>
            <a:chOff x="0" y="0"/>
            <a:chExt cx="317500" cy="735497"/>
          </a:xfrm>
        </p:grpSpPr>
        <p:sp>
          <p:nvSpPr>
            <p:cNvPr id="1737" name="1"/>
            <p:cNvSpPr txBox="1"/>
            <p:nvPr/>
          </p:nvSpPr>
          <p:spPr>
            <a:xfrm>
              <a:off x="0" y="2492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738" name="Rectangle"/>
            <p:cNvSpPr/>
            <p:nvPr/>
          </p:nvSpPr>
          <p:spPr>
            <a:xfrm>
              <a:off x="50800" y="0"/>
              <a:ext cx="266700" cy="2540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1742" name="Group"/>
          <p:cNvGrpSpPr/>
          <p:nvPr/>
        </p:nvGrpSpPr>
        <p:grpSpPr>
          <a:xfrm>
            <a:off x="4297362" y="2247900"/>
            <a:ext cx="279401" cy="976798"/>
            <a:chOff x="0" y="0"/>
            <a:chExt cx="279400" cy="976797"/>
          </a:xfrm>
        </p:grpSpPr>
        <p:sp>
          <p:nvSpPr>
            <p:cNvPr id="1740" name="2"/>
            <p:cNvSpPr txBox="1"/>
            <p:nvPr/>
          </p:nvSpPr>
          <p:spPr>
            <a:xfrm>
              <a:off x="0" y="4905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741" name="Rectangle"/>
            <p:cNvSpPr/>
            <p:nvPr/>
          </p:nvSpPr>
          <p:spPr>
            <a:xfrm>
              <a:off x="12700" y="0"/>
              <a:ext cx="266700" cy="5080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1745" name="Group"/>
          <p:cNvGrpSpPr/>
          <p:nvPr/>
        </p:nvGrpSpPr>
        <p:grpSpPr>
          <a:xfrm>
            <a:off x="1687512" y="1993900"/>
            <a:ext cx="304801" cy="1230798"/>
            <a:chOff x="0" y="0"/>
            <a:chExt cx="304800" cy="1230797"/>
          </a:xfrm>
        </p:grpSpPr>
        <p:sp>
          <p:nvSpPr>
            <p:cNvPr id="1743" name="3"/>
            <p:cNvSpPr txBox="1"/>
            <p:nvPr/>
          </p:nvSpPr>
          <p:spPr>
            <a:xfrm>
              <a:off x="0" y="7445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744" name="Rectangle"/>
            <p:cNvSpPr/>
            <p:nvPr/>
          </p:nvSpPr>
          <p:spPr>
            <a:xfrm>
              <a:off x="38100" y="0"/>
              <a:ext cx="266700" cy="7493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1748" name="Group"/>
          <p:cNvGrpSpPr/>
          <p:nvPr/>
        </p:nvGrpSpPr>
        <p:grpSpPr>
          <a:xfrm>
            <a:off x="1039812" y="1679575"/>
            <a:ext cx="342901" cy="1497498"/>
            <a:chOff x="0" y="0"/>
            <a:chExt cx="342900" cy="1497497"/>
          </a:xfrm>
        </p:grpSpPr>
        <p:sp>
          <p:nvSpPr>
            <p:cNvPr id="1746" name="4"/>
            <p:cNvSpPr txBox="1"/>
            <p:nvPr/>
          </p:nvSpPr>
          <p:spPr>
            <a:xfrm>
              <a:off x="0" y="10112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1747" name="Rectangle"/>
            <p:cNvSpPr/>
            <p:nvPr/>
          </p:nvSpPr>
          <p:spPr>
            <a:xfrm>
              <a:off x="76200" y="0"/>
              <a:ext cx="266700" cy="10160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1751" name="Group"/>
          <p:cNvGrpSpPr/>
          <p:nvPr/>
        </p:nvGrpSpPr>
        <p:grpSpPr>
          <a:xfrm>
            <a:off x="4927599" y="1485900"/>
            <a:ext cx="317502" cy="1726098"/>
            <a:chOff x="0" y="0"/>
            <a:chExt cx="317500" cy="1726097"/>
          </a:xfrm>
        </p:grpSpPr>
        <p:sp>
          <p:nvSpPr>
            <p:cNvPr id="1749" name="5"/>
            <p:cNvSpPr txBox="1"/>
            <p:nvPr/>
          </p:nvSpPr>
          <p:spPr>
            <a:xfrm>
              <a:off x="0" y="12398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1750" name="Rectangle"/>
            <p:cNvSpPr/>
            <p:nvPr/>
          </p:nvSpPr>
          <p:spPr>
            <a:xfrm>
              <a:off x="50800" y="0"/>
              <a:ext cx="266701" cy="12446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1754" name="Group"/>
          <p:cNvGrpSpPr/>
          <p:nvPr/>
        </p:nvGrpSpPr>
        <p:grpSpPr>
          <a:xfrm>
            <a:off x="2263774" y="1231900"/>
            <a:ext cx="317501" cy="1967398"/>
            <a:chOff x="0" y="0"/>
            <a:chExt cx="317500" cy="1967397"/>
          </a:xfrm>
        </p:grpSpPr>
        <p:sp>
          <p:nvSpPr>
            <p:cNvPr id="1752" name="6"/>
            <p:cNvSpPr txBox="1"/>
            <p:nvPr/>
          </p:nvSpPr>
          <p:spPr>
            <a:xfrm>
              <a:off x="0" y="14811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1753" name="Rectangle"/>
            <p:cNvSpPr/>
            <p:nvPr/>
          </p:nvSpPr>
          <p:spPr>
            <a:xfrm>
              <a:off x="63500" y="0"/>
              <a:ext cx="254000" cy="14986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1757" name="Group"/>
          <p:cNvGrpSpPr/>
          <p:nvPr/>
        </p:nvGrpSpPr>
        <p:grpSpPr>
          <a:xfrm>
            <a:off x="3559174" y="990600"/>
            <a:ext cx="317501" cy="2246798"/>
            <a:chOff x="0" y="0"/>
            <a:chExt cx="317500" cy="2246797"/>
          </a:xfrm>
        </p:grpSpPr>
        <p:sp>
          <p:nvSpPr>
            <p:cNvPr id="1755" name="7"/>
            <p:cNvSpPr txBox="1"/>
            <p:nvPr/>
          </p:nvSpPr>
          <p:spPr>
            <a:xfrm>
              <a:off x="0" y="17605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1756" name="Rectangle"/>
            <p:cNvSpPr/>
            <p:nvPr/>
          </p:nvSpPr>
          <p:spPr>
            <a:xfrm>
              <a:off x="63500" y="0"/>
              <a:ext cx="254000" cy="17653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1760" name="Group"/>
          <p:cNvGrpSpPr/>
          <p:nvPr/>
        </p:nvGrpSpPr>
        <p:grpSpPr>
          <a:xfrm>
            <a:off x="2984499" y="749300"/>
            <a:ext cx="279401" cy="2475398"/>
            <a:chOff x="0" y="0"/>
            <a:chExt cx="279400" cy="2475397"/>
          </a:xfrm>
        </p:grpSpPr>
        <p:sp>
          <p:nvSpPr>
            <p:cNvPr id="1758" name="8"/>
            <p:cNvSpPr txBox="1"/>
            <p:nvPr/>
          </p:nvSpPr>
          <p:spPr>
            <a:xfrm>
              <a:off x="0" y="19891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1759" name="Rectangle"/>
            <p:cNvSpPr/>
            <p:nvPr/>
          </p:nvSpPr>
          <p:spPr>
            <a:xfrm>
              <a:off x="25400" y="0"/>
              <a:ext cx="254000" cy="19939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1763" name="Group"/>
          <p:cNvGrpSpPr/>
          <p:nvPr/>
        </p:nvGrpSpPr>
        <p:grpSpPr>
          <a:xfrm>
            <a:off x="6267449" y="455612"/>
            <a:ext cx="279401" cy="2742099"/>
            <a:chOff x="0" y="0"/>
            <a:chExt cx="279400" cy="2742097"/>
          </a:xfrm>
        </p:grpSpPr>
        <p:sp>
          <p:nvSpPr>
            <p:cNvPr id="1761" name="9"/>
            <p:cNvSpPr txBox="1"/>
            <p:nvPr/>
          </p:nvSpPr>
          <p:spPr>
            <a:xfrm>
              <a:off x="0" y="22558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9</a:t>
              </a:r>
            </a:p>
          </p:txBody>
        </p:sp>
        <p:sp>
          <p:nvSpPr>
            <p:cNvPr id="1762" name="Rectangle"/>
            <p:cNvSpPr/>
            <p:nvPr/>
          </p:nvSpPr>
          <p:spPr>
            <a:xfrm>
              <a:off x="25400" y="0"/>
              <a:ext cx="254000" cy="22606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sp>
        <p:nvSpPr>
          <p:cNvPr id="1764" name="Bubble Sort"/>
          <p:cNvSpPr txBox="1"/>
          <p:nvPr/>
        </p:nvSpPr>
        <p:spPr>
          <a:xfrm>
            <a:off x="2451100" y="4833935"/>
            <a:ext cx="1881747" cy="4862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9044" tIns="19044" rIns="19044" bIns="19044">
            <a:spAutoFit/>
          </a:bodyPr>
          <a:lstStyle>
            <a:lvl1pPr defTabSz="762000">
              <a:lnSpc>
                <a:spcPts val="3600"/>
              </a:lnSpc>
              <a:tabLst>
                <a:tab pos="355600" algn="l"/>
                <a:tab pos="711200" algn="l"/>
                <a:tab pos="1079500" algn="l"/>
              </a:tabLst>
              <a:defRPr sz="30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lvl1pPr>
          </a:lstStyle>
          <a:p>
            <a:pPr/>
            <a:r>
              <a:t>Bubble Sort</a:t>
            </a:r>
          </a:p>
        </p:txBody>
      </p:sp>
      <p:sp>
        <p:nvSpPr>
          <p:cNvPr id="1765" name="Line"/>
          <p:cNvSpPr/>
          <p:nvPr/>
        </p:nvSpPr>
        <p:spPr>
          <a:xfrm flipH="1">
            <a:off x="6756399" y="571500"/>
            <a:ext cx="1" cy="4241800"/>
          </a:xfrm>
          <a:prstGeom prst="line">
            <a:avLst/>
          </a:prstGeom>
          <a:ln w="25400">
            <a:solidFill>
              <a:srgbClr val="FFFFFF"/>
            </a:solidFill>
          </a:ln>
        </p:spPr>
        <p:txBody>
          <a:bodyPr lIns="45719" rIns="45719"/>
          <a:lstStyle/>
          <a:p>
            <a:pPr/>
          </a:p>
        </p:txBody>
      </p:sp>
      <p:grpSp>
        <p:nvGrpSpPr>
          <p:cNvPr id="1768" name="Group"/>
          <p:cNvGrpSpPr/>
          <p:nvPr/>
        </p:nvGrpSpPr>
        <p:grpSpPr>
          <a:xfrm>
            <a:off x="1616074" y="3233735"/>
            <a:ext cx="381001" cy="486263"/>
            <a:chOff x="0" y="0"/>
            <a:chExt cx="381000" cy="486261"/>
          </a:xfrm>
        </p:grpSpPr>
        <p:sp>
          <p:nvSpPr>
            <p:cNvPr id="1766" name="Rectangle"/>
            <p:cNvSpPr/>
            <p:nvPr/>
          </p:nvSpPr>
          <p:spPr>
            <a:xfrm>
              <a:off x="38100" y="55564"/>
              <a:ext cx="342900" cy="393701"/>
            </a:xfrm>
            <a:prstGeom prst="rect">
              <a:avLst/>
            </a:prstGeom>
            <a:solidFill>
              <a:srgbClr val="0000FF"/>
            </a:solidFill>
            <a:ln w="25400" cap="flat">
              <a:solidFill>
                <a:srgbClr val="00FFFF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  <p:sp>
          <p:nvSpPr>
            <p:cNvPr id="1767" name="L"/>
            <p:cNvSpPr txBox="1"/>
            <p:nvPr/>
          </p:nvSpPr>
          <p:spPr>
            <a:xfrm>
              <a:off x="0" y="0"/>
              <a:ext cx="283518" cy="4862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solidFill>
                    <a:srgbClr val="FFFFFF"/>
                  </a:solidFill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L</a:t>
              </a:r>
            </a:p>
          </p:txBody>
        </p:sp>
      </p:grpSp>
      <p:sp>
        <p:nvSpPr>
          <p:cNvPr id="1769" name="Line"/>
          <p:cNvSpPr/>
          <p:nvPr/>
        </p:nvSpPr>
        <p:spPr>
          <a:xfrm>
            <a:off x="1831975" y="3840162"/>
            <a:ext cx="0" cy="647701"/>
          </a:xfrm>
          <a:prstGeom prst="line">
            <a:avLst/>
          </a:prstGeom>
          <a:ln w="57150">
            <a:solidFill>
              <a:srgbClr val="FF0000"/>
            </a:solidFill>
            <a:head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770" name="Line"/>
          <p:cNvSpPr/>
          <p:nvPr/>
        </p:nvSpPr>
        <p:spPr>
          <a:xfrm flipV="1">
            <a:off x="6151562" y="384174"/>
            <a:ext cx="1" cy="4464051"/>
          </a:xfrm>
          <a:prstGeom prst="line">
            <a:avLst/>
          </a:prstGeom>
          <a:ln w="38100">
            <a:solidFill>
              <a:srgbClr val="FF00FF"/>
            </a:solidFill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4" name="Group"/>
          <p:cNvGrpSpPr/>
          <p:nvPr/>
        </p:nvGrpSpPr>
        <p:grpSpPr>
          <a:xfrm>
            <a:off x="5576887" y="2476499"/>
            <a:ext cx="317501" cy="735499"/>
            <a:chOff x="0" y="0"/>
            <a:chExt cx="317500" cy="735497"/>
          </a:xfrm>
        </p:grpSpPr>
        <p:sp>
          <p:nvSpPr>
            <p:cNvPr id="1772" name="1"/>
            <p:cNvSpPr txBox="1"/>
            <p:nvPr/>
          </p:nvSpPr>
          <p:spPr>
            <a:xfrm>
              <a:off x="0" y="2492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773" name="Rectangle"/>
            <p:cNvSpPr/>
            <p:nvPr/>
          </p:nvSpPr>
          <p:spPr>
            <a:xfrm>
              <a:off x="50800" y="0"/>
              <a:ext cx="266700" cy="2540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1777" name="Group"/>
          <p:cNvGrpSpPr/>
          <p:nvPr/>
        </p:nvGrpSpPr>
        <p:grpSpPr>
          <a:xfrm>
            <a:off x="4297362" y="2247900"/>
            <a:ext cx="279401" cy="976798"/>
            <a:chOff x="0" y="0"/>
            <a:chExt cx="279400" cy="976797"/>
          </a:xfrm>
        </p:grpSpPr>
        <p:sp>
          <p:nvSpPr>
            <p:cNvPr id="1775" name="2"/>
            <p:cNvSpPr txBox="1"/>
            <p:nvPr/>
          </p:nvSpPr>
          <p:spPr>
            <a:xfrm>
              <a:off x="0" y="4905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776" name="Rectangle"/>
            <p:cNvSpPr/>
            <p:nvPr/>
          </p:nvSpPr>
          <p:spPr>
            <a:xfrm>
              <a:off x="12700" y="0"/>
              <a:ext cx="266700" cy="5080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1780" name="Group"/>
          <p:cNvGrpSpPr/>
          <p:nvPr/>
        </p:nvGrpSpPr>
        <p:grpSpPr>
          <a:xfrm>
            <a:off x="1687512" y="1993900"/>
            <a:ext cx="304801" cy="1230798"/>
            <a:chOff x="0" y="0"/>
            <a:chExt cx="304800" cy="1230797"/>
          </a:xfrm>
        </p:grpSpPr>
        <p:sp>
          <p:nvSpPr>
            <p:cNvPr id="1778" name="3"/>
            <p:cNvSpPr txBox="1"/>
            <p:nvPr/>
          </p:nvSpPr>
          <p:spPr>
            <a:xfrm>
              <a:off x="0" y="7445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779" name="Rectangle"/>
            <p:cNvSpPr/>
            <p:nvPr/>
          </p:nvSpPr>
          <p:spPr>
            <a:xfrm>
              <a:off x="38100" y="0"/>
              <a:ext cx="266700" cy="7493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1783" name="Group"/>
          <p:cNvGrpSpPr/>
          <p:nvPr/>
        </p:nvGrpSpPr>
        <p:grpSpPr>
          <a:xfrm>
            <a:off x="1039812" y="1679575"/>
            <a:ext cx="342901" cy="1497498"/>
            <a:chOff x="0" y="0"/>
            <a:chExt cx="342900" cy="1497497"/>
          </a:xfrm>
        </p:grpSpPr>
        <p:sp>
          <p:nvSpPr>
            <p:cNvPr id="1781" name="4"/>
            <p:cNvSpPr txBox="1"/>
            <p:nvPr/>
          </p:nvSpPr>
          <p:spPr>
            <a:xfrm>
              <a:off x="0" y="10112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1782" name="Rectangle"/>
            <p:cNvSpPr/>
            <p:nvPr/>
          </p:nvSpPr>
          <p:spPr>
            <a:xfrm>
              <a:off x="76200" y="0"/>
              <a:ext cx="266700" cy="10160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1786" name="Group"/>
          <p:cNvGrpSpPr/>
          <p:nvPr/>
        </p:nvGrpSpPr>
        <p:grpSpPr>
          <a:xfrm>
            <a:off x="4927599" y="1485900"/>
            <a:ext cx="317502" cy="1726098"/>
            <a:chOff x="0" y="0"/>
            <a:chExt cx="317500" cy="1726097"/>
          </a:xfrm>
        </p:grpSpPr>
        <p:sp>
          <p:nvSpPr>
            <p:cNvPr id="1784" name="5"/>
            <p:cNvSpPr txBox="1"/>
            <p:nvPr/>
          </p:nvSpPr>
          <p:spPr>
            <a:xfrm>
              <a:off x="0" y="12398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1785" name="Rectangle"/>
            <p:cNvSpPr/>
            <p:nvPr/>
          </p:nvSpPr>
          <p:spPr>
            <a:xfrm>
              <a:off x="50800" y="0"/>
              <a:ext cx="266701" cy="12446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1789" name="Group"/>
          <p:cNvGrpSpPr/>
          <p:nvPr/>
        </p:nvGrpSpPr>
        <p:grpSpPr>
          <a:xfrm>
            <a:off x="2263774" y="1231900"/>
            <a:ext cx="317501" cy="1967398"/>
            <a:chOff x="0" y="0"/>
            <a:chExt cx="317500" cy="1967397"/>
          </a:xfrm>
        </p:grpSpPr>
        <p:sp>
          <p:nvSpPr>
            <p:cNvPr id="1787" name="6"/>
            <p:cNvSpPr txBox="1"/>
            <p:nvPr/>
          </p:nvSpPr>
          <p:spPr>
            <a:xfrm>
              <a:off x="0" y="14811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1788" name="Rectangle"/>
            <p:cNvSpPr/>
            <p:nvPr/>
          </p:nvSpPr>
          <p:spPr>
            <a:xfrm>
              <a:off x="63500" y="0"/>
              <a:ext cx="254000" cy="14986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1792" name="Group"/>
          <p:cNvGrpSpPr/>
          <p:nvPr/>
        </p:nvGrpSpPr>
        <p:grpSpPr>
          <a:xfrm>
            <a:off x="3559174" y="990600"/>
            <a:ext cx="317501" cy="2246798"/>
            <a:chOff x="0" y="0"/>
            <a:chExt cx="317500" cy="2246797"/>
          </a:xfrm>
        </p:grpSpPr>
        <p:sp>
          <p:nvSpPr>
            <p:cNvPr id="1790" name="7"/>
            <p:cNvSpPr txBox="1"/>
            <p:nvPr/>
          </p:nvSpPr>
          <p:spPr>
            <a:xfrm>
              <a:off x="0" y="17605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1791" name="Rectangle"/>
            <p:cNvSpPr/>
            <p:nvPr/>
          </p:nvSpPr>
          <p:spPr>
            <a:xfrm>
              <a:off x="63500" y="0"/>
              <a:ext cx="254000" cy="17653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1795" name="Group"/>
          <p:cNvGrpSpPr/>
          <p:nvPr/>
        </p:nvGrpSpPr>
        <p:grpSpPr>
          <a:xfrm>
            <a:off x="2984499" y="749300"/>
            <a:ext cx="279401" cy="2475398"/>
            <a:chOff x="0" y="0"/>
            <a:chExt cx="279400" cy="2475397"/>
          </a:xfrm>
        </p:grpSpPr>
        <p:sp>
          <p:nvSpPr>
            <p:cNvPr id="1793" name="8"/>
            <p:cNvSpPr txBox="1"/>
            <p:nvPr/>
          </p:nvSpPr>
          <p:spPr>
            <a:xfrm>
              <a:off x="0" y="19891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1794" name="Rectangle"/>
            <p:cNvSpPr/>
            <p:nvPr/>
          </p:nvSpPr>
          <p:spPr>
            <a:xfrm>
              <a:off x="25400" y="0"/>
              <a:ext cx="254000" cy="19939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1798" name="Group"/>
          <p:cNvGrpSpPr/>
          <p:nvPr/>
        </p:nvGrpSpPr>
        <p:grpSpPr>
          <a:xfrm>
            <a:off x="6267449" y="455612"/>
            <a:ext cx="279401" cy="2742099"/>
            <a:chOff x="0" y="0"/>
            <a:chExt cx="279400" cy="2742097"/>
          </a:xfrm>
        </p:grpSpPr>
        <p:sp>
          <p:nvSpPr>
            <p:cNvPr id="1796" name="9"/>
            <p:cNvSpPr txBox="1"/>
            <p:nvPr/>
          </p:nvSpPr>
          <p:spPr>
            <a:xfrm>
              <a:off x="0" y="22558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9</a:t>
              </a:r>
            </a:p>
          </p:txBody>
        </p:sp>
        <p:sp>
          <p:nvSpPr>
            <p:cNvPr id="1797" name="Rectangle"/>
            <p:cNvSpPr/>
            <p:nvPr/>
          </p:nvSpPr>
          <p:spPr>
            <a:xfrm>
              <a:off x="25400" y="0"/>
              <a:ext cx="254000" cy="22606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sp>
        <p:nvSpPr>
          <p:cNvPr id="1799" name="Bubble Sort"/>
          <p:cNvSpPr txBox="1"/>
          <p:nvPr/>
        </p:nvSpPr>
        <p:spPr>
          <a:xfrm>
            <a:off x="2451100" y="4833935"/>
            <a:ext cx="1881747" cy="4862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9044" tIns="19044" rIns="19044" bIns="19044">
            <a:spAutoFit/>
          </a:bodyPr>
          <a:lstStyle>
            <a:lvl1pPr defTabSz="762000">
              <a:lnSpc>
                <a:spcPts val="3600"/>
              </a:lnSpc>
              <a:tabLst>
                <a:tab pos="355600" algn="l"/>
                <a:tab pos="711200" algn="l"/>
                <a:tab pos="1079500" algn="l"/>
              </a:tabLst>
              <a:defRPr sz="30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lvl1pPr>
          </a:lstStyle>
          <a:p>
            <a:pPr/>
            <a:r>
              <a:t>Bubble Sort</a:t>
            </a:r>
          </a:p>
        </p:txBody>
      </p:sp>
      <p:sp>
        <p:nvSpPr>
          <p:cNvPr id="1800" name="Line"/>
          <p:cNvSpPr/>
          <p:nvPr/>
        </p:nvSpPr>
        <p:spPr>
          <a:xfrm flipH="1">
            <a:off x="6756399" y="571500"/>
            <a:ext cx="1" cy="4241800"/>
          </a:xfrm>
          <a:prstGeom prst="line">
            <a:avLst/>
          </a:prstGeom>
          <a:ln w="25400">
            <a:solidFill>
              <a:srgbClr val="FFFFFF"/>
            </a:solidFill>
          </a:ln>
        </p:spPr>
        <p:txBody>
          <a:bodyPr lIns="45719" rIns="45719"/>
          <a:lstStyle/>
          <a:p>
            <a:pPr/>
          </a:p>
        </p:txBody>
      </p:sp>
      <p:grpSp>
        <p:nvGrpSpPr>
          <p:cNvPr id="1803" name="Group"/>
          <p:cNvGrpSpPr/>
          <p:nvPr/>
        </p:nvGrpSpPr>
        <p:grpSpPr>
          <a:xfrm>
            <a:off x="1616074" y="3233735"/>
            <a:ext cx="381001" cy="486263"/>
            <a:chOff x="0" y="0"/>
            <a:chExt cx="381000" cy="486261"/>
          </a:xfrm>
        </p:grpSpPr>
        <p:sp>
          <p:nvSpPr>
            <p:cNvPr id="1801" name="Rectangle"/>
            <p:cNvSpPr/>
            <p:nvPr/>
          </p:nvSpPr>
          <p:spPr>
            <a:xfrm>
              <a:off x="38100" y="55564"/>
              <a:ext cx="342900" cy="393701"/>
            </a:xfrm>
            <a:prstGeom prst="rect">
              <a:avLst/>
            </a:prstGeom>
            <a:solidFill>
              <a:srgbClr val="0000FF"/>
            </a:solidFill>
            <a:ln w="25400" cap="flat">
              <a:solidFill>
                <a:srgbClr val="00FFFF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  <p:sp>
          <p:nvSpPr>
            <p:cNvPr id="1802" name="L"/>
            <p:cNvSpPr txBox="1"/>
            <p:nvPr/>
          </p:nvSpPr>
          <p:spPr>
            <a:xfrm>
              <a:off x="0" y="0"/>
              <a:ext cx="283518" cy="4862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solidFill>
                    <a:srgbClr val="FFFFFF"/>
                  </a:solidFill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L</a:t>
              </a:r>
            </a:p>
          </p:txBody>
        </p:sp>
      </p:grpSp>
      <p:sp>
        <p:nvSpPr>
          <p:cNvPr id="1804" name="Line"/>
          <p:cNvSpPr/>
          <p:nvPr/>
        </p:nvSpPr>
        <p:spPr>
          <a:xfrm>
            <a:off x="2408237" y="3840162"/>
            <a:ext cx="1" cy="647701"/>
          </a:xfrm>
          <a:prstGeom prst="line">
            <a:avLst/>
          </a:prstGeom>
          <a:ln w="57150">
            <a:solidFill>
              <a:srgbClr val="FF0000"/>
            </a:solidFill>
            <a:head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805" name="Line"/>
          <p:cNvSpPr/>
          <p:nvPr/>
        </p:nvSpPr>
        <p:spPr>
          <a:xfrm flipV="1">
            <a:off x="6151562" y="384174"/>
            <a:ext cx="1" cy="4464051"/>
          </a:xfrm>
          <a:prstGeom prst="line">
            <a:avLst/>
          </a:prstGeom>
          <a:ln w="38100">
            <a:solidFill>
              <a:srgbClr val="FF00FF"/>
            </a:solidFill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Here's an implementation:…"/>
          <p:cNvSpPr txBox="1"/>
          <p:nvPr/>
        </p:nvSpPr>
        <p:spPr>
          <a:xfrm>
            <a:off x="103187" y="608010"/>
            <a:ext cx="7440676" cy="49682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9044" tIns="19044" rIns="19044" bIns="19044">
            <a:spAutoFit/>
          </a:bodyPr>
          <a:lstStyle/>
          <a:p>
            <a:pPr defTabSz="762000">
              <a:lnSpc>
                <a:spcPts val="3600"/>
              </a:lnSpc>
              <a:tabLst>
                <a:tab pos="355600" algn="l"/>
                <a:tab pos="711200" algn="l"/>
                <a:tab pos="1079500" algn="l"/>
              </a:tabLst>
              <a:defRPr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pPr>
            <a:r>
              <a:t>Here's an implementation:</a:t>
            </a:r>
          </a:p>
          <a:p>
            <a:pPr defTabSz="762000">
              <a:lnSpc>
                <a:spcPts val="3600"/>
              </a:lnSpc>
              <a:tabLst>
                <a:tab pos="355600" algn="l"/>
                <a:tab pos="711200" algn="l"/>
                <a:tab pos="1079500" algn="l"/>
              </a:tabLst>
              <a:defRPr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pPr>
          </a:p>
          <a:p>
            <a:pPr defTabSz="762000">
              <a:lnSpc>
                <a:spcPts val="2100"/>
              </a:lnSpc>
              <a:tabLst>
                <a:tab pos="355600" algn="l"/>
                <a:tab pos="711200" algn="l"/>
                <a:tab pos="1079500" algn="l"/>
              </a:tabLst>
              <a:defRPr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pPr>
            <a:r>
              <a:t>	for (i=0;i&lt;n-1;i++)</a:t>
            </a:r>
            <a:br/>
            <a:r>
              <a:t>	{</a:t>
            </a:r>
          </a:p>
          <a:p>
            <a:pPr defTabSz="762000">
              <a:lnSpc>
                <a:spcPts val="2100"/>
              </a:lnSpc>
              <a:tabLst>
                <a:tab pos="355600" algn="l"/>
                <a:tab pos="711200" algn="l"/>
                <a:tab pos="1079500" algn="l"/>
              </a:tabLst>
              <a:defRPr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pPr>
            <a:r>
              <a:t>			smallest = i;   // location of smallest so far</a:t>
            </a:r>
            <a:br/>
            <a:r>
              <a:t>			for (j=i+1;j&lt;n;j++)</a:t>
            </a:r>
          </a:p>
          <a:p>
            <a:pPr defTabSz="762000">
              <a:lnSpc>
                <a:spcPts val="2100"/>
              </a:lnSpc>
              <a:tabLst>
                <a:tab pos="355600" algn="l"/>
                <a:tab pos="711200" algn="l"/>
                <a:tab pos="1079500" algn="l"/>
              </a:tabLst>
              <a:defRPr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pPr>
            <a:r>
              <a:t>			{</a:t>
            </a:r>
            <a:br/>
            <a:r>
              <a:t>				if (X[smallest] &gt; X[j])</a:t>
            </a:r>
            <a:br/>
            <a:r>
              <a:t>			   		smallest = j; // new loc of smallest</a:t>
            </a:r>
          </a:p>
          <a:p>
            <a:pPr defTabSz="762000">
              <a:lnSpc>
                <a:spcPts val="2100"/>
              </a:lnSpc>
              <a:tabLst>
                <a:tab pos="355600" algn="l"/>
                <a:tab pos="711200" algn="l"/>
                <a:tab pos="1079500" algn="l"/>
              </a:tabLst>
              <a:defRPr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pPr>
            <a:r>
              <a:t>			}</a:t>
            </a:r>
            <a:br/>
            <a:r>
              <a:t>			if (smallest != i) // swap if not already in </a:t>
            </a:r>
            <a:br/>
            <a:r>
              <a:t>			{	                // correct position</a:t>
            </a:r>
            <a:br/>
            <a:r>
              <a:t>				temp = X[i];</a:t>
            </a:r>
            <a:br/>
            <a:r>
              <a:t>				X[i] = X[smallest];</a:t>
            </a:r>
            <a:br/>
            <a:r>
              <a:t>				X[smallest] = temp;</a:t>
            </a:r>
            <a:br/>
            <a:r>
              <a:t>			}</a:t>
            </a:r>
          </a:p>
          <a:p>
            <a:pPr defTabSz="762000">
              <a:lnSpc>
                <a:spcPts val="2100"/>
              </a:lnSpc>
              <a:tabLst>
                <a:tab pos="355600" algn="l"/>
                <a:tab pos="711200" algn="l"/>
                <a:tab pos="1079500" algn="l"/>
              </a:tabLst>
              <a:defRPr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pPr>
            <a:r>
              <a:t>	}</a:t>
            </a:r>
          </a:p>
        </p:txBody>
      </p:sp>
      <p:sp>
        <p:nvSpPr>
          <p:cNvPr id="35" name="Rectangle"/>
          <p:cNvSpPr/>
          <p:nvPr/>
        </p:nvSpPr>
        <p:spPr>
          <a:xfrm>
            <a:off x="1543050" y="4200525"/>
            <a:ext cx="3073400" cy="876300"/>
          </a:xfrm>
          <a:prstGeom prst="rect">
            <a:avLst/>
          </a:prstGeom>
          <a:ln w="50800">
            <a:solidFill>
              <a:srgbClr val="FF0000"/>
            </a:solidFill>
          </a:ln>
        </p:spPr>
        <p:txBody>
          <a:bodyPr lIns="19050" tIns="19050" rIns="19050" bIns="19050" anchor="ctr"/>
          <a:lstStyle/>
          <a:p>
            <a:pPr>
              <a:lnSpc>
                <a:spcPts val="4300"/>
              </a:lnSpc>
              <a:defRPr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pPr>
          </a:p>
        </p:txBody>
      </p:sp>
      <p:sp>
        <p:nvSpPr>
          <p:cNvPr id="36" name="swap values i and smallest"/>
          <p:cNvSpPr txBox="1"/>
          <p:nvPr/>
        </p:nvSpPr>
        <p:spPr>
          <a:xfrm>
            <a:off x="1111250" y="5576885"/>
            <a:ext cx="4806442" cy="4140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9044" tIns="19044" rIns="19044" bIns="19044">
            <a:spAutoFit/>
          </a:bodyPr>
          <a:lstStyle>
            <a:lvl1pPr defTabSz="762000">
              <a:lnSpc>
                <a:spcPts val="2800"/>
              </a:lnSpc>
              <a:tabLst>
                <a:tab pos="355600" algn="l"/>
                <a:tab pos="711200" algn="l"/>
                <a:tab pos="1079500" algn="l"/>
              </a:tabLst>
              <a:defRPr i="1" sz="24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swap values i and smallest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4" grpId="1"/>
      <p:bldP build="whole" bldLvl="1" animBg="1" rev="0" advAuto="0" spid="35" grpId="2"/>
      <p:bldP build="whole" bldLvl="1" animBg="1" rev="0" advAuto="0" spid="36" grpId="3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9" name="Group"/>
          <p:cNvGrpSpPr/>
          <p:nvPr/>
        </p:nvGrpSpPr>
        <p:grpSpPr>
          <a:xfrm>
            <a:off x="5576887" y="2476499"/>
            <a:ext cx="317501" cy="735499"/>
            <a:chOff x="0" y="0"/>
            <a:chExt cx="317500" cy="735497"/>
          </a:xfrm>
        </p:grpSpPr>
        <p:sp>
          <p:nvSpPr>
            <p:cNvPr id="1807" name="1"/>
            <p:cNvSpPr txBox="1"/>
            <p:nvPr/>
          </p:nvSpPr>
          <p:spPr>
            <a:xfrm>
              <a:off x="0" y="2492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808" name="Rectangle"/>
            <p:cNvSpPr/>
            <p:nvPr/>
          </p:nvSpPr>
          <p:spPr>
            <a:xfrm>
              <a:off x="50800" y="0"/>
              <a:ext cx="266700" cy="2540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1812" name="Group"/>
          <p:cNvGrpSpPr/>
          <p:nvPr/>
        </p:nvGrpSpPr>
        <p:grpSpPr>
          <a:xfrm>
            <a:off x="4297362" y="2247900"/>
            <a:ext cx="279401" cy="976798"/>
            <a:chOff x="0" y="0"/>
            <a:chExt cx="279400" cy="976797"/>
          </a:xfrm>
        </p:grpSpPr>
        <p:sp>
          <p:nvSpPr>
            <p:cNvPr id="1810" name="2"/>
            <p:cNvSpPr txBox="1"/>
            <p:nvPr/>
          </p:nvSpPr>
          <p:spPr>
            <a:xfrm>
              <a:off x="0" y="4905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811" name="Rectangle"/>
            <p:cNvSpPr/>
            <p:nvPr/>
          </p:nvSpPr>
          <p:spPr>
            <a:xfrm>
              <a:off x="12700" y="0"/>
              <a:ext cx="266700" cy="5080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1815" name="Group"/>
          <p:cNvGrpSpPr/>
          <p:nvPr/>
        </p:nvGrpSpPr>
        <p:grpSpPr>
          <a:xfrm>
            <a:off x="1687512" y="1993900"/>
            <a:ext cx="304801" cy="1230798"/>
            <a:chOff x="0" y="0"/>
            <a:chExt cx="304800" cy="1230797"/>
          </a:xfrm>
        </p:grpSpPr>
        <p:sp>
          <p:nvSpPr>
            <p:cNvPr id="1813" name="3"/>
            <p:cNvSpPr txBox="1"/>
            <p:nvPr/>
          </p:nvSpPr>
          <p:spPr>
            <a:xfrm>
              <a:off x="0" y="7445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814" name="Rectangle"/>
            <p:cNvSpPr/>
            <p:nvPr/>
          </p:nvSpPr>
          <p:spPr>
            <a:xfrm>
              <a:off x="38100" y="0"/>
              <a:ext cx="266700" cy="7493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1818" name="Group"/>
          <p:cNvGrpSpPr/>
          <p:nvPr/>
        </p:nvGrpSpPr>
        <p:grpSpPr>
          <a:xfrm>
            <a:off x="1039812" y="1679575"/>
            <a:ext cx="342901" cy="1497498"/>
            <a:chOff x="0" y="0"/>
            <a:chExt cx="342900" cy="1497497"/>
          </a:xfrm>
        </p:grpSpPr>
        <p:sp>
          <p:nvSpPr>
            <p:cNvPr id="1816" name="4"/>
            <p:cNvSpPr txBox="1"/>
            <p:nvPr/>
          </p:nvSpPr>
          <p:spPr>
            <a:xfrm>
              <a:off x="0" y="10112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1817" name="Rectangle"/>
            <p:cNvSpPr/>
            <p:nvPr/>
          </p:nvSpPr>
          <p:spPr>
            <a:xfrm>
              <a:off x="76200" y="0"/>
              <a:ext cx="266700" cy="10160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1821" name="Group"/>
          <p:cNvGrpSpPr/>
          <p:nvPr/>
        </p:nvGrpSpPr>
        <p:grpSpPr>
          <a:xfrm>
            <a:off x="4927599" y="1485900"/>
            <a:ext cx="317502" cy="1726098"/>
            <a:chOff x="0" y="0"/>
            <a:chExt cx="317500" cy="1726097"/>
          </a:xfrm>
        </p:grpSpPr>
        <p:sp>
          <p:nvSpPr>
            <p:cNvPr id="1819" name="5"/>
            <p:cNvSpPr txBox="1"/>
            <p:nvPr/>
          </p:nvSpPr>
          <p:spPr>
            <a:xfrm>
              <a:off x="0" y="12398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1820" name="Rectangle"/>
            <p:cNvSpPr/>
            <p:nvPr/>
          </p:nvSpPr>
          <p:spPr>
            <a:xfrm>
              <a:off x="50800" y="0"/>
              <a:ext cx="266701" cy="12446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1824" name="Group"/>
          <p:cNvGrpSpPr/>
          <p:nvPr/>
        </p:nvGrpSpPr>
        <p:grpSpPr>
          <a:xfrm>
            <a:off x="2263774" y="1231900"/>
            <a:ext cx="317501" cy="1967398"/>
            <a:chOff x="0" y="0"/>
            <a:chExt cx="317500" cy="1967397"/>
          </a:xfrm>
        </p:grpSpPr>
        <p:sp>
          <p:nvSpPr>
            <p:cNvPr id="1822" name="6"/>
            <p:cNvSpPr txBox="1"/>
            <p:nvPr/>
          </p:nvSpPr>
          <p:spPr>
            <a:xfrm>
              <a:off x="0" y="14811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1823" name="Rectangle"/>
            <p:cNvSpPr/>
            <p:nvPr/>
          </p:nvSpPr>
          <p:spPr>
            <a:xfrm>
              <a:off x="63500" y="0"/>
              <a:ext cx="254000" cy="14986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1827" name="Group"/>
          <p:cNvGrpSpPr/>
          <p:nvPr/>
        </p:nvGrpSpPr>
        <p:grpSpPr>
          <a:xfrm>
            <a:off x="3559174" y="990600"/>
            <a:ext cx="317501" cy="2246798"/>
            <a:chOff x="0" y="0"/>
            <a:chExt cx="317500" cy="2246797"/>
          </a:xfrm>
        </p:grpSpPr>
        <p:sp>
          <p:nvSpPr>
            <p:cNvPr id="1825" name="7"/>
            <p:cNvSpPr txBox="1"/>
            <p:nvPr/>
          </p:nvSpPr>
          <p:spPr>
            <a:xfrm>
              <a:off x="0" y="17605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1826" name="Rectangle"/>
            <p:cNvSpPr/>
            <p:nvPr/>
          </p:nvSpPr>
          <p:spPr>
            <a:xfrm>
              <a:off x="63500" y="0"/>
              <a:ext cx="254000" cy="17653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1830" name="Group"/>
          <p:cNvGrpSpPr/>
          <p:nvPr/>
        </p:nvGrpSpPr>
        <p:grpSpPr>
          <a:xfrm>
            <a:off x="2984499" y="744537"/>
            <a:ext cx="279401" cy="2475399"/>
            <a:chOff x="0" y="0"/>
            <a:chExt cx="279400" cy="2475397"/>
          </a:xfrm>
        </p:grpSpPr>
        <p:sp>
          <p:nvSpPr>
            <p:cNvPr id="1828" name="8"/>
            <p:cNvSpPr txBox="1"/>
            <p:nvPr/>
          </p:nvSpPr>
          <p:spPr>
            <a:xfrm>
              <a:off x="0" y="19891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1829" name="Rectangle"/>
            <p:cNvSpPr/>
            <p:nvPr/>
          </p:nvSpPr>
          <p:spPr>
            <a:xfrm>
              <a:off x="25400" y="0"/>
              <a:ext cx="254000" cy="19939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1833" name="Group"/>
          <p:cNvGrpSpPr/>
          <p:nvPr/>
        </p:nvGrpSpPr>
        <p:grpSpPr>
          <a:xfrm>
            <a:off x="6267449" y="455612"/>
            <a:ext cx="279401" cy="2742099"/>
            <a:chOff x="0" y="0"/>
            <a:chExt cx="279400" cy="2742097"/>
          </a:xfrm>
        </p:grpSpPr>
        <p:sp>
          <p:nvSpPr>
            <p:cNvPr id="1831" name="9"/>
            <p:cNvSpPr txBox="1"/>
            <p:nvPr/>
          </p:nvSpPr>
          <p:spPr>
            <a:xfrm>
              <a:off x="0" y="22558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9</a:t>
              </a:r>
            </a:p>
          </p:txBody>
        </p:sp>
        <p:sp>
          <p:nvSpPr>
            <p:cNvPr id="1832" name="Rectangle"/>
            <p:cNvSpPr/>
            <p:nvPr/>
          </p:nvSpPr>
          <p:spPr>
            <a:xfrm>
              <a:off x="25400" y="0"/>
              <a:ext cx="254000" cy="22606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sp>
        <p:nvSpPr>
          <p:cNvPr id="1834" name="Bubble Sort"/>
          <p:cNvSpPr txBox="1"/>
          <p:nvPr/>
        </p:nvSpPr>
        <p:spPr>
          <a:xfrm>
            <a:off x="2451100" y="4833935"/>
            <a:ext cx="1881747" cy="4862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9044" tIns="19044" rIns="19044" bIns="19044">
            <a:spAutoFit/>
          </a:bodyPr>
          <a:lstStyle>
            <a:lvl1pPr defTabSz="762000">
              <a:lnSpc>
                <a:spcPts val="3600"/>
              </a:lnSpc>
              <a:tabLst>
                <a:tab pos="355600" algn="l"/>
                <a:tab pos="711200" algn="l"/>
                <a:tab pos="1079500" algn="l"/>
              </a:tabLst>
              <a:defRPr sz="30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lvl1pPr>
          </a:lstStyle>
          <a:p>
            <a:pPr/>
            <a:r>
              <a:t>Bubble Sort</a:t>
            </a:r>
          </a:p>
        </p:txBody>
      </p:sp>
      <p:sp>
        <p:nvSpPr>
          <p:cNvPr id="1835" name="Line"/>
          <p:cNvSpPr/>
          <p:nvPr/>
        </p:nvSpPr>
        <p:spPr>
          <a:xfrm flipH="1">
            <a:off x="6756399" y="571500"/>
            <a:ext cx="1" cy="4241800"/>
          </a:xfrm>
          <a:prstGeom prst="line">
            <a:avLst/>
          </a:prstGeom>
          <a:ln w="25400">
            <a:solidFill>
              <a:srgbClr val="FFFFFF"/>
            </a:solidFill>
          </a:ln>
        </p:spPr>
        <p:txBody>
          <a:bodyPr lIns="45719" rIns="45719"/>
          <a:lstStyle/>
          <a:p>
            <a:pPr/>
          </a:p>
        </p:txBody>
      </p:sp>
      <p:grpSp>
        <p:nvGrpSpPr>
          <p:cNvPr id="1838" name="Group"/>
          <p:cNvGrpSpPr/>
          <p:nvPr/>
        </p:nvGrpSpPr>
        <p:grpSpPr>
          <a:xfrm>
            <a:off x="1616074" y="3233735"/>
            <a:ext cx="381001" cy="486263"/>
            <a:chOff x="0" y="0"/>
            <a:chExt cx="381000" cy="486261"/>
          </a:xfrm>
        </p:grpSpPr>
        <p:sp>
          <p:nvSpPr>
            <p:cNvPr id="1836" name="Rectangle"/>
            <p:cNvSpPr/>
            <p:nvPr/>
          </p:nvSpPr>
          <p:spPr>
            <a:xfrm>
              <a:off x="38100" y="55564"/>
              <a:ext cx="342900" cy="393701"/>
            </a:xfrm>
            <a:prstGeom prst="rect">
              <a:avLst/>
            </a:prstGeom>
            <a:solidFill>
              <a:srgbClr val="0000FF"/>
            </a:solidFill>
            <a:ln w="25400" cap="flat">
              <a:solidFill>
                <a:srgbClr val="00FFFF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  <p:sp>
          <p:nvSpPr>
            <p:cNvPr id="1837" name="L"/>
            <p:cNvSpPr txBox="1"/>
            <p:nvPr/>
          </p:nvSpPr>
          <p:spPr>
            <a:xfrm>
              <a:off x="0" y="0"/>
              <a:ext cx="283518" cy="4862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solidFill>
                    <a:srgbClr val="FFFFFF"/>
                  </a:solidFill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L</a:t>
              </a:r>
            </a:p>
          </p:txBody>
        </p:sp>
      </p:grpSp>
      <p:sp>
        <p:nvSpPr>
          <p:cNvPr id="1839" name="Line"/>
          <p:cNvSpPr/>
          <p:nvPr/>
        </p:nvSpPr>
        <p:spPr>
          <a:xfrm>
            <a:off x="3127375" y="3840162"/>
            <a:ext cx="0" cy="647701"/>
          </a:xfrm>
          <a:prstGeom prst="line">
            <a:avLst/>
          </a:prstGeom>
          <a:ln w="57150">
            <a:solidFill>
              <a:srgbClr val="FF0000"/>
            </a:solidFill>
            <a:head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840" name="Line"/>
          <p:cNvSpPr/>
          <p:nvPr/>
        </p:nvSpPr>
        <p:spPr>
          <a:xfrm flipV="1">
            <a:off x="6151562" y="384174"/>
            <a:ext cx="1" cy="4464051"/>
          </a:xfrm>
          <a:prstGeom prst="line">
            <a:avLst/>
          </a:prstGeom>
          <a:ln w="38100">
            <a:solidFill>
              <a:srgbClr val="FF00FF"/>
            </a:solidFill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4" name="Group"/>
          <p:cNvGrpSpPr/>
          <p:nvPr/>
        </p:nvGrpSpPr>
        <p:grpSpPr>
          <a:xfrm>
            <a:off x="5576887" y="2476499"/>
            <a:ext cx="317501" cy="735499"/>
            <a:chOff x="0" y="0"/>
            <a:chExt cx="317500" cy="735497"/>
          </a:xfrm>
        </p:grpSpPr>
        <p:sp>
          <p:nvSpPr>
            <p:cNvPr id="1842" name="1"/>
            <p:cNvSpPr txBox="1"/>
            <p:nvPr/>
          </p:nvSpPr>
          <p:spPr>
            <a:xfrm>
              <a:off x="0" y="2492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843" name="Rectangle"/>
            <p:cNvSpPr/>
            <p:nvPr/>
          </p:nvSpPr>
          <p:spPr>
            <a:xfrm>
              <a:off x="50800" y="0"/>
              <a:ext cx="266700" cy="2540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1847" name="Group"/>
          <p:cNvGrpSpPr/>
          <p:nvPr/>
        </p:nvGrpSpPr>
        <p:grpSpPr>
          <a:xfrm>
            <a:off x="4297362" y="2247900"/>
            <a:ext cx="279401" cy="976798"/>
            <a:chOff x="0" y="0"/>
            <a:chExt cx="279400" cy="976797"/>
          </a:xfrm>
        </p:grpSpPr>
        <p:sp>
          <p:nvSpPr>
            <p:cNvPr id="1845" name="2"/>
            <p:cNvSpPr txBox="1"/>
            <p:nvPr/>
          </p:nvSpPr>
          <p:spPr>
            <a:xfrm>
              <a:off x="0" y="4905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846" name="Rectangle"/>
            <p:cNvSpPr/>
            <p:nvPr/>
          </p:nvSpPr>
          <p:spPr>
            <a:xfrm>
              <a:off x="12700" y="0"/>
              <a:ext cx="266700" cy="5080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1850" name="Group"/>
          <p:cNvGrpSpPr/>
          <p:nvPr/>
        </p:nvGrpSpPr>
        <p:grpSpPr>
          <a:xfrm>
            <a:off x="1687512" y="1993900"/>
            <a:ext cx="304801" cy="1230798"/>
            <a:chOff x="0" y="0"/>
            <a:chExt cx="304800" cy="1230797"/>
          </a:xfrm>
        </p:grpSpPr>
        <p:sp>
          <p:nvSpPr>
            <p:cNvPr id="1848" name="3"/>
            <p:cNvSpPr txBox="1"/>
            <p:nvPr/>
          </p:nvSpPr>
          <p:spPr>
            <a:xfrm>
              <a:off x="0" y="7445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849" name="Rectangle"/>
            <p:cNvSpPr/>
            <p:nvPr/>
          </p:nvSpPr>
          <p:spPr>
            <a:xfrm>
              <a:off x="38100" y="0"/>
              <a:ext cx="266700" cy="7493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1853" name="Group"/>
          <p:cNvGrpSpPr/>
          <p:nvPr/>
        </p:nvGrpSpPr>
        <p:grpSpPr>
          <a:xfrm>
            <a:off x="1039812" y="1679575"/>
            <a:ext cx="342901" cy="1497498"/>
            <a:chOff x="0" y="0"/>
            <a:chExt cx="342900" cy="1497497"/>
          </a:xfrm>
        </p:grpSpPr>
        <p:sp>
          <p:nvSpPr>
            <p:cNvPr id="1851" name="4"/>
            <p:cNvSpPr txBox="1"/>
            <p:nvPr/>
          </p:nvSpPr>
          <p:spPr>
            <a:xfrm>
              <a:off x="0" y="10112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1852" name="Rectangle"/>
            <p:cNvSpPr/>
            <p:nvPr/>
          </p:nvSpPr>
          <p:spPr>
            <a:xfrm>
              <a:off x="76200" y="0"/>
              <a:ext cx="266700" cy="10160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1856" name="Group"/>
          <p:cNvGrpSpPr/>
          <p:nvPr/>
        </p:nvGrpSpPr>
        <p:grpSpPr>
          <a:xfrm>
            <a:off x="4927599" y="1485900"/>
            <a:ext cx="317502" cy="1726098"/>
            <a:chOff x="0" y="0"/>
            <a:chExt cx="317500" cy="1726097"/>
          </a:xfrm>
        </p:grpSpPr>
        <p:sp>
          <p:nvSpPr>
            <p:cNvPr id="1854" name="5"/>
            <p:cNvSpPr txBox="1"/>
            <p:nvPr/>
          </p:nvSpPr>
          <p:spPr>
            <a:xfrm>
              <a:off x="0" y="12398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1855" name="Rectangle"/>
            <p:cNvSpPr/>
            <p:nvPr/>
          </p:nvSpPr>
          <p:spPr>
            <a:xfrm>
              <a:off x="50800" y="0"/>
              <a:ext cx="266701" cy="12446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1859" name="Group"/>
          <p:cNvGrpSpPr/>
          <p:nvPr/>
        </p:nvGrpSpPr>
        <p:grpSpPr>
          <a:xfrm>
            <a:off x="2263774" y="1231900"/>
            <a:ext cx="317501" cy="1967398"/>
            <a:chOff x="0" y="0"/>
            <a:chExt cx="317500" cy="1967397"/>
          </a:xfrm>
        </p:grpSpPr>
        <p:sp>
          <p:nvSpPr>
            <p:cNvPr id="1857" name="6"/>
            <p:cNvSpPr txBox="1"/>
            <p:nvPr/>
          </p:nvSpPr>
          <p:spPr>
            <a:xfrm>
              <a:off x="0" y="14811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1858" name="Rectangle"/>
            <p:cNvSpPr/>
            <p:nvPr/>
          </p:nvSpPr>
          <p:spPr>
            <a:xfrm>
              <a:off x="63500" y="0"/>
              <a:ext cx="254000" cy="14986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1862" name="Group"/>
          <p:cNvGrpSpPr/>
          <p:nvPr/>
        </p:nvGrpSpPr>
        <p:grpSpPr>
          <a:xfrm>
            <a:off x="2911474" y="990600"/>
            <a:ext cx="317501" cy="2246798"/>
            <a:chOff x="0" y="0"/>
            <a:chExt cx="317500" cy="2246797"/>
          </a:xfrm>
        </p:grpSpPr>
        <p:sp>
          <p:nvSpPr>
            <p:cNvPr id="1860" name="7"/>
            <p:cNvSpPr txBox="1"/>
            <p:nvPr/>
          </p:nvSpPr>
          <p:spPr>
            <a:xfrm>
              <a:off x="0" y="17605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1861" name="Rectangle"/>
            <p:cNvSpPr/>
            <p:nvPr/>
          </p:nvSpPr>
          <p:spPr>
            <a:xfrm>
              <a:off x="63500" y="0"/>
              <a:ext cx="254000" cy="17653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1865" name="Group"/>
          <p:cNvGrpSpPr/>
          <p:nvPr/>
        </p:nvGrpSpPr>
        <p:grpSpPr>
          <a:xfrm>
            <a:off x="3589337" y="744537"/>
            <a:ext cx="279401" cy="2475399"/>
            <a:chOff x="0" y="0"/>
            <a:chExt cx="279400" cy="2475397"/>
          </a:xfrm>
        </p:grpSpPr>
        <p:sp>
          <p:nvSpPr>
            <p:cNvPr id="1863" name="8"/>
            <p:cNvSpPr txBox="1"/>
            <p:nvPr/>
          </p:nvSpPr>
          <p:spPr>
            <a:xfrm>
              <a:off x="0" y="19891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1864" name="Rectangle"/>
            <p:cNvSpPr/>
            <p:nvPr/>
          </p:nvSpPr>
          <p:spPr>
            <a:xfrm>
              <a:off x="25400" y="0"/>
              <a:ext cx="254000" cy="19939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1868" name="Group"/>
          <p:cNvGrpSpPr/>
          <p:nvPr/>
        </p:nvGrpSpPr>
        <p:grpSpPr>
          <a:xfrm>
            <a:off x="6267449" y="455612"/>
            <a:ext cx="279401" cy="2742099"/>
            <a:chOff x="0" y="0"/>
            <a:chExt cx="279400" cy="2742097"/>
          </a:xfrm>
        </p:grpSpPr>
        <p:sp>
          <p:nvSpPr>
            <p:cNvPr id="1866" name="9"/>
            <p:cNvSpPr txBox="1"/>
            <p:nvPr/>
          </p:nvSpPr>
          <p:spPr>
            <a:xfrm>
              <a:off x="0" y="22558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9</a:t>
              </a:r>
            </a:p>
          </p:txBody>
        </p:sp>
        <p:sp>
          <p:nvSpPr>
            <p:cNvPr id="1867" name="Rectangle"/>
            <p:cNvSpPr/>
            <p:nvPr/>
          </p:nvSpPr>
          <p:spPr>
            <a:xfrm>
              <a:off x="25400" y="0"/>
              <a:ext cx="254000" cy="22606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sp>
        <p:nvSpPr>
          <p:cNvPr id="1869" name="Bubble Sort"/>
          <p:cNvSpPr txBox="1"/>
          <p:nvPr/>
        </p:nvSpPr>
        <p:spPr>
          <a:xfrm>
            <a:off x="2451100" y="4833935"/>
            <a:ext cx="1881747" cy="4862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9044" tIns="19044" rIns="19044" bIns="19044">
            <a:spAutoFit/>
          </a:bodyPr>
          <a:lstStyle>
            <a:lvl1pPr defTabSz="762000">
              <a:lnSpc>
                <a:spcPts val="3600"/>
              </a:lnSpc>
              <a:tabLst>
                <a:tab pos="355600" algn="l"/>
                <a:tab pos="711200" algn="l"/>
                <a:tab pos="1079500" algn="l"/>
              </a:tabLst>
              <a:defRPr sz="30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lvl1pPr>
          </a:lstStyle>
          <a:p>
            <a:pPr/>
            <a:r>
              <a:t>Bubble Sort</a:t>
            </a:r>
          </a:p>
        </p:txBody>
      </p:sp>
      <p:sp>
        <p:nvSpPr>
          <p:cNvPr id="1870" name="Line"/>
          <p:cNvSpPr/>
          <p:nvPr/>
        </p:nvSpPr>
        <p:spPr>
          <a:xfrm flipH="1">
            <a:off x="6756399" y="571500"/>
            <a:ext cx="1" cy="4241800"/>
          </a:xfrm>
          <a:prstGeom prst="line">
            <a:avLst/>
          </a:prstGeom>
          <a:ln w="25400">
            <a:solidFill>
              <a:srgbClr val="FFFFFF"/>
            </a:solidFill>
          </a:ln>
        </p:spPr>
        <p:txBody>
          <a:bodyPr lIns="45719" rIns="45719"/>
          <a:lstStyle/>
          <a:p>
            <a:pPr/>
          </a:p>
        </p:txBody>
      </p:sp>
      <p:grpSp>
        <p:nvGrpSpPr>
          <p:cNvPr id="1873" name="Group"/>
          <p:cNvGrpSpPr/>
          <p:nvPr/>
        </p:nvGrpSpPr>
        <p:grpSpPr>
          <a:xfrm>
            <a:off x="2911474" y="3233735"/>
            <a:ext cx="381001" cy="486263"/>
            <a:chOff x="0" y="0"/>
            <a:chExt cx="381000" cy="486261"/>
          </a:xfrm>
        </p:grpSpPr>
        <p:sp>
          <p:nvSpPr>
            <p:cNvPr id="1871" name="Rectangle"/>
            <p:cNvSpPr/>
            <p:nvPr/>
          </p:nvSpPr>
          <p:spPr>
            <a:xfrm>
              <a:off x="38100" y="55564"/>
              <a:ext cx="342900" cy="393701"/>
            </a:xfrm>
            <a:prstGeom prst="rect">
              <a:avLst/>
            </a:prstGeom>
            <a:solidFill>
              <a:srgbClr val="0000FF"/>
            </a:solidFill>
            <a:ln w="25400" cap="flat">
              <a:solidFill>
                <a:srgbClr val="00FFFF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  <p:sp>
          <p:nvSpPr>
            <p:cNvPr id="1872" name="L"/>
            <p:cNvSpPr txBox="1"/>
            <p:nvPr/>
          </p:nvSpPr>
          <p:spPr>
            <a:xfrm>
              <a:off x="0" y="0"/>
              <a:ext cx="283518" cy="4862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solidFill>
                    <a:srgbClr val="FFFFFF"/>
                  </a:solidFill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L</a:t>
              </a:r>
            </a:p>
          </p:txBody>
        </p:sp>
      </p:grpSp>
      <p:sp>
        <p:nvSpPr>
          <p:cNvPr id="1874" name="Line"/>
          <p:cNvSpPr/>
          <p:nvPr/>
        </p:nvSpPr>
        <p:spPr>
          <a:xfrm>
            <a:off x="3127375" y="3840162"/>
            <a:ext cx="0" cy="647701"/>
          </a:xfrm>
          <a:prstGeom prst="line">
            <a:avLst/>
          </a:prstGeom>
          <a:ln w="57150">
            <a:solidFill>
              <a:srgbClr val="FF0000"/>
            </a:solidFill>
            <a:head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875" name="Line"/>
          <p:cNvSpPr/>
          <p:nvPr/>
        </p:nvSpPr>
        <p:spPr>
          <a:xfrm flipV="1">
            <a:off x="6151562" y="384174"/>
            <a:ext cx="1" cy="4464051"/>
          </a:xfrm>
          <a:prstGeom prst="line">
            <a:avLst/>
          </a:prstGeom>
          <a:ln w="38100">
            <a:solidFill>
              <a:srgbClr val="FF00FF"/>
            </a:solidFill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9" name="Group"/>
          <p:cNvGrpSpPr/>
          <p:nvPr/>
        </p:nvGrpSpPr>
        <p:grpSpPr>
          <a:xfrm>
            <a:off x="5576887" y="2476499"/>
            <a:ext cx="317501" cy="735499"/>
            <a:chOff x="0" y="0"/>
            <a:chExt cx="317500" cy="735497"/>
          </a:xfrm>
        </p:grpSpPr>
        <p:sp>
          <p:nvSpPr>
            <p:cNvPr id="1877" name="1"/>
            <p:cNvSpPr txBox="1"/>
            <p:nvPr/>
          </p:nvSpPr>
          <p:spPr>
            <a:xfrm>
              <a:off x="0" y="2492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878" name="Rectangle"/>
            <p:cNvSpPr/>
            <p:nvPr/>
          </p:nvSpPr>
          <p:spPr>
            <a:xfrm>
              <a:off x="50800" y="0"/>
              <a:ext cx="266700" cy="2540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1882" name="Group"/>
          <p:cNvGrpSpPr/>
          <p:nvPr/>
        </p:nvGrpSpPr>
        <p:grpSpPr>
          <a:xfrm>
            <a:off x="4297362" y="2247900"/>
            <a:ext cx="279401" cy="976798"/>
            <a:chOff x="0" y="0"/>
            <a:chExt cx="279400" cy="976797"/>
          </a:xfrm>
        </p:grpSpPr>
        <p:sp>
          <p:nvSpPr>
            <p:cNvPr id="1880" name="2"/>
            <p:cNvSpPr txBox="1"/>
            <p:nvPr/>
          </p:nvSpPr>
          <p:spPr>
            <a:xfrm>
              <a:off x="0" y="4905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881" name="Rectangle"/>
            <p:cNvSpPr/>
            <p:nvPr/>
          </p:nvSpPr>
          <p:spPr>
            <a:xfrm>
              <a:off x="12700" y="0"/>
              <a:ext cx="266700" cy="5080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1885" name="Group"/>
          <p:cNvGrpSpPr/>
          <p:nvPr/>
        </p:nvGrpSpPr>
        <p:grpSpPr>
          <a:xfrm>
            <a:off x="1687512" y="1993900"/>
            <a:ext cx="304801" cy="1230798"/>
            <a:chOff x="0" y="0"/>
            <a:chExt cx="304800" cy="1230797"/>
          </a:xfrm>
        </p:grpSpPr>
        <p:sp>
          <p:nvSpPr>
            <p:cNvPr id="1883" name="3"/>
            <p:cNvSpPr txBox="1"/>
            <p:nvPr/>
          </p:nvSpPr>
          <p:spPr>
            <a:xfrm>
              <a:off x="0" y="7445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884" name="Rectangle"/>
            <p:cNvSpPr/>
            <p:nvPr/>
          </p:nvSpPr>
          <p:spPr>
            <a:xfrm>
              <a:off x="38100" y="0"/>
              <a:ext cx="266700" cy="7493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1888" name="Group"/>
          <p:cNvGrpSpPr/>
          <p:nvPr/>
        </p:nvGrpSpPr>
        <p:grpSpPr>
          <a:xfrm>
            <a:off x="1039812" y="1679575"/>
            <a:ext cx="342901" cy="1497498"/>
            <a:chOff x="0" y="0"/>
            <a:chExt cx="342900" cy="1497497"/>
          </a:xfrm>
        </p:grpSpPr>
        <p:sp>
          <p:nvSpPr>
            <p:cNvPr id="1886" name="4"/>
            <p:cNvSpPr txBox="1"/>
            <p:nvPr/>
          </p:nvSpPr>
          <p:spPr>
            <a:xfrm>
              <a:off x="0" y="10112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1887" name="Rectangle"/>
            <p:cNvSpPr/>
            <p:nvPr/>
          </p:nvSpPr>
          <p:spPr>
            <a:xfrm>
              <a:off x="76200" y="0"/>
              <a:ext cx="266700" cy="10160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1891" name="Group"/>
          <p:cNvGrpSpPr/>
          <p:nvPr/>
        </p:nvGrpSpPr>
        <p:grpSpPr>
          <a:xfrm>
            <a:off x="4927599" y="1485900"/>
            <a:ext cx="317502" cy="1726098"/>
            <a:chOff x="0" y="0"/>
            <a:chExt cx="317500" cy="1726097"/>
          </a:xfrm>
        </p:grpSpPr>
        <p:sp>
          <p:nvSpPr>
            <p:cNvPr id="1889" name="5"/>
            <p:cNvSpPr txBox="1"/>
            <p:nvPr/>
          </p:nvSpPr>
          <p:spPr>
            <a:xfrm>
              <a:off x="0" y="12398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1890" name="Rectangle"/>
            <p:cNvSpPr/>
            <p:nvPr/>
          </p:nvSpPr>
          <p:spPr>
            <a:xfrm>
              <a:off x="50800" y="0"/>
              <a:ext cx="266701" cy="12446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1894" name="Group"/>
          <p:cNvGrpSpPr/>
          <p:nvPr/>
        </p:nvGrpSpPr>
        <p:grpSpPr>
          <a:xfrm>
            <a:off x="2263774" y="1231900"/>
            <a:ext cx="317501" cy="1967398"/>
            <a:chOff x="0" y="0"/>
            <a:chExt cx="317500" cy="1967397"/>
          </a:xfrm>
        </p:grpSpPr>
        <p:sp>
          <p:nvSpPr>
            <p:cNvPr id="1892" name="6"/>
            <p:cNvSpPr txBox="1"/>
            <p:nvPr/>
          </p:nvSpPr>
          <p:spPr>
            <a:xfrm>
              <a:off x="0" y="14811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1893" name="Rectangle"/>
            <p:cNvSpPr/>
            <p:nvPr/>
          </p:nvSpPr>
          <p:spPr>
            <a:xfrm>
              <a:off x="63500" y="0"/>
              <a:ext cx="254000" cy="14986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1897" name="Group"/>
          <p:cNvGrpSpPr/>
          <p:nvPr/>
        </p:nvGrpSpPr>
        <p:grpSpPr>
          <a:xfrm>
            <a:off x="2911474" y="990600"/>
            <a:ext cx="317501" cy="2246798"/>
            <a:chOff x="0" y="0"/>
            <a:chExt cx="317500" cy="2246797"/>
          </a:xfrm>
        </p:grpSpPr>
        <p:sp>
          <p:nvSpPr>
            <p:cNvPr id="1895" name="7"/>
            <p:cNvSpPr txBox="1"/>
            <p:nvPr/>
          </p:nvSpPr>
          <p:spPr>
            <a:xfrm>
              <a:off x="0" y="17605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1896" name="Rectangle"/>
            <p:cNvSpPr/>
            <p:nvPr/>
          </p:nvSpPr>
          <p:spPr>
            <a:xfrm>
              <a:off x="63500" y="0"/>
              <a:ext cx="254000" cy="17653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1900" name="Group"/>
          <p:cNvGrpSpPr/>
          <p:nvPr/>
        </p:nvGrpSpPr>
        <p:grpSpPr>
          <a:xfrm>
            <a:off x="3589337" y="744537"/>
            <a:ext cx="279401" cy="2475399"/>
            <a:chOff x="0" y="0"/>
            <a:chExt cx="279400" cy="2475397"/>
          </a:xfrm>
        </p:grpSpPr>
        <p:sp>
          <p:nvSpPr>
            <p:cNvPr id="1898" name="8"/>
            <p:cNvSpPr txBox="1"/>
            <p:nvPr/>
          </p:nvSpPr>
          <p:spPr>
            <a:xfrm>
              <a:off x="0" y="19891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1899" name="Rectangle"/>
            <p:cNvSpPr/>
            <p:nvPr/>
          </p:nvSpPr>
          <p:spPr>
            <a:xfrm>
              <a:off x="25400" y="0"/>
              <a:ext cx="254000" cy="19939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1903" name="Group"/>
          <p:cNvGrpSpPr/>
          <p:nvPr/>
        </p:nvGrpSpPr>
        <p:grpSpPr>
          <a:xfrm>
            <a:off x="6267449" y="455612"/>
            <a:ext cx="279401" cy="2742099"/>
            <a:chOff x="0" y="0"/>
            <a:chExt cx="279400" cy="2742097"/>
          </a:xfrm>
        </p:grpSpPr>
        <p:sp>
          <p:nvSpPr>
            <p:cNvPr id="1901" name="9"/>
            <p:cNvSpPr txBox="1"/>
            <p:nvPr/>
          </p:nvSpPr>
          <p:spPr>
            <a:xfrm>
              <a:off x="0" y="22558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9</a:t>
              </a:r>
            </a:p>
          </p:txBody>
        </p:sp>
        <p:sp>
          <p:nvSpPr>
            <p:cNvPr id="1902" name="Rectangle"/>
            <p:cNvSpPr/>
            <p:nvPr/>
          </p:nvSpPr>
          <p:spPr>
            <a:xfrm>
              <a:off x="25400" y="0"/>
              <a:ext cx="254000" cy="22606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sp>
        <p:nvSpPr>
          <p:cNvPr id="1904" name="Bubble Sort"/>
          <p:cNvSpPr txBox="1"/>
          <p:nvPr/>
        </p:nvSpPr>
        <p:spPr>
          <a:xfrm>
            <a:off x="2451100" y="4833935"/>
            <a:ext cx="1881747" cy="4862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9044" tIns="19044" rIns="19044" bIns="19044">
            <a:spAutoFit/>
          </a:bodyPr>
          <a:lstStyle>
            <a:lvl1pPr defTabSz="762000">
              <a:lnSpc>
                <a:spcPts val="3600"/>
              </a:lnSpc>
              <a:tabLst>
                <a:tab pos="355600" algn="l"/>
                <a:tab pos="711200" algn="l"/>
                <a:tab pos="1079500" algn="l"/>
              </a:tabLst>
              <a:defRPr sz="30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lvl1pPr>
          </a:lstStyle>
          <a:p>
            <a:pPr/>
            <a:r>
              <a:t>Bubble Sort</a:t>
            </a:r>
          </a:p>
        </p:txBody>
      </p:sp>
      <p:sp>
        <p:nvSpPr>
          <p:cNvPr id="1905" name="Line"/>
          <p:cNvSpPr/>
          <p:nvPr/>
        </p:nvSpPr>
        <p:spPr>
          <a:xfrm flipH="1">
            <a:off x="6756399" y="571500"/>
            <a:ext cx="1" cy="4241800"/>
          </a:xfrm>
          <a:prstGeom prst="line">
            <a:avLst/>
          </a:prstGeom>
          <a:ln w="25400">
            <a:solidFill>
              <a:srgbClr val="FFFFFF"/>
            </a:solidFill>
          </a:ln>
        </p:spPr>
        <p:txBody>
          <a:bodyPr lIns="45719" rIns="45719"/>
          <a:lstStyle/>
          <a:p>
            <a:pPr/>
          </a:p>
        </p:txBody>
      </p:sp>
      <p:grpSp>
        <p:nvGrpSpPr>
          <p:cNvPr id="1908" name="Group"/>
          <p:cNvGrpSpPr/>
          <p:nvPr/>
        </p:nvGrpSpPr>
        <p:grpSpPr>
          <a:xfrm>
            <a:off x="2911474" y="3233735"/>
            <a:ext cx="381001" cy="486263"/>
            <a:chOff x="0" y="0"/>
            <a:chExt cx="381000" cy="486261"/>
          </a:xfrm>
        </p:grpSpPr>
        <p:sp>
          <p:nvSpPr>
            <p:cNvPr id="1906" name="Rectangle"/>
            <p:cNvSpPr/>
            <p:nvPr/>
          </p:nvSpPr>
          <p:spPr>
            <a:xfrm>
              <a:off x="38100" y="55564"/>
              <a:ext cx="342900" cy="393701"/>
            </a:xfrm>
            <a:prstGeom prst="rect">
              <a:avLst/>
            </a:prstGeom>
            <a:solidFill>
              <a:srgbClr val="0000FF"/>
            </a:solidFill>
            <a:ln w="25400" cap="flat">
              <a:solidFill>
                <a:srgbClr val="00FFFF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  <p:sp>
          <p:nvSpPr>
            <p:cNvPr id="1907" name="L"/>
            <p:cNvSpPr txBox="1"/>
            <p:nvPr/>
          </p:nvSpPr>
          <p:spPr>
            <a:xfrm>
              <a:off x="0" y="0"/>
              <a:ext cx="283518" cy="4862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solidFill>
                    <a:srgbClr val="FFFFFF"/>
                  </a:solidFill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L</a:t>
              </a:r>
            </a:p>
          </p:txBody>
        </p:sp>
      </p:grpSp>
      <p:sp>
        <p:nvSpPr>
          <p:cNvPr id="1909" name="Line"/>
          <p:cNvSpPr/>
          <p:nvPr/>
        </p:nvSpPr>
        <p:spPr>
          <a:xfrm>
            <a:off x="3703637" y="3840162"/>
            <a:ext cx="1" cy="647701"/>
          </a:xfrm>
          <a:prstGeom prst="line">
            <a:avLst/>
          </a:prstGeom>
          <a:ln w="57150">
            <a:solidFill>
              <a:srgbClr val="FF0000"/>
            </a:solidFill>
            <a:head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910" name="Line"/>
          <p:cNvSpPr/>
          <p:nvPr/>
        </p:nvSpPr>
        <p:spPr>
          <a:xfrm flipV="1">
            <a:off x="6151562" y="384174"/>
            <a:ext cx="1" cy="4464051"/>
          </a:xfrm>
          <a:prstGeom prst="line">
            <a:avLst/>
          </a:prstGeom>
          <a:ln w="38100">
            <a:solidFill>
              <a:srgbClr val="FF00FF"/>
            </a:solidFill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14" name="Group"/>
          <p:cNvGrpSpPr/>
          <p:nvPr/>
        </p:nvGrpSpPr>
        <p:grpSpPr>
          <a:xfrm>
            <a:off x="5576887" y="2476499"/>
            <a:ext cx="317501" cy="735499"/>
            <a:chOff x="0" y="0"/>
            <a:chExt cx="317500" cy="735497"/>
          </a:xfrm>
        </p:grpSpPr>
        <p:sp>
          <p:nvSpPr>
            <p:cNvPr id="1912" name="1"/>
            <p:cNvSpPr txBox="1"/>
            <p:nvPr/>
          </p:nvSpPr>
          <p:spPr>
            <a:xfrm>
              <a:off x="0" y="2492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913" name="Rectangle"/>
            <p:cNvSpPr/>
            <p:nvPr/>
          </p:nvSpPr>
          <p:spPr>
            <a:xfrm>
              <a:off x="50800" y="0"/>
              <a:ext cx="266700" cy="2540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1917" name="Group"/>
          <p:cNvGrpSpPr/>
          <p:nvPr/>
        </p:nvGrpSpPr>
        <p:grpSpPr>
          <a:xfrm>
            <a:off x="3576637" y="2247900"/>
            <a:ext cx="279401" cy="976798"/>
            <a:chOff x="0" y="0"/>
            <a:chExt cx="279400" cy="976797"/>
          </a:xfrm>
        </p:grpSpPr>
        <p:sp>
          <p:nvSpPr>
            <p:cNvPr id="1915" name="2"/>
            <p:cNvSpPr txBox="1"/>
            <p:nvPr/>
          </p:nvSpPr>
          <p:spPr>
            <a:xfrm>
              <a:off x="0" y="4905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916" name="Rectangle"/>
            <p:cNvSpPr/>
            <p:nvPr/>
          </p:nvSpPr>
          <p:spPr>
            <a:xfrm>
              <a:off x="12700" y="0"/>
              <a:ext cx="266700" cy="5080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1920" name="Group"/>
          <p:cNvGrpSpPr/>
          <p:nvPr/>
        </p:nvGrpSpPr>
        <p:grpSpPr>
          <a:xfrm>
            <a:off x="1687512" y="1993900"/>
            <a:ext cx="304801" cy="1230798"/>
            <a:chOff x="0" y="0"/>
            <a:chExt cx="304800" cy="1230797"/>
          </a:xfrm>
        </p:grpSpPr>
        <p:sp>
          <p:nvSpPr>
            <p:cNvPr id="1918" name="3"/>
            <p:cNvSpPr txBox="1"/>
            <p:nvPr/>
          </p:nvSpPr>
          <p:spPr>
            <a:xfrm>
              <a:off x="0" y="7445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919" name="Rectangle"/>
            <p:cNvSpPr/>
            <p:nvPr/>
          </p:nvSpPr>
          <p:spPr>
            <a:xfrm>
              <a:off x="38100" y="0"/>
              <a:ext cx="266700" cy="7493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1923" name="Group"/>
          <p:cNvGrpSpPr/>
          <p:nvPr/>
        </p:nvGrpSpPr>
        <p:grpSpPr>
          <a:xfrm>
            <a:off x="1039812" y="1679575"/>
            <a:ext cx="342901" cy="1497498"/>
            <a:chOff x="0" y="0"/>
            <a:chExt cx="342900" cy="1497497"/>
          </a:xfrm>
        </p:grpSpPr>
        <p:sp>
          <p:nvSpPr>
            <p:cNvPr id="1921" name="4"/>
            <p:cNvSpPr txBox="1"/>
            <p:nvPr/>
          </p:nvSpPr>
          <p:spPr>
            <a:xfrm>
              <a:off x="0" y="10112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1922" name="Rectangle"/>
            <p:cNvSpPr/>
            <p:nvPr/>
          </p:nvSpPr>
          <p:spPr>
            <a:xfrm>
              <a:off x="76200" y="0"/>
              <a:ext cx="266700" cy="10160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1926" name="Group"/>
          <p:cNvGrpSpPr/>
          <p:nvPr/>
        </p:nvGrpSpPr>
        <p:grpSpPr>
          <a:xfrm>
            <a:off x="4927599" y="1485900"/>
            <a:ext cx="317502" cy="1726098"/>
            <a:chOff x="0" y="0"/>
            <a:chExt cx="317500" cy="1726097"/>
          </a:xfrm>
        </p:grpSpPr>
        <p:sp>
          <p:nvSpPr>
            <p:cNvPr id="1924" name="5"/>
            <p:cNvSpPr txBox="1"/>
            <p:nvPr/>
          </p:nvSpPr>
          <p:spPr>
            <a:xfrm>
              <a:off x="0" y="12398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1925" name="Rectangle"/>
            <p:cNvSpPr/>
            <p:nvPr/>
          </p:nvSpPr>
          <p:spPr>
            <a:xfrm>
              <a:off x="50800" y="0"/>
              <a:ext cx="266701" cy="12446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1929" name="Group"/>
          <p:cNvGrpSpPr/>
          <p:nvPr/>
        </p:nvGrpSpPr>
        <p:grpSpPr>
          <a:xfrm>
            <a:off x="2263774" y="1231900"/>
            <a:ext cx="317501" cy="1967398"/>
            <a:chOff x="0" y="0"/>
            <a:chExt cx="317500" cy="1967397"/>
          </a:xfrm>
        </p:grpSpPr>
        <p:sp>
          <p:nvSpPr>
            <p:cNvPr id="1927" name="6"/>
            <p:cNvSpPr txBox="1"/>
            <p:nvPr/>
          </p:nvSpPr>
          <p:spPr>
            <a:xfrm>
              <a:off x="0" y="14811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1928" name="Rectangle"/>
            <p:cNvSpPr/>
            <p:nvPr/>
          </p:nvSpPr>
          <p:spPr>
            <a:xfrm>
              <a:off x="63500" y="0"/>
              <a:ext cx="254000" cy="14986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1932" name="Group"/>
          <p:cNvGrpSpPr/>
          <p:nvPr/>
        </p:nvGrpSpPr>
        <p:grpSpPr>
          <a:xfrm>
            <a:off x="2911474" y="990600"/>
            <a:ext cx="317501" cy="2246798"/>
            <a:chOff x="0" y="0"/>
            <a:chExt cx="317500" cy="2246797"/>
          </a:xfrm>
        </p:grpSpPr>
        <p:sp>
          <p:nvSpPr>
            <p:cNvPr id="1930" name="7"/>
            <p:cNvSpPr txBox="1"/>
            <p:nvPr/>
          </p:nvSpPr>
          <p:spPr>
            <a:xfrm>
              <a:off x="0" y="17605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1931" name="Rectangle"/>
            <p:cNvSpPr/>
            <p:nvPr/>
          </p:nvSpPr>
          <p:spPr>
            <a:xfrm>
              <a:off x="63500" y="0"/>
              <a:ext cx="254000" cy="17653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1935" name="Group"/>
          <p:cNvGrpSpPr/>
          <p:nvPr/>
        </p:nvGrpSpPr>
        <p:grpSpPr>
          <a:xfrm>
            <a:off x="4238624" y="744537"/>
            <a:ext cx="279401" cy="2475399"/>
            <a:chOff x="0" y="0"/>
            <a:chExt cx="279400" cy="2475397"/>
          </a:xfrm>
        </p:grpSpPr>
        <p:sp>
          <p:nvSpPr>
            <p:cNvPr id="1933" name="8"/>
            <p:cNvSpPr txBox="1"/>
            <p:nvPr/>
          </p:nvSpPr>
          <p:spPr>
            <a:xfrm>
              <a:off x="0" y="19891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1934" name="Rectangle"/>
            <p:cNvSpPr/>
            <p:nvPr/>
          </p:nvSpPr>
          <p:spPr>
            <a:xfrm>
              <a:off x="25400" y="0"/>
              <a:ext cx="254000" cy="19939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1938" name="Group"/>
          <p:cNvGrpSpPr/>
          <p:nvPr/>
        </p:nvGrpSpPr>
        <p:grpSpPr>
          <a:xfrm>
            <a:off x="6267449" y="455612"/>
            <a:ext cx="279401" cy="2742099"/>
            <a:chOff x="0" y="0"/>
            <a:chExt cx="279400" cy="2742097"/>
          </a:xfrm>
        </p:grpSpPr>
        <p:sp>
          <p:nvSpPr>
            <p:cNvPr id="1936" name="9"/>
            <p:cNvSpPr txBox="1"/>
            <p:nvPr/>
          </p:nvSpPr>
          <p:spPr>
            <a:xfrm>
              <a:off x="0" y="22558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9</a:t>
              </a:r>
            </a:p>
          </p:txBody>
        </p:sp>
        <p:sp>
          <p:nvSpPr>
            <p:cNvPr id="1937" name="Rectangle"/>
            <p:cNvSpPr/>
            <p:nvPr/>
          </p:nvSpPr>
          <p:spPr>
            <a:xfrm>
              <a:off x="25400" y="0"/>
              <a:ext cx="254000" cy="22606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sp>
        <p:nvSpPr>
          <p:cNvPr id="1939" name="Bubble Sort"/>
          <p:cNvSpPr txBox="1"/>
          <p:nvPr/>
        </p:nvSpPr>
        <p:spPr>
          <a:xfrm>
            <a:off x="2451100" y="4833935"/>
            <a:ext cx="1881747" cy="4862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9044" tIns="19044" rIns="19044" bIns="19044">
            <a:spAutoFit/>
          </a:bodyPr>
          <a:lstStyle>
            <a:lvl1pPr defTabSz="762000">
              <a:lnSpc>
                <a:spcPts val="3600"/>
              </a:lnSpc>
              <a:tabLst>
                <a:tab pos="355600" algn="l"/>
                <a:tab pos="711200" algn="l"/>
                <a:tab pos="1079500" algn="l"/>
              </a:tabLst>
              <a:defRPr sz="30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lvl1pPr>
          </a:lstStyle>
          <a:p>
            <a:pPr/>
            <a:r>
              <a:t>Bubble Sort</a:t>
            </a:r>
          </a:p>
        </p:txBody>
      </p:sp>
      <p:sp>
        <p:nvSpPr>
          <p:cNvPr id="1940" name="Line"/>
          <p:cNvSpPr/>
          <p:nvPr/>
        </p:nvSpPr>
        <p:spPr>
          <a:xfrm flipH="1">
            <a:off x="6756399" y="571500"/>
            <a:ext cx="1" cy="4241800"/>
          </a:xfrm>
          <a:prstGeom prst="line">
            <a:avLst/>
          </a:prstGeom>
          <a:ln w="25400">
            <a:solidFill>
              <a:srgbClr val="FFFFFF"/>
            </a:solidFill>
          </a:ln>
        </p:spPr>
        <p:txBody>
          <a:bodyPr lIns="45719" rIns="45719"/>
          <a:lstStyle/>
          <a:p>
            <a:pPr/>
          </a:p>
        </p:txBody>
      </p:sp>
      <p:grpSp>
        <p:nvGrpSpPr>
          <p:cNvPr id="1943" name="Group"/>
          <p:cNvGrpSpPr/>
          <p:nvPr/>
        </p:nvGrpSpPr>
        <p:grpSpPr>
          <a:xfrm>
            <a:off x="3487737" y="3233735"/>
            <a:ext cx="381001" cy="486263"/>
            <a:chOff x="0" y="0"/>
            <a:chExt cx="381000" cy="486261"/>
          </a:xfrm>
        </p:grpSpPr>
        <p:sp>
          <p:nvSpPr>
            <p:cNvPr id="1941" name="Rectangle"/>
            <p:cNvSpPr/>
            <p:nvPr/>
          </p:nvSpPr>
          <p:spPr>
            <a:xfrm>
              <a:off x="38100" y="55564"/>
              <a:ext cx="342900" cy="393701"/>
            </a:xfrm>
            <a:prstGeom prst="rect">
              <a:avLst/>
            </a:prstGeom>
            <a:solidFill>
              <a:srgbClr val="0000FF"/>
            </a:solidFill>
            <a:ln w="25400" cap="flat">
              <a:solidFill>
                <a:srgbClr val="00FFFF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  <p:sp>
          <p:nvSpPr>
            <p:cNvPr id="1942" name="L"/>
            <p:cNvSpPr txBox="1"/>
            <p:nvPr/>
          </p:nvSpPr>
          <p:spPr>
            <a:xfrm>
              <a:off x="0" y="0"/>
              <a:ext cx="283518" cy="4862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solidFill>
                    <a:srgbClr val="FFFFFF"/>
                  </a:solidFill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L</a:t>
              </a:r>
            </a:p>
          </p:txBody>
        </p:sp>
      </p:grpSp>
      <p:sp>
        <p:nvSpPr>
          <p:cNvPr id="1944" name="Line"/>
          <p:cNvSpPr/>
          <p:nvPr/>
        </p:nvSpPr>
        <p:spPr>
          <a:xfrm>
            <a:off x="3703637" y="3840162"/>
            <a:ext cx="1" cy="647701"/>
          </a:xfrm>
          <a:prstGeom prst="line">
            <a:avLst/>
          </a:prstGeom>
          <a:ln w="57150">
            <a:solidFill>
              <a:srgbClr val="FF0000"/>
            </a:solidFill>
            <a:head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945" name="Line"/>
          <p:cNvSpPr/>
          <p:nvPr/>
        </p:nvSpPr>
        <p:spPr>
          <a:xfrm flipV="1">
            <a:off x="6151562" y="384174"/>
            <a:ext cx="1" cy="4464051"/>
          </a:xfrm>
          <a:prstGeom prst="line">
            <a:avLst/>
          </a:prstGeom>
          <a:ln w="38100">
            <a:solidFill>
              <a:srgbClr val="FF00FF"/>
            </a:solidFill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9" name="Group"/>
          <p:cNvGrpSpPr/>
          <p:nvPr/>
        </p:nvGrpSpPr>
        <p:grpSpPr>
          <a:xfrm>
            <a:off x="5576887" y="2476499"/>
            <a:ext cx="317501" cy="735499"/>
            <a:chOff x="0" y="0"/>
            <a:chExt cx="317500" cy="735497"/>
          </a:xfrm>
        </p:grpSpPr>
        <p:sp>
          <p:nvSpPr>
            <p:cNvPr id="1947" name="1"/>
            <p:cNvSpPr txBox="1"/>
            <p:nvPr/>
          </p:nvSpPr>
          <p:spPr>
            <a:xfrm>
              <a:off x="0" y="2492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948" name="Rectangle"/>
            <p:cNvSpPr/>
            <p:nvPr/>
          </p:nvSpPr>
          <p:spPr>
            <a:xfrm>
              <a:off x="50800" y="0"/>
              <a:ext cx="266700" cy="2540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1952" name="Group"/>
          <p:cNvGrpSpPr/>
          <p:nvPr/>
        </p:nvGrpSpPr>
        <p:grpSpPr>
          <a:xfrm>
            <a:off x="3576637" y="2247900"/>
            <a:ext cx="279401" cy="976798"/>
            <a:chOff x="0" y="0"/>
            <a:chExt cx="279400" cy="976797"/>
          </a:xfrm>
        </p:grpSpPr>
        <p:sp>
          <p:nvSpPr>
            <p:cNvPr id="1950" name="2"/>
            <p:cNvSpPr txBox="1"/>
            <p:nvPr/>
          </p:nvSpPr>
          <p:spPr>
            <a:xfrm>
              <a:off x="0" y="4905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951" name="Rectangle"/>
            <p:cNvSpPr/>
            <p:nvPr/>
          </p:nvSpPr>
          <p:spPr>
            <a:xfrm>
              <a:off x="12700" y="0"/>
              <a:ext cx="266700" cy="5080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1955" name="Group"/>
          <p:cNvGrpSpPr/>
          <p:nvPr/>
        </p:nvGrpSpPr>
        <p:grpSpPr>
          <a:xfrm>
            <a:off x="1687512" y="1993900"/>
            <a:ext cx="304801" cy="1230798"/>
            <a:chOff x="0" y="0"/>
            <a:chExt cx="304800" cy="1230797"/>
          </a:xfrm>
        </p:grpSpPr>
        <p:sp>
          <p:nvSpPr>
            <p:cNvPr id="1953" name="3"/>
            <p:cNvSpPr txBox="1"/>
            <p:nvPr/>
          </p:nvSpPr>
          <p:spPr>
            <a:xfrm>
              <a:off x="0" y="7445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954" name="Rectangle"/>
            <p:cNvSpPr/>
            <p:nvPr/>
          </p:nvSpPr>
          <p:spPr>
            <a:xfrm>
              <a:off x="38100" y="0"/>
              <a:ext cx="266700" cy="7493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1958" name="Group"/>
          <p:cNvGrpSpPr/>
          <p:nvPr/>
        </p:nvGrpSpPr>
        <p:grpSpPr>
          <a:xfrm>
            <a:off x="1039812" y="1679575"/>
            <a:ext cx="342901" cy="1497498"/>
            <a:chOff x="0" y="0"/>
            <a:chExt cx="342900" cy="1497497"/>
          </a:xfrm>
        </p:grpSpPr>
        <p:sp>
          <p:nvSpPr>
            <p:cNvPr id="1956" name="4"/>
            <p:cNvSpPr txBox="1"/>
            <p:nvPr/>
          </p:nvSpPr>
          <p:spPr>
            <a:xfrm>
              <a:off x="0" y="10112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1957" name="Rectangle"/>
            <p:cNvSpPr/>
            <p:nvPr/>
          </p:nvSpPr>
          <p:spPr>
            <a:xfrm>
              <a:off x="76200" y="0"/>
              <a:ext cx="266700" cy="10160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1961" name="Group"/>
          <p:cNvGrpSpPr/>
          <p:nvPr/>
        </p:nvGrpSpPr>
        <p:grpSpPr>
          <a:xfrm>
            <a:off x="4927599" y="1485900"/>
            <a:ext cx="317502" cy="1726098"/>
            <a:chOff x="0" y="0"/>
            <a:chExt cx="317500" cy="1726097"/>
          </a:xfrm>
        </p:grpSpPr>
        <p:sp>
          <p:nvSpPr>
            <p:cNvPr id="1959" name="5"/>
            <p:cNvSpPr txBox="1"/>
            <p:nvPr/>
          </p:nvSpPr>
          <p:spPr>
            <a:xfrm>
              <a:off x="0" y="12398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1960" name="Rectangle"/>
            <p:cNvSpPr/>
            <p:nvPr/>
          </p:nvSpPr>
          <p:spPr>
            <a:xfrm>
              <a:off x="50800" y="0"/>
              <a:ext cx="266701" cy="12446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1964" name="Group"/>
          <p:cNvGrpSpPr/>
          <p:nvPr/>
        </p:nvGrpSpPr>
        <p:grpSpPr>
          <a:xfrm>
            <a:off x="2263774" y="1231900"/>
            <a:ext cx="317501" cy="1967398"/>
            <a:chOff x="0" y="0"/>
            <a:chExt cx="317500" cy="1967397"/>
          </a:xfrm>
        </p:grpSpPr>
        <p:sp>
          <p:nvSpPr>
            <p:cNvPr id="1962" name="6"/>
            <p:cNvSpPr txBox="1"/>
            <p:nvPr/>
          </p:nvSpPr>
          <p:spPr>
            <a:xfrm>
              <a:off x="0" y="14811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1963" name="Rectangle"/>
            <p:cNvSpPr/>
            <p:nvPr/>
          </p:nvSpPr>
          <p:spPr>
            <a:xfrm>
              <a:off x="63500" y="0"/>
              <a:ext cx="254000" cy="14986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1967" name="Group"/>
          <p:cNvGrpSpPr/>
          <p:nvPr/>
        </p:nvGrpSpPr>
        <p:grpSpPr>
          <a:xfrm>
            <a:off x="2911474" y="990600"/>
            <a:ext cx="317501" cy="2246798"/>
            <a:chOff x="0" y="0"/>
            <a:chExt cx="317500" cy="2246797"/>
          </a:xfrm>
        </p:grpSpPr>
        <p:sp>
          <p:nvSpPr>
            <p:cNvPr id="1965" name="7"/>
            <p:cNvSpPr txBox="1"/>
            <p:nvPr/>
          </p:nvSpPr>
          <p:spPr>
            <a:xfrm>
              <a:off x="0" y="17605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1966" name="Rectangle"/>
            <p:cNvSpPr/>
            <p:nvPr/>
          </p:nvSpPr>
          <p:spPr>
            <a:xfrm>
              <a:off x="63500" y="0"/>
              <a:ext cx="254000" cy="17653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1970" name="Group"/>
          <p:cNvGrpSpPr/>
          <p:nvPr/>
        </p:nvGrpSpPr>
        <p:grpSpPr>
          <a:xfrm>
            <a:off x="4238624" y="744537"/>
            <a:ext cx="279401" cy="2475399"/>
            <a:chOff x="0" y="0"/>
            <a:chExt cx="279400" cy="2475397"/>
          </a:xfrm>
        </p:grpSpPr>
        <p:sp>
          <p:nvSpPr>
            <p:cNvPr id="1968" name="8"/>
            <p:cNvSpPr txBox="1"/>
            <p:nvPr/>
          </p:nvSpPr>
          <p:spPr>
            <a:xfrm>
              <a:off x="0" y="19891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1969" name="Rectangle"/>
            <p:cNvSpPr/>
            <p:nvPr/>
          </p:nvSpPr>
          <p:spPr>
            <a:xfrm>
              <a:off x="25400" y="0"/>
              <a:ext cx="254000" cy="19939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1973" name="Group"/>
          <p:cNvGrpSpPr/>
          <p:nvPr/>
        </p:nvGrpSpPr>
        <p:grpSpPr>
          <a:xfrm>
            <a:off x="6267449" y="455612"/>
            <a:ext cx="279401" cy="2742099"/>
            <a:chOff x="0" y="0"/>
            <a:chExt cx="279400" cy="2742097"/>
          </a:xfrm>
        </p:grpSpPr>
        <p:sp>
          <p:nvSpPr>
            <p:cNvPr id="1971" name="9"/>
            <p:cNvSpPr txBox="1"/>
            <p:nvPr/>
          </p:nvSpPr>
          <p:spPr>
            <a:xfrm>
              <a:off x="0" y="22558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9</a:t>
              </a:r>
            </a:p>
          </p:txBody>
        </p:sp>
        <p:sp>
          <p:nvSpPr>
            <p:cNvPr id="1972" name="Rectangle"/>
            <p:cNvSpPr/>
            <p:nvPr/>
          </p:nvSpPr>
          <p:spPr>
            <a:xfrm>
              <a:off x="25400" y="0"/>
              <a:ext cx="254000" cy="22606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sp>
        <p:nvSpPr>
          <p:cNvPr id="1974" name="Bubble Sort"/>
          <p:cNvSpPr txBox="1"/>
          <p:nvPr/>
        </p:nvSpPr>
        <p:spPr>
          <a:xfrm>
            <a:off x="2451100" y="4833935"/>
            <a:ext cx="1881747" cy="4862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9044" tIns="19044" rIns="19044" bIns="19044">
            <a:spAutoFit/>
          </a:bodyPr>
          <a:lstStyle>
            <a:lvl1pPr defTabSz="762000">
              <a:lnSpc>
                <a:spcPts val="3600"/>
              </a:lnSpc>
              <a:tabLst>
                <a:tab pos="355600" algn="l"/>
                <a:tab pos="711200" algn="l"/>
                <a:tab pos="1079500" algn="l"/>
              </a:tabLst>
              <a:defRPr sz="30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lvl1pPr>
          </a:lstStyle>
          <a:p>
            <a:pPr/>
            <a:r>
              <a:t>Bubble Sort</a:t>
            </a:r>
          </a:p>
        </p:txBody>
      </p:sp>
      <p:sp>
        <p:nvSpPr>
          <p:cNvPr id="1975" name="Line"/>
          <p:cNvSpPr/>
          <p:nvPr/>
        </p:nvSpPr>
        <p:spPr>
          <a:xfrm flipH="1">
            <a:off x="6756399" y="571500"/>
            <a:ext cx="1" cy="4241800"/>
          </a:xfrm>
          <a:prstGeom prst="line">
            <a:avLst/>
          </a:prstGeom>
          <a:ln w="25400">
            <a:solidFill>
              <a:srgbClr val="FFFFFF"/>
            </a:solidFill>
          </a:ln>
        </p:spPr>
        <p:txBody>
          <a:bodyPr lIns="45719" rIns="45719"/>
          <a:lstStyle/>
          <a:p>
            <a:pPr/>
          </a:p>
        </p:txBody>
      </p:sp>
      <p:grpSp>
        <p:nvGrpSpPr>
          <p:cNvPr id="1978" name="Group"/>
          <p:cNvGrpSpPr/>
          <p:nvPr/>
        </p:nvGrpSpPr>
        <p:grpSpPr>
          <a:xfrm>
            <a:off x="3487737" y="3233735"/>
            <a:ext cx="381001" cy="486263"/>
            <a:chOff x="0" y="0"/>
            <a:chExt cx="381000" cy="486261"/>
          </a:xfrm>
        </p:grpSpPr>
        <p:sp>
          <p:nvSpPr>
            <p:cNvPr id="1976" name="Rectangle"/>
            <p:cNvSpPr/>
            <p:nvPr/>
          </p:nvSpPr>
          <p:spPr>
            <a:xfrm>
              <a:off x="38100" y="55564"/>
              <a:ext cx="342900" cy="393701"/>
            </a:xfrm>
            <a:prstGeom prst="rect">
              <a:avLst/>
            </a:prstGeom>
            <a:solidFill>
              <a:srgbClr val="0000FF"/>
            </a:solidFill>
            <a:ln w="25400" cap="flat">
              <a:solidFill>
                <a:srgbClr val="00FFFF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  <p:sp>
          <p:nvSpPr>
            <p:cNvPr id="1977" name="L"/>
            <p:cNvSpPr txBox="1"/>
            <p:nvPr/>
          </p:nvSpPr>
          <p:spPr>
            <a:xfrm>
              <a:off x="0" y="0"/>
              <a:ext cx="283518" cy="4862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solidFill>
                    <a:srgbClr val="FFFFFF"/>
                  </a:solidFill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L</a:t>
              </a:r>
            </a:p>
          </p:txBody>
        </p:sp>
      </p:grpSp>
      <p:sp>
        <p:nvSpPr>
          <p:cNvPr id="1979" name="Line"/>
          <p:cNvSpPr/>
          <p:nvPr/>
        </p:nvSpPr>
        <p:spPr>
          <a:xfrm>
            <a:off x="4351337" y="3840162"/>
            <a:ext cx="1" cy="647701"/>
          </a:xfrm>
          <a:prstGeom prst="line">
            <a:avLst/>
          </a:prstGeom>
          <a:ln w="57150">
            <a:solidFill>
              <a:srgbClr val="FF0000"/>
            </a:solidFill>
            <a:head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980" name="Line"/>
          <p:cNvSpPr/>
          <p:nvPr/>
        </p:nvSpPr>
        <p:spPr>
          <a:xfrm flipV="1">
            <a:off x="6151562" y="384174"/>
            <a:ext cx="1" cy="4464051"/>
          </a:xfrm>
          <a:prstGeom prst="line">
            <a:avLst/>
          </a:prstGeom>
          <a:ln w="38100">
            <a:solidFill>
              <a:srgbClr val="FF00FF"/>
            </a:solidFill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84" name="Group"/>
          <p:cNvGrpSpPr/>
          <p:nvPr/>
        </p:nvGrpSpPr>
        <p:grpSpPr>
          <a:xfrm>
            <a:off x="5576887" y="2476499"/>
            <a:ext cx="317501" cy="735499"/>
            <a:chOff x="0" y="0"/>
            <a:chExt cx="317500" cy="735497"/>
          </a:xfrm>
        </p:grpSpPr>
        <p:sp>
          <p:nvSpPr>
            <p:cNvPr id="1982" name="1"/>
            <p:cNvSpPr txBox="1"/>
            <p:nvPr/>
          </p:nvSpPr>
          <p:spPr>
            <a:xfrm>
              <a:off x="0" y="2492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983" name="Rectangle"/>
            <p:cNvSpPr/>
            <p:nvPr/>
          </p:nvSpPr>
          <p:spPr>
            <a:xfrm>
              <a:off x="50800" y="0"/>
              <a:ext cx="266700" cy="2540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1987" name="Group"/>
          <p:cNvGrpSpPr/>
          <p:nvPr/>
        </p:nvGrpSpPr>
        <p:grpSpPr>
          <a:xfrm>
            <a:off x="3576637" y="2247900"/>
            <a:ext cx="279401" cy="976798"/>
            <a:chOff x="0" y="0"/>
            <a:chExt cx="279400" cy="976797"/>
          </a:xfrm>
        </p:grpSpPr>
        <p:sp>
          <p:nvSpPr>
            <p:cNvPr id="1985" name="2"/>
            <p:cNvSpPr txBox="1"/>
            <p:nvPr/>
          </p:nvSpPr>
          <p:spPr>
            <a:xfrm>
              <a:off x="0" y="4905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986" name="Rectangle"/>
            <p:cNvSpPr/>
            <p:nvPr/>
          </p:nvSpPr>
          <p:spPr>
            <a:xfrm>
              <a:off x="12700" y="0"/>
              <a:ext cx="266700" cy="5080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1990" name="Group"/>
          <p:cNvGrpSpPr/>
          <p:nvPr/>
        </p:nvGrpSpPr>
        <p:grpSpPr>
          <a:xfrm>
            <a:off x="1687512" y="1993900"/>
            <a:ext cx="304801" cy="1230798"/>
            <a:chOff x="0" y="0"/>
            <a:chExt cx="304800" cy="1230797"/>
          </a:xfrm>
        </p:grpSpPr>
        <p:sp>
          <p:nvSpPr>
            <p:cNvPr id="1988" name="3"/>
            <p:cNvSpPr txBox="1"/>
            <p:nvPr/>
          </p:nvSpPr>
          <p:spPr>
            <a:xfrm>
              <a:off x="0" y="7445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989" name="Rectangle"/>
            <p:cNvSpPr/>
            <p:nvPr/>
          </p:nvSpPr>
          <p:spPr>
            <a:xfrm>
              <a:off x="38100" y="0"/>
              <a:ext cx="266700" cy="7493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1993" name="Group"/>
          <p:cNvGrpSpPr/>
          <p:nvPr/>
        </p:nvGrpSpPr>
        <p:grpSpPr>
          <a:xfrm>
            <a:off x="1039812" y="1679575"/>
            <a:ext cx="342901" cy="1497498"/>
            <a:chOff x="0" y="0"/>
            <a:chExt cx="342900" cy="1497497"/>
          </a:xfrm>
        </p:grpSpPr>
        <p:sp>
          <p:nvSpPr>
            <p:cNvPr id="1991" name="4"/>
            <p:cNvSpPr txBox="1"/>
            <p:nvPr/>
          </p:nvSpPr>
          <p:spPr>
            <a:xfrm>
              <a:off x="0" y="10112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1992" name="Rectangle"/>
            <p:cNvSpPr/>
            <p:nvPr/>
          </p:nvSpPr>
          <p:spPr>
            <a:xfrm>
              <a:off x="76200" y="0"/>
              <a:ext cx="266700" cy="10160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1996" name="Group"/>
          <p:cNvGrpSpPr/>
          <p:nvPr/>
        </p:nvGrpSpPr>
        <p:grpSpPr>
          <a:xfrm>
            <a:off x="4208462" y="1485900"/>
            <a:ext cx="317501" cy="1726098"/>
            <a:chOff x="0" y="0"/>
            <a:chExt cx="317500" cy="1726097"/>
          </a:xfrm>
        </p:grpSpPr>
        <p:sp>
          <p:nvSpPr>
            <p:cNvPr id="1994" name="5"/>
            <p:cNvSpPr txBox="1"/>
            <p:nvPr/>
          </p:nvSpPr>
          <p:spPr>
            <a:xfrm>
              <a:off x="0" y="12398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1995" name="Rectangle"/>
            <p:cNvSpPr/>
            <p:nvPr/>
          </p:nvSpPr>
          <p:spPr>
            <a:xfrm>
              <a:off x="50800" y="0"/>
              <a:ext cx="266701" cy="12446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1999" name="Group"/>
          <p:cNvGrpSpPr/>
          <p:nvPr/>
        </p:nvGrpSpPr>
        <p:grpSpPr>
          <a:xfrm>
            <a:off x="2263774" y="1231900"/>
            <a:ext cx="317501" cy="1967398"/>
            <a:chOff x="0" y="0"/>
            <a:chExt cx="317500" cy="1967397"/>
          </a:xfrm>
        </p:grpSpPr>
        <p:sp>
          <p:nvSpPr>
            <p:cNvPr id="1997" name="6"/>
            <p:cNvSpPr txBox="1"/>
            <p:nvPr/>
          </p:nvSpPr>
          <p:spPr>
            <a:xfrm>
              <a:off x="0" y="14811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1998" name="Rectangle"/>
            <p:cNvSpPr/>
            <p:nvPr/>
          </p:nvSpPr>
          <p:spPr>
            <a:xfrm>
              <a:off x="63500" y="0"/>
              <a:ext cx="254000" cy="14986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2002" name="Group"/>
          <p:cNvGrpSpPr/>
          <p:nvPr/>
        </p:nvGrpSpPr>
        <p:grpSpPr>
          <a:xfrm>
            <a:off x="2911474" y="990600"/>
            <a:ext cx="317501" cy="2246798"/>
            <a:chOff x="0" y="0"/>
            <a:chExt cx="317500" cy="2246797"/>
          </a:xfrm>
        </p:grpSpPr>
        <p:sp>
          <p:nvSpPr>
            <p:cNvPr id="2000" name="7"/>
            <p:cNvSpPr txBox="1"/>
            <p:nvPr/>
          </p:nvSpPr>
          <p:spPr>
            <a:xfrm>
              <a:off x="0" y="17605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2001" name="Rectangle"/>
            <p:cNvSpPr/>
            <p:nvPr/>
          </p:nvSpPr>
          <p:spPr>
            <a:xfrm>
              <a:off x="63500" y="0"/>
              <a:ext cx="254000" cy="17653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2005" name="Group"/>
          <p:cNvGrpSpPr/>
          <p:nvPr/>
        </p:nvGrpSpPr>
        <p:grpSpPr>
          <a:xfrm>
            <a:off x="4886324" y="744537"/>
            <a:ext cx="279401" cy="2475399"/>
            <a:chOff x="0" y="0"/>
            <a:chExt cx="279400" cy="2475397"/>
          </a:xfrm>
        </p:grpSpPr>
        <p:sp>
          <p:nvSpPr>
            <p:cNvPr id="2003" name="8"/>
            <p:cNvSpPr txBox="1"/>
            <p:nvPr/>
          </p:nvSpPr>
          <p:spPr>
            <a:xfrm>
              <a:off x="0" y="19891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2004" name="Rectangle"/>
            <p:cNvSpPr/>
            <p:nvPr/>
          </p:nvSpPr>
          <p:spPr>
            <a:xfrm>
              <a:off x="25400" y="0"/>
              <a:ext cx="254000" cy="19939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2008" name="Group"/>
          <p:cNvGrpSpPr/>
          <p:nvPr/>
        </p:nvGrpSpPr>
        <p:grpSpPr>
          <a:xfrm>
            <a:off x="6267449" y="455612"/>
            <a:ext cx="279401" cy="2742099"/>
            <a:chOff x="0" y="0"/>
            <a:chExt cx="279400" cy="2742097"/>
          </a:xfrm>
        </p:grpSpPr>
        <p:sp>
          <p:nvSpPr>
            <p:cNvPr id="2006" name="9"/>
            <p:cNvSpPr txBox="1"/>
            <p:nvPr/>
          </p:nvSpPr>
          <p:spPr>
            <a:xfrm>
              <a:off x="0" y="22558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9</a:t>
              </a:r>
            </a:p>
          </p:txBody>
        </p:sp>
        <p:sp>
          <p:nvSpPr>
            <p:cNvPr id="2007" name="Rectangle"/>
            <p:cNvSpPr/>
            <p:nvPr/>
          </p:nvSpPr>
          <p:spPr>
            <a:xfrm>
              <a:off x="25400" y="0"/>
              <a:ext cx="254000" cy="22606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sp>
        <p:nvSpPr>
          <p:cNvPr id="2009" name="Bubble Sort"/>
          <p:cNvSpPr txBox="1"/>
          <p:nvPr/>
        </p:nvSpPr>
        <p:spPr>
          <a:xfrm>
            <a:off x="2451100" y="4833935"/>
            <a:ext cx="1881747" cy="4862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9044" tIns="19044" rIns="19044" bIns="19044">
            <a:spAutoFit/>
          </a:bodyPr>
          <a:lstStyle>
            <a:lvl1pPr defTabSz="762000">
              <a:lnSpc>
                <a:spcPts val="3600"/>
              </a:lnSpc>
              <a:tabLst>
                <a:tab pos="355600" algn="l"/>
                <a:tab pos="711200" algn="l"/>
                <a:tab pos="1079500" algn="l"/>
              </a:tabLst>
              <a:defRPr sz="30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lvl1pPr>
          </a:lstStyle>
          <a:p>
            <a:pPr/>
            <a:r>
              <a:t>Bubble Sort</a:t>
            </a:r>
          </a:p>
        </p:txBody>
      </p:sp>
      <p:sp>
        <p:nvSpPr>
          <p:cNvPr id="2010" name="Line"/>
          <p:cNvSpPr/>
          <p:nvPr/>
        </p:nvSpPr>
        <p:spPr>
          <a:xfrm flipH="1">
            <a:off x="6756399" y="571500"/>
            <a:ext cx="1" cy="4241800"/>
          </a:xfrm>
          <a:prstGeom prst="line">
            <a:avLst/>
          </a:prstGeom>
          <a:ln w="25400">
            <a:solidFill>
              <a:srgbClr val="FFFFFF"/>
            </a:solidFill>
          </a:ln>
        </p:spPr>
        <p:txBody>
          <a:bodyPr lIns="45719" rIns="45719"/>
          <a:lstStyle/>
          <a:p>
            <a:pPr/>
          </a:p>
        </p:txBody>
      </p:sp>
      <p:grpSp>
        <p:nvGrpSpPr>
          <p:cNvPr id="2013" name="Group"/>
          <p:cNvGrpSpPr/>
          <p:nvPr/>
        </p:nvGrpSpPr>
        <p:grpSpPr>
          <a:xfrm>
            <a:off x="4208462" y="3233735"/>
            <a:ext cx="381001" cy="486263"/>
            <a:chOff x="0" y="0"/>
            <a:chExt cx="381000" cy="486261"/>
          </a:xfrm>
        </p:grpSpPr>
        <p:sp>
          <p:nvSpPr>
            <p:cNvPr id="2011" name="Rectangle"/>
            <p:cNvSpPr/>
            <p:nvPr/>
          </p:nvSpPr>
          <p:spPr>
            <a:xfrm>
              <a:off x="38100" y="55564"/>
              <a:ext cx="342900" cy="393701"/>
            </a:xfrm>
            <a:prstGeom prst="rect">
              <a:avLst/>
            </a:prstGeom>
            <a:solidFill>
              <a:srgbClr val="0000FF"/>
            </a:solidFill>
            <a:ln w="25400" cap="flat">
              <a:solidFill>
                <a:srgbClr val="00FFFF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  <p:sp>
          <p:nvSpPr>
            <p:cNvPr id="2012" name="L"/>
            <p:cNvSpPr txBox="1"/>
            <p:nvPr/>
          </p:nvSpPr>
          <p:spPr>
            <a:xfrm>
              <a:off x="0" y="0"/>
              <a:ext cx="283518" cy="4862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solidFill>
                    <a:srgbClr val="FFFFFF"/>
                  </a:solidFill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L</a:t>
              </a:r>
            </a:p>
          </p:txBody>
        </p:sp>
      </p:grpSp>
      <p:sp>
        <p:nvSpPr>
          <p:cNvPr id="2014" name="Line"/>
          <p:cNvSpPr/>
          <p:nvPr/>
        </p:nvSpPr>
        <p:spPr>
          <a:xfrm>
            <a:off x="4351337" y="3840162"/>
            <a:ext cx="1" cy="647701"/>
          </a:xfrm>
          <a:prstGeom prst="line">
            <a:avLst/>
          </a:prstGeom>
          <a:ln w="57150">
            <a:solidFill>
              <a:srgbClr val="FF0000"/>
            </a:solidFill>
            <a:head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015" name="Line"/>
          <p:cNvSpPr/>
          <p:nvPr/>
        </p:nvSpPr>
        <p:spPr>
          <a:xfrm flipV="1">
            <a:off x="6151562" y="384174"/>
            <a:ext cx="1" cy="4464051"/>
          </a:xfrm>
          <a:prstGeom prst="line">
            <a:avLst/>
          </a:prstGeom>
          <a:ln w="38100">
            <a:solidFill>
              <a:srgbClr val="FF00FF"/>
            </a:solidFill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9" name="Group"/>
          <p:cNvGrpSpPr/>
          <p:nvPr/>
        </p:nvGrpSpPr>
        <p:grpSpPr>
          <a:xfrm>
            <a:off x="5576887" y="2476499"/>
            <a:ext cx="317501" cy="735499"/>
            <a:chOff x="0" y="0"/>
            <a:chExt cx="317500" cy="735497"/>
          </a:xfrm>
        </p:grpSpPr>
        <p:sp>
          <p:nvSpPr>
            <p:cNvPr id="2017" name="1"/>
            <p:cNvSpPr txBox="1"/>
            <p:nvPr/>
          </p:nvSpPr>
          <p:spPr>
            <a:xfrm>
              <a:off x="0" y="2492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018" name="Rectangle"/>
            <p:cNvSpPr/>
            <p:nvPr/>
          </p:nvSpPr>
          <p:spPr>
            <a:xfrm>
              <a:off x="50800" y="0"/>
              <a:ext cx="266700" cy="2540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2022" name="Group"/>
          <p:cNvGrpSpPr/>
          <p:nvPr/>
        </p:nvGrpSpPr>
        <p:grpSpPr>
          <a:xfrm>
            <a:off x="3576637" y="2247900"/>
            <a:ext cx="279401" cy="976798"/>
            <a:chOff x="0" y="0"/>
            <a:chExt cx="279400" cy="976797"/>
          </a:xfrm>
        </p:grpSpPr>
        <p:sp>
          <p:nvSpPr>
            <p:cNvPr id="2020" name="2"/>
            <p:cNvSpPr txBox="1"/>
            <p:nvPr/>
          </p:nvSpPr>
          <p:spPr>
            <a:xfrm>
              <a:off x="0" y="4905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2021" name="Rectangle"/>
            <p:cNvSpPr/>
            <p:nvPr/>
          </p:nvSpPr>
          <p:spPr>
            <a:xfrm>
              <a:off x="12700" y="0"/>
              <a:ext cx="266700" cy="5080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2025" name="Group"/>
          <p:cNvGrpSpPr/>
          <p:nvPr/>
        </p:nvGrpSpPr>
        <p:grpSpPr>
          <a:xfrm>
            <a:off x="1687512" y="1993900"/>
            <a:ext cx="304801" cy="1230798"/>
            <a:chOff x="0" y="0"/>
            <a:chExt cx="304800" cy="1230797"/>
          </a:xfrm>
        </p:grpSpPr>
        <p:sp>
          <p:nvSpPr>
            <p:cNvPr id="2023" name="3"/>
            <p:cNvSpPr txBox="1"/>
            <p:nvPr/>
          </p:nvSpPr>
          <p:spPr>
            <a:xfrm>
              <a:off x="0" y="7445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2024" name="Rectangle"/>
            <p:cNvSpPr/>
            <p:nvPr/>
          </p:nvSpPr>
          <p:spPr>
            <a:xfrm>
              <a:off x="38100" y="0"/>
              <a:ext cx="266700" cy="7493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2028" name="Group"/>
          <p:cNvGrpSpPr/>
          <p:nvPr/>
        </p:nvGrpSpPr>
        <p:grpSpPr>
          <a:xfrm>
            <a:off x="1039812" y="1679575"/>
            <a:ext cx="342901" cy="1497498"/>
            <a:chOff x="0" y="0"/>
            <a:chExt cx="342900" cy="1497497"/>
          </a:xfrm>
        </p:grpSpPr>
        <p:sp>
          <p:nvSpPr>
            <p:cNvPr id="2026" name="4"/>
            <p:cNvSpPr txBox="1"/>
            <p:nvPr/>
          </p:nvSpPr>
          <p:spPr>
            <a:xfrm>
              <a:off x="0" y="10112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2027" name="Rectangle"/>
            <p:cNvSpPr/>
            <p:nvPr/>
          </p:nvSpPr>
          <p:spPr>
            <a:xfrm>
              <a:off x="76200" y="0"/>
              <a:ext cx="266700" cy="10160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2031" name="Group"/>
          <p:cNvGrpSpPr/>
          <p:nvPr/>
        </p:nvGrpSpPr>
        <p:grpSpPr>
          <a:xfrm>
            <a:off x="4208462" y="1485900"/>
            <a:ext cx="317501" cy="1726098"/>
            <a:chOff x="0" y="0"/>
            <a:chExt cx="317500" cy="1726097"/>
          </a:xfrm>
        </p:grpSpPr>
        <p:sp>
          <p:nvSpPr>
            <p:cNvPr id="2029" name="5"/>
            <p:cNvSpPr txBox="1"/>
            <p:nvPr/>
          </p:nvSpPr>
          <p:spPr>
            <a:xfrm>
              <a:off x="0" y="12398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2030" name="Rectangle"/>
            <p:cNvSpPr/>
            <p:nvPr/>
          </p:nvSpPr>
          <p:spPr>
            <a:xfrm>
              <a:off x="50800" y="0"/>
              <a:ext cx="266701" cy="12446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2034" name="Group"/>
          <p:cNvGrpSpPr/>
          <p:nvPr/>
        </p:nvGrpSpPr>
        <p:grpSpPr>
          <a:xfrm>
            <a:off x="2263774" y="1231900"/>
            <a:ext cx="317501" cy="1967398"/>
            <a:chOff x="0" y="0"/>
            <a:chExt cx="317500" cy="1967397"/>
          </a:xfrm>
        </p:grpSpPr>
        <p:sp>
          <p:nvSpPr>
            <p:cNvPr id="2032" name="6"/>
            <p:cNvSpPr txBox="1"/>
            <p:nvPr/>
          </p:nvSpPr>
          <p:spPr>
            <a:xfrm>
              <a:off x="0" y="14811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2033" name="Rectangle"/>
            <p:cNvSpPr/>
            <p:nvPr/>
          </p:nvSpPr>
          <p:spPr>
            <a:xfrm>
              <a:off x="63500" y="0"/>
              <a:ext cx="254000" cy="14986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2037" name="Group"/>
          <p:cNvGrpSpPr/>
          <p:nvPr/>
        </p:nvGrpSpPr>
        <p:grpSpPr>
          <a:xfrm>
            <a:off x="2911474" y="990600"/>
            <a:ext cx="317501" cy="2246798"/>
            <a:chOff x="0" y="0"/>
            <a:chExt cx="317500" cy="2246797"/>
          </a:xfrm>
        </p:grpSpPr>
        <p:sp>
          <p:nvSpPr>
            <p:cNvPr id="2035" name="7"/>
            <p:cNvSpPr txBox="1"/>
            <p:nvPr/>
          </p:nvSpPr>
          <p:spPr>
            <a:xfrm>
              <a:off x="0" y="17605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2036" name="Rectangle"/>
            <p:cNvSpPr/>
            <p:nvPr/>
          </p:nvSpPr>
          <p:spPr>
            <a:xfrm>
              <a:off x="63500" y="0"/>
              <a:ext cx="254000" cy="17653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2040" name="Group"/>
          <p:cNvGrpSpPr/>
          <p:nvPr/>
        </p:nvGrpSpPr>
        <p:grpSpPr>
          <a:xfrm>
            <a:off x="4886324" y="744537"/>
            <a:ext cx="279401" cy="2475399"/>
            <a:chOff x="0" y="0"/>
            <a:chExt cx="279400" cy="2475397"/>
          </a:xfrm>
        </p:grpSpPr>
        <p:sp>
          <p:nvSpPr>
            <p:cNvPr id="2038" name="8"/>
            <p:cNvSpPr txBox="1"/>
            <p:nvPr/>
          </p:nvSpPr>
          <p:spPr>
            <a:xfrm>
              <a:off x="0" y="19891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2039" name="Rectangle"/>
            <p:cNvSpPr/>
            <p:nvPr/>
          </p:nvSpPr>
          <p:spPr>
            <a:xfrm>
              <a:off x="25400" y="0"/>
              <a:ext cx="254000" cy="19939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2043" name="Group"/>
          <p:cNvGrpSpPr/>
          <p:nvPr/>
        </p:nvGrpSpPr>
        <p:grpSpPr>
          <a:xfrm>
            <a:off x="6267449" y="455612"/>
            <a:ext cx="279401" cy="2742099"/>
            <a:chOff x="0" y="0"/>
            <a:chExt cx="279400" cy="2742097"/>
          </a:xfrm>
        </p:grpSpPr>
        <p:sp>
          <p:nvSpPr>
            <p:cNvPr id="2041" name="9"/>
            <p:cNvSpPr txBox="1"/>
            <p:nvPr/>
          </p:nvSpPr>
          <p:spPr>
            <a:xfrm>
              <a:off x="0" y="22558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9</a:t>
              </a:r>
            </a:p>
          </p:txBody>
        </p:sp>
        <p:sp>
          <p:nvSpPr>
            <p:cNvPr id="2042" name="Rectangle"/>
            <p:cNvSpPr/>
            <p:nvPr/>
          </p:nvSpPr>
          <p:spPr>
            <a:xfrm>
              <a:off x="25400" y="0"/>
              <a:ext cx="254000" cy="22606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sp>
        <p:nvSpPr>
          <p:cNvPr id="2044" name="Bubble Sort"/>
          <p:cNvSpPr txBox="1"/>
          <p:nvPr/>
        </p:nvSpPr>
        <p:spPr>
          <a:xfrm>
            <a:off x="2451100" y="4833935"/>
            <a:ext cx="1881747" cy="4862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9044" tIns="19044" rIns="19044" bIns="19044">
            <a:spAutoFit/>
          </a:bodyPr>
          <a:lstStyle>
            <a:lvl1pPr defTabSz="762000">
              <a:lnSpc>
                <a:spcPts val="3600"/>
              </a:lnSpc>
              <a:tabLst>
                <a:tab pos="355600" algn="l"/>
                <a:tab pos="711200" algn="l"/>
                <a:tab pos="1079500" algn="l"/>
              </a:tabLst>
              <a:defRPr sz="30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lvl1pPr>
          </a:lstStyle>
          <a:p>
            <a:pPr/>
            <a:r>
              <a:t>Bubble Sort</a:t>
            </a:r>
          </a:p>
        </p:txBody>
      </p:sp>
      <p:sp>
        <p:nvSpPr>
          <p:cNvPr id="2045" name="Line"/>
          <p:cNvSpPr/>
          <p:nvPr/>
        </p:nvSpPr>
        <p:spPr>
          <a:xfrm flipH="1">
            <a:off x="6756399" y="571500"/>
            <a:ext cx="1" cy="4241800"/>
          </a:xfrm>
          <a:prstGeom prst="line">
            <a:avLst/>
          </a:prstGeom>
          <a:ln w="25400">
            <a:solidFill>
              <a:srgbClr val="FFFFFF"/>
            </a:solidFill>
          </a:ln>
        </p:spPr>
        <p:txBody>
          <a:bodyPr lIns="45719" rIns="45719"/>
          <a:lstStyle/>
          <a:p>
            <a:pPr/>
          </a:p>
        </p:txBody>
      </p:sp>
      <p:grpSp>
        <p:nvGrpSpPr>
          <p:cNvPr id="2048" name="Group"/>
          <p:cNvGrpSpPr/>
          <p:nvPr/>
        </p:nvGrpSpPr>
        <p:grpSpPr>
          <a:xfrm>
            <a:off x="4208462" y="3233735"/>
            <a:ext cx="381001" cy="486263"/>
            <a:chOff x="0" y="0"/>
            <a:chExt cx="381000" cy="486261"/>
          </a:xfrm>
        </p:grpSpPr>
        <p:sp>
          <p:nvSpPr>
            <p:cNvPr id="2046" name="Rectangle"/>
            <p:cNvSpPr/>
            <p:nvPr/>
          </p:nvSpPr>
          <p:spPr>
            <a:xfrm>
              <a:off x="38100" y="55564"/>
              <a:ext cx="342900" cy="393701"/>
            </a:xfrm>
            <a:prstGeom prst="rect">
              <a:avLst/>
            </a:prstGeom>
            <a:solidFill>
              <a:srgbClr val="0000FF"/>
            </a:solidFill>
            <a:ln w="25400" cap="flat">
              <a:solidFill>
                <a:srgbClr val="00FFFF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  <p:sp>
          <p:nvSpPr>
            <p:cNvPr id="2047" name="L"/>
            <p:cNvSpPr txBox="1"/>
            <p:nvPr/>
          </p:nvSpPr>
          <p:spPr>
            <a:xfrm>
              <a:off x="0" y="0"/>
              <a:ext cx="283518" cy="4862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solidFill>
                    <a:srgbClr val="FFFFFF"/>
                  </a:solidFill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L</a:t>
              </a:r>
            </a:p>
          </p:txBody>
        </p:sp>
      </p:grpSp>
      <p:sp>
        <p:nvSpPr>
          <p:cNvPr id="2049" name="Line"/>
          <p:cNvSpPr/>
          <p:nvPr/>
        </p:nvSpPr>
        <p:spPr>
          <a:xfrm>
            <a:off x="5000625" y="3840162"/>
            <a:ext cx="0" cy="647701"/>
          </a:xfrm>
          <a:prstGeom prst="line">
            <a:avLst/>
          </a:prstGeom>
          <a:ln w="57150">
            <a:solidFill>
              <a:srgbClr val="FF0000"/>
            </a:solidFill>
            <a:head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050" name="Line"/>
          <p:cNvSpPr/>
          <p:nvPr/>
        </p:nvSpPr>
        <p:spPr>
          <a:xfrm flipV="1">
            <a:off x="6151562" y="384174"/>
            <a:ext cx="1" cy="4464051"/>
          </a:xfrm>
          <a:prstGeom prst="line">
            <a:avLst/>
          </a:prstGeom>
          <a:ln w="38100">
            <a:solidFill>
              <a:srgbClr val="FF00FF"/>
            </a:solidFill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4" name="Group"/>
          <p:cNvGrpSpPr/>
          <p:nvPr/>
        </p:nvGrpSpPr>
        <p:grpSpPr>
          <a:xfrm>
            <a:off x="4856162" y="2476499"/>
            <a:ext cx="317501" cy="735499"/>
            <a:chOff x="0" y="0"/>
            <a:chExt cx="317500" cy="735497"/>
          </a:xfrm>
        </p:grpSpPr>
        <p:sp>
          <p:nvSpPr>
            <p:cNvPr id="2052" name="1"/>
            <p:cNvSpPr txBox="1"/>
            <p:nvPr/>
          </p:nvSpPr>
          <p:spPr>
            <a:xfrm>
              <a:off x="0" y="2492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053" name="Rectangle"/>
            <p:cNvSpPr/>
            <p:nvPr/>
          </p:nvSpPr>
          <p:spPr>
            <a:xfrm>
              <a:off x="50800" y="0"/>
              <a:ext cx="266700" cy="2540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2057" name="Group"/>
          <p:cNvGrpSpPr/>
          <p:nvPr/>
        </p:nvGrpSpPr>
        <p:grpSpPr>
          <a:xfrm>
            <a:off x="3576637" y="2247900"/>
            <a:ext cx="279401" cy="976798"/>
            <a:chOff x="0" y="0"/>
            <a:chExt cx="279400" cy="976797"/>
          </a:xfrm>
        </p:grpSpPr>
        <p:sp>
          <p:nvSpPr>
            <p:cNvPr id="2055" name="2"/>
            <p:cNvSpPr txBox="1"/>
            <p:nvPr/>
          </p:nvSpPr>
          <p:spPr>
            <a:xfrm>
              <a:off x="0" y="4905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2056" name="Rectangle"/>
            <p:cNvSpPr/>
            <p:nvPr/>
          </p:nvSpPr>
          <p:spPr>
            <a:xfrm>
              <a:off x="12700" y="0"/>
              <a:ext cx="266700" cy="5080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2060" name="Group"/>
          <p:cNvGrpSpPr/>
          <p:nvPr/>
        </p:nvGrpSpPr>
        <p:grpSpPr>
          <a:xfrm>
            <a:off x="1687512" y="1993900"/>
            <a:ext cx="304801" cy="1230798"/>
            <a:chOff x="0" y="0"/>
            <a:chExt cx="304800" cy="1230797"/>
          </a:xfrm>
        </p:grpSpPr>
        <p:sp>
          <p:nvSpPr>
            <p:cNvPr id="2058" name="3"/>
            <p:cNvSpPr txBox="1"/>
            <p:nvPr/>
          </p:nvSpPr>
          <p:spPr>
            <a:xfrm>
              <a:off x="0" y="7445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2059" name="Rectangle"/>
            <p:cNvSpPr/>
            <p:nvPr/>
          </p:nvSpPr>
          <p:spPr>
            <a:xfrm>
              <a:off x="38100" y="0"/>
              <a:ext cx="266700" cy="7493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2063" name="Group"/>
          <p:cNvGrpSpPr/>
          <p:nvPr/>
        </p:nvGrpSpPr>
        <p:grpSpPr>
          <a:xfrm>
            <a:off x="1039812" y="1679575"/>
            <a:ext cx="342901" cy="1497498"/>
            <a:chOff x="0" y="0"/>
            <a:chExt cx="342900" cy="1497497"/>
          </a:xfrm>
        </p:grpSpPr>
        <p:sp>
          <p:nvSpPr>
            <p:cNvPr id="2061" name="4"/>
            <p:cNvSpPr txBox="1"/>
            <p:nvPr/>
          </p:nvSpPr>
          <p:spPr>
            <a:xfrm>
              <a:off x="0" y="10112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2062" name="Rectangle"/>
            <p:cNvSpPr/>
            <p:nvPr/>
          </p:nvSpPr>
          <p:spPr>
            <a:xfrm>
              <a:off x="76200" y="0"/>
              <a:ext cx="266700" cy="10160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2066" name="Group"/>
          <p:cNvGrpSpPr/>
          <p:nvPr/>
        </p:nvGrpSpPr>
        <p:grpSpPr>
          <a:xfrm>
            <a:off x="4208462" y="1485900"/>
            <a:ext cx="317501" cy="1726098"/>
            <a:chOff x="0" y="0"/>
            <a:chExt cx="317500" cy="1726097"/>
          </a:xfrm>
        </p:grpSpPr>
        <p:sp>
          <p:nvSpPr>
            <p:cNvPr id="2064" name="5"/>
            <p:cNvSpPr txBox="1"/>
            <p:nvPr/>
          </p:nvSpPr>
          <p:spPr>
            <a:xfrm>
              <a:off x="0" y="12398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2065" name="Rectangle"/>
            <p:cNvSpPr/>
            <p:nvPr/>
          </p:nvSpPr>
          <p:spPr>
            <a:xfrm>
              <a:off x="50800" y="0"/>
              <a:ext cx="266701" cy="12446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2069" name="Group"/>
          <p:cNvGrpSpPr/>
          <p:nvPr/>
        </p:nvGrpSpPr>
        <p:grpSpPr>
          <a:xfrm>
            <a:off x="2263774" y="1231900"/>
            <a:ext cx="317501" cy="1967398"/>
            <a:chOff x="0" y="0"/>
            <a:chExt cx="317500" cy="1967397"/>
          </a:xfrm>
        </p:grpSpPr>
        <p:sp>
          <p:nvSpPr>
            <p:cNvPr id="2067" name="6"/>
            <p:cNvSpPr txBox="1"/>
            <p:nvPr/>
          </p:nvSpPr>
          <p:spPr>
            <a:xfrm>
              <a:off x="0" y="14811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2068" name="Rectangle"/>
            <p:cNvSpPr/>
            <p:nvPr/>
          </p:nvSpPr>
          <p:spPr>
            <a:xfrm>
              <a:off x="63500" y="0"/>
              <a:ext cx="254000" cy="14986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2072" name="Group"/>
          <p:cNvGrpSpPr/>
          <p:nvPr/>
        </p:nvGrpSpPr>
        <p:grpSpPr>
          <a:xfrm>
            <a:off x="2911474" y="990600"/>
            <a:ext cx="317501" cy="2246798"/>
            <a:chOff x="0" y="0"/>
            <a:chExt cx="317500" cy="2246797"/>
          </a:xfrm>
        </p:grpSpPr>
        <p:sp>
          <p:nvSpPr>
            <p:cNvPr id="2070" name="7"/>
            <p:cNvSpPr txBox="1"/>
            <p:nvPr/>
          </p:nvSpPr>
          <p:spPr>
            <a:xfrm>
              <a:off x="0" y="17605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2071" name="Rectangle"/>
            <p:cNvSpPr/>
            <p:nvPr/>
          </p:nvSpPr>
          <p:spPr>
            <a:xfrm>
              <a:off x="63500" y="0"/>
              <a:ext cx="254000" cy="17653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2075" name="Group"/>
          <p:cNvGrpSpPr/>
          <p:nvPr/>
        </p:nvGrpSpPr>
        <p:grpSpPr>
          <a:xfrm>
            <a:off x="5605462" y="744537"/>
            <a:ext cx="279401" cy="2475399"/>
            <a:chOff x="0" y="0"/>
            <a:chExt cx="279400" cy="2475397"/>
          </a:xfrm>
        </p:grpSpPr>
        <p:sp>
          <p:nvSpPr>
            <p:cNvPr id="2073" name="8"/>
            <p:cNvSpPr txBox="1"/>
            <p:nvPr/>
          </p:nvSpPr>
          <p:spPr>
            <a:xfrm>
              <a:off x="0" y="19891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2074" name="Rectangle"/>
            <p:cNvSpPr/>
            <p:nvPr/>
          </p:nvSpPr>
          <p:spPr>
            <a:xfrm>
              <a:off x="25400" y="0"/>
              <a:ext cx="254000" cy="19939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2078" name="Group"/>
          <p:cNvGrpSpPr/>
          <p:nvPr/>
        </p:nvGrpSpPr>
        <p:grpSpPr>
          <a:xfrm>
            <a:off x="6267449" y="455612"/>
            <a:ext cx="279401" cy="2742099"/>
            <a:chOff x="0" y="0"/>
            <a:chExt cx="279400" cy="2742097"/>
          </a:xfrm>
        </p:grpSpPr>
        <p:sp>
          <p:nvSpPr>
            <p:cNvPr id="2076" name="9"/>
            <p:cNvSpPr txBox="1"/>
            <p:nvPr/>
          </p:nvSpPr>
          <p:spPr>
            <a:xfrm>
              <a:off x="0" y="22558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9</a:t>
              </a:r>
            </a:p>
          </p:txBody>
        </p:sp>
        <p:sp>
          <p:nvSpPr>
            <p:cNvPr id="2077" name="Rectangle"/>
            <p:cNvSpPr/>
            <p:nvPr/>
          </p:nvSpPr>
          <p:spPr>
            <a:xfrm>
              <a:off x="25400" y="0"/>
              <a:ext cx="254000" cy="22606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sp>
        <p:nvSpPr>
          <p:cNvPr id="2079" name="Bubble Sort"/>
          <p:cNvSpPr txBox="1"/>
          <p:nvPr/>
        </p:nvSpPr>
        <p:spPr>
          <a:xfrm>
            <a:off x="2451100" y="4833935"/>
            <a:ext cx="1881747" cy="4862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9044" tIns="19044" rIns="19044" bIns="19044">
            <a:spAutoFit/>
          </a:bodyPr>
          <a:lstStyle>
            <a:lvl1pPr defTabSz="762000">
              <a:lnSpc>
                <a:spcPts val="3600"/>
              </a:lnSpc>
              <a:tabLst>
                <a:tab pos="355600" algn="l"/>
                <a:tab pos="711200" algn="l"/>
                <a:tab pos="1079500" algn="l"/>
              </a:tabLst>
              <a:defRPr sz="30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lvl1pPr>
          </a:lstStyle>
          <a:p>
            <a:pPr/>
            <a:r>
              <a:t>Bubble Sort</a:t>
            </a:r>
          </a:p>
        </p:txBody>
      </p:sp>
      <p:sp>
        <p:nvSpPr>
          <p:cNvPr id="2080" name="Line"/>
          <p:cNvSpPr/>
          <p:nvPr/>
        </p:nvSpPr>
        <p:spPr>
          <a:xfrm flipH="1">
            <a:off x="6756399" y="571500"/>
            <a:ext cx="1" cy="4241800"/>
          </a:xfrm>
          <a:prstGeom prst="line">
            <a:avLst/>
          </a:prstGeom>
          <a:ln w="25400">
            <a:solidFill>
              <a:srgbClr val="FFFFFF"/>
            </a:solidFill>
          </a:ln>
        </p:spPr>
        <p:txBody>
          <a:bodyPr lIns="45719" rIns="45719"/>
          <a:lstStyle/>
          <a:p>
            <a:pPr/>
          </a:p>
        </p:txBody>
      </p:sp>
      <p:grpSp>
        <p:nvGrpSpPr>
          <p:cNvPr id="2083" name="Group"/>
          <p:cNvGrpSpPr/>
          <p:nvPr/>
        </p:nvGrpSpPr>
        <p:grpSpPr>
          <a:xfrm>
            <a:off x="4784724" y="3233735"/>
            <a:ext cx="381001" cy="486263"/>
            <a:chOff x="0" y="0"/>
            <a:chExt cx="381000" cy="486261"/>
          </a:xfrm>
        </p:grpSpPr>
        <p:sp>
          <p:nvSpPr>
            <p:cNvPr id="2081" name="Rectangle"/>
            <p:cNvSpPr/>
            <p:nvPr/>
          </p:nvSpPr>
          <p:spPr>
            <a:xfrm>
              <a:off x="38100" y="55564"/>
              <a:ext cx="342900" cy="393701"/>
            </a:xfrm>
            <a:prstGeom prst="rect">
              <a:avLst/>
            </a:prstGeom>
            <a:solidFill>
              <a:srgbClr val="0000FF"/>
            </a:solidFill>
            <a:ln w="25400" cap="flat">
              <a:solidFill>
                <a:srgbClr val="00FFFF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  <p:sp>
          <p:nvSpPr>
            <p:cNvPr id="2082" name="L"/>
            <p:cNvSpPr txBox="1"/>
            <p:nvPr/>
          </p:nvSpPr>
          <p:spPr>
            <a:xfrm>
              <a:off x="0" y="0"/>
              <a:ext cx="283518" cy="4862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solidFill>
                    <a:srgbClr val="FFFFFF"/>
                  </a:solidFill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L</a:t>
              </a:r>
            </a:p>
          </p:txBody>
        </p:sp>
      </p:grpSp>
      <p:sp>
        <p:nvSpPr>
          <p:cNvPr id="2084" name="Line"/>
          <p:cNvSpPr/>
          <p:nvPr/>
        </p:nvSpPr>
        <p:spPr>
          <a:xfrm flipV="1">
            <a:off x="6151562" y="384174"/>
            <a:ext cx="1" cy="4464051"/>
          </a:xfrm>
          <a:prstGeom prst="line">
            <a:avLst/>
          </a:prstGeom>
          <a:ln w="38100">
            <a:solidFill>
              <a:srgbClr val="FF00FF"/>
            </a:solidFill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8" name="Group"/>
          <p:cNvGrpSpPr/>
          <p:nvPr/>
        </p:nvGrpSpPr>
        <p:grpSpPr>
          <a:xfrm>
            <a:off x="4856162" y="2476499"/>
            <a:ext cx="317501" cy="735499"/>
            <a:chOff x="0" y="0"/>
            <a:chExt cx="317500" cy="735497"/>
          </a:xfrm>
        </p:grpSpPr>
        <p:sp>
          <p:nvSpPr>
            <p:cNvPr id="2086" name="1"/>
            <p:cNvSpPr txBox="1"/>
            <p:nvPr/>
          </p:nvSpPr>
          <p:spPr>
            <a:xfrm>
              <a:off x="0" y="2492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087" name="Rectangle"/>
            <p:cNvSpPr/>
            <p:nvPr/>
          </p:nvSpPr>
          <p:spPr>
            <a:xfrm>
              <a:off x="50800" y="0"/>
              <a:ext cx="266700" cy="2540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2091" name="Group"/>
          <p:cNvGrpSpPr/>
          <p:nvPr/>
        </p:nvGrpSpPr>
        <p:grpSpPr>
          <a:xfrm>
            <a:off x="3576637" y="2247900"/>
            <a:ext cx="279401" cy="976798"/>
            <a:chOff x="0" y="0"/>
            <a:chExt cx="279400" cy="976797"/>
          </a:xfrm>
        </p:grpSpPr>
        <p:sp>
          <p:nvSpPr>
            <p:cNvPr id="2089" name="2"/>
            <p:cNvSpPr txBox="1"/>
            <p:nvPr/>
          </p:nvSpPr>
          <p:spPr>
            <a:xfrm>
              <a:off x="0" y="4905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2090" name="Rectangle"/>
            <p:cNvSpPr/>
            <p:nvPr/>
          </p:nvSpPr>
          <p:spPr>
            <a:xfrm>
              <a:off x="12700" y="0"/>
              <a:ext cx="266700" cy="5080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2094" name="Group"/>
          <p:cNvGrpSpPr/>
          <p:nvPr/>
        </p:nvGrpSpPr>
        <p:grpSpPr>
          <a:xfrm>
            <a:off x="1687512" y="1993900"/>
            <a:ext cx="304801" cy="1230798"/>
            <a:chOff x="0" y="0"/>
            <a:chExt cx="304800" cy="1230797"/>
          </a:xfrm>
        </p:grpSpPr>
        <p:sp>
          <p:nvSpPr>
            <p:cNvPr id="2092" name="3"/>
            <p:cNvSpPr txBox="1"/>
            <p:nvPr/>
          </p:nvSpPr>
          <p:spPr>
            <a:xfrm>
              <a:off x="0" y="7445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2093" name="Rectangle"/>
            <p:cNvSpPr/>
            <p:nvPr/>
          </p:nvSpPr>
          <p:spPr>
            <a:xfrm>
              <a:off x="38100" y="0"/>
              <a:ext cx="266700" cy="7493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2097" name="Group"/>
          <p:cNvGrpSpPr/>
          <p:nvPr/>
        </p:nvGrpSpPr>
        <p:grpSpPr>
          <a:xfrm>
            <a:off x="1039812" y="1679575"/>
            <a:ext cx="342901" cy="1497498"/>
            <a:chOff x="0" y="0"/>
            <a:chExt cx="342900" cy="1497497"/>
          </a:xfrm>
        </p:grpSpPr>
        <p:sp>
          <p:nvSpPr>
            <p:cNvPr id="2095" name="4"/>
            <p:cNvSpPr txBox="1"/>
            <p:nvPr/>
          </p:nvSpPr>
          <p:spPr>
            <a:xfrm>
              <a:off x="0" y="10112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2096" name="Rectangle"/>
            <p:cNvSpPr/>
            <p:nvPr/>
          </p:nvSpPr>
          <p:spPr>
            <a:xfrm>
              <a:off x="76200" y="0"/>
              <a:ext cx="266700" cy="10160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2100" name="Group"/>
          <p:cNvGrpSpPr/>
          <p:nvPr/>
        </p:nvGrpSpPr>
        <p:grpSpPr>
          <a:xfrm>
            <a:off x="4208462" y="1485900"/>
            <a:ext cx="317501" cy="1726098"/>
            <a:chOff x="0" y="0"/>
            <a:chExt cx="317500" cy="1726097"/>
          </a:xfrm>
        </p:grpSpPr>
        <p:sp>
          <p:nvSpPr>
            <p:cNvPr id="2098" name="5"/>
            <p:cNvSpPr txBox="1"/>
            <p:nvPr/>
          </p:nvSpPr>
          <p:spPr>
            <a:xfrm>
              <a:off x="0" y="12398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2099" name="Rectangle"/>
            <p:cNvSpPr/>
            <p:nvPr/>
          </p:nvSpPr>
          <p:spPr>
            <a:xfrm>
              <a:off x="50800" y="0"/>
              <a:ext cx="266701" cy="12446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2103" name="Group"/>
          <p:cNvGrpSpPr/>
          <p:nvPr/>
        </p:nvGrpSpPr>
        <p:grpSpPr>
          <a:xfrm>
            <a:off x="2263774" y="1231900"/>
            <a:ext cx="317501" cy="1967398"/>
            <a:chOff x="0" y="0"/>
            <a:chExt cx="317500" cy="1967397"/>
          </a:xfrm>
        </p:grpSpPr>
        <p:sp>
          <p:nvSpPr>
            <p:cNvPr id="2101" name="6"/>
            <p:cNvSpPr txBox="1"/>
            <p:nvPr/>
          </p:nvSpPr>
          <p:spPr>
            <a:xfrm>
              <a:off x="0" y="14811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2102" name="Rectangle"/>
            <p:cNvSpPr/>
            <p:nvPr/>
          </p:nvSpPr>
          <p:spPr>
            <a:xfrm>
              <a:off x="63500" y="0"/>
              <a:ext cx="254000" cy="14986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2106" name="Group"/>
          <p:cNvGrpSpPr/>
          <p:nvPr/>
        </p:nvGrpSpPr>
        <p:grpSpPr>
          <a:xfrm>
            <a:off x="2911474" y="990600"/>
            <a:ext cx="317501" cy="2246798"/>
            <a:chOff x="0" y="0"/>
            <a:chExt cx="317500" cy="2246797"/>
          </a:xfrm>
        </p:grpSpPr>
        <p:sp>
          <p:nvSpPr>
            <p:cNvPr id="2104" name="7"/>
            <p:cNvSpPr txBox="1"/>
            <p:nvPr/>
          </p:nvSpPr>
          <p:spPr>
            <a:xfrm>
              <a:off x="0" y="17605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2105" name="Rectangle"/>
            <p:cNvSpPr/>
            <p:nvPr/>
          </p:nvSpPr>
          <p:spPr>
            <a:xfrm>
              <a:off x="63500" y="0"/>
              <a:ext cx="254000" cy="17653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2109" name="Group"/>
          <p:cNvGrpSpPr/>
          <p:nvPr/>
        </p:nvGrpSpPr>
        <p:grpSpPr>
          <a:xfrm>
            <a:off x="5605462" y="744537"/>
            <a:ext cx="279401" cy="2475399"/>
            <a:chOff x="0" y="0"/>
            <a:chExt cx="279400" cy="2475397"/>
          </a:xfrm>
        </p:grpSpPr>
        <p:sp>
          <p:nvSpPr>
            <p:cNvPr id="2107" name="8"/>
            <p:cNvSpPr txBox="1"/>
            <p:nvPr/>
          </p:nvSpPr>
          <p:spPr>
            <a:xfrm>
              <a:off x="0" y="19891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2108" name="Rectangle"/>
            <p:cNvSpPr/>
            <p:nvPr/>
          </p:nvSpPr>
          <p:spPr>
            <a:xfrm>
              <a:off x="25400" y="0"/>
              <a:ext cx="254000" cy="19939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2112" name="Group"/>
          <p:cNvGrpSpPr/>
          <p:nvPr/>
        </p:nvGrpSpPr>
        <p:grpSpPr>
          <a:xfrm>
            <a:off x="6267449" y="455612"/>
            <a:ext cx="279401" cy="2742099"/>
            <a:chOff x="0" y="0"/>
            <a:chExt cx="279400" cy="2742097"/>
          </a:xfrm>
        </p:grpSpPr>
        <p:sp>
          <p:nvSpPr>
            <p:cNvPr id="2110" name="9"/>
            <p:cNvSpPr txBox="1"/>
            <p:nvPr/>
          </p:nvSpPr>
          <p:spPr>
            <a:xfrm>
              <a:off x="0" y="22558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9</a:t>
              </a:r>
            </a:p>
          </p:txBody>
        </p:sp>
        <p:sp>
          <p:nvSpPr>
            <p:cNvPr id="2111" name="Rectangle"/>
            <p:cNvSpPr/>
            <p:nvPr/>
          </p:nvSpPr>
          <p:spPr>
            <a:xfrm>
              <a:off x="25400" y="0"/>
              <a:ext cx="254000" cy="22606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sp>
        <p:nvSpPr>
          <p:cNvPr id="2113" name="Bubble Sort"/>
          <p:cNvSpPr txBox="1"/>
          <p:nvPr/>
        </p:nvSpPr>
        <p:spPr>
          <a:xfrm>
            <a:off x="2451100" y="4833935"/>
            <a:ext cx="1881747" cy="4862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9044" tIns="19044" rIns="19044" bIns="19044">
            <a:spAutoFit/>
          </a:bodyPr>
          <a:lstStyle>
            <a:lvl1pPr defTabSz="762000">
              <a:lnSpc>
                <a:spcPts val="3600"/>
              </a:lnSpc>
              <a:tabLst>
                <a:tab pos="355600" algn="l"/>
                <a:tab pos="711200" algn="l"/>
                <a:tab pos="1079500" algn="l"/>
              </a:tabLst>
              <a:defRPr sz="30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lvl1pPr>
          </a:lstStyle>
          <a:p>
            <a:pPr/>
            <a:r>
              <a:t>Bubble Sort</a:t>
            </a:r>
          </a:p>
        </p:txBody>
      </p:sp>
      <p:sp>
        <p:nvSpPr>
          <p:cNvPr id="2114" name="Line"/>
          <p:cNvSpPr/>
          <p:nvPr/>
        </p:nvSpPr>
        <p:spPr>
          <a:xfrm flipH="1">
            <a:off x="6756399" y="571500"/>
            <a:ext cx="1" cy="4241800"/>
          </a:xfrm>
          <a:prstGeom prst="line">
            <a:avLst/>
          </a:prstGeom>
          <a:ln w="25400">
            <a:solidFill>
              <a:srgbClr val="FFFFFF"/>
            </a:solidFill>
          </a:ln>
        </p:spPr>
        <p:txBody>
          <a:bodyPr lIns="45719" rIns="45719"/>
          <a:lstStyle/>
          <a:p>
            <a:pPr/>
          </a:p>
        </p:txBody>
      </p:sp>
      <p:grpSp>
        <p:nvGrpSpPr>
          <p:cNvPr id="2117" name="Group"/>
          <p:cNvGrpSpPr/>
          <p:nvPr/>
        </p:nvGrpSpPr>
        <p:grpSpPr>
          <a:xfrm>
            <a:off x="4784724" y="3233735"/>
            <a:ext cx="381001" cy="486263"/>
            <a:chOff x="0" y="0"/>
            <a:chExt cx="381000" cy="486261"/>
          </a:xfrm>
        </p:grpSpPr>
        <p:sp>
          <p:nvSpPr>
            <p:cNvPr id="2115" name="Rectangle"/>
            <p:cNvSpPr/>
            <p:nvPr/>
          </p:nvSpPr>
          <p:spPr>
            <a:xfrm>
              <a:off x="38100" y="55564"/>
              <a:ext cx="342900" cy="393701"/>
            </a:xfrm>
            <a:prstGeom prst="rect">
              <a:avLst/>
            </a:prstGeom>
            <a:solidFill>
              <a:srgbClr val="0000FF"/>
            </a:solidFill>
            <a:ln w="25400" cap="flat">
              <a:solidFill>
                <a:srgbClr val="00FFFF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  <p:sp>
          <p:nvSpPr>
            <p:cNvPr id="2116" name="L"/>
            <p:cNvSpPr txBox="1"/>
            <p:nvPr/>
          </p:nvSpPr>
          <p:spPr>
            <a:xfrm>
              <a:off x="0" y="0"/>
              <a:ext cx="283518" cy="4862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solidFill>
                    <a:srgbClr val="FFFFFF"/>
                  </a:solidFill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L</a:t>
              </a:r>
            </a:p>
          </p:txBody>
        </p:sp>
      </p:grpSp>
      <p:sp>
        <p:nvSpPr>
          <p:cNvPr id="2118" name="Line"/>
          <p:cNvSpPr/>
          <p:nvPr/>
        </p:nvSpPr>
        <p:spPr>
          <a:xfrm flipV="1">
            <a:off x="5432425" y="384174"/>
            <a:ext cx="0" cy="4464051"/>
          </a:xfrm>
          <a:prstGeom prst="line">
            <a:avLst/>
          </a:prstGeom>
          <a:ln w="38100">
            <a:solidFill>
              <a:srgbClr val="FF00FF"/>
            </a:solidFill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22" name="Group"/>
          <p:cNvGrpSpPr/>
          <p:nvPr/>
        </p:nvGrpSpPr>
        <p:grpSpPr>
          <a:xfrm>
            <a:off x="4856162" y="2476499"/>
            <a:ext cx="317501" cy="735499"/>
            <a:chOff x="0" y="0"/>
            <a:chExt cx="317500" cy="735497"/>
          </a:xfrm>
        </p:grpSpPr>
        <p:sp>
          <p:nvSpPr>
            <p:cNvPr id="2120" name="1"/>
            <p:cNvSpPr txBox="1"/>
            <p:nvPr/>
          </p:nvSpPr>
          <p:spPr>
            <a:xfrm>
              <a:off x="0" y="2492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121" name="Rectangle"/>
            <p:cNvSpPr/>
            <p:nvPr/>
          </p:nvSpPr>
          <p:spPr>
            <a:xfrm>
              <a:off x="50800" y="0"/>
              <a:ext cx="266700" cy="2540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2125" name="Group"/>
          <p:cNvGrpSpPr/>
          <p:nvPr/>
        </p:nvGrpSpPr>
        <p:grpSpPr>
          <a:xfrm>
            <a:off x="3576637" y="2247900"/>
            <a:ext cx="279401" cy="976798"/>
            <a:chOff x="0" y="0"/>
            <a:chExt cx="279400" cy="976797"/>
          </a:xfrm>
        </p:grpSpPr>
        <p:sp>
          <p:nvSpPr>
            <p:cNvPr id="2123" name="2"/>
            <p:cNvSpPr txBox="1"/>
            <p:nvPr/>
          </p:nvSpPr>
          <p:spPr>
            <a:xfrm>
              <a:off x="0" y="4905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2124" name="Rectangle"/>
            <p:cNvSpPr/>
            <p:nvPr/>
          </p:nvSpPr>
          <p:spPr>
            <a:xfrm>
              <a:off x="12700" y="0"/>
              <a:ext cx="266700" cy="5080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2128" name="Group"/>
          <p:cNvGrpSpPr/>
          <p:nvPr/>
        </p:nvGrpSpPr>
        <p:grpSpPr>
          <a:xfrm>
            <a:off x="1687512" y="1993900"/>
            <a:ext cx="304801" cy="1230798"/>
            <a:chOff x="0" y="0"/>
            <a:chExt cx="304800" cy="1230797"/>
          </a:xfrm>
        </p:grpSpPr>
        <p:sp>
          <p:nvSpPr>
            <p:cNvPr id="2126" name="3"/>
            <p:cNvSpPr txBox="1"/>
            <p:nvPr/>
          </p:nvSpPr>
          <p:spPr>
            <a:xfrm>
              <a:off x="0" y="7445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2127" name="Rectangle"/>
            <p:cNvSpPr/>
            <p:nvPr/>
          </p:nvSpPr>
          <p:spPr>
            <a:xfrm>
              <a:off x="38100" y="0"/>
              <a:ext cx="266700" cy="7493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2131" name="Group"/>
          <p:cNvGrpSpPr/>
          <p:nvPr/>
        </p:nvGrpSpPr>
        <p:grpSpPr>
          <a:xfrm>
            <a:off x="1039812" y="1679575"/>
            <a:ext cx="342901" cy="1497498"/>
            <a:chOff x="0" y="0"/>
            <a:chExt cx="342900" cy="1497497"/>
          </a:xfrm>
        </p:grpSpPr>
        <p:sp>
          <p:nvSpPr>
            <p:cNvPr id="2129" name="4"/>
            <p:cNvSpPr txBox="1"/>
            <p:nvPr/>
          </p:nvSpPr>
          <p:spPr>
            <a:xfrm>
              <a:off x="0" y="10112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2130" name="Rectangle"/>
            <p:cNvSpPr/>
            <p:nvPr/>
          </p:nvSpPr>
          <p:spPr>
            <a:xfrm>
              <a:off x="76200" y="0"/>
              <a:ext cx="266700" cy="10160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2134" name="Group"/>
          <p:cNvGrpSpPr/>
          <p:nvPr/>
        </p:nvGrpSpPr>
        <p:grpSpPr>
          <a:xfrm>
            <a:off x="4208462" y="1485900"/>
            <a:ext cx="317501" cy="1726098"/>
            <a:chOff x="0" y="0"/>
            <a:chExt cx="317500" cy="1726097"/>
          </a:xfrm>
        </p:grpSpPr>
        <p:sp>
          <p:nvSpPr>
            <p:cNvPr id="2132" name="5"/>
            <p:cNvSpPr txBox="1"/>
            <p:nvPr/>
          </p:nvSpPr>
          <p:spPr>
            <a:xfrm>
              <a:off x="0" y="12398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2133" name="Rectangle"/>
            <p:cNvSpPr/>
            <p:nvPr/>
          </p:nvSpPr>
          <p:spPr>
            <a:xfrm>
              <a:off x="50800" y="0"/>
              <a:ext cx="266701" cy="12446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2137" name="Group"/>
          <p:cNvGrpSpPr/>
          <p:nvPr/>
        </p:nvGrpSpPr>
        <p:grpSpPr>
          <a:xfrm>
            <a:off x="2263774" y="1231900"/>
            <a:ext cx="317501" cy="1967398"/>
            <a:chOff x="0" y="0"/>
            <a:chExt cx="317500" cy="1967397"/>
          </a:xfrm>
        </p:grpSpPr>
        <p:sp>
          <p:nvSpPr>
            <p:cNvPr id="2135" name="6"/>
            <p:cNvSpPr txBox="1"/>
            <p:nvPr/>
          </p:nvSpPr>
          <p:spPr>
            <a:xfrm>
              <a:off x="0" y="14811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2136" name="Rectangle"/>
            <p:cNvSpPr/>
            <p:nvPr/>
          </p:nvSpPr>
          <p:spPr>
            <a:xfrm>
              <a:off x="63500" y="0"/>
              <a:ext cx="254000" cy="14986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2140" name="Group"/>
          <p:cNvGrpSpPr/>
          <p:nvPr/>
        </p:nvGrpSpPr>
        <p:grpSpPr>
          <a:xfrm>
            <a:off x="2911474" y="990600"/>
            <a:ext cx="317501" cy="2246798"/>
            <a:chOff x="0" y="0"/>
            <a:chExt cx="317500" cy="2246797"/>
          </a:xfrm>
        </p:grpSpPr>
        <p:sp>
          <p:nvSpPr>
            <p:cNvPr id="2138" name="7"/>
            <p:cNvSpPr txBox="1"/>
            <p:nvPr/>
          </p:nvSpPr>
          <p:spPr>
            <a:xfrm>
              <a:off x="0" y="17605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2139" name="Rectangle"/>
            <p:cNvSpPr/>
            <p:nvPr/>
          </p:nvSpPr>
          <p:spPr>
            <a:xfrm>
              <a:off x="63500" y="0"/>
              <a:ext cx="254000" cy="17653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2143" name="Group"/>
          <p:cNvGrpSpPr/>
          <p:nvPr/>
        </p:nvGrpSpPr>
        <p:grpSpPr>
          <a:xfrm>
            <a:off x="5605462" y="744537"/>
            <a:ext cx="279401" cy="2475399"/>
            <a:chOff x="0" y="0"/>
            <a:chExt cx="279400" cy="2475397"/>
          </a:xfrm>
        </p:grpSpPr>
        <p:sp>
          <p:nvSpPr>
            <p:cNvPr id="2141" name="8"/>
            <p:cNvSpPr txBox="1"/>
            <p:nvPr/>
          </p:nvSpPr>
          <p:spPr>
            <a:xfrm>
              <a:off x="0" y="19891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2142" name="Rectangle"/>
            <p:cNvSpPr/>
            <p:nvPr/>
          </p:nvSpPr>
          <p:spPr>
            <a:xfrm>
              <a:off x="25400" y="0"/>
              <a:ext cx="254000" cy="19939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2146" name="Group"/>
          <p:cNvGrpSpPr/>
          <p:nvPr/>
        </p:nvGrpSpPr>
        <p:grpSpPr>
          <a:xfrm>
            <a:off x="6267449" y="455612"/>
            <a:ext cx="279401" cy="2742099"/>
            <a:chOff x="0" y="0"/>
            <a:chExt cx="279400" cy="2742097"/>
          </a:xfrm>
        </p:grpSpPr>
        <p:sp>
          <p:nvSpPr>
            <p:cNvPr id="2144" name="9"/>
            <p:cNvSpPr txBox="1"/>
            <p:nvPr/>
          </p:nvSpPr>
          <p:spPr>
            <a:xfrm>
              <a:off x="0" y="22558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9</a:t>
              </a:r>
            </a:p>
          </p:txBody>
        </p:sp>
        <p:sp>
          <p:nvSpPr>
            <p:cNvPr id="2145" name="Rectangle"/>
            <p:cNvSpPr/>
            <p:nvPr/>
          </p:nvSpPr>
          <p:spPr>
            <a:xfrm>
              <a:off x="25400" y="0"/>
              <a:ext cx="254000" cy="22606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sp>
        <p:nvSpPr>
          <p:cNvPr id="2147" name="Bubble Sort"/>
          <p:cNvSpPr txBox="1"/>
          <p:nvPr/>
        </p:nvSpPr>
        <p:spPr>
          <a:xfrm>
            <a:off x="2451100" y="4833935"/>
            <a:ext cx="1881747" cy="4862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9044" tIns="19044" rIns="19044" bIns="19044">
            <a:spAutoFit/>
          </a:bodyPr>
          <a:lstStyle>
            <a:lvl1pPr defTabSz="762000">
              <a:lnSpc>
                <a:spcPts val="3600"/>
              </a:lnSpc>
              <a:tabLst>
                <a:tab pos="355600" algn="l"/>
                <a:tab pos="711200" algn="l"/>
                <a:tab pos="1079500" algn="l"/>
              </a:tabLst>
              <a:defRPr sz="30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lvl1pPr>
          </a:lstStyle>
          <a:p>
            <a:pPr/>
            <a:r>
              <a:t>Bubble Sort</a:t>
            </a:r>
          </a:p>
        </p:txBody>
      </p:sp>
      <p:sp>
        <p:nvSpPr>
          <p:cNvPr id="2148" name="Line"/>
          <p:cNvSpPr/>
          <p:nvPr/>
        </p:nvSpPr>
        <p:spPr>
          <a:xfrm flipH="1">
            <a:off x="6756399" y="571500"/>
            <a:ext cx="1" cy="4241800"/>
          </a:xfrm>
          <a:prstGeom prst="line">
            <a:avLst/>
          </a:prstGeom>
          <a:ln w="25400">
            <a:solidFill>
              <a:srgbClr val="FFFFFF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149" name="Line"/>
          <p:cNvSpPr/>
          <p:nvPr/>
        </p:nvSpPr>
        <p:spPr>
          <a:xfrm flipV="1">
            <a:off x="5432425" y="384174"/>
            <a:ext cx="0" cy="4464051"/>
          </a:xfrm>
          <a:prstGeom prst="line">
            <a:avLst/>
          </a:prstGeom>
          <a:ln w="38100">
            <a:solidFill>
              <a:srgbClr val="FF00FF"/>
            </a:solidFill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An alternative:…"/>
          <p:cNvSpPr txBox="1"/>
          <p:nvPr/>
        </p:nvSpPr>
        <p:spPr>
          <a:xfrm>
            <a:off x="103187" y="608010"/>
            <a:ext cx="3982977" cy="41681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9044" tIns="19044" rIns="19044" bIns="19044">
            <a:spAutoFit/>
          </a:bodyPr>
          <a:lstStyle/>
          <a:p>
            <a:pPr defTabSz="762000">
              <a:lnSpc>
                <a:spcPts val="3600"/>
              </a:lnSpc>
              <a:tabLst>
                <a:tab pos="355600" algn="l"/>
                <a:tab pos="711200" algn="l"/>
                <a:tab pos="1079500" algn="l"/>
              </a:tabLst>
              <a:defRPr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pPr>
            <a:r>
              <a:t>An alternative:</a:t>
            </a:r>
          </a:p>
          <a:p>
            <a:pPr defTabSz="762000">
              <a:lnSpc>
                <a:spcPts val="3600"/>
              </a:lnSpc>
              <a:tabLst>
                <a:tab pos="355600" algn="l"/>
                <a:tab pos="711200" algn="l"/>
                <a:tab pos="1079500" algn="l"/>
              </a:tabLst>
              <a:defRPr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pPr>
          </a:p>
          <a:p>
            <a:pPr defTabSz="762000">
              <a:lnSpc>
                <a:spcPts val="2100"/>
              </a:lnSpc>
              <a:tabLst>
                <a:tab pos="355600" algn="l"/>
                <a:tab pos="711200" algn="l"/>
                <a:tab pos="1079500" algn="l"/>
              </a:tabLst>
              <a:defRPr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pPr>
            <a:r>
              <a:t>	for (i=0;i&lt;n-1;i++)</a:t>
            </a:r>
            <a:br/>
            <a:r>
              <a:t>	{</a:t>
            </a:r>
          </a:p>
          <a:p>
            <a:pPr defTabSz="762000">
              <a:lnSpc>
                <a:spcPts val="2100"/>
              </a:lnSpc>
              <a:tabLst>
                <a:tab pos="355600" algn="l"/>
                <a:tab pos="711200" algn="l"/>
                <a:tab pos="1079500" algn="l"/>
              </a:tabLst>
              <a:defRPr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pPr>
            <a:r>
              <a:t>			for (j=i+1;j&lt;n;j++)</a:t>
            </a:r>
          </a:p>
          <a:p>
            <a:pPr defTabSz="762000">
              <a:lnSpc>
                <a:spcPts val="2100"/>
              </a:lnSpc>
              <a:tabLst>
                <a:tab pos="355600" algn="l"/>
                <a:tab pos="711200" algn="l"/>
                <a:tab pos="1079500" algn="l"/>
              </a:tabLst>
              <a:defRPr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pPr>
            <a:r>
              <a:t>			{</a:t>
            </a:r>
            <a:br/>
            <a:r>
              <a:t>				if (X[i] &gt; X[j])</a:t>
            </a:r>
            <a:br/>
            <a:r>
              <a:t>				{</a:t>
            </a:r>
            <a:br/>
            <a:r>
              <a:t>					temp = X[i];</a:t>
            </a:r>
            <a:br/>
            <a:r>
              <a:t>					X[i] = X[j];</a:t>
            </a:r>
            <a:br/>
            <a:r>
              <a:t>					X[j] = temp;</a:t>
            </a:r>
          </a:p>
          <a:p>
            <a:pPr defTabSz="762000">
              <a:lnSpc>
                <a:spcPts val="2100"/>
              </a:lnSpc>
              <a:tabLst>
                <a:tab pos="355600" algn="l"/>
                <a:tab pos="711200" algn="l"/>
                <a:tab pos="1079500" algn="l"/>
              </a:tabLst>
              <a:defRPr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pPr>
            <a:r>
              <a:t>				}</a:t>
            </a:r>
            <a:br/>
            <a:r>
              <a:t>			}</a:t>
            </a:r>
          </a:p>
          <a:p>
            <a:pPr defTabSz="762000">
              <a:lnSpc>
                <a:spcPts val="2100"/>
              </a:lnSpc>
              <a:tabLst>
                <a:tab pos="355600" algn="l"/>
                <a:tab pos="711200" algn="l"/>
                <a:tab pos="1079500" algn="l"/>
              </a:tabLst>
              <a:defRPr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pPr>
            <a:r>
              <a:t>	}</a:t>
            </a:r>
          </a:p>
        </p:txBody>
      </p:sp>
      <p:sp>
        <p:nvSpPr>
          <p:cNvPr id="39" name="Why is this not as good?"/>
          <p:cNvSpPr txBox="1"/>
          <p:nvPr/>
        </p:nvSpPr>
        <p:spPr>
          <a:xfrm>
            <a:off x="1543050" y="5143500"/>
            <a:ext cx="2304877" cy="5244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9050" tIns="19050" rIns="19050" bIns="19050">
            <a:spAutoFit/>
          </a:bodyPr>
          <a:lstStyle>
            <a:lvl1pPr defTabSz="762000">
              <a:lnSpc>
                <a:spcPts val="4300"/>
              </a:lnSpc>
              <a:tabLst>
                <a:tab pos="355600" algn="l"/>
                <a:tab pos="711200" algn="l"/>
                <a:tab pos="1079500" algn="l"/>
              </a:tabLst>
              <a:defRPr sz="1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lvl1pPr>
          </a:lstStyle>
          <a:p>
            <a:pPr/>
            <a:r>
              <a:t>Why is this not as good?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9" grpId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3" name="Group"/>
          <p:cNvGrpSpPr/>
          <p:nvPr/>
        </p:nvGrpSpPr>
        <p:grpSpPr>
          <a:xfrm>
            <a:off x="4856162" y="2476499"/>
            <a:ext cx="317501" cy="735499"/>
            <a:chOff x="0" y="0"/>
            <a:chExt cx="317500" cy="735497"/>
          </a:xfrm>
        </p:grpSpPr>
        <p:sp>
          <p:nvSpPr>
            <p:cNvPr id="2151" name="1"/>
            <p:cNvSpPr txBox="1"/>
            <p:nvPr/>
          </p:nvSpPr>
          <p:spPr>
            <a:xfrm>
              <a:off x="0" y="2492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152" name="Rectangle"/>
            <p:cNvSpPr/>
            <p:nvPr/>
          </p:nvSpPr>
          <p:spPr>
            <a:xfrm>
              <a:off x="50800" y="0"/>
              <a:ext cx="266700" cy="2540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2156" name="Group"/>
          <p:cNvGrpSpPr/>
          <p:nvPr/>
        </p:nvGrpSpPr>
        <p:grpSpPr>
          <a:xfrm>
            <a:off x="3576637" y="2247900"/>
            <a:ext cx="279401" cy="976798"/>
            <a:chOff x="0" y="0"/>
            <a:chExt cx="279400" cy="976797"/>
          </a:xfrm>
        </p:grpSpPr>
        <p:sp>
          <p:nvSpPr>
            <p:cNvPr id="2154" name="2"/>
            <p:cNvSpPr txBox="1"/>
            <p:nvPr/>
          </p:nvSpPr>
          <p:spPr>
            <a:xfrm>
              <a:off x="0" y="4905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2155" name="Rectangle"/>
            <p:cNvSpPr/>
            <p:nvPr/>
          </p:nvSpPr>
          <p:spPr>
            <a:xfrm>
              <a:off x="12700" y="0"/>
              <a:ext cx="266700" cy="5080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2159" name="Group"/>
          <p:cNvGrpSpPr/>
          <p:nvPr/>
        </p:nvGrpSpPr>
        <p:grpSpPr>
          <a:xfrm>
            <a:off x="1111249" y="1993900"/>
            <a:ext cx="304801" cy="1230798"/>
            <a:chOff x="0" y="0"/>
            <a:chExt cx="304800" cy="1230797"/>
          </a:xfrm>
        </p:grpSpPr>
        <p:sp>
          <p:nvSpPr>
            <p:cNvPr id="2157" name="3"/>
            <p:cNvSpPr txBox="1"/>
            <p:nvPr/>
          </p:nvSpPr>
          <p:spPr>
            <a:xfrm>
              <a:off x="0" y="7445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2158" name="Rectangle"/>
            <p:cNvSpPr/>
            <p:nvPr/>
          </p:nvSpPr>
          <p:spPr>
            <a:xfrm>
              <a:off x="38100" y="0"/>
              <a:ext cx="266700" cy="7493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2162" name="Group"/>
          <p:cNvGrpSpPr/>
          <p:nvPr/>
        </p:nvGrpSpPr>
        <p:grpSpPr>
          <a:xfrm>
            <a:off x="1649412" y="1679575"/>
            <a:ext cx="342901" cy="1497498"/>
            <a:chOff x="0" y="0"/>
            <a:chExt cx="342900" cy="1497497"/>
          </a:xfrm>
        </p:grpSpPr>
        <p:sp>
          <p:nvSpPr>
            <p:cNvPr id="2160" name="4"/>
            <p:cNvSpPr txBox="1"/>
            <p:nvPr/>
          </p:nvSpPr>
          <p:spPr>
            <a:xfrm>
              <a:off x="0" y="10112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2161" name="Rectangle"/>
            <p:cNvSpPr/>
            <p:nvPr/>
          </p:nvSpPr>
          <p:spPr>
            <a:xfrm>
              <a:off x="76200" y="0"/>
              <a:ext cx="266700" cy="10160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2165" name="Group"/>
          <p:cNvGrpSpPr/>
          <p:nvPr/>
        </p:nvGrpSpPr>
        <p:grpSpPr>
          <a:xfrm>
            <a:off x="4208462" y="1485900"/>
            <a:ext cx="317501" cy="1726098"/>
            <a:chOff x="0" y="0"/>
            <a:chExt cx="317500" cy="1726097"/>
          </a:xfrm>
        </p:grpSpPr>
        <p:sp>
          <p:nvSpPr>
            <p:cNvPr id="2163" name="5"/>
            <p:cNvSpPr txBox="1"/>
            <p:nvPr/>
          </p:nvSpPr>
          <p:spPr>
            <a:xfrm>
              <a:off x="0" y="12398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2164" name="Rectangle"/>
            <p:cNvSpPr/>
            <p:nvPr/>
          </p:nvSpPr>
          <p:spPr>
            <a:xfrm>
              <a:off x="50800" y="0"/>
              <a:ext cx="266701" cy="12446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2168" name="Group"/>
          <p:cNvGrpSpPr/>
          <p:nvPr/>
        </p:nvGrpSpPr>
        <p:grpSpPr>
          <a:xfrm>
            <a:off x="2263774" y="1231900"/>
            <a:ext cx="317501" cy="1967398"/>
            <a:chOff x="0" y="0"/>
            <a:chExt cx="317500" cy="1967397"/>
          </a:xfrm>
        </p:grpSpPr>
        <p:sp>
          <p:nvSpPr>
            <p:cNvPr id="2166" name="6"/>
            <p:cNvSpPr txBox="1"/>
            <p:nvPr/>
          </p:nvSpPr>
          <p:spPr>
            <a:xfrm>
              <a:off x="0" y="14811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2167" name="Rectangle"/>
            <p:cNvSpPr/>
            <p:nvPr/>
          </p:nvSpPr>
          <p:spPr>
            <a:xfrm>
              <a:off x="63500" y="0"/>
              <a:ext cx="254000" cy="14986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2171" name="Group"/>
          <p:cNvGrpSpPr/>
          <p:nvPr/>
        </p:nvGrpSpPr>
        <p:grpSpPr>
          <a:xfrm>
            <a:off x="2911474" y="990600"/>
            <a:ext cx="317501" cy="2246798"/>
            <a:chOff x="0" y="0"/>
            <a:chExt cx="317500" cy="2246797"/>
          </a:xfrm>
        </p:grpSpPr>
        <p:sp>
          <p:nvSpPr>
            <p:cNvPr id="2169" name="7"/>
            <p:cNvSpPr txBox="1"/>
            <p:nvPr/>
          </p:nvSpPr>
          <p:spPr>
            <a:xfrm>
              <a:off x="0" y="17605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2170" name="Rectangle"/>
            <p:cNvSpPr/>
            <p:nvPr/>
          </p:nvSpPr>
          <p:spPr>
            <a:xfrm>
              <a:off x="63500" y="0"/>
              <a:ext cx="254000" cy="17653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2174" name="Group"/>
          <p:cNvGrpSpPr/>
          <p:nvPr/>
        </p:nvGrpSpPr>
        <p:grpSpPr>
          <a:xfrm>
            <a:off x="5605462" y="744537"/>
            <a:ext cx="279401" cy="2475399"/>
            <a:chOff x="0" y="0"/>
            <a:chExt cx="279400" cy="2475397"/>
          </a:xfrm>
        </p:grpSpPr>
        <p:sp>
          <p:nvSpPr>
            <p:cNvPr id="2172" name="8"/>
            <p:cNvSpPr txBox="1"/>
            <p:nvPr/>
          </p:nvSpPr>
          <p:spPr>
            <a:xfrm>
              <a:off x="0" y="19891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2173" name="Rectangle"/>
            <p:cNvSpPr/>
            <p:nvPr/>
          </p:nvSpPr>
          <p:spPr>
            <a:xfrm>
              <a:off x="25400" y="0"/>
              <a:ext cx="254000" cy="19939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2177" name="Group"/>
          <p:cNvGrpSpPr/>
          <p:nvPr/>
        </p:nvGrpSpPr>
        <p:grpSpPr>
          <a:xfrm>
            <a:off x="6267449" y="455612"/>
            <a:ext cx="279401" cy="2742099"/>
            <a:chOff x="0" y="0"/>
            <a:chExt cx="279400" cy="2742097"/>
          </a:xfrm>
        </p:grpSpPr>
        <p:sp>
          <p:nvSpPr>
            <p:cNvPr id="2175" name="9"/>
            <p:cNvSpPr txBox="1"/>
            <p:nvPr/>
          </p:nvSpPr>
          <p:spPr>
            <a:xfrm>
              <a:off x="0" y="22558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9</a:t>
              </a:r>
            </a:p>
          </p:txBody>
        </p:sp>
        <p:sp>
          <p:nvSpPr>
            <p:cNvPr id="2176" name="Rectangle"/>
            <p:cNvSpPr/>
            <p:nvPr/>
          </p:nvSpPr>
          <p:spPr>
            <a:xfrm>
              <a:off x="25400" y="0"/>
              <a:ext cx="254000" cy="22606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sp>
        <p:nvSpPr>
          <p:cNvPr id="2178" name="Bubble Sort"/>
          <p:cNvSpPr txBox="1"/>
          <p:nvPr/>
        </p:nvSpPr>
        <p:spPr>
          <a:xfrm>
            <a:off x="2451100" y="4833935"/>
            <a:ext cx="1881747" cy="4862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9044" tIns="19044" rIns="19044" bIns="19044">
            <a:spAutoFit/>
          </a:bodyPr>
          <a:lstStyle>
            <a:lvl1pPr defTabSz="762000">
              <a:lnSpc>
                <a:spcPts val="3600"/>
              </a:lnSpc>
              <a:tabLst>
                <a:tab pos="355600" algn="l"/>
                <a:tab pos="711200" algn="l"/>
                <a:tab pos="1079500" algn="l"/>
              </a:tabLst>
              <a:defRPr sz="30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lvl1pPr>
          </a:lstStyle>
          <a:p>
            <a:pPr/>
            <a:r>
              <a:t>Bubble Sort</a:t>
            </a:r>
          </a:p>
        </p:txBody>
      </p:sp>
      <p:sp>
        <p:nvSpPr>
          <p:cNvPr id="2179" name="Line"/>
          <p:cNvSpPr/>
          <p:nvPr/>
        </p:nvSpPr>
        <p:spPr>
          <a:xfrm flipH="1">
            <a:off x="6756399" y="571500"/>
            <a:ext cx="1" cy="4241800"/>
          </a:xfrm>
          <a:prstGeom prst="line">
            <a:avLst/>
          </a:prstGeom>
          <a:ln w="25400">
            <a:solidFill>
              <a:srgbClr val="FFFFFF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180" name="Line"/>
          <p:cNvSpPr/>
          <p:nvPr/>
        </p:nvSpPr>
        <p:spPr>
          <a:xfrm flipV="1">
            <a:off x="5432425" y="384174"/>
            <a:ext cx="0" cy="4464051"/>
          </a:xfrm>
          <a:prstGeom prst="line">
            <a:avLst/>
          </a:prstGeom>
          <a:ln w="38100">
            <a:solidFill>
              <a:srgbClr val="FF00FF"/>
            </a:solidFill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4" name="Group"/>
          <p:cNvGrpSpPr/>
          <p:nvPr/>
        </p:nvGrpSpPr>
        <p:grpSpPr>
          <a:xfrm>
            <a:off x="4856162" y="2476499"/>
            <a:ext cx="317501" cy="735499"/>
            <a:chOff x="0" y="0"/>
            <a:chExt cx="317500" cy="735497"/>
          </a:xfrm>
        </p:grpSpPr>
        <p:sp>
          <p:nvSpPr>
            <p:cNvPr id="2182" name="1"/>
            <p:cNvSpPr txBox="1"/>
            <p:nvPr/>
          </p:nvSpPr>
          <p:spPr>
            <a:xfrm>
              <a:off x="0" y="2492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183" name="Rectangle"/>
            <p:cNvSpPr/>
            <p:nvPr/>
          </p:nvSpPr>
          <p:spPr>
            <a:xfrm>
              <a:off x="50800" y="0"/>
              <a:ext cx="266700" cy="2540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2187" name="Group"/>
          <p:cNvGrpSpPr/>
          <p:nvPr/>
        </p:nvGrpSpPr>
        <p:grpSpPr>
          <a:xfrm>
            <a:off x="2984499" y="2247900"/>
            <a:ext cx="279401" cy="976798"/>
            <a:chOff x="0" y="0"/>
            <a:chExt cx="279400" cy="976797"/>
          </a:xfrm>
        </p:grpSpPr>
        <p:sp>
          <p:nvSpPr>
            <p:cNvPr id="2185" name="2"/>
            <p:cNvSpPr txBox="1"/>
            <p:nvPr/>
          </p:nvSpPr>
          <p:spPr>
            <a:xfrm>
              <a:off x="0" y="4905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2186" name="Rectangle"/>
            <p:cNvSpPr/>
            <p:nvPr/>
          </p:nvSpPr>
          <p:spPr>
            <a:xfrm>
              <a:off x="12700" y="0"/>
              <a:ext cx="266700" cy="5080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2190" name="Group"/>
          <p:cNvGrpSpPr/>
          <p:nvPr/>
        </p:nvGrpSpPr>
        <p:grpSpPr>
          <a:xfrm>
            <a:off x="1111249" y="1993900"/>
            <a:ext cx="304801" cy="1230798"/>
            <a:chOff x="0" y="0"/>
            <a:chExt cx="304800" cy="1230797"/>
          </a:xfrm>
        </p:grpSpPr>
        <p:sp>
          <p:nvSpPr>
            <p:cNvPr id="2188" name="3"/>
            <p:cNvSpPr txBox="1"/>
            <p:nvPr/>
          </p:nvSpPr>
          <p:spPr>
            <a:xfrm>
              <a:off x="0" y="7445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2189" name="Rectangle"/>
            <p:cNvSpPr/>
            <p:nvPr/>
          </p:nvSpPr>
          <p:spPr>
            <a:xfrm>
              <a:off x="38100" y="0"/>
              <a:ext cx="266700" cy="7493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2193" name="Group"/>
          <p:cNvGrpSpPr/>
          <p:nvPr/>
        </p:nvGrpSpPr>
        <p:grpSpPr>
          <a:xfrm>
            <a:off x="1649412" y="1679575"/>
            <a:ext cx="342901" cy="1497498"/>
            <a:chOff x="0" y="0"/>
            <a:chExt cx="342900" cy="1497497"/>
          </a:xfrm>
        </p:grpSpPr>
        <p:sp>
          <p:nvSpPr>
            <p:cNvPr id="2191" name="4"/>
            <p:cNvSpPr txBox="1"/>
            <p:nvPr/>
          </p:nvSpPr>
          <p:spPr>
            <a:xfrm>
              <a:off x="0" y="10112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2192" name="Rectangle"/>
            <p:cNvSpPr/>
            <p:nvPr/>
          </p:nvSpPr>
          <p:spPr>
            <a:xfrm>
              <a:off x="76200" y="0"/>
              <a:ext cx="266700" cy="10160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2196" name="Group"/>
          <p:cNvGrpSpPr/>
          <p:nvPr/>
        </p:nvGrpSpPr>
        <p:grpSpPr>
          <a:xfrm>
            <a:off x="4208462" y="1485900"/>
            <a:ext cx="317501" cy="1726098"/>
            <a:chOff x="0" y="0"/>
            <a:chExt cx="317500" cy="1726097"/>
          </a:xfrm>
        </p:grpSpPr>
        <p:sp>
          <p:nvSpPr>
            <p:cNvPr id="2194" name="5"/>
            <p:cNvSpPr txBox="1"/>
            <p:nvPr/>
          </p:nvSpPr>
          <p:spPr>
            <a:xfrm>
              <a:off x="0" y="12398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2195" name="Rectangle"/>
            <p:cNvSpPr/>
            <p:nvPr/>
          </p:nvSpPr>
          <p:spPr>
            <a:xfrm>
              <a:off x="50800" y="0"/>
              <a:ext cx="266701" cy="12446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2199" name="Group"/>
          <p:cNvGrpSpPr/>
          <p:nvPr/>
        </p:nvGrpSpPr>
        <p:grpSpPr>
          <a:xfrm>
            <a:off x="2263774" y="1231900"/>
            <a:ext cx="317501" cy="1967398"/>
            <a:chOff x="0" y="0"/>
            <a:chExt cx="317500" cy="1967397"/>
          </a:xfrm>
        </p:grpSpPr>
        <p:sp>
          <p:nvSpPr>
            <p:cNvPr id="2197" name="6"/>
            <p:cNvSpPr txBox="1"/>
            <p:nvPr/>
          </p:nvSpPr>
          <p:spPr>
            <a:xfrm>
              <a:off x="0" y="14811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2198" name="Rectangle"/>
            <p:cNvSpPr/>
            <p:nvPr/>
          </p:nvSpPr>
          <p:spPr>
            <a:xfrm>
              <a:off x="63500" y="0"/>
              <a:ext cx="254000" cy="14986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2202" name="Group"/>
          <p:cNvGrpSpPr/>
          <p:nvPr/>
        </p:nvGrpSpPr>
        <p:grpSpPr>
          <a:xfrm>
            <a:off x="3573462" y="990600"/>
            <a:ext cx="317501" cy="2246798"/>
            <a:chOff x="0" y="0"/>
            <a:chExt cx="317500" cy="2246797"/>
          </a:xfrm>
        </p:grpSpPr>
        <p:sp>
          <p:nvSpPr>
            <p:cNvPr id="2200" name="7"/>
            <p:cNvSpPr txBox="1"/>
            <p:nvPr/>
          </p:nvSpPr>
          <p:spPr>
            <a:xfrm>
              <a:off x="0" y="17605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2201" name="Rectangle"/>
            <p:cNvSpPr/>
            <p:nvPr/>
          </p:nvSpPr>
          <p:spPr>
            <a:xfrm>
              <a:off x="63500" y="0"/>
              <a:ext cx="254000" cy="17653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2205" name="Group"/>
          <p:cNvGrpSpPr/>
          <p:nvPr/>
        </p:nvGrpSpPr>
        <p:grpSpPr>
          <a:xfrm>
            <a:off x="5605462" y="744537"/>
            <a:ext cx="279401" cy="2475399"/>
            <a:chOff x="0" y="0"/>
            <a:chExt cx="279400" cy="2475397"/>
          </a:xfrm>
        </p:grpSpPr>
        <p:sp>
          <p:nvSpPr>
            <p:cNvPr id="2203" name="8"/>
            <p:cNvSpPr txBox="1"/>
            <p:nvPr/>
          </p:nvSpPr>
          <p:spPr>
            <a:xfrm>
              <a:off x="0" y="19891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2204" name="Rectangle"/>
            <p:cNvSpPr/>
            <p:nvPr/>
          </p:nvSpPr>
          <p:spPr>
            <a:xfrm>
              <a:off x="25400" y="0"/>
              <a:ext cx="254000" cy="19939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2208" name="Group"/>
          <p:cNvGrpSpPr/>
          <p:nvPr/>
        </p:nvGrpSpPr>
        <p:grpSpPr>
          <a:xfrm>
            <a:off x="6267449" y="455612"/>
            <a:ext cx="279401" cy="2742099"/>
            <a:chOff x="0" y="0"/>
            <a:chExt cx="279400" cy="2742097"/>
          </a:xfrm>
        </p:grpSpPr>
        <p:sp>
          <p:nvSpPr>
            <p:cNvPr id="2206" name="9"/>
            <p:cNvSpPr txBox="1"/>
            <p:nvPr/>
          </p:nvSpPr>
          <p:spPr>
            <a:xfrm>
              <a:off x="0" y="22558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9</a:t>
              </a:r>
            </a:p>
          </p:txBody>
        </p:sp>
        <p:sp>
          <p:nvSpPr>
            <p:cNvPr id="2207" name="Rectangle"/>
            <p:cNvSpPr/>
            <p:nvPr/>
          </p:nvSpPr>
          <p:spPr>
            <a:xfrm>
              <a:off x="25400" y="0"/>
              <a:ext cx="254000" cy="22606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sp>
        <p:nvSpPr>
          <p:cNvPr id="2209" name="Bubble Sort"/>
          <p:cNvSpPr txBox="1"/>
          <p:nvPr/>
        </p:nvSpPr>
        <p:spPr>
          <a:xfrm>
            <a:off x="2451100" y="4833935"/>
            <a:ext cx="1881747" cy="4862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9044" tIns="19044" rIns="19044" bIns="19044">
            <a:spAutoFit/>
          </a:bodyPr>
          <a:lstStyle>
            <a:lvl1pPr defTabSz="762000">
              <a:lnSpc>
                <a:spcPts val="3600"/>
              </a:lnSpc>
              <a:tabLst>
                <a:tab pos="355600" algn="l"/>
                <a:tab pos="711200" algn="l"/>
                <a:tab pos="1079500" algn="l"/>
              </a:tabLst>
              <a:defRPr sz="30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lvl1pPr>
          </a:lstStyle>
          <a:p>
            <a:pPr/>
            <a:r>
              <a:t>Bubble Sort</a:t>
            </a:r>
          </a:p>
        </p:txBody>
      </p:sp>
      <p:sp>
        <p:nvSpPr>
          <p:cNvPr id="2210" name="Line"/>
          <p:cNvSpPr/>
          <p:nvPr/>
        </p:nvSpPr>
        <p:spPr>
          <a:xfrm flipH="1">
            <a:off x="6756399" y="571500"/>
            <a:ext cx="1" cy="4241800"/>
          </a:xfrm>
          <a:prstGeom prst="line">
            <a:avLst/>
          </a:prstGeom>
          <a:ln w="25400">
            <a:solidFill>
              <a:srgbClr val="FFFFFF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211" name="Line"/>
          <p:cNvSpPr/>
          <p:nvPr/>
        </p:nvSpPr>
        <p:spPr>
          <a:xfrm flipV="1">
            <a:off x="5432425" y="384174"/>
            <a:ext cx="0" cy="4464051"/>
          </a:xfrm>
          <a:prstGeom prst="line">
            <a:avLst/>
          </a:prstGeom>
          <a:ln w="38100">
            <a:solidFill>
              <a:srgbClr val="FF00FF"/>
            </a:solidFill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15" name="Group"/>
          <p:cNvGrpSpPr/>
          <p:nvPr/>
        </p:nvGrpSpPr>
        <p:grpSpPr>
          <a:xfrm>
            <a:off x="4856162" y="2476499"/>
            <a:ext cx="317501" cy="735499"/>
            <a:chOff x="0" y="0"/>
            <a:chExt cx="317500" cy="735497"/>
          </a:xfrm>
        </p:grpSpPr>
        <p:sp>
          <p:nvSpPr>
            <p:cNvPr id="2213" name="1"/>
            <p:cNvSpPr txBox="1"/>
            <p:nvPr/>
          </p:nvSpPr>
          <p:spPr>
            <a:xfrm>
              <a:off x="0" y="2492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214" name="Rectangle"/>
            <p:cNvSpPr/>
            <p:nvPr/>
          </p:nvSpPr>
          <p:spPr>
            <a:xfrm>
              <a:off x="50800" y="0"/>
              <a:ext cx="266700" cy="2540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2218" name="Group"/>
          <p:cNvGrpSpPr/>
          <p:nvPr/>
        </p:nvGrpSpPr>
        <p:grpSpPr>
          <a:xfrm>
            <a:off x="2984499" y="2247900"/>
            <a:ext cx="279401" cy="976798"/>
            <a:chOff x="0" y="0"/>
            <a:chExt cx="279400" cy="976797"/>
          </a:xfrm>
        </p:grpSpPr>
        <p:sp>
          <p:nvSpPr>
            <p:cNvPr id="2216" name="2"/>
            <p:cNvSpPr txBox="1"/>
            <p:nvPr/>
          </p:nvSpPr>
          <p:spPr>
            <a:xfrm>
              <a:off x="0" y="4905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2217" name="Rectangle"/>
            <p:cNvSpPr/>
            <p:nvPr/>
          </p:nvSpPr>
          <p:spPr>
            <a:xfrm>
              <a:off x="12700" y="0"/>
              <a:ext cx="266700" cy="5080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2221" name="Group"/>
          <p:cNvGrpSpPr/>
          <p:nvPr/>
        </p:nvGrpSpPr>
        <p:grpSpPr>
          <a:xfrm>
            <a:off x="1111249" y="1993900"/>
            <a:ext cx="304801" cy="1230798"/>
            <a:chOff x="0" y="0"/>
            <a:chExt cx="304800" cy="1230797"/>
          </a:xfrm>
        </p:grpSpPr>
        <p:sp>
          <p:nvSpPr>
            <p:cNvPr id="2219" name="3"/>
            <p:cNvSpPr txBox="1"/>
            <p:nvPr/>
          </p:nvSpPr>
          <p:spPr>
            <a:xfrm>
              <a:off x="0" y="7445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2220" name="Rectangle"/>
            <p:cNvSpPr/>
            <p:nvPr/>
          </p:nvSpPr>
          <p:spPr>
            <a:xfrm>
              <a:off x="38100" y="0"/>
              <a:ext cx="266700" cy="7493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2224" name="Group"/>
          <p:cNvGrpSpPr/>
          <p:nvPr/>
        </p:nvGrpSpPr>
        <p:grpSpPr>
          <a:xfrm>
            <a:off x="1649412" y="1679575"/>
            <a:ext cx="342901" cy="1497498"/>
            <a:chOff x="0" y="0"/>
            <a:chExt cx="342900" cy="1497497"/>
          </a:xfrm>
        </p:grpSpPr>
        <p:sp>
          <p:nvSpPr>
            <p:cNvPr id="2222" name="4"/>
            <p:cNvSpPr txBox="1"/>
            <p:nvPr/>
          </p:nvSpPr>
          <p:spPr>
            <a:xfrm>
              <a:off x="0" y="10112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2223" name="Rectangle"/>
            <p:cNvSpPr/>
            <p:nvPr/>
          </p:nvSpPr>
          <p:spPr>
            <a:xfrm>
              <a:off x="76200" y="0"/>
              <a:ext cx="266700" cy="10160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2227" name="Group"/>
          <p:cNvGrpSpPr/>
          <p:nvPr/>
        </p:nvGrpSpPr>
        <p:grpSpPr>
          <a:xfrm>
            <a:off x="3559174" y="1485900"/>
            <a:ext cx="317502" cy="1726098"/>
            <a:chOff x="0" y="0"/>
            <a:chExt cx="317500" cy="1726097"/>
          </a:xfrm>
        </p:grpSpPr>
        <p:sp>
          <p:nvSpPr>
            <p:cNvPr id="2225" name="5"/>
            <p:cNvSpPr txBox="1"/>
            <p:nvPr/>
          </p:nvSpPr>
          <p:spPr>
            <a:xfrm>
              <a:off x="0" y="12398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2226" name="Rectangle"/>
            <p:cNvSpPr/>
            <p:nvPr/>
          </p:nvSpPr>
          <p:spPr>
            <a:xfrm>
              <a:off x="50800" y="0"/>
              <a:ext cx="266701" cy="12446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2230" name="Group"/>
          <p:cNvGrpSpPr/>
          <p:nvPr/>
        </p:nvGrpSpPr>
        <p:grpSpPr>
          <a:xfrm>
            <a:off x="2263774" y="1231900"/>
            <a:ext cx="317501" cy="1967398"/>
            <a:chOff x="0" y="0"/>
            <a:chExt cx="317500" cy="1967397"/>
          </a:xfrm>
        </p:grpSpPr>
        <p:sp>
          <p:nvSpPr>
            <p:cNvPr id="2228" name="6"/>
            <p:cNvSpPr txBox="1"/>
            <p:nvPr/>
          </p:nvSpPr>
          <p:spPr>
            <a:xfrm>
              <a:off x="0" y="14811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2229" name="Rectangle"/>
            <p:cNvSpPr/>
            <p:nvPr/>
          </p:nvSpPr>
          <p:spPr>
            <a:xfrm>
              <a:off x="63500" y="0"/>
              <a:ext cx="254000" cy="14986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2233" name="Group"/>
          <p:cNvGrpSpPr/>
          <p:nvPr/>
        </p:nvGrpSpPr>
        <p:grpSpPr>
          <a:xfrm>
            <a:off x="4149724" y="990600"/>
            <a:ext cx="317501" cy="2246798"/>
            <a:chOff x="0" y="0"/>
            <a:chExt cx="317500" cy="2246797"/>
          </a:xfrm>
        </p:grpSpPr>
        <p:sp>
          <p:nvSpPr>
            <p:cNvPr id="2231" name="7"/>
            <p:cNvSpPr txBox="1"/>
            <p:nvPr/>
          </p:nvSpPr>
          <p:spPr>
            <a:xfrm>
              <a:off x="0" y="17605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2232" name="Rectangle"/>
            <p:cNvSpPr/>
            <p:nvPr/>
          </p:nvSpPr>
          <p:spPr>
            <a:xfrm>
              <a:off x="63500" y="0"/>
              <a:ext cx="254000" cy="17653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2236" name="Group"/>
          <p:cNvGrpSpPr/>
          <p:nvPr/>
        </p:nvGrpSpPr>
        <p:grpSpPr>
          <a:xfrm>
            <a:off x="5605462" y="744537"/>
            <a:ext cx="279401" cy="2475399"/>
            <a:chOff x="0" y="0"/>
            <a:chExt cx="279400" cy="2475397"/>
          </a:xfrm>
        </p:grpSpPr>
        <p:sp>
          <p:nvSpPr>
            <p:cNvPr id="2234" name="8"/>
            <p:cNvSpPr txBox="1"/>
            <p:nvPr/>
          </p:nvSpPr>
          <p:spPr>
            <a:xfrm>
              <a:off x="0" y="19891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2235" name="Rectangle"/>
            <p:cNvSpPr/>
            <p:nvPr/>
          </p:nvSpPr>
          <p:spPr>
            <a:xfrm>
              <a:off x="25400" y="0"/>
              <a:ext cx="254000" cy="19939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2239" name="Group"/>
          <p:cNvGrpSpPr/>
          <p:nvPr/>
        </p:nvGrpSpPr>
        <p:grpSpPr>
          <a:xfrm>
            <a:off x="6267449" y="455612"/>
            <a:ext cx="279401" cy="2742099"/>
            <a:chOff x="0" y="0"/>
            <a:chExt cx="279400" cy="2742097"/>
          </a:xfrm>
        </p:grpSpPr>
        <p:sp>
          <p:nvSpPr>
            <p:cNvPr id="2237" name="9"/>
            <p:cNvSpPr txBox="1"/>
            <p:nvPr/>
          </p:nvSpPr>
          <p:spPr>
            <a:xfrm>
              <a:off x="0" y="22558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9</a:t>
              </a:r>
            </a:p>
          </p:txBody>
        </p:sp>
        <p:sp>
          <p:nvSpPr>
            <p:cNvPr id="2238" name="Rectangle"/>
            <p:cNvSpPr/>
            <p:nvPr/>
          </p:nvSpPr>
          <p:spPr>
            <a:xfrm>
              <a:off x="25400" y="0"/>
              <a:ext cx="254000" cy="22606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sp>
        <p:nvSpPr>
          <p:cNvPr id="2240" name="Bubble Sort"/>
          <p:cNvSpPr txBox="1"/>
          <p:nvPr/>
        </p:nvSpPr>
        <p:spPr>
          <a:xfrm>
            <a:off x="2451100" y="4833935"/>
            <a:ext cx="1881747" cy="4862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9044" tIns="19044" rIns="19044" bIns="19044">
            <a:spAutoFit/>
          </a:bodyPr>
          <a:lstStyle>
            <a:lvl1pPr defTabSz="762000">
              <a:lnSpc>
                <a:spcPts val="3600"/>
              </a:lnSpc>
              <a:tabLst>
                <a:tab pos="355600" algn="l"/>
                <a:tab pos="711200" algn="l"/>
                <a:tab pos="1079500" algn="l"/>
              </a:tabLst>
              <a:defRPr sz="30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lvl1pPr>
          </a:lstStyle>
          <a:p>
            <a:pPr/>
            <a:r>
              <a:t>Bubble Sort</a:t>
            </a:r>
          </a:p>
        </p:txBody>
      </p:sp>
      <p:sp>
        <p:nvSpPr>
          <p:cNvPr id="2241" name="Line"/>
          <p:cNvSpPr/>
          <p:nvPr/>
        </p:nvSpPr>
        <p:spPr>
          <a:xfrm flipH="1">
            <a:off x="6756399" y="571500"/>
            <a:ext cx="1" cy="4241800"/>
          </a:xfrm>
          <a:prstGeom prst="line">
            <a:avLst/>
          </a:prstGeom>
          <a:ln w="25400">
            <a:solidFill>
              <a:srgbClr val="FFFFFF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242" name="Line"/>
          <p:cNvSpPr/>
          <p:nvPr/>
        </p:nvSpPr>
        <p:spPr>
          <a:xfrm flipV="1">
            <a:off x="5432425" y="384174"/>
            <a:ext cx="0" cy="4464051"/>
          </a:xfrm>
          <a:prstGeom prst="line">
            <a:avLst/>
          </a:prstGeom>
          <a:ln w="38100">
            <a:solidFill>
              <a:srgbClr val="FF00FF"/>
            </a:solidFill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46" name="Group"/>
          <p:cNvGrpSpPr/>
          <p:nvPr/>
        </p:nvGrpSpPr>
        <p:grpSpPr>
          <a:xfrm>
            <a:off x="4208462" y="2476499"/>
            <a:ext cx="317501" cy="735499"/>
            <a:chOff x="0" y="0"/>
            <a:chExt cx="317500" cy="735497"/>
          </a:xfrm>
        </p:grpSpPr>
        <p:sp>
          <p:nvSpPr>
            <p:cNvPr id="2244" name="1"/>
            <p:cNvSpPr txBox="1"/>
            <p:nvPr/>
          </p:nvSpPr>
          <p:spPr>
            <a:xfrm>
              <a:off x="0" y="2492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245" name="Rectangle"/>
            <p:cNvSpPr/>
            <p:nvPr/>
          </p:nvSpPr>
          <p:spPr>
            <a:xfrm>
              <a:off x="50800" y="0"/>
              <a:ext cx="266700" cy="2540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2249" name="Group"/>
          <p:cNvGrpSpPr/>
          <p:nvPr/>
        </p:nvGrpSpPr>
        <p:grpSpPr>
          <a:xfrm>
            <a:off x="2984499" y="2247900"/>
            <a:ext cx="279401" cy="976798"/>
            <a:chOff x="0" y="0"/>
            <a:chExt cx="279400" cy="976797"/>
          </a:xfrm>
        </p:grpSpPr>
        <p:sp>
          <p:nvSpPr>
            <p:cNvPr id="2247" name="2"/>
            <p:cNvSpPr txBox="1"/>
            <p:nvPr/>
          </p:nvSpPr>
          <p:spPr>
            <a:xfrm>
              <a:off x="0" y="4905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2248" name="Rectangle"/>
            <p:cNvSpPr/>
            <p:nvPr/>
          </p:nvSpPr>
          <p:spPr>
            <a:xfrm>
              <a:off x="12700" y="0"/>
              <a:ext cx="266700" cy="5080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2252" name="Group"/>
          <p:cNvGrpSpPr/>
          <p:nvPr/>
        </p:nvGrpSpPr>
        <p:grpSpPr>
          <a:xfrm>
            <a:off x="1111249" y="1993900"/>
            <a:ext cx="304801" cy="1230798"/>
            <a:chOff x="0" y="0"/>
            <a:chExt cx="304800" cy="1230797"/>
          </a:xfrm>
        </p:grpSpPr>
        <p:sp>
          <p:nvSpPr>
            <p:cNvPr id="2250" name="3"/>
            <p:cNvSpPr txBox="1"/>
            <p:nvPr/>
          </p:nvSpPr>
          <p:spPr>
            <a:xfrm>
              <a:off x="0" y="7445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2251" name="Rectangle"/>
            <p:cNvSpPr/>
            <p:nvPr/>
          </p:nvSpPr>
          <p:spPr>
            <a:xfrm>
              <a:off x="38100" y="0"/>
              <a:ext cx="266700" cy="7493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2255" name="Group"/>
          <p:cNvGrpSpPr/>
          <p:nvPr/>
        </p:nvGrpSpPr>
        <p:grpSpPr>
          <a:xfrm>
            <a:off x="1649412" y="1679575"/>
            <a:ext cx="342901" cy="1497498"/>
            <a:chOff x="0" y="0"/>
            <a:chExt cx="342900" cy="1497497"/>
          </a:xfrm>
        </p:grpSpPr>
        <p:sp>
          <p:nvSpPr>
            <p:cNvPr id="2253" name="4"/>
            <p:cNvSpPr txBox="1"/>
            <p:nvPr/>
          </p:nvSpPr>
          <p:spPr>
            <a:xfrm>
              <a:off x="0" y="10112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2254" name="Rectangle"/>
            <p:cNvSpPr/>
            <p:nvPr/>
          </p:nvSpPr>
          <p:spPr>
            <a:xfrm>
              <a:off x="76200" y="0"/>
              <a:ext cx="266700" cy="10160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2258" name="Group"/>
          <p:cNvGrpSpPr/>
          <p:nvPr/>
        </p:nvGrpSpPr>
        <p:grpSpPr>
          <a:xfrm>
            <a:off x="3559174" y="1485900"/>
            <a:ext cx="317502" cy="1726098"/>
            <a:chOff x="0" y="0"/>
            <a:chExt cx="317500" cy="1726097"/>
          </a:xfrm>
        </p:grpSpPr>
        <p:sp>
          <p:nvSpPr>
            <p:cNvPr id="2256" name="5"/>
            <p:cNvSpPr txBox="1"/>
            <p:nvPr/>
          </p:nvSpPr>
          <p:spPr>
            <a:xfrm>
              <a:off x="0" y="12398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2257" name="Rectangle"/>
            <p:cNvSpPr/>
            <p:nvPr/>
          </p:nvSpPr>
          <p:spPr>
            <a:xfrm>
              <a:off x="50800" y="0"/>
              <a:ext cx="266701" cy="12446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2261" name="Group"/>
          <p:cNvGrpSpPr/>
          <p:nvPr/>
        </p:nvGrpSpPr>
        <p:grpSpPr>
          <a:xfrm>
            <a:off x="2263774" y="1231900"/>
            <a:ext cx="317501" cy="1967398"/>
            <a:chOff x="0" y="0"/>
            <a:chExt cx="317500" cy="1967397"/>
          </a:xfrm>
        </p:grpSpPr>
        <p:sp>
          <p:nvSpPr>
            <p:cNvPr id="2259" name="6"/>
            <p:cNvSpPr txBox="1"/>
            <p:nvPr/>
          </p:nvSpPr>
          <p:spPr>
            <a:xfrm>
              <a:off x="0" y="14811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2260" name="Rectangle"/>
            <p:cNvSpPr/>
            <p:nvPr/>
          </p:nvSpPr>
          <p:spPr>
            <a:xfrm>
              <a:off x="63500" y="0"/>
              <a:ext cx="254000" cy="14986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2264" name="Group"/>
          <p:cNvGrpSpPr/>
          <p:nvPr/>
        </p:nvGrpSpPr>
        <p:grpSpPr>
          <a:xfrm>
            <a:off x="4868862" y="990600"/>
            <a:ext cx="317501" cy="2246798"/>
            <a:chOff x="0" y="0"/>
            <a:chExt cx="317500" cy="2246797"/>
          </a:xfrm>
        </p:grpSpPr>
        <p:sp>
          <p:nvSpPr>
            <p:cNvPr id="2262" name="7"/>
            <p:cNvSpPr txBox="1"/>
            <p:nvPr/>
          </p:nvSpPr>
          <p:spPr>
            <a:xfrm>
              <a:off x="0" y="17605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2263" name="Rectangle"/>
            <p:cNvSpPr/>
            <p:nvPr/>
          </p:nvSpPr>
          <p:spPr>
            <a:xfrm>
              <a:off x="63500" y="0"/>
              <a:ext cx="254000" cy="17653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2267" name="Group"/>
          <p:cNvGrpSpPr/>
          <p:nvPr/>
        </p:nvGrpSpPr>
        <p:grpSpPr>
          <a:xfrm>
            <a:off x="5605462" y="744537"/>
            <a:ext cx="279401" cy="2475399"/>
            <a:chOff x="0" y="0"/>
            <a:chExt cx="279400" cy="2475397"/>
          </a:xfrm>
        </p:grpSpPr>
        <p:sp>
          <p:nvSpPr>
            <p:cNvPr id="2265" name="8"/>
            <p:cNvSpPr txBox="1"/>
            <p:nvPr/>
          </p:nvSpPr>
          <p:spPr>
            <a:xfrm>
              <a:off x="0" y="19891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2266" name="Rectangle"/>
            <p:cNvSpPr/>
            <p:nvPr/>
          </p:nvSpPr>
          <p:spPr>
            <a:xfrm>
              <a:off x="25400" y="0"/>
              <a:ext cx="254000" cy="19939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2270" name="Group"/>
          <p:cNvGrpSpPr/>
          <p:nvPr/>
        </p:nvGrpSpPr>
        <p:grpSpPr>
          <a:xfrm>
            <a:off x="6267449" y="455612"/>
            <a:ext cx="279401" cy="2742099"/>
            <a:chOff x="0" y="0"/>
            <a:chExt cx="279400" cy="2742097"/>
          </a:xfrm>
        </p:grpSpPr>
        <p:sp>
          <p:nvSpPr>
            <p:cNvPr id="2268" name="9"/>
            <p:cNvSpPr txBox="1"/>
            <p:nvPr/>
          </p:nvSpPr>
          <p:spPr>
            <a:xfrm>
              <a:off x="0" y="22558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9</a:t>
              </a:r>
            </a:p>
          </p:txBody>
        </p:sp>
        <p:sp>
          <p:nvSpPr>
            <p:cNvPr id="2269" name="Rectangle"/>
            <p:cNvSpPr/>
            <p:nvPr/>
          </p:nvSpPr>
          <p:spPr>
            <a:xfrm>
              <a:off x="25400" y="0"/>
              <a:ext cx="254000" cy="22606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sp>
        <p:nvSpPr>
          <p:cNvPr id="2271" name="Bubble Sort"/>
          <p:cNvSpPr txBox="1"/>
          <p:nvPr/>
        </p:nvSpPr>
        <p:spPr>
          <a:xfrm>
            <a:off x="2451100" y="4833935"/>
            <a:ext cx="1881747" cy="4862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9044" tIns="19044" rIns="19044" bIns="19044">
            <a:spAutoFit/>
          </a:bodyPr>
          <a:lstStyle>
            <a:lvl1pPr defTabSz="762000">
              <a:lnSpc>
                <a:spcPts val="3600"/>
              </a:lnSpc>
              <a:tabLst>
                <a:tab pos="355600" algn="l"/>
                <a:tab pos="711200" algn="l"/>
                <a:tab pos="1079500" algn="l"/>
              </a:tabLst>
              <a:defRPr sz="30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lvl1pPr>
          </a:lstStyle>
          <a:p>
            <a:pPr/>
            <a:r>
              <a:t>Bubble Sort</a:t>
            </a:r>
          </a:p>
        </p:txBody>
      </p:sp>
      <p:sp>
        <p:nvSpPr>
          <p:cNvPr id="2272" name="Line"/>
          <p:cNvSpPr/>
          <p:nvPr/>
        </p:nvSpPr>
        <p:spPr>
          <a:xfrm flipH="1">
            <a:off x="6756399" y="571500"/>
            <a:ext cx="1" cy="4241800"/>
          </a:xfrm>
          <a:prstGeom prst="line">
            <a:avLst/>
          </a:prstGeom>
          <a:ln w="25400">
            <a:solidFill>
              <a:srgbClr val="FFFFFF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273" name="Line"/>
          <p:cNvSpPr/>
          <p:nvPr/>
        </p:nvSpPr>
        <p:spPr>
          <a:xfrm flipV="1">
            <a:off x="5432425" y="384174"/>
            <a:ext cx="0" cy="4464051"/>
          </a:xfrm>
          <a:prstGeom prst="line">
            <a:avLst/>
          </a:prstGeom>
          <a:ln w="38100">
            <a:solidFill>
              <a:srgbClr val="FF00FF"/>
            </a:solidFill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7" name="Group"/>
          <p:cNvGrpSpPr/>
          <p:nvPr/>
        </p:nvGrpSpPr>
        <p:grpSpPr>
          <a:xfrm>
            <a:off x="4208462" y="2476499"/>
            <a:ext cx="317501" cy="735499"/>
            <a:chOff x="0" y="0"/>
            <a:chExt cx="317500" cy="735497"/>
          </a:xfrm>
        </p:grpSpPr>
        <p:sp>
          <p:nvSpPr>
            <p:cNvPr id="2275" name="1"/>
            <p:cNvSpPr txBox="1"/>
            <p:nvPr/>
          </p:nvSpPr>
          <p:spPr>
            <a:xfrm>
              <a:off x="0" y="2492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276" name="Rectangle"/>
            <p:cNvSpPr/>
            <p:nvPr/>
          </p:nvSpPr>
          <p:spPr>
            <a:xfrm>
              <a:off x="50800" y="0"/>
              <a:ext cx="266700" cy="2540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2280" name="Group"/>
          <p:cNvGrpSpPr/>
          <p:nvPr/>
        </p:nvGrpSpPr>
        <p:grpSpPr>
          <a:xfrm>
            <a:off x="2984499" y="2247900"/>
            <a:ext cx="279401" cy="976798"/>
            <a:chOff x="0" y="0"/>
            <a:chExt cx="279400" cy="976797"/>
          </a:xfrm>
        </p:grpSpPr>
        <p:sp>
          <p:nvSpPr>
            <p:cNvPr id="2278" name="2"/>
            <p:cNvSpPr txBox="1"/>
            <p:nvPr/>
          </p:nvSpPr>
          <p:spPr>
            <a:xfrm>
              <a:off x="0" y="4905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2279" name="Rectangle"/>
            <p:cNvSpPr/>
            <p:nvPr/>
          </p:nvSpPr>
          <p:spPr>
            <a:xfrm>
              <a:off x="12700" y="0"/>
              <a:ext cx="266700" cy="5080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2283" name="Group"/>
          <p:cNvGrpSpPr/>
          <p:nvPr/>
        </p:nvGrpSpPr>
        <p:grpSpPr>
          <a:xfrm>
            <a:off x="1111249" y="1993900"/>
            <a:ext cx="304801" cy="1230798"/>
            <a:chOff x="0" y="0"/>
            <a:chExt cx="304800" cy="1230797"/>
          </a:xfrm>
        </p:grpSpPr>
        <p:sp>
          <p:nvSpPr>
            <p:cNvPr id="2281" name="3"/>
            <p:cNvSpPr txBox="1"/>
            <p:nvPr/>
          </p:nvSpPr>
          <p:spPr>
            <a:xfrm>
              <a:off x="0" y="7445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2282" name="Rectangle"/>
            <p:cNvSpPr/>
            <p:nvPr/>
          </p:nvSpPr>
          <p:spPr>
            <a:xfrm>
              <a:off x="38100" y="0"/>
              <a:ext cx="266700" cy="7493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2286" name="Group"/>
          <p:cNvGrpSpPr/>
          <p:nvPr/>
        </p:nvGrpSpPr>
        <p:grpSpPr>
          <a:xfrm>
            <a:off x="1649412" y="1679575"/>
            <a:ext cx="342901" cy="1497498"/>
            <a:chOff x="0" y="0"/>
            <a:chExt cx="342900" cy="1497497"/>
          </a:xfrm>
        </p:grpSpPr>
        <p:sp>
          <p:nvSpPr>
            <p:cNvPr id="2284" name="4"/>
            <p:cNvSpPr txBox="1"/>
            <p:nvPr/>
          </p:nvSpPr>
          <p:spPr>
            <a:xfrm>
              <a:off x="0" y="10112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2285" name="Rectangle"/>
            <p:cNvSpPr/>
            <p:nvPr/>
          </p:nvSpPr>
          <p:spPr>
            <a:xfrm>
              <a:off x="76200" y="0"/>
              <a:ext cx="266700" cy="10160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2289" name="Group"/>
          <p:cNvGrpSpPr/>
          <p:nvPr/>
        </p:nvGrpSpPr>
        <p:grpSpPr>
          <a:xfrm>
            <a:off x="3559174" y="1485900"/>
            <a:ext cx="317502" cy="1726098"/>
            <a:chOff x="0" y="0"/>
            <a:chExt cx="317500" cy="1726097"/>
          </a:xfrm>
        </p:grpSpPr>
        <p:sp>
          <p:nvSpPr>
            <p:cNvPr id="2287" name="5"/>
            <p:cNvSpPr txBox="1"/>
            <p:nvPr/>
          </p:nvSpPr>
          <p:spPr>
            <a:xfrm>
              <a:off x="0" y="12398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2288" name="Rectangle"/>
            <p:cNvSpPr/>
            <p:nvPr/>
          </p:nvSpPr>
          <p:spPr>
            <a:xfrm>
              <a:off x="50800" y="0"/>
              <a:ext cx="266701" cy="12446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2292" name="Group"/>
          <p:cNvGrpSpPr/>
          <p:nvPr/>
        </p:nvGrpSpPr>
        <p:grpSpPr>
          <a:xfrm>
            <a:off x="2263774" y="1231900"/>
            <a:ext cx="317501" cy="1967398"/>
            <a:chOff x="0" y="0"/>
            <a:chExt cx="317500" cy="1967397"/>
          </a:xfrm>
        </p:grpSpPr>
        <p:sp>
          <p:nvSpPr>
            <p:cNvPr id="2290" name="6"/>
            <p:cNvSpPr txBox="1"/>
            <p:nvPr/>
          </p:nvSpPr>
          <p:spPr>
            <a:xfrm>
              <a:off x="0" y="14811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2291" name="Rectangle"/>
            <p:cNvSpPr/>
            <p:nvPr/>
          </p:nvSpPr>
          <p:spPr>
            <a:xfrm>
              <a:off x="63500" y="0"/>
              <a:ext cx="254000" cy="14986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2295" name="Group"/>
          <p:cNvGrpSpPr/>
          <p:nvPr/>
        </p:nvGrpSpPr>
        <p:grpSpPr>
          <a:xfrm>
            <a:off x="4868862" y="990600"/>
            <a:ext cx="317501" cy="2246798"/>
            <a:chOff x="0" y="0"/>
            <a:chExt cx="317500" cy="2246797"/>
          </a:xfrm>
        </p:grpSpPr>
        <p:sp>
          <p:nvSpPr>
            <p:cNvPr id="2293" name="7"/>
            <p:cNvSpPr txBox="1"/>
            <p:nvPr/>
          </p:nvSpPr>
          <p:spPr>
            <a:xfrm>
              <a:off x="0" y="17605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2294" name="Rectangle"/>
            <p:cNvSpPr/>
            <p:nvPr/>
          </p:nvSpPr>
          <p:spPr>
            <a:xfrm>
              <a:off x="63500" y="0"/>
              <a:ext cx="254000" cy="17653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2298" name="Group"/>
          <p:cNvGrpSpPr/>
          <p:nvPr/>
        </p:nvGrpSpPr>
        <p:grpSpPr>
          <a:xfrm>
            <a:off x="5605462" y="744537"/>
            <a:ext cx="279401" cy="2475399"/>
            <a:chOff x="0" y="0"/>
            <a:chExt cx="279400" cy="2475397"/>
          </a:xfrm>
        </p:grpSpPr>
        <p:sp>
          <p:nvSpPr>
            <p:cNvPr id="2296" name="8"/>
            <p:cNvSpPr txBox="1"/>
            <p:nvPr/>
          </p:nvSpPr>
          <p:spPr>
            <a:xfrm>
              <a:off x="0" y="19891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2297" name="Rectangle"/>
            <p:cNvSpPr/>
            <p:nvPr/>
          </p:nvSpPr>
          <p:spPr>
            <a:xfrm>
              <a:off x="25400" y="0"/>
              <a:ext cx="254000" cy="19939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2301" name="Group"/>
          <p:cNvGrpSpPr/>
          <p:nvPr/>
        </p:nvGrpSpPr>
        <p:grpSpPr>
          <a:xfrm>
            <a:off x="6267449" y="455612"/>
            <a:ext cx="279401" cy="2742099"/>
            <a:chOff x="0" y="0"/>
            <a:chExt cx="279400" cy="2742097"/>
          </a:xfrm>
        </p:grpSpPr>
        <p:sp>
          <p:nvSpPr>
            <p:cNvPr id="2299" name="9"/>
            <p:cNvSpPr txBox="1"/>
            <p:nvPr/>
          </p:nvSpPr>
          <p:spPr>
            <a:xfrm>
              <a:off x="0" y="22558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9</a:t>
              </a:r>
            </a:p>
          </p:txBody>
        </p:sp>
        <p:sp>
          <p:nvSpPr>
            <p:cNvPr id="2300" name="Rectangle"/>
            <p:cNvSpPr/>
            <p:nvPr/>
          </p:nvSpPr>
          <p:spPr>
            <a:xfrm>
              <a:off x="25400" y="0"/>
              <a:ext cx="254000" cy="22606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sp>
        <p:nvSpPr>
          <p:cNvPr id="2302" name="Bubble Sort"/>
          <p:cNvSpPr txBox="1"/>
          <p:nvPr/>
        </p:nvSpPr>
        <p:spPr>
          <a:xfrm>
            <a:off x="2451100" y="4833935"/>
            <a:ext cx="1881747" cy="4862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9044" tIns="19044" rIns="19044" bIns="19044">
            <a:spAutoFit/>
          </a:bodyPr>
          <a:lstStyle>
            <a:lvl1pPr defTabSz="762000">
              <a:lnSpc>
                <a:spcPts val="3600"/>
              </a:lnSpc>
              <a:tabLst>
                <a:tab pos="355600" algn="l"/>
                <a:tab pos="711200" algn="l"/>
                <a:tab pos="1079500" algn="l"/>
              </a:tabLst>
              <a:defRPr sz="30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lvl1pPr>
          </a:lstStyle>
          <a:p>
            <a:pPr/>
            <a:r>
              <a:t>Bubble Sort</a:t>
            </a:r>
          </a:p>
        </p:txBody>
      </p:sp>
      <p:sp>
        <p:nvSpPr>
          <p:cNvPr id="2303" name="Line"/>
          <p:cNvSpPr/>
          <p:nvPr/>
        </p:nvSpPr>
        <p:spPr>
          <a:xfrm flipH="1">
            <a:off x="6756399" y="571500"/>
            <a:ext cx="1" cy="4241800"/>
          </a:xfrm>
          <a:prstGeom prst="line">
            <a:avLst/>
          </a:prstGeom>
          <a:ln w="25400">
            <a:solidFill>
              <a:srgbClr val="FFFFFF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304" name="Line"/>
          <p:cNvSpPr/>
          <p:nvPr/>
        </p:nvSpPr>
        <p:spPr>
          <a:xfrm flipV="1">
            <a:off x="4711700" y="384174"/>
            <a:ext cx="0" cy="4464051"/>
          </a:xfrm>
          <a:prstGeom prst="line">
            <a:avLst/>
          </a:prstGeom>
          <a:ln w="38100">
            <a:solidFill>
              <a:srgbClr val="FF00FF"/>
            </a:solidFill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8" name="Group"/>
          <p:cNvGrpSpPr/>
          <p:nvPr/>
        </p:nvGrpSpPr>
        <p:grpSpPr>
          <a:xfrm>
            <a:off x="4208462" y="2476499"/>
            <a:ext cx="317501" cy="735499"/>
            <a:chOff x="0" y="0"/>
            <a:chExt cx="317500" cy="735497"/>
          </a:xfrm>
        </p:grpSpPr>
        <p:sp>
          <p:nvSpPr>
            <p:cNvPr id="2306" name="1"/>
            <p:cNvSpPr txBox="1"/>
            <p:nvPr/>
          </p:nvSpPr>
          <p:spPr>
            <a:xfrm>
              <a:off x="0" y="2492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307" name="Rectangle"/>
            <p:cNvSpPr/>
            <p:nvPr/>
          </p:nvSpPr>
          <p:spPr>
            <a:xfrm>
              <a:off x="50800" y="0"/>
              <a:ext cx="266700" cy="2540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2311" name="Group"/>
          <p:cNvGrpSpPr/>
          <p:nvPr/>
        </p:nvGrpSpPr>
        <p:grpSpPr>
          <a:xfrm>
            <a:off x="2335212" y="2247900"/>
            <a:ext cx="279401" cy="976798"/>
            <a:chOff x="0" y="0"/>
            <a:chExt cx="279400" cy="976797"/>
          </a:xfrm>
        </p:grpSpPr>
        <p:sp>
          <p:nvSpPr>
            <p:cNvPr id="2309" name="2"/>
            <p:cNvSpPr txBox="1"/>
            <p:nvPr/>
          </p:nvSpPr>
          <p:spPr>
            <a:xfrm>
              <a:off x="0" y="4905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2310" name="Rectangle"/>
            <p:cNvSpPr/>
            <p:nvPr/>
          </p:nvSpPr>
          <p:spPr>
            <a:xfrm>
              <a:off x="12700" y="0"/>
              <a:ext cx="266700" cy="5080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2314" name="Group"/>
          <p:cNvGrpSpPr/>
          <p:nvPr/>
        </p:nvGrpSpPr>
        <p:grpSpPr>
          <a:xfrm>
            <a:off x="1111249" y="1993900"/>
            <a:ext cx="304801" cy="1230798"/>
            <a:chOff x="0" y="0"/>
            <a:chExt cx="304800" cy="1230797"/>
          </a:xfrm>
        </p:grpSpPr>
        <p:sp>
          <p:nvSpPr>
            <p:cNvPr id="2312" name="3"/>
            <p:cNvSpPr txBox="1"/>
            <p:nvPr/>
          </p:nvSpPr>
          <p:spPr>
            <a:xfrm>
              <a:off x="0" y="7445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2313" name="Rectangle"/>
            <p:cNvSpPr/>
            <p:nvPr/>
          </p:nvSpPr>
          <p:spPr>
            <a:xfrm>
              <a:off x="38100" y="0"/>
              <a:ext cx="266700" cy="7493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2317" name="Group"/>
          <p:cNvGrpSpPr/>
          <p:nvPr/>
        </p:nvGrpSpPr>
        <p:grpSpPr>
          <a:xfrm>
            <a:off x="1649412" y="1679575"/>
            <a:ext cx="342901" cy="1497498"/>
            <a:chOff x="0" y="0"/>
            <a:chExt cx="342900" cy="1497497"/>
          </a:xfrm>
        </p:grpSpPr>
        <p:sp>
          <p:nvSpPr>
            <p:cNvPr id="2315" name="4"/>
            <p:cNvSpPr txBox="1"/>
            <p:nvPr/>
          </p:nvSpPr>
          <p:spPr>
            <a:xfrm>
              <a:off x="0" y="10112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2316" name="Rectangle"/>
            <p:cNvSpPr/>
            <p:nvPr/>
          </p:nvSpPr>
          <p:spPr>
            <a:xfrm>
              <a:off x="76200" y="0"/>
              <a:ext cx="266700" cy="10160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2320" name="Group"/>
          <p:cNvGrpSpPr/>
          <p:nvPr/>
        </p:nvGrpSpPr>
        <p:grpSpPr>
          <a:xfrm>
            <a:off x="3559174" y="1485900"/>
            <a:ext cx="317502" cy="1726098"/>
            <a:chOff x="0" y="0"/>
            <a:chExt cx="317500" cy="1726097"/>
          </a:xfrm>
        </p:grpSpPr>
        <p:sp>
          <p:nvSpPr>
            <p:cNvPr id="2318" name="5"/>
            <p:cNvSpPr txBox="1"/>
            <p:nvPr/>
          </p:nvSpPr>
          <p:spPr>
            <a:xfrm>
              <a:off x="0" y="12398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2319" name="Rectangle"/>
            <p:cNvSpPr/>
            <p:nvPr/>
          </p:nvSpPr>
          <p:spPr>
            <a:xfrm>
              <a:off x="50800" y="0"/>
              <a:ext cx="266701" cy="12446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2323" name="Group"/>
          <p:cNvGrpSpPr/>
          <p:nvPr/>
        </p:nvGrpSpPr>
        <p:grpSpPr>
          <a:xfrm>
            <a:off x="2886074" y="1231900"/>
            <a:ext cx="317501" cy="1967398"/>
            <a:chOff x="0" y="0"/>
            <a:chExt cx="317500" cy="1967397"/>
          </a:xfrm>
        </p:grpSpPr>
        <p:sp>
          <p:nvSpPr>
            <p:cNvPr id="2321" name="6"/>
            <p:cNvSpPr txBox="1"/>
            <p:nvPr/>
          </p:nvSpPr>
          <p:spPr>
            <a:xfrm>
              <a:off x="0" y="14811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2322" name="Rectangle"/>
            <p:cNvSpPr/>
            <p:nvPr/>
          </p:nvSpPr>
          <p:spPr>
            <a:xfrm>
              <a:off x="63500" y="0"/>
              <a:ext cx="254000" cy="14986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2326" name="Group"/>
          <p:cNvGrpSpPr/>
          <p:nvPr/>
        </p:nvGrpSpPr>
        <p:grpSpPr>
          <a:xfrm>
            <a:off x="4868862" y="990600"/>
            <a:ext cx="317501" cy="2246798"/>
            <a:chOff x="0" y="0"/>
            <a:chExt cx="317500" cy="2246797"/>
          </a:xfrm>
        </p:grpSpPr>
        <p:sp>
          <p:nvSpPr>
            <p:cNvPr id="2324" name="7"/>
            <p:cNvSpPr txBox="1"/>
            <p:nvPr/>
          </p:nvSpPr>
          <p:spPr>
            <a:xfrm>
              <a:off x="0" y="17605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2325" name="Rectangle"/>
            <p:cNvSpPr/>
            <p:nvPr/>
          </p:nvSpPr>
          <p:spPr>
            <a:xfrm>
              <a:off x="63500" y="0"/>
              <a:ext cx="254000" cy="17653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2329" name="Group"/>
          <p:cNvGrpSpPr/>
          <p:nvPr/>
        </p:nvGrpSpPr>
        <p:grpSpPr>
          <a:xfrm>
            <a:off x="5605462" y="744537"/>
            <a:ext cx="279401" cy="2475399"/>
            <a:chOff x="0" y="0"/>
            <a:chExt cx="279400" cy="2475397"/>
          </a:xfrm>
        </p:grpSpPr>
        <p:sp>
          <p:nvSpPr>
            <p:cNvPr id="2327" name="8"/>
            <p:cNvSpPr txBox="1"/>
            <p:nvPr/>
          </p:nvSpPr>
          <p:spPr>
            <a:xfrm>
              <a:off x="0" y="19891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2328" name="Rectangle"/>
            <p:cNvSpPr/>
            <p:nvPr/>
          </p:nvSpPr>
          <p:spPr>
            <a:xfrm>
              <a:off x="25400" y="0"/>
              <a:ext cx="254000" cy="19939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2332" name="Group"/>
          <p:cNvGrpSpPr/>
          <p:nvPr/>
        </p:nvGrpSpPr>
        <p:grpSpPr>
          <a:xfrm>
            <a:off x="6267449" y="455612"/>
            <a:ext cx="279401" cy="2742099"/>
            <a:chOff x="0" y="0"/>
            <a:chExt cx="279400" cy="2742097"/>
          </a:xfrm>
        </p:grpSpPr>
        <p:sp>
          <p:nvSpPr>
            <p:cNvPr id="2330" name="9"/>
            <p:cNvSpPr txBox="1"/>
            <p:nvPr/>
          </p:nvSpPr>
          <p:spPr>
            <a:xfrm>
              <a:off x="0" y="22558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9</a:t>
              </a:r>
            </a:p>
          </p:txBody>
        </p:sp>
        <p:sp>
          <p:nvSpPr>
            <p:cNvPr id="2331" name="Rectangle"/>
            <p:cNvSpPr/>
            <p:nvPr/>
          </p:nvSpPr>
          <p:spPr>
            <a:xfrm>
              <a:off x="25400" y="0"/>
              <a:ext cx="254000" cy="22606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sp>
        <p:nvSpPr>
          <p:cNvPr id="2333" name="Bubble Sort"/>
          <p:cNvSpPr txBox="1"/>
          <p:nvPr/>
        </p:nvSpPr>
        <p:spPr>
          <a:xfrm>
            <a:off x="2451100" y="4833935"/>
            <a:ext cx="1881747" cy="4862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9044" tIns="19044" rIns="19044" bIns="19044">
            <a:spAutoFit/>
          </a:bodyPr>
          <a:lstStyle>
            <a:lvl1pPr defTabSz="762000">
              <a:lnSpc>
                <a:spcPts val="3600"/>
              </a:lnSpc>
              <a:tabLst>
                <a:tab pos="355600" algn="l"/>
                <a:tab pos="711200" algn="l"/>
                <a:tab pos="1079500" algn="l"/>
              </a:tabLst>
              <a:defRPr sz="30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lvl1pPr>
          </a:lstStyle>
          <a:p>
            <a:pPr/>
            <a:r>
              <a:t>Bubble Sort</a:t>
            </a:r>
          </a:p>
        </p:txBody>
      </p:sp>
      <p:sp>
        <p:nvSpPr>
          <p:cNvPr id="2334" name="Line"/>
          <p:cNvSpPr/>
          <p:nvPr/>
        </p:nvSpPr>
        <p:spPr>
          <a:xfrm flipH="1">
            <a:off x="6756399" y="571500"/>
            <a:ext cx="1" cy="4241800"/>
          </a:xfrm>
          <a:prstGeom prst="line">
            <a:avLst/>
          </a:prstGeom>
          <a:ln w="25400">
            <a:solidFill>
              <a:srgbClr val="FFFFFF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335" name="Line"/>
          <p:cNvSpPr/>
          <p:nvPr/>
        </p:nvSpPr>
        <p:spPr>
          <a:xfrm flipV="1">
            <a:off x="4711700" y="384174"/>
            <a:ext cx="0" cy="4464051"/>
          </a:xfrm>
          <a:prstGeom prst="line">
            <a:avLst/>
          </a:prstGeom>
          <a:ln w="38100">
            <a:solidFill>
              <a:srgbClr val="FF00FF"/>
            </a:solidFill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39" name="Group"/>
          <p:cNvGrpSpPr/>
          <p:nvPr/>
        </p:nvGrpSpPr>
        <p:grpSpPr>
          <a:xfrm>
            <a:off x="4208462" y="2476499"/>
            <a:ext cx="317501" cy="735499"/>
            <a:chOff x="0" y="0"/>
            <a:chExt cx="317500" cy="735497"/>
          </a:xfrm>
        </p:grpSpPr>
        <p:sp>
          <p:nvSpPr>
            <p:cNvPr id="2337" name="1"/>
            <p:cNvSpPr txBox="1"/>
            <p:nvPr/>
          </p:nvSpPr>
          <p:spPr>
            <a:xfrm>
              <a:off x="0" y="2492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338" name="Rectangle"/>
            <p:cNvSpPr/>
            <p:nvPr/>
          </p:nvSpPr>
          <p:spPr>
            <a:xfrm>
              <a:off x="50800" y="0"/>
              <a:ext cx="266700" cy="2540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2342" name="Group"/>
          <p:cNvGrpSpPr/>
          <p:nvPr/>
        </p:nvGrpSpPr>
        <p:grpSpPr>
          <a:xfrm>
            <a:off x="2335212" y="2247900"/>
            <a:ext cx="279401" cy="976798"/>
            <a:chOff x="0" y="0"/>
            <a:chExt cx="279400" cy="976797"/>
          </a:xfrm>
        </p:grpSpPr>
        <p:sp>
          <p:nvSpPr>
            <p:cNvPr id="2340" name="2"/>
            <p:cNvSpPr txBox="1"/>
            <p:nvPr/>
          </p:nvSpPr>
          <p:spPr>
            <a:xfrm>
              <a:off x="0" y="4905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2341" name="Rectangle"/>
            <p:cNvSpPr/>
            <p:nvPr/>
          </p:nvSpPr>
          <p:spPr>
            <a:xfrm>
              <a:off x="12700" y="0"/>
              <a:ext cx="266700" cy="5080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2345" name="Group"/>
          <p:cNvGrpSpPr/>
          <p:nvPr/>
        </p:nvGrpSpPr>
        <p:grpSpPr>
          <a:xfrm>
            <a:off x="1111249" y="1993900"/>
            <a:ext cx="304801" cy="1230798"/>
            <a:chOff x="0" y="0"/>
            <a:chExt cx="304800" cy="1230797"/>
          </a:xfrm>
        </p:grpSpPr>
        <p:sp>
          <p:nvSpPr>
            <p:cNvPr id="2343" name="3"/>
            <p:cNvSpPr txBox="1"/>
            <p:nvPr/>
          </p:nvSpPr>
          <p:spPr>
            <a:xfrm>
              <a:off x="0" y="7445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2344" name="Rectangle"/>
            <p:cNvSpPr/>
            <p:nvPr/>
          </p:nvSpPr>
          <p:spPr>
            <a:xfrm>
              <a:off x="38100" y="0"/>
              <a:ext cx="266700" cy="7493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2348" name="Group"/>
          <p:cNvGrpSpPr/>
          <p:nvPr/>
        </p:nvGrpSpPr>
        <p:grpSpPr>
          <a:xfrm>
            <a:off x="1649412" y="1679575"/>
            <a:ext cx="342901" cy="1497498"/>
            <a:chOff x="0" y="0"/>
            <a:chExt cx="342900" cy="1497497"/>
          </a:xfrm>
        </p:grpSpPr>
        <p:sp>
          <p:nvSpPr>
            <p:cNvPr id="2346" name="4"/>
            <p:cNvSpPr txBox="1"/>
            <p:nvPr/>
          </p:nvSpPr>
          <p:spPr>
            <a:xfrm>
              <a:off x="0" y="10112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2347" name="Rectangle"/>
            <p:cNvSpPr/>
            <p:nvPr/>
          </p:nvSpPr>
          <p:spPr>
            <a:xfrm>
              <a:off x="76200" y="0"/>
              <a:ext cx="266700" cy="10160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2351" name="Group"/>
          <p:cNvGrpSpPr/>
          <p:nvPr/>
        </p:nvGrpSpPr>
        <p:grpSpPr>
          <a:xfrm>
            <a:off x="2911474" y="1485900"/>
            <a:ext cx="317502" cy="1726098"/>
            <a:chOff x="0" y="0"/>
            <a:chExt cx="317500" cy="1726097"/>
          </a:xfrm>
        </p:grpSpPr>
        <p:sp>
          <p:nvSpPr>
            <p:cNvPr id="2349" name="5"/>
            <p:cNvSpPr txBox="1"/>
            <p:nvPr/>
          </p:nvSpPr>
          <p:spPr>
            <a:xfrm>
              <a:off x="0" y="12398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2350" name="Rectangle"/>
            <p:cNvSpPr/>
            <p:nvPr/>
          </p:nvSpPr>
          <p:spPr>
            <a:xfrm>
              <a:off x="50800" y="0"/>
              <a:ext cx="266701" cy="12446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2354" name="Group"/>
          <p:cNvGrpSpPr/>
          <p:nvPr/>
        </p:nvGrpSpPr>
        <p:grpSpPr>
          <a:xfrm>
            <a:off x="3535362" y="1231900"/>
            <a:ext cx="317501" cy="1967398"/>
            <a:chOff x="0" y="0"/>
            <a:chExt cx="317500" cy="1967397"/>
          </a:xfrm>
        </p:grpSpPr>
        <p:sp>
          <p:nvSpPr>
            <p:cNvPr id="2352" name="6"/>
            <p:cNvSpPr txBox="1"/>
            <p:nvPr/>
          </p:nvSpPr>
          <p:spPr>
            <a:xfrm>
              <a:off x="0" y="14811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2353" name="Rectangle"/>
            <p:cNvSpPr/>
            <p:nvPr/>
          </p:nvSpPr>
          <p:spPr>
            <a:xfrm>
              <a:off x="63500" y="0"/>
              <a:ext cx="254000" cy="14986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2357" name="Group"/>
          <p:cNvGrpSpPr/>
          <p:nvPr/>
        </p:nvGrpSpPr>
        <p:grpSpPr>
          <a:xfrm>
            <a:off x="4868862" y="990600"/>
            <a:ext cx="317501" cy="2246798"/>
            <a:chOff x="0" y="0"/>
            <a:chExt cx="317500" cy="2246797"/>
          </a:xfrm>
        </p:grpSpPr>
        <p:sp>
          <p:nvSpPr>
            <p:cNvPr id="2355" name="7"/>
            <p:cNvSpPr txBox="1"/>
            <p:nvPr/>
          </p:nvSpPr>
          <p:spPr>
            <a:xfrm>
              <a:off x="0" y="17605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2356" name="Rectangle"/>
            <p:cNvSpPr/>
            <p:nvPr/>
          </p:nvSpPr>
          <p:spPr>
            <a:xfrm>
              <a:off x="63500" y="0"/>
              <a:ext cx="254000" cy="17653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2360" name="Group"/>
          <p:cNvGrpSpPr/>
          <p:nvPr/>
        </p:nvGrpSpPr>
        <p:grpSpPr>
          <a:xfrm>
            <a:off x="5605462" y="744537"/>
            <a:ext cx="279401" cy="2475399"/>
            <a:chOff x="0" y="0"/>
            <a:chExt cx="279400" cy="2475397"/>
          </a:xfrm>
        </p:grpSpPr>
        <p:sp>
          <p:nvSpPr>
            <p:cNvPr id="2358" name="8"/>
            <p:cNvSpPr txBox="1"/>
            <p:nvPr/>
          </p:nvSpPr>
          <p:spPr>
            <a:xfrm>
              <a:off x="0" y="19891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2359" name="Rectangle"/>
            <p:cNvSpPr/>
            <p:nvPr/>
          </p:nvSpPr>
          <p:spPr>
            <a:xfrm>
              <a:off x="25400" y="0"/>
              <a:ext cx="254000" cy="19939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2363" name="Group"/>
          <p:cNvGrpSpPr/>
          <p:nvPr/>
        </p:nvGrpSpPr>
        <p:grpSpPr>
          <a:xfrm>
            <a:off x="6267449" y="455612"/>
            <a:ext cx="279401" cy="2742099"/>
            <a:chOff x="0" y="0"/>
            <a:chExt cx="279400" cy="2742097"/>
          </a:xfrm>
        </p:grpSpPr>
        <p:sp>
          <p:nvSpPr>
            <p:cNvPr id="2361" name="9"/>
            <p:cNvSpPr txBox="1"/>
            <p:nvPr/>
          </p:nvSpPr>
          <p:spPr>
            <a:xfrm>
              <a:off x="0" y="22558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9</a:t>
              </a:r>
            </a:p>
          </p:txBody>
        </p:sp>
        <p:sp>
          <p:nvSpPr>
            <p:cNvPr id="2362" name="Rectangle"/>
            <p:cNvSpPr/>
            <p:nvPr/>
          </p:nvSpPr>
          <p:spPr>
            <a:xfrm>
              <a:off x="25400" y="0"/>
              <a:ext cx="254000" cy="22606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sp>
        <p:nvSpPr>
          <p:cNvPr id="2364" name="Bubble Sort"/>
          <p:cNvSpPr txBox="1"/>
          <p:nvPr/>
        </p:nvSpPr>
        <p:spPr>
          <a:xfrm>
            <a:off x="2451100" y="4833935"/>
            <a:ext cx="1881747" cy="4862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9044" tIns="19044" rIns="19044" bIns="19044">
            <a:spAutoFit/>
          </a:bodyPr>
          <a:lstStyle>
            <a:lvl1pPr defTabSz="762000">
              <a:lnSpc>
                <a:spcPts val="3600"/>
              </a:lnSpc>
              <a:tabLst>
                <a:tab pos="355600" algn="l"/>
                <a:tab pos="711200" algn="l"/>
                <a:tab pos="1079500" algn="l"/>
              </a:tabLst>
              <a:defRPr sz="30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lvl1pPr>
          </a:lstStyle>
          <a:p>
            <a:pPr/>
            <a:r>
              <a:t>Bubble Sort</a:t>
            </a:r>
          </a:p>
        </p:txBody>
      </p:sp>
      <p:sp>
        <p:nvSpPr>
          <p:cNvPr id="2365" name="Line"/>
          <p:cNvSpPr/>
          <p:nvPr/>
        </p:nvSpPr>
        <p:spPr>
          <a:xfrm flipH="1">
            <a:off x="6756399" y="571500"/>
            <a:ext cx="1" cy="4241800"/>
          </a:xfrm>
          <a:prstGeom prst="line">
            <a:avLst/>
          </a:prstGeom>
          <a:ln w="25400">
            <a:solidFill>
              <a:srgbClr val="FFFFFF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366" name="Line"/>
          <p:cNvSpPr/>
          <p:nvPr/>
        </p:nvSpPr>
        <p:spPr>
          <a:xfrm flipV="1">
            <a:off x="4711700" y="384174"/>
            <a:ext cx="0" cy="4464051"/>
          </a:xfrm>
          <a:prstGeom prst="line">
            <a:avLst/>
          </a:prstGeom>
          <a:ln w="38100">
            <a:solidFill>
              <a:srgbClr val="FF00FF"/>
            </a:solidFill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70" name="Group"/>
          <p:cNvGrpSpPr/>
          <p:nvPr/>
        </p:nvGrpSpPr>
        <p:grpSpPr>
          <a:xfrm>
            <a:off x="3559174" y="2476499"/>
            <a:ext cx="317501" cy="735499"/>
            <a:chOff x="0" y="0"/>
            <a:chExt cx="317500" cy="735497"/>
          </a:xfrm>
        </p:grpSpPr>
        <p:sp>
          <p:nvSpPr>
            <p:cNvPr id="2368" name="1"/>
            <p:cNvSpPr txBox="1"/>
            <p:nvPr/>
          </p:nvSpPr>
          <p:spPr>
            <a:xfrm>
              <a:off x="0" y="2492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369" name="Rectangle"/>
            <p:cNvSpPr/>
            <p:nvPr/>
          </p:nvSpPr>
          <p:spPr>
            <a:xfrm>
              <a:off x="50800" y="0"/>
              <a:ext cx="266700" cy="2540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2373" name="Group"/>
          <p:cNvGrpSpPr/>
          <p:nvPr/>
        </p:nvGrpSpPr>
        <p:grpSpPr>
          <a:xfrm>
            <a:off x="2335212" y="2247900"/>
            <a:ext cx="279401" cy="976798"/>
            <a:chOff x="0" y="0"/>
            <a:chExt cx="279400" cy="976797"/>
          </a:xfrm>
        </p:grpSpPr>
        <p:sp>
          <p:nvSpPr>
            <p:cNvPr id="2371" name="2"/>
            <p:cNvSpPr txBox="1"/>
            <p:nvPr/>
          </p:nvSpPr>
          <p:spPr>
            <a:xfrm>
              <a:off x="0" y="4905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2372" name="Rectangle"/>
            <p:cNvSpPr/>
            <p:nvPr/>
          </p:nvSpPr>
          <p:spPr>
            <a:xfrm>
              <a:off x="12700" y="0"/>
              <a:ext cx="266700" cy="5080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2376" name="Group"/>
          <p:cNvGrpSpPr/>
          <p:nvPr/>
        </p:nvGrpSpPr>
        <p:grpSpPr>
          <a:xfrm>
            <a:off x="1111249" y="1993900"/>
            <a:ext cx="304801" cy="1230798"/>
            <a:chOff x="0" y="0"/>
            <a:chExt cx="304800" cy="1230797"/>
          </a:xfrm>
        </p:grpSpPr>
        <p:sp>
          <p:nvSpPr>
            <p:cNvPr id="2374" name="3"/>
            <p:cNvSpPr txBox="1"/>
            <p:nvPr/>
          </p:nvSpPr>
          <p:spPr>
            <a:xfrm>
              <a:off x="0" y="7445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2375" name="Rectangle"/>
            <p:cNvSpPr/>
            <p:nvPr/>
          </p:nvSpPr>
          <p:spPr>
            <a:xfrm>
              <a:off x="38100" y="0"/>
              <a:ext cx="266700" cy="7493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2379" name="Group"/>
          <p:cNvGrpSpPr/>
          <p:nvPr/>
        </p:nvGrpSpPr>
        <p:grpSpPr>
          <a:xfrm>
            <a:off x="1649412" y="1679575"/>
            <a:ext cx="342901" cy="1497498"/>
            <a:chOff x="0" y="0"/>
            <a:chExt cx="342900" cy="1497497"/>
          </a:xfrm>
        </p:grpSpPr>
        <p:sp>
          <p:nvSpPr>
            <p:cNvPr id="2377" name="4"/>
            <p:cNvSpPr txBox="1"/>
            <p:nvPr/>
          </p:nvSpPr>
          <p:spPr>
            <a:xfrm>
              <a:off x="0" y="10112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2378" name="Rectangle"/>
            <p:cNvSpPr/>
            <p:nvPr/>
          </p:nvSpPr>
          <p:spPr>
            <a:xfrm>
              <a:off x="76200" y="0"/>
              <a:ext cx="266700" cy="10160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2382" name="Group"/>
          <p:cNvGrpSpPr/>
          <p:nvPr/>
        </p:nvGrpSpPr>
        <p:grpSpPr>
          <a:xfrm>
            <a:off x="2911474" y="1485900"/>
            <a:ext cx="317502" cy="1726098"/>
            <a:chOff x="0" y="0"/>
            <a:chExt cx="317500" cy="1726097"/>
          </a:xfrm>
        </p:grpSpPr>
        <p:sp>
          <p:nvSpPr>
            <p:cNvPr id="2380" name="5"/>
            <p:cNvSpPr txBox="1"/>
            <p:nvPr/>
          </p:nvSpPr>
          <p:spPr>
            <a:xfrm>
              <a:off x="0" y="12398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2381" name="Rectangle"/>
            <p:cNvSpPr/>
            <p:nvPr/>
          </p:nvSpPr>
          <p:spPr>
            <a:xfrm>
              <a:off x="50800" y="0"/>
              <a:ext cx="266701" cy="12446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2385" name="Group"/>
          <p:cNvGrpSpPr/>
          <p:nvPr/>
        </p:nvGrpSpPr>
        <p:grpSpPr>
          <a:xfrm>
            <a:off x="4183062" y="1231900"/>
            <a:ext cx="317501" cy="1967398"/>
            <a:chOff x="0" y="0"/>
            <a:chExt cx="317500" cy="1967397"/>
          </a:xfrm>
        </p:grpSpPr>
        <p:sp>
          <p:nvSpPr>
            <p:cNvPr id="2383" name="6"/>
            <p:cNvSpPr txBox="1"/>
            <p:nvPr/>
          </p:nvSpPr>
          <p:spPr>
            <a:xfrm>
              <a:off x="0" y="14811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2384" name="Rectangle"/>
            <p:cNvSpPr/>
            <p:nvPr/>
          </p:nvSpPr>
          <p:spPr>
            <a:xfrm>
              <a:off x="63500" y="0"/>
              <a:ext cx="254000" cy="14986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2388" name="Group"/>
          <p:cNvGrpSpPr/>
          <p:nvPr/>
        </p:nvGrpSpPr>
        <p:grpSpPr>
          <a:xfrm>
            <a:off x="4868862" y="990600"/>
            <a:ext cx="317501" cy="2246798"/>
            <a:chOff x="0" y="0"/>
            <a:chExt cx="317500" cy="2246797"/>
          </a:xfrm>
        </p:grpSpPr>
        <p:sp>
          <p:nvSpPr>
            <p:cNvPr id="2386" name="7"/>
            <p:cNvSpPr txBox="1"/>
            <p:nvPr/>
          </p:nvSpPr>
          <p:spPr>
            <a:xfrm>
              <a:off x="0" y="17605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2387" name="Rectangle"/>
            <p:cNvSpPr/>
            <p:nvPr/>
          </p:nvSpPr>
          <p:spPr>
            <a:xfrm>
              <a:off x="63500" y="0"/>
              <a:ext cx="254000" cy="17653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2391" name="Group"/>
          <p:cNvGrpSpPr/>
          <p:nvPr/>
        </p:nvGrpSpPr>
        <p:grpSpPr>
          <a:xfrm>
            <a:off x="5605462" y="744537"/>
            <a:ext cx="279401" cy="2475399"/>
            <a:chOff x="0" y="0"/>
            <a:chExt cx="279400" cy="2475397"/>
          </a:xfrm>
        </p:grpSpPr>
        <p:sp>
          <p:nvSpPr>
            <p:cNvPr id="2389" name="8"/>
            <p:cNvSpPr txBox="1"/>
            <p:nvPr/>
          </p:nvSpPr>
          <p:spPr>
            <a:xfrm>
              <a:off x="0" y="19891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2390" name="Rectangle"/>
            <p:cNvSpPr/>
            <p:nvPr/>
          </p:nvSpPr>
          <p:spPr>
            <a:xfrm>
              <a:off x="25400" y="0"/>
              <a:ext cx="254000" cy="19939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2394" name="Group"/>
          <p:cNvGrpSpPr/>
          <p:nvPr/>
        </p:nvGrpSpPr>
        <p:grpSpPr>
          <a:xfrm>
            <a:off x="6267449" y="455612"/>
            <a:ext cx="279401" cy="2742099"/>
            <a:chOff x="0" y="0"/>
            <a:chExt cx="279400" cy="2742097"/>
          </a:xfrm>
        </p:grpSpPr>
        <p:sp>
          <p:nvSpPr>
            <p:cNvPr id="2392" name="9"/>
            <p:cNvSpPr txBox="1"/>
            <p:nvPr/>
          </p:nvSpPr>
          <p:spPr>
            <a:xfrm>
              <a:off x="0" y="22558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9</a:t>
              </a:r>
            </a:p>
          </p:txBody>
        </p:sp>
        <p:sp>
          <p:nvSpPr>
            <p:cNvPr id="2393" name="Rectangle"/>
            <p:cNvSpPr/>
            <p:nvPr/>
          </p:nvSpPr>
          <p:spPr>
            <a:xfrm>
              <a:off x="25400" y="0"/>
              <a:ext cx="254000" cy="22606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sp>
        <p:nvSpPr>
          <p:cNvPr id="2395" name="Bubble Sort"/>
          <p:cNvSpPr txBox="1"/>
          <p:nvPr/>
        </p:nvSpPr>
        <p:spPr>
          <a:xfrm>
            <a:off x="2451100" y="4833935"/>
            <a:ext cx="1881747" cy="4862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9044" tIns="19044" rIns="19044" bIns="19044">
            <a:spAutoFit/>
          </a:bodyPr>
          <a:lstStyle>
            <a:lvl1pPr defTabSz="762000">
              <a:lnSpc>
                <a:spcPts val="3600"/>
              </a:lnSpc>
              <a:tabLst>
                <a:tab pos="355600" algn="l"/>
                <a:tab pos="711200" algn="l"/>
                <a:tab pos="1079500" algn="l"/>
              </a:tabLst>
              <a:defRPr sz="30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lvl1pPr>
          </a:lstStyle>
          <a:p>
            <a:pPr/>
            <a:r>
              <a:t>Bubble Sort</a:t>
            </a:r>
          </a:p>
        </p:txBody>
      </p:sp>
      <p:sp>
        <p:nvSpPr>
          <p:cNvPr id="2396" name="Line"/>
          <p:cNvSpPr/>
          <p:nvPr/>
        </p:nvSpPr>
        <p:spPr>
          <a:xfrm flipH="1">
            <a:off x="6756399" y="571500"/>
            <a:ext cx="1" cy="4241800"/>
          </a:xfrm>
          <a:prstGeom prst="line">
            <a:avLst/>
          </a:prstGeom>
          <a:ln w="25400">
            <a:solidFill>
              <a:srgbClr val="FFFFFF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397" name="Line"/>
          <p:cNvSpPr/>
          <p:nvPr/>
        </p:nvSpPr>
        <p:spPr>
          <a:xfrm flipV="1">
            <a:off x="4711700" y="384174"/>
            <a:ext cx="0" cy="4464051"/>
          </a:xfrm>
          <a:prstGeom prst="line">
            <a:avLst/>
          </a:prstGeom>
          <a:ln w="38100">
            <a:solidFill>
              <a:srgbClr val="FF00FF"/>
            </a:solidFill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1" name="Group"/>
          <p:cNvGrpSpPr/>
          <p:nvPr/>
        </p:nvGrpSpPr>
        <p:grpSpPr>
          <a:xfrm>
            <a:off x="3559174" y="2476499"/>
            <a:ext cx="317501" cy="735499"/>
            <a:chOff x="0" y="0"/>
            <a:chExt cx="317500" cy="735497"/>
          </a:xfrm>
        </p:grpSpPr>
        <p:sp>
          <p:nvSpPr>
            <p:cNvPr id="2399" name="1"/>
            <p:cNvSpPr txBox="1"/>
            <p:nvPr/>
          </p:nvSpPr>
          <p:spPr>
            <a:xfrm>
              <a:off x="0" y="2492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400" name="Rectangle"/>
            <p:cNvSpPr/>
            <p:nvPr/>
          </p:nvSpPr>
          <p:spPr>
            <a:xfrm>
              <a:off x="50800" y="0"/>
              <a:ext cx="266700" cy="2540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2404" name="Group"/>
          <p:cNvGrpSpPr/>
          <p:nvPr/>
        </p:nvGrpSpPr>
        <p:grpSpPr>
          <a:xfrm>
            <a:off x="2335212" y="2247900"/>
            <a:ext cx="279401" cy="976798"/>
            <a:chOff x="0" y="0"/>
            <a:chExt cx="279400" cy="976797"/>
          </a:xfrm>
        </p:grpSpPr>
        <p:sp>
          <p:nvSpPr>
            <p:cNvPr id="2402" name="2"/>
            <p:cNvSpPr txBox="1"/>
            <p:nvPr/>
          </p:nvSpPr>
          <p:spPr>
            <a:xfrm>
              <a:off x="0" y="4905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2403" name="Rectangle"/>
            <p:cNvSpPr/>
            <p:nvPr/>
          </p:nvSpPr>
          <p:spPr>
            <a:xfrm>
              <a:off x="12700" y="0"/>
              <a:ext cx="266700" cy="5080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2407" name="Group"/>
          <p:cNvGrpSpPr/>
          <p:nvPr/>
        </p:nvGrpSpPr>
        <p:grpSpPr>
          <a:xfrm>
            <a:off x="1111249" y="1993900"/>
            <a:ext cx="304801" cy="1230798"/>
            <a:chOff x="0" y="0"/>
            <a:chExt cx="304800" cy="1230797"/>
          </a:xfrm>
        </p:grpSpPr>
        <p:sp>
          <p:nvSpPr>
            <p:cNvPr id="2405" name="3"/>
            <p:cNvSpPr txBox="1"/>
            <p:nvPr/>
          </p:nvSpPr>
          <p:spPr>
            <a:xfrm>
              <a:off x="0" y="7445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2406" name="Rectangle"/>
            <p:cNvSpPr/>
            <p:nvPr/>
          </p:nvSpPr>
          <p:spPr>
            <a:xfrm>
              <a:off x="38100" y="0"/>
              <a:ext cx="266700" cy="7493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2410" name="Group"/>
          <p:cNvGrpSpPr/>
          <p:nvPr/>
        </p:nvGrpSpPr>
        <p:grpSpPr>
          <a:xfrm>
            <a:off x="1649412" y="1679575"/>
            <a:ext cx="342901" cy="1497498"/>
            <a:chOff x="0" y="0"/>
            <a:chExt cx="342900" cy="1497497"/>
          </a:xfrm>
        </p:grpSpPr>
        <p:sp>
          <p:nvSpPr>
            <p:cNvPr id="2408" name="4"/>
            <p:cNvSpPr txBox="1"/>
            <p:nvPr/>
          </p:nvSpPr>
          <p:spPr>
            <a:xfrm>
              <a:off x="0" y="10112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2409" name="Rectangle"/>
            <p:cNvSpPr/>
            <p:nvPr/>
          </p:nvSpPr>
          <p:spPr>
            <a:xfrm>
              <a:off x="76200" y="0"/>
              <a:ext cx="266700" cy="10160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2413" name="Group"/>
          <p:cNvGrpSpPr/>
          <p:nvPr/>
        </p:nvGrpSpPr>
        <p:grpSpPr>
          <a:xfrm>
            <a:off x="2911474" y="1485900"/>
            <a:ext cx="317502" cy="1726098"/>
            <a:chOff x="0" y="0"/>
            <a:chExt cx="317500" cy="1726097"/>
          </a:xfrm>
        </p:grpSpPr>
        <p:sp>
          <p:nvSpPr>
            <p:cNvPr id="2411" name="5"/>
            <p:cNvSpPr txBox="1"/>
            <p:nvPr/>
          </p:nvSpPr>
          <p:spPr>
            <a:xfrm>
              <a:off x="0" y="12398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2412" name="Rectangle"/>
            <p:cNvSpPr/>
            <p:nvPr/>
          </p:nvSpPr>
          <p:spPr>
            <a:xfrm>
              <a:off x="50800" y="0"/>
              <a:ext cx="266701" cy="12446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2416" name="Group"/>
          <p:cNvGrpSpPr/>
          <p:nvPr/>
        </p:nvGrpSpPr>
        <p:grpSpPr>
          <a:xfrm>
            <a:off x="4183062" y="1231900"/>
            <a:ext cx="317501" cy="1967398"/>
            <a:chOff x="0" y="0"/>
            <a:chExt cx="317500" cy="1967397"/>
          </a:xfrm>
        </p:grpSpPr>
        <p:sp>
          <p:nvSpPr>
            <p:cNvPr id="2414" name="6"/>
            <p:cNvSpPr txBox="1"/>
            <p:nvPr/>
          </p:nvSpPr>
          <p:spPr>
            <a:xfrm>
              <a:off x="0" y="14811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2415" name="Rectangle"/>
            <p:cNvSpPr/>
            <p:nvPr/>
          </p:nvSpPr>
          <p:spPr>
            <a:xfrm>
              <a:off x="63500" y="0"/>
              <a:ext cx="254000" cy="14986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2419" name="Group"/>
          <p:cNvGrpSpPr/>
          <p:nvPr/>
        </p:nvGrpSpPr>
        <p:grpSpPr>
          <a:xfrm>
            <a:off x="4868862" y="990600"/>
            <a:ext cx="317501" cy="2246798"/>
            <a:chOff x="0" y="0"/>
            <a:chExt cx="317500" cy="2246797"/>
          </a:xfrm>
        </p:grpSpPr>
        <p:sp>
          <p:nvSpPr>
            <p:cNvPr id="2417" name="7"/>
            <p:cNvSpPr txBox="1"/>
            <p:nvPr/>
          </p:nvSpPr>
          <p:spPr>
            <a:xfrm>
              <a:off x="0" y="17605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2418" name="Rectangle"/>
            <p:cNvSpPr/>
            <p:nvPr/>
          </p:nvSpPr>
          <p:spPr>
            <a:xfrm>
              <a:off x="63500" y="0"/>
              <a:ext cx="254000" cy="17653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2422" name="Group"/>
          <p:cNvGrpSpPr/>
          <p:nvPr/>
        </p:nvGrpSpPr>
        <p:grpSpPr>
          <a:xfrm>
            <a:off x="5605462" y="744537"/>
            <a:ext cx="279401" cy="2475399"/>
            <a:chOff x="0" y="0"/>
            <a:chExt cx="279400" cy="2475397"/>
          </a:xfrm>
        </p:grpSpPr>
        <p:sp>
          <p:nvSpPr>
            <p:cNvPr id="2420" name="8"/>
            <p:cNvSpPr txBox="1"/>
            <p:nvPr/>
          </p:nvSpPr>
          <p:spPr>
            <a:xfrm>
              <a:off x="0" y="19891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2421" name="Rectangle"/>
            <p:cNvSpPr/>
            <p:nvPr/>
          </p:nvSpPr>
          <p:spPr>
            <a:xfrm>
              <a:off x="25400" y="0"/>
              <a:ext cx="254000" cy="19939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2425" name="Group"/>
          <p:cNvGrpSpPr/>
          <p:nvPr/>
        </p:nvGrpSpPr>
        <p:grpSpPr>
          <a:xfrm>
            <a:off x="6267449" y="455612"/>
            <a:ext cx="279401" cy="2742099"/>
            <a:chOff x="0" y="0"/>
            <a:chExt cx="279400" cy="2742097"/>
          </a:xfrm>
        </p:grpSpPr>
        <p:sp>
          <p:nvSpPr>
            <p:cNvPr id="2423" name="9"/>
            <p:cNvSpPr txBox="1"/>
            <p:nvPr/>
          </p:nvSpPr>
          <p:spPr>
            <a:xfrm>
              <a:off x="0" y="22558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9</a:t>
              </a:r>
            </a:p>
          </p:txBody>
        </p:sp>
        <p:sp>
          <p:nvSpPr>
            <p:cNvPr id="2424" name="Rectangle"/>
            <p:cNvSpPr/>
            <p:nvPr/>
          </p:nvSpPr>
          <p:spPr>
            <a:xfrm>
              <a:off x="25400" y="0"/>
              <a:ext cx="254000" cy="22606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sp>
        <p:nvSpPr>
          <p:cNvPr id="2426" name="Bubble Sort"/>
          <p:cNvSpPr txBox="1"/>
          <p:nvPr/>
        </p:nvSpPr>
        <p:spPr>
          <a:xfrm>
            <a:off x="2451100" y="4833935"/>
            <a:ext cx="1881747" cy="4862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9044" tIns="19044" rIns="19044" bIns="19044">
            <a:spAutoFit/>
          </a:bodyPr>
          <a:lstStyle>
            <a:lvl1pPr defTabSz="762000">
              <a:lnSpc>
                <a:spcPts val="3600"/>
              </a:lnSpc>
              <a:tabLst>
                <a:tab pos="355600" algn="l"/>
                <a:tab pos="711200" algn="l"/>
                <a:tab pos="1079500" algn="l"/>
              </a:tabLst>
              <a:defRPr sz="30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lvl1pPr>
          </a:lstStyle>
          <a:p>
            <a:pPr/>
            <a:r>
              <a:t>Bubble Sort</a:t>
            </a:r>
          </a:p>
        </p:txBody>
      </p:sp>
      <p:sp>
        <p:nvSpPr>
          <p:cNvPr id="2427" name="Line"/>
          <p:cNvSpPr/>
          <p:nvPr/>
        </p:nvSpPr>
        <p:spPr>
          <a:xfrm flipH="1">
            <a:off x="6756399" y="571500"/>
            <a:ext cx="1" cy="4241800"/>
          </a:xfrm>
          <a:prstGeom prst="line">
            <a:avLst/>
          </a:prstGeom>
          <a:ln w="25400">
            <a:solidFill>
              <a:srgbClr val="FFFFFF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428" name="Line"/>
          <p:cNvSpPr/>
          <p:nvPr/>
        </p:nvSpPr>
        <p:spPr>
          <a:xfrm flipV="1">
            <a:off x="4064000" y="384174"/>
            <a:ext cx="0" cy="4464051"/>
          </a:xfrm>
          <a:prstGeom prst="line">
            <a:avLst/>
          </a:prstGeom>
          <a:ln w="38100">
            <a:solidFill>
              <a:srgbClr val="FF00FF"/>
            </a:solidFill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32" name="Group"/>
          <p:cNvGrpSpPr/>
          <p:nvPr/>
        </p:nvGrpSpPr>
        <p:grpSpPr>
          <a:xfrm>
            <a:off x="3559174" y="2476499"/>
            <a:ext cx="317501" cy="735499"/>
            <a:chOff x="0" y="0"/>
            <a:chExt cx="317500" cy="735497"/>
          </a:xfrm>
        </p:grpSpPr>
        <p:sp>
          <p:nvSpPr>
            <p:cNvPr id="2430" name="1"/>
            <p:cNvSpPr txBox="1"/>
            <p:nvPr/>
          </p:nvSpPr>
          <p:spPr>
            <a:xfrm>
              <a:off x="0" y="2492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431" name="Rectangle"/>
            <p:cNvSpPr/>
            <p:nvPr/>
          </p:nvSpPr>
          <p:spPr>
            <a:xfrm>
              <a:off x="50800" y="0"/>
              <a:ext cx="266700" cy="2540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2435" name="Group"/>
          <p:cNvGrpSpPr/>
          <p:nvPr/>
        </p:nvGrpSpPr>
        <p:grpSpPr>
          <a:xfrm>
            <a:off x="1776412" y="2247900"/>
            <a:ext cx="279401" cy="976798"/>
            <a:chOff x="0" y="0"/>
            <a:chExt cx="279400" cy="976797"/>
          </a:xfrm>
        </p:grpSpPr>
        <p:sp>
          <p:nvSpPr>
            <p:cNvPr id="2433" name="2"/>
            <p:cNvSpPr txBox="1"/>
            <p:nvPr/>
          </p:nvSpPr>
          <p:spPr>
            <a:xfrm>
              <a:off x="0" y="4905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2434" name="Rectangle"/>
            <p:cNvSpPr/>
            <p:nvPr/>
          </p:nvSpPr>
          <p:spPr>
            <a:xfrm>
              <a:off x="12700" y="0"/>
              <a:ext cx="266700" cy="5080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2438" name="Group"/>
          <p:cNvGrpSpPr/>
          <p:nvPr/>
        </p:nvGrpSpPr>
        <p:grpSpPr>
          <a:xfrm>
            <a:off x="1111249" y="1993900"/>
            <a:ext cx="304801" cy="1230798"/>
            <a:chOff x="0" y="0"/>
            <a:chExt cx="304800" cy="1230797"/>
          </a:xfrm>
        </p:grpSpPr>
        <p:sp>
          <p:nvSpPr>
            <p:cNvPr id="2436" name="3"/>
            <p:cNvSpPr txBox="1"/>
            <p:nvPr/>
          </p:nvSpPr>
          <p:spPr>
            <a:xfrm>
              <a:off x="0" y="7445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2437" name="Rectangle"/>
            <p:cNvSpPr/>
            <p:nvPr/>
          </p:nvSpPr>
          <p:spPr>
            <a:xfrm>
              <a:off x="38100" y="0"/>
              <a:ext cx="266700" cy="7493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2441" name="Group"/>
          <p:cNvGrpSpPr/>
          <p:nvPr/>
        </p:nvGrpSpPr>
        <p:grpSpPr>
          <a:xfrm>
            <a:off x="2298699" y="1679575"/>
            <a:ext cx="342901" cy="1497498"/>
            <a:chOff x="0" y="0"/>
            <a:chExt cx="342900" cy="1497497"/>
          </a:xfrm>
        </p:grpSpPr>
        <p:sp>
          <p:nvSpPr>
            <p:cNvPr id="2439" name="4"/>
            <p:cNvSpPr txBox="1"/>
            <p:nvPr/>
          </p:nvSpPr>
          <p:spPr>
            <a:xfrm>
              <a:off x="0" y="10112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2440" name="Rectangle"/>
            <p:cNvSpPr/>
            <p:nvPr/>
          </p:nvSpPr>
          <p:spPr>
            <a:xfrm>
              <a:off x="76200" y="0"/>
              <a:ext cx="266700" cy="10160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2444" name="Group"/>
          <p:cNvGrpSpPr/>
          <p:nvPr/>
        </p:nvGrpSpPr>
        <p:grpSpPr>
          <a:xfrm>
            <a:off x="2911474" y="1485900"/>
            <a:ext cx="317502" cy="1726098"/>
            <a:chOff x="0" y="0"/>
            <a:chExt cx="317500" cy="1726097"/>
          </a:xfrm>
        </p:grpSpPr>
        <p:sp>
          <p:nvSpPr>
            <p:cNvPr id="2442" name="5"/>
            <p:cNvSpPr txBox="1"/>
            <p:nvPr/>
          </p:nvSpPr>
          <p:spPr>
            <a:xfrm>
              <a:off x="0" y="12398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2443" name="Rectangle"/>
            <p:cNvSpPr/>
            <p:nvPr/>
          </p:nvSpPr>
          <p:spPr>
            <a:xfrm>
              <a:off x="50800" y="0"/>
              <a:ext cx="266701" cy="12446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2447" name="Group"/>
          <p:cNvGrpSpPr/>
          <p:nvPr/>
        </p:nvGrpSpPr>
        <p:grpSpPr>
          <a:xfrm>
            <a:off x="4183062" y="1231900"/>
            <a:ext cx="317501" cy="1967398"/>
            <a:chOff x="0" y="0"/>
            <a:chExt cx="317500" cy="1967397"/>
          </a:xfrm>
        </p:grpSpPr>
        <p:sp>
          <p:nvSpPr>
            <p:cNvPr id="2445" name="6"/>
            <p:cNvSpPr txBox="1"/>
            <p:nvPr/>
          </p:nvSpPr>
          <p:spPr>
            <a:xfrm>
              <a:off x="0" y="14811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2446" name="Rectangle"/>
            <p:cNvSpPr/>
            <p:nvPr/>
          </p:nvSpPr>
          <p:spPr>
            <a:xfrm>
              <a:off x="63500" y="0"/>
              <a:ext cx="254000" cy="14986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2450" name="Group"/>
          <p:cNvGrpSpPr/>
          <p:nvPr/>
        </p:nvGrpSpPr>
        <p:grpSpPr>
          <a:xfrm>
            <a:off x="4868862" y="990600"/>
            <a:ext cx="317501" cy="2246798"/>
            <a:chOff x="0" y="0"/>
            <a:chExt cx="317500" cy="2246797"/>
          </a:xfrm>
        </p:grpSpPr>
        <p:sp>
          <p:nvSpPr>
            <p:cNvPr id="2448" name="7"/>
            <p:cNvSpPr txBox="1"/>
            <p:nvPr/>
          </p:nvSpPr>
          <p:spPr>
            <a:xfrm>
              <a:off x="0" y="17605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2449" name="Rectangle"/>
            <p:cNvSpPr/>
            <p:nvPr/>
          </p:nvSpPr>
          <p:spPr>
            <a:xfrm>
              <a:off x="63500" y="0"/>
              <a:ext cx="254000" cy="17653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2453" name="Group"/>
          <p:cNvGrpSpPr/>
          <p:nvPr/>
        </p:nvGrpSpPr>
        <p:grpSpPr>
          <a:xfrm>
            <a:off x="5605462" y="744537"/>
            <a:ext cx="279401" cy="2475399"/>
            <a:chOff x="0" y="0"/>
            <a:chExt cx="279400" cy="2475397"/>
          </a:xfrm>
        </p:grpSpPr>
        <p:sp>
          <p:nvSpPr>
            <p:cNvPr id="2451" name="8"/>
            <p:cNvSpPr txBox="1"/>
            <p:nvPr/>
          </p:nvSpPr>
          <p:spPr>
            <a:xfrm>
              <a:off x="0" y="19891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2452" name="Rectangle"/>
            <p:cNvSpPr/>
            <p:nvPr/>
          </p:nvSpPr>
          <p:spPr>
            <a:xfrm>
              <a:off x="25400" y="0"/>
              <a:ext cx="254000" cy="19939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grpSp>
        <p:nvGrpSpPr>
          <p:cNvPr id="2456" name="Group"/>
          <p:cNvGrpSpPr/>
          <p:nvPr/>
        </p:nvGrpSpPr>
        <p:grpSpPr>
          <a:xfrm>
            <a:off x="6267449" y="455612"/>
            <a:ext cx="279401" cy="2742099"/>
            <a:chOff x="0" y="0"/>
            <a:chExt cx="279400" cy="2742097"/>
          </a:xfrm>
        </p:grpSpPr>
        <p:sp>
          <p:nvSpPr>
            <p:cNvPr id="2454" name="9"/>
            <p:cNvSpPr txBox="1"/>
            <p:nvPr/>
          </p:nvSpPr>
          <p:spPr>
            <a:xfrm>
              <a:off x="0" y="2255835"/>
              <a:ext cx="241289" cy="48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44" tIns="19044" rIns="19044" bIns="19044" numCol="1" anchor="t">
              <a:spAutoFit/>
            </a:bodyPr>
            <a:lstStyle>
              <a:lvl1pPr defTabSz="762000">
                <a:lnSpc>
                  <a:spcPts val="3600"/>
                </a:lnSpc>
                <a:tabLst>
                  <a:tab pos="355600" algn="l"/>
                  <a:tab pos="711200" algn="l"/>
                  <a:tab pos="1079500" algn="l"/>
                </a:tabLst>
                <a:defRPr sz="3000">
                  <a:effectLst>
                    <a:outerShdw sx="100000" sy="100000" kx="0" ky="0" algn="b" rotWithShape="0" blurRad="12700" dist="25400" dir="2700000">
                      <a:srgbClr val="DDDDDD"/>
                    </a:outerShdw>
                  </a:effectLst>
                </a:defRPr>
              </a:lvl1pPr>
            </a:lstStyle>
            <a:p>
              <a:pPr/>
              <a:r>
                <a:t>9</a:t>
              </a:r>
            </a:p>
          </p:txBody>
        </p:sp>
        <p:sp>
          <p:nvSpPr>
            <p:cNvPr id="2455" name="Rectangle"/>
            <p:cNvSpPr/>
            <p:nvPr/>
          </p:nvSpPr>
          <p:spPr>
            <a:xfrm>
              <a:off x="25400" y="0"/>
              <a:ext cx="254000" cy="2260600"/>
            </a:xfrm>
            <a:prstGeom prst="rect">
              <a:avLst/>
            </a:prstGeom>
            <a:solidFill>
              <a:srgbClr val="FFFF00"/>
            </a:solidFill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lnSpc>
                  <a:spcPts val="4300"/>
                </a:lnSpc>
                <a:defRPr sz="18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</p:grpSp>
      <p:sp>
        <p:nvSpPr>
          <p:cNvPr id="2457" name="Bubble Sort"/>
          <p:cNvSpPr txBox="1"/>
          <p:nvPr/>
        </p:nvSpPr>
        <p:spPr>
          <a:xfrm>
            <a:off x="2451100" y="4833935"/>
            <a:ext cx="1881747" cy="4862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9044" tIns="19044" rIns="19044" bIns="19044">
            <a:spAutoFit/>
          </a:bodyPr>
          <a:lstStyle>
            <a:lvl1pPr defTabSz="762000">
              <a:lnSpc>
                <a:spcPts val="3600"/>
              </a:lnSpc>
              <a:tabLst>
                <a:tab pos="355600" algn="l"/>
                <a:tab pos="711200" algn="l"/>
                <a:tab pos="1079500" algn="l"/>
              </a:tabLst>
              <a:defRPr sz="30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lvl1pPr>
          </a:lstStyle>
          <a:p>
            <a:pPr/>
            <a:r>
              <a:t>Bubble Sort</a:t>
            </a:r>
          </a:p>
        </p:txBody>
      </p:sp>
      <p:sp>
        <p:nvSpPr>
          <p:cNvPr id="2458" name="Line"/>
          <p:cNvSpPr/>
          <p:nvPr/>
        </p:nvSpPr>
        <p:spPr>
          <a:xfrm flipH="1">
            <a:off x="6756399" y="571500"/>
            <a:ext cx="1" cy="4241800"/>
          </a:xfrm>
          <a:prstGeom prst="line">
            <a:avLst/>
          </a:prstGeom>
          <a:ln w="25400">
            <a:solidFill>
              <a:srgbClr val="FFFFFF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459" name="Line"/>
          <p:cNvSpPr/>
          <p:nvPr/>
        </p:nvSpPr>
        <p:spPr>
          <a:xfrm flipV="1">
            <a:off x="4064000" y="384174"/>
            <a:ext cx="0" cy="4464051"/>
          </a:xfrm>
          <a:prstGeom prst="line">
            <a:avLst/>
          </a:prstGeom>
          <a:ln w="38100">
            <a:solidFill>
              <a:srgbClr val="FF00FF"/>
            </a:solidFill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336">
  <a:themeElements>
    <a:clrScheme name="336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618FFD"/>
      </a:accent1>
      <a:accent2>
        <a:srgbClr val="00AE00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336">
      <a:majorFont>
        <a:latin typeface="Times New Roman"/>
        <a:ea typeface="Times New Roman"/>
        <a:cs typeface="Times New Roman"/>
      </a:majorFont>
      <a:minorFont>
        <a:latin typeface="Helvetica"/>
        <a:ea typeface="Helvetica"/>
        <a:cs typeface="Helvetica"/>
      </a:minorFont>
    </a:fontScheme>
    <a:fmtScheme name="336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19050" tIns="19050" rIns="19050" bIns="1905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19050" tIns="19050" rIns="19050" bIns="1905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336">
  <a:themeElements>
    <a:clrScheme name="336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618FFD"/>
      </a:accent1>
      <a:accent2>
        <a:srgbClr val="00AE00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336">
      <a:majorFont>
        <a:latin typeface="Times New Roman"/>
        <a:ea typeface="Times New Roman"/>
        <a:cs typeface="Times New Roman"/>
      </a:majorFont>
      <a:minorFont>
        <a:latin typeface="Helvetica"/>
        <a:ea typeface="Helvetica"/>
        <a:cs typeface="Helvetica"/>
      </a:minorFont>
    </a:fontScheme>
    <a:fmtScheme name="336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19050" tIns="19050" rIns="19050" bIns="1905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19050" tIns="19050" rIns="19050" bIns="1905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