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7" autoAdjust="0"/>
    <p:restoredTop sz="94660"/>
  </p:normalViewPr>
  <p:slideViewPr>
    <p:cSldViewPr snapToGrid="0">
      <p:cViewPr varScale="1">
        <p:scale>
          <a:sx n="90" d="100"/>
          <a:sy n="90" d="100"/>
        </p:scale>
        <p:origin x="84"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771C-A6DC-41EA-BA62-CBF0FC402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274A9C-5D8A-4EC9-BDED-A5A1D25C6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6E1D0-99CA-46BA-A0B9-B02DD6AA6F4F}"/>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5" name="Footer Placeholder 4">
            <a:extLst>
              <a:ext uri="{FF2B5EF4-FFF2-40B4-BE49-F238E27FC236}">
                <a16:creationId xmlns:a16="http://schemas.microsoft.com/office/drawing/2014/main" id="{2DF9B458-123B-4DBC-B481-84077BAC6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D7650-F128-46F2-8830-FF1FCC6ABF81}"/>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411366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AC03-C77F-494C-84E4-2AAA2046F7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FDEE4-4B8C-45AE-AB2A-B039A6CFC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FA178-2213-499E-AAFF-5EC23E528FB6}"/>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5" name="Footer Placeholder 4">
            <a:extLst>
              <a:ext uri="{FF2B5EF4-FFF2-40B4-BE49-F238E27FC236}">
                <a16:creationId xmlns:a16="http://schemas.microsoft.com/office/drawing/2014/main" id="{90D35F7F-79C3-486E-B5C6-82AD749C6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8751A-41FF-4416-B9EC-3FBA7BFFEB2A}"/>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250511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1E23E9-73F8-400C-B813-1F99E4CAAC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0CEEF-A3C6-4CDD-AAD8-B5247D432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F28B4-EDEA-4B31-8F2B-FEE3ECF9948D}"/>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5" name="Footer Placeholder 4">
            <a:extLst>
              <a:ext uri="{FF2B5EF4-FFF2-40B4-BE49-F238E27FC236}">
                <a16:creationId xmlns:a16="http://schemas.microsoft.com/office/drawing/2014/main" id="{2EBD128B-FFB6-4AAD-AB47-EF138B862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6CEB2-FA7B-4953-ABE5-ED3392967EBF}"/>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409080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7980-5A55-4DFA-96A7-872E62EDDE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A577C5-34AA-4CF9-A645-A6A30046A6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24C37-EB7D-44BE-B61A-B83DD2228015}"/>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5" name="Footer Placeholder 4">
            <a:extLst>
              <a:ext uri="{FF2B5EF4-FFF2-40B4-BE49-F238E27FC236}">
                <a16:creationId xmlns:a16="http://schemas.microsoft.com/office/drawing/2014/main" id="{F7343A4A-32D9-4E52-9D6B-EDE52CE8D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ED88D-FB79-45D0-99D9-7723CE75D2D2}"/>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201999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8706-E587-4732-AFEA-5D019FE02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6A007-F61A-46AE-BAC4-7E25F32F8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91841B-03C1-47FE-A921-2D9DFD987E6D}"/>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5" name="Footer Placeholder 4">
            <a:extLst>
              <a:ext uri="{FF2B5EF4-FFF2-40B4-BE49-F238E27FC236}">
                <a16:creationId xmlns:a16="http://schemas.microsoft.com/office/drawing/2014/main" id="{1A0F7DE5-3AD1-4F71-8C3A-FB4DDF783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9E96B-88E0-4FA6-9899-050799F50445}"/>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3282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8BB4-8F04-45C4-A8BD-64AC88CBE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0E5250-DC7E-4A11-8BC8-4EE7FD3CF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4C10D-C6F0-45FA-93AB-D377601C7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8560F-EF6E-475E-A269-DA8713A81A2E}"/>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6" name="Footer Placeholder 5">
            <a:extLst>
              <a:ext uri="{FF2B5EF4-FFF2-40B4-BE49-F238E27FC236}">
                <a16:creationId xmlns:a16="http://schemas.microsoft.com/office/drawing/2014/main" id="{3B94C52B-7AE1-4608-BFC5-9C603D0A3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5B368-C19F-49EE-974D-E9D0EE510D7C}"/>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20322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573D-604E-485E-BB2D-371FB808D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EAC74-4D8E-45B6-8BB6-F11F0644E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44C44A-1D0B-4B91-9D8F-2FDCC75AE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B32C9E-4CA2-438A-85FF-178375CC6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2B4B0-D80C-423D-B08E-4B9500616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19442-7D1B-4788-BE8D-E0886EFB0519}"/>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8" name="Footer Placeholder 7">
            <a:extLst>
              <a:ext uri="{FF2B5EF4-FFF2-40B4-BE49-F238E27FC236}">
                <a16:creationId xmlns:a16="http://schemas.microsoft.com/office/drawing/2014/main" id="{7C735814-A339-430C-BAF4-CD946D39F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6C5834-E30C-408D-B68B-B6665B5DA3EA}"/>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154661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1167-35F9-4418-9E97-B485A42833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639D4D-5112-4E5E-B280-999892C4C966}"/>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4" name="Footer Placeholder 3">
            <a:extLst>
              <a:ext uri="{FF2B5EF4-FFF2-40B4-BE49-F238E27FC236}">
                <a16:creationId xmlns:a16="http://schemas.microsoft.com/office/drawing/2014/main" id="{5FF28ECD-A559-4714-8823-F7004B873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E581E-A886-4971-B16E-7E0A25C254FD}"/>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98314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D2A81C-F404-43CD-BEED-D1AA9E7357E5}"/>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3" name="Footer Placeholder 2">
            <a:extLst>
              <a:ext uri="{FF2B5EF4-FFF2-40B4-BE49-F238E27FC236}">
                <a16:creationId xmlns:a16="http://schemas.microsoft.com/office/drawing/2014/main" id="{3D5ABA3C-2FDD-4CDC-BD60-1C6FCAE3D7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FA2C9-D0FF-4F83-9980-D64A9F6467D6}"/>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31641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8C39-72A0-42C0-848F-EBEE3665A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FB18F1-772D-4E15-8403-C07135BE4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4D89E4-B7E8-4E13-9859-EE5F63C17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6B0A9-E43C-40B3-BCF1-87A74CE627AB}"/>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6" name="Footer Placeholder 5">
            <a:extLst>
              <a:ext uri="{FF2B5EF4-FFF2-40B4-BE49-F238E27FC236}">
                <a16:creationId xmlns:a16="http://schemas.microsoft.com/office/drawing/2014/main" id="{4FAC8160-F724-444D-B9BB-86841A854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C4AF3-F7B5-4727-AAF9-F4232E0D6D85}"/>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342107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B3B1-4E93-4E75-B065-DEB7DA839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19A1A-D2EB-4339-B3FA-C3DD2F707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36FCBF-EFC1-42FA-A27E-FE70B4EA8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AC985-0AC2-403E-85BC-3E86320F678C}"/>
              </a:ext>
            </a:extLst>
          </p:cNvPr>
          <p:cNvSpPr>
            <a:spLocks noGrp="1"/>
          </p:cNvSpPr>
          <p:nvPr>
            <p:ph type="dt" sz="half" idx="10"/>
          </p:nvPr>
        </p:nvSpPr>
        <p:spPr/>
        <p:txBody>
          <a:bodyPr/>
          <a:lstStyle/>
          <a:p>
            <a:fld id="{76EBA6BB-33E5-4104-B5F2-3B44D45BDF56}" type="datetimeFigureOut">
              <a:rPr lang="en-US" smtClean="0"/>
              <a:t>11/7/2020</a:t>
            </a:fld>
            <a:endParaRPr lang="en-US"/>
          </a:p>
        </p:txBody>
      </p:sp>
      <p:sp>
        <p:nvSpPr>
          <p:cNvPr id="6" name="Footer Placeholder 5">
            <a:extLst>
              <a:ext uri="{FF2B5EF4-FFF2-40B4-BE49-F238E27FC236}">
                <a16:creationId xmlns:a16="http://schemas.microsoft.com/office/drawing/2014/main" id="{A5680B72-86F1-46D4-8336-0B99F46E9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1E194-BD6C-44E4-849A-1EEA2C8112EF}"/>
              </a:ext>
            </a:extLst>
          </p:cNvPr>
          <p:cNvSpPr>
            <a:spLocks noGrp="1"/>
          </p:cNvSpPr>
          <p:nvPr>
            <p:ph type="sldNum" sz="quarter" idx="12"/>
          </p:nvPr>
        </p:nvSpPr>
        <p:spPr/>
        <p:txBody>
          <a:bodyPr/>
          <a:lstStyle/>
          <a:p>
            <a:fld id="{41F674A4-A097-4009-B816-4905AAC6B4E4}" type="slidenum">
              <a:rPr lang="en-US" smtClean="0"/>
              <a:t>‹#›</a:t>
            </a:fld>
            <a:endParaRPr lang="en-US"/>
          </a:p>
        </p:txBody>
      </p:sp>
    </p:spTree>
    <p:extLst>
      <p:ext uri="{BB962C8B-B14F-4D97-AF65-F5344CB8AC3E}">
        <p14:creationId xmlns:p14="http://schemas.microsoft.com/office/powerpoint/2010/main" val="227759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4EF94-90FD-4F74-82A2-4F1EAE70A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33086-6021-4A42-8E16-D51E75530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4A755-AA48-48EB-BDCB-3AB160F07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BA6BB-33E5-4104-B5F2-3B44D45BDF56}" type="datetimeFigureOut">
              <a:rPr lang="en-US" smtClean="0"/>
              <a:t>11/7/2020</a:t>
            </a:fld>
            <a:endParaRPr lang="en-US"/>
          </a:p>
        </p:txBody>
      </p:sp>
      <p:sp>
        <p:nvSpPr>
          <p:cNvPr id="5" name="Footer Placeholder 4">
            <a:extLst>
              <a:ext uri="{FF2B5EF4-FFF2-40B4-BE49-F238E27FC236}">
                <a16:creationId xmlns:a16="http://schemas.microsoft.com/office/drawing/2014/main" id="{498CBFB0-27D3-447B-8ACC-DC07F4072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94CBE1-2CD7-4F79-B020-BA2B755E3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674A4-A097-4009-B816-4905AAC6B4E4}" type="slidenum">
              <a:rPr lang="en-US" smtClean="0"/>
              <a:t>‹#›</a:t>
            </a:fld>
            <a:endParaRPr lang="en-US"/>
          </a:p>
        </p:txBody>
      </p:sp>
    </p:spTree>
    <p:extLst>
      <p:ext uri="{BB962C8B-B14F-4D97-AF65-F5344CB8AC3E}">
        <p14:creationId xmlns:p14="http://schemas.microsoft.com/office/powerpoint/2010/main" val="339304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www.mathisfun.com/algebra/vectors-dot-produc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3A18-44AA-4966-A50B-BA6AE044A1A7}"/>
              </a:ext>
            </a:extLst>
          </p:cNvPr>
          <p:cNvSpPr>
            <a:spLocks noGrp="1"/>
          </p:cNvSpPr>
          <p:nvPr>
            <p:ph type="ctrTitle"/>
          </p:nvPr>
        </p:nvSpPr>
        <p:spPr>
          <a:xfrm>
            <a:off x="1524000" y="1122362"/>
            <a:ext cx="9144000" cy="4799973"/>
          </a:xfrm>
        </p:spPr>
        <p:txBody>
          <a:bodyPr anchor="ctr"/>
          <a:lstStyle/>
          <a:p>
            <a:r>
              <a:rPr lang="en-US" b="1" dirty="0"/>
              <a:t>MATLAB Matrices</a:t>
            </a:r>
          </a:p>
        </p:txBody>
      </p:sp>
    </p:spTree>
    <p:extLst>
      <p:ext uri="{BB962C8B-B14F-4D97-AF65-F5344CB8AC3E}">
        <p14:creationId xmlns:p14="http://schemas.microsoft.com/office/powerpoint/2010/main" val="363997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4184-5256-4B74-AF63-CB4C9B3E6AE7}"/>
              </a:ext>
            </a:extLst>
          </p:cNvPr>
          <p:cNvSpPr>
            <a:spLocks noGrp="1"/>
          </p:cNvSpPr>
          <p:nvPr>
            <p:ph type="title"/>
          </p:nvPr>
        </p:nvSpPr>
        <p:spPr>
          <a:xfrm>
            <a:off x="838200" y="365125"/>
            <a:ext cx="10515600" cy="772559"/>
          </a:xfrm>
        </p:spPr>
        <p:txBody>
          <a:bodyPr/>
          <a:lstStyle/>
          <a:p>
            <a:pPr algn="ctr"/>
            <a:r>
              <a:rPr lang="en-US" dirty="0"/>
              <a:t>Simultaneous Linear Equations</a:t>
            </a:r>
          </a:p>
        </p:txBody>
      </p:sp>
      <p:sp>
        <p:nvSpPr>
          <p:cNvPr id="3" name="Content Placeholder 2">
            <a:extLst>
              <a:ext uri="{FF2B5EF4-FFF2-40B4-BE49-F238E27FC236}">
                <a16:creationId xmlns:a16="http://schemas.microsoft.com/office/drawing/2014/main" id="{ADB91A36-4D29-47DB-83A9-1CA19F8BF5E2}"/>
              </a:ext>
            </a:extLst>
          </p:cNvPr>
          <p:cNvSpPr>
            <a:spLocks noGrp="1"/>
          </p:cNvSpPr>
          <p:nvPr>
            <p:ph idx="1"/>
          </p:nvPr>
        </p:nvSpPr>
        <p:spPr>
          <a:xfrm>
            <a:off x="838200" y="1392866"/>
            <a:ext cx="10515600" cy="5199320"/>
          </a:xfrm>
        </p:spPr>
        <p:txBody>
          <a:bodyPr/>
          <a:lstStyle/>
          <a:p>
            <a:pPr marL="0" indent="0">
              <a:buNone/>
            </a:pPr>
            <a:r>
              <a:rPr lang="en-US" dirty="0"/>
              <a:t>Consider this set of 3 linear equations with 3 unknowns:</a:t>
            </a:r>
          </a:p>
          <a:p>
            <a:pPr marL="0" indent="0">
              <a:buNone/>
            </a:pPr>
            <a:endParaRPr lang="en-US" dirty="0"/>
          </a:p>
          <a:p>
            <a:pPr marL="457200" lvl="1" indent="0">
              <a:buNone/>
            </a:pPr>
            <a:r>
              <a:rPr lang="en-US" b="1" dirty="0">
                <a:latin typeface="Consolas" panose="020B0609020204030204" pitchFamily="49" charset="0"/>
                <a:cs typeface="Consolas" panose="020B0609020204030204" pitchFamily="49" charset="0"/>
              </a:rPr>
              <a:t>5 X + 3 Y –   Z = 10</a:t>
            </a:r>
          </a:p>
          <a:p>
            <a:pPr marL="457200" lvl="1" indent="0">
              <a:buNone/>
            </a:pPr>
            <a:r>
              <a:rPr lang="en-US" b="1" dirty="0">
                <a:latin typeface="Consolas" panose="020B0609020204030204" pitchFamily="49" charset="0"/>
                <a:cs typeface="Consolas" panose="020B0609020204030204" pitchFamily="49" charset="0"/>
              </a:rPr>
              <a:t>3 X + 2 Y +   Z = 4</a:t>
            </a:r>
          </a:p>
          <a:p>
            <a:pPr marL="457200" lvl="1" indent="0">
              <a:buNone/>
            </a:pPr>
            <a:r>
              <a:rPr lang="en-US" b="1" dirty="0">
                <a:latin typeface="Consolas" panose="020B0609020204030204" pitchFamily="49" charset="0"/>
                <a:cs typeface="Consolas" panose="020B0609020204030204" pitchFamily="49" charset="0"/>
              </a:rPr>
              <a:t>4 X -   Y + 3 Z = 12</a:t>
            </a:r>
          </a:p>
          <a:p>
            <a:pPr marL="457200" lvl="1" indent="0">
              <a:buNone/>
            </a:pPr>
            <a:endParaRPr lang="en-US" dirty="0">
              <a:latin typeface="Consolas" panose="020B0609020204030204" pitchFamily="49" charset="0"/>
              <a:cs typeface="Consolas" panose="020B0609020204030204" pitchFamily="49" charset="0"/>
            </a:endParaRPr>
          </a:p>
          <a:p>
            <a:pPr marL="0" indent="0">
              <a:buNone/>
            </a:pPr>
            <a:r>
              <a:rPr lang="en-US" dirty="0"/>
              <a:t>Even though algebraic methods can be used to solve this set of simultaneous linear equations, it becomes considerably more difficult as the number of equations and unknowns increases.</a:t>
            </a:r>
          </a:p>
        </p:txBody>
      </p:sp>
    </p:spTree>
    <p:extLst>
      <p:ext uri="{BB962C8B-B14F-4D97-AF65-F5344CB8AC3E}">
        <p14:creationId xmlns:p14="http://schemas.microsoft.com/office/powerpoint/2010/main" val="48510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4184-5256-4B74-AF63-CB4C9B3E6AE7}"/>
              </a:ext>
            </a:extLst>
          </p:cNvPr>
          <p:cNvSpPr>
            <a:spLocks noGrp="1"/>
          </p:cNvSpPr>
          <p:nvPr>
            <p:ph type="title"/>
          </p:nvPr>
        </p:nvSpPr>
        <p:spPr>
          <a:xfrm>
            <a:off x="838200" y="365125"/>
            <a:ext cx="10515600" cy="772559"/>
          </a:xfrm>
        </p:spPr>
        <p:txBody>
          <a:bodyPr/>
          <a:lstStyle/>
          <a:p>
            <a:pPr algn="ctr"/>
            <a:r>
              <a:rPr lang="en-US" dirty="0"/>
              <a:t>Linear Equations – Matrix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B91A36-4D29-47DB-83A9-1CA19F8BF5E2}"/>
                  </a:ext>
                </a:extLst>
              </p:cNvPr>
              <p:cNvSpPr>
                <a:spLocks noGrp="1"/>
              </p:cNvSpPr>
              <p:nvPr>
                <p:ph idx="1"/>
              </p:nvPr>
            </p:nvSpPr>
            <p:spPr>
              <a:xfrm>
                <a:off x="838200" y="1137684"/>
                <a:ext cx="10515600" cy="5241852"/>
              </a:xfrm>
            </p:spPr>
            <p:txBody>
              <a:bodyPr>
                <a:normAutofit fontScale="92500" lnSpcReduction="20000"/>
              </a:bodyPr>
              <a:lstStyle/>
              <a:p>
                <a:pPr marL="0" indent="0">
                  <a:buNone/>
                </a:pPr>
                <a:r>
                  <a:rPr lang="en-US" sz="3000" dirty="0"/>
                  <a:t>Using the definition of matrix multiplication, it’s possible to represent the system of simultaneous linear equations in the previous slide as:</a:t>
                </a:r>
              </a:p>
              <a:p>
                <a:pPr marL="0" indent="0">
                  <a:buNone/>
                </a:pPr>
                <a:endParaRPr lang="en-US" dirty="0"/>
              </a:p>
              <a:p>
                <a:pPr marL="0" indent="0">
                  <a:buNone/>
                </a:pP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3</m:t>
                              </m:r>
                            </m:e>
                            <m:e>
                              <m:r>
                                <a:rPr lang="en-US" b="0" i="1" smtClean="0">
                                  <a:latin typeface="Cambria Math" panose="02040503050406030204" pitchFamily="18" charset="0"/>
                                </a:rPr>
                                <m:t>−1</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b="0" i="1" smtClean="0">
                                  <a:latin typeface="Cambria Math" panose="02040503050406030204" pitchFamily="18" charset="0"/>
                                </a:rPr>
                                <m:t>3</m:t>
                              </m:r>
                            </m:e>
                          </m:mr>
                        </m:m>
                      </m:e>
                    </m:d>
                    <m:r>
                      <a:rPr lang="en-US" b="0" i="1" smtClean="0">
                        <a:latin typeface="Cambria Math" panose="02040503050406030204" pitchFamily="18" charset="0"/>
                      </a:rPr>
                      <m:t> ∗</m:t>
                    </m:r>
                  </m:oMath>
                </a14:m>
                <a:r>
                  <a:rPr lang="en-US" dirty="0"/>
                  <a:t> </a:t>
                </a:r>
                <a14:m>
                  <m:oMath xmlns:m="http://schemas.openxmlformats.org/officeDocument/2006/math">
                    <m:d>
                      <m:dPr>
                        <m:begChr m:val="["/>
                        <m:endChr m:val="]"/>
                        <m:ctrlPr>
                          <a:rPr lang="en-US" i="1" dirty="0" smtClean="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𝑋</m:t>
                              </m:r>
                            </m:e>
                          </m:mr>
                          <m:mr>
                            <m:e>
                              <m:r>
                                <a:rPr lang="en-US" b="0" i="1" dirty="0" smtClean="0">
                                  <a:latin typeface="Cambria Math" panose="02040503050406030204" pitchFamily="18" charset="0"/>
                                </a:rPr>
                                <m:t>𝑌</m:t>
                              </m:r>
                            </m:e>
                          </m:mr>
                          <m:mr>
                            <m:e>
                              <m:r>
                                <a:rPr lang="en-US" b="0" i="1" dirty="0" smtClean="0">
                                  <a:latin typeface="Cambria Math" panose="02040503050406030204" pitchFamily="18" charset="0"/>
                                </a:rPr>
                                <m:t>𝑍</m:t>
                              </m:r>
                            </m:e>
                          </m:mr>
                        </m:m>
                      </m:e>
                    </m:d>
                  </m:oMath>
                </a14:m>
                <a:r>
                  <a:rPr lang="en-US" dirty="0"/>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0</m:t>
                              </m:r>
                            </m:e>
                          </m:mr>
                          <m:mr>
                            <m:e>
                              <m:r>
                                <a:rPr lang="en-US" b="0" i="1" smtClean="0">
                                  <a:latin typeface="Cambria Math" panose="02040503050406030204" pitchFamily="18" charset="0"/>
                                </a:rPr>
                                <m:t>4</m:t>
                              </m:r>
                            </m:e>
                          </m:mr>
                          <m:mr>
                            <m:e>
                              <m:r>
                                <a:rPr lang="en-US" b="0" i="1" smtClean="0">
                                  <a:latin typeface="Cambria Math" panose="02040503050406030204" pitchFamily="18" charset="0"/>
                                </a:rPr>
                                <m:t>12</m:t>
                              </m:r>
                            </m:e>
                          </m:mr>
                        </m:m>
                      </m:e>
                    </m:d>
                  </m:oMath>
                </a14:m>
                <a:r>
                  <a:rPr lang="en-US" dirty="0"/>
                  <a:t> </a:t>
                </a:r>
              </a:p>
              <a:p>
                <a:pPr marL="0" indent="0">
                  <a:buNone/>
                </a:pPr>
                <a:endParaRPr lang="en-US" dirty="0"/>
              </a:p>
              <a:p>
                <a:pPr marL="0" indent="0">
                  <a:buNone/>
                </a:pPr>
                <a:r>
                  <a:rPr lang="en-US" sz="3000" dirty="0"/>
                  <a:t>In the general case:</a:t>
                </a:r>
                <a:br>
                  <a:rPr lang="en-US" dirty="0"/>
                </a:br>
                <a:br>
                  <a:rPr lang="en-US" dirty="0"/>
                </a:br>
                <a:r>
                  <a:rPr lang="en-US" sz="3000" b="1" dirty="0"/>
                  <a:t>A * X = B</a:t>
                </a:r>
                <a:r>
                  <a:rPr lang="en-US" sz="3000" dirty="0"/>
                  <a:t>    where:</a:t>
                </a:r>
              </a:p>
              <a:p>
                <a:pPr marL="0" indent="0">
                  <a:buNone/>
                </a:pPr>
                <a:br>
                  <a:rPr lang="en-US" dirty="0"/>
                </a:br>
                <a:r>
                  <a:rPr lang="en-US" sz="3000" b="1" dirty="0"/>
                  <a:t>A</a:t>
                </a:r>
                <a:r>
                  <a:rPr lang="en-US" sz="3000" dirty="0"/>
                  <a:t> = square matrix of coefficients,</a:t>
                </a:r>
                <a:br>
                  <a:rPr lang="en-US" sz="3000" dirty="0"/>
                </a:br>
                <a:r>
                  <a:rPr lang="en-US" sz="3000" b="1" dirty="0"/>
                  <a:t>X</a:t>
                </a:r>
                <a:r>
                  <a:rPr lang="en-US" sz="3000" dirty="0"/>
                  <a:t> = column vector of unknowns,</a:t>
                </a:r>
                <a:br>
                  <a:rPr lang="en-US" sz="3000" dirty="0"/>
                </a:br>
                <a:r>
                  <a:rPr lang="en-US" sz="3000" b="1" dirty="0"/>
                  <a:t>B</a:t>
                </a:r>
                <a:r>
                  <a:rPr lang="en-US" sz="3000" dirty="0"/>
                  <a:t> = column vector of RHS (right hand side) values</a:t>
                </a:r>
                <a:br>
                  <a:rPr lang="en-US" dirty="0"/>
                </a:br>
                <a:endParaRPr lang="en-US" dirty="0"/>
              </a:p>
            </p:txBody>
          </p:sp>
        </mc:Choice>
        <mc:Fallback xmlns="">
          <p:sp>
            <p:nvSpPr>
              <p:cNvPr id="3" name="Content Placeholder 2">
                <a:extLst>
                  <a:ext uri="{FF2B5EF4-FFF2-40B4-BE49-F238E27FC236}">
                    <a16:creationId xmlns:a16="http://schemas.microsoft.com/office/drawing/2014/main" id="{ADB91A36-4D29-47DB-83A9-1CA19F8BF5E2}"/>
                  </a:ext>
                </a:extLst>
              </p:cNvPr>
              <p:cNvSpPr>
                <a:spLocks noGrp="1" noRot="1" noChangeAspect="1" noMove="1" noResize="1" noEditPoints="1" noAdjustHandles="1" noChangeArrowheads="1" noChangeShapeType="1" noTextEdit="1"/>
              </p:cNvSpPr>
              <p:nvPr>
                <p:ph idx="1"/>
              </p:nvPr>
            </p:nvSpPr>
            <p:spPr>
              <a:xfrm>
                <a:off x="838200" y="1137684"/>
                <a:ext cx="10515600" cy="5241852"/>
              </a:xfrm>
              <a:blipFill>
                <a:blip r:embed="rId2"/>
                <a:stretch>
                  <a:fillRect l="-1217" t="-3256"/>
                </a:stretch>
              </a:blipFill>
            </p:spPr>
            <p:txBody>
              <a:bodyPr/>
              <a:lstStyle/>
              <a:p>
                <a:r>
                  <a:rPr lang="en-US">
                    <a:noFill/>
                  </a:rPr>
                  <a:t> </a:t>
                </a:r>
              </a:p>
            </p:txBody>
          </p:sp>
        </mc:Fallback>
      </mc:AlternateContent>
    </p:spTree>
    <p:extLst>
      <p:ext uri="{BB962C8B-B14F-4D97-AF65-F5344CB8AC3E}">
        <p14:creationId xmlns:p14="http://schemas.microsoft.com/office/powerpoint/2010/main" val="421368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4184-5256-4B74-AF63-CB4C9B3E6AE7}"/>
              </a:ext>
            </a:extLst>
          </p:cNvPr>
          <p:cNvSpPr>
            <a:spLocks noGrp="1"/>
          </p:cNvSpPr>
          <p:nvPr>
            <p:ph type="title"/>
          </p:nvPr>
        </p:nvSpPr>
        <p:spPr>
          <a:xfrm>
            <a:off x="838200" y="365125"/>
            <a:ext cx="10515600" cy="772559"/>
          </a:xfrm>
        </p:spPr>
        <p:txBody>
          <a:bodyPr/>
          <a:lstStyle/>
          <a:p>
            <a:pPr algn="ctr"/>
            <a:r>
              <a:rPr lang="en-US" dirty="0"/>
              <a:t>Linear Equations – Matrix Solution</a:t>
            </a:r>
          </a:p>
        </p:txBody>
      </p:sp>
      <p:sp>
        <p:nvSpPr>
          <p:cNvPr id="3" name="Content Placeholder 2">
            <a:extLst>
              <a:ext uri="{FF2B5EF4-FFF2-40B4-BE49-F238E27FC236}">
                <a16:creationId xmlns:a16="http://schemas.microsoft.com/office/drawing/2014/main" id="{ADB91A36-4D29-47DB-83A9-1CA19F8BF5E2}"/>
              </a:ext>
            </a:extLst>
          </p:cNvPr>
          <p:cNvSpPr>
            <a:spLocks noGrp="1"/>
          </p:cNvSpPr>
          <p:nvPr>
            <p:ph idx="1"/>
          </p:nvPr>
        </p:nvSpPr>
        <p:spPr>
          <a:xfrm>
            <a:off x="838200" y="1137683"/>
            <a:ext cx="10515600" cy="5539563"/>
          </a:xfrm>
        </p:spPr>
        <p:txBody>
          <a:bodyPr>
            <a:normAutofit fontScale="62500" lnSpcReduction="20000"/>
          </a:bodyPr>
          <a:lstStyle/>
          <a:p>
            <a:pPr marL="0" indent="0">
              <a:buNone/>
            </a:pPr>
            <a:r>
              <a:rPr lang="en-US" sz="4500" dirty="0"/>
              <a:t>Start with the linear system represented in matrix form:</a:t>
            </a:r>
          </a:p>
          <a:p>
            <a:pPr marL="0" indent="0">
              <a:buNone/>
            </a:pPr>
            <a:endParaRPr lang="en-US" sz="4000" b="1" dirty="0"/>
          </a:p>
          <a:p>
            <a:pPr marL="457200" lvl="1" indent="0">
              <a:buNone/>
            </a:pPr>
            <a:r>
              <a:rPr lang="en-US" sz="4500" b="1" dirty="0"/>
              <a:t>A * X = B</a:t>
            </a:r>
            <a:endParaRPr lang="en-US" sz="4500" dirty="0"/>
          </a:p>
          <a:p>
            <a:pPr marL="0" indent="0">
              <a:buNone/>
            </a:pPr>
            <a:endParaRPr lang="en-US" sz="4000" dirty="0"/>
          </a:p>
          <a:p>
            <a:pPr marL="0" indent="0">
              <a:buNone/>
            </a:pPr>
            <a:r>
              <a:rPr lang="en-US" sz="4500" dirty="0"/>
              <a:t>Matrix multiply both sides by </a:t>
            </a:r>
            <a:r>
              <a:rPr lang="en-US" sz="4500" b="1" dirty="0"/>
              <a:t>A</a:t>
            </a:r>
            <a:r>
              <a:rPr lang="en-US" sz="4500" b="1" baseline="30000" dirty="0"/>
              <a:t>-1</a:t>
            </a:r>
            <a:r>
              <a:rPr lang="en-US" sz="4500" dirty="0"/>
              <a:t> (the matrix inverse of </a:t>
            </a:r>
            <a:r>
              <a:rPr lang="en-US" sz="4500" b="1" dirty="0"/>
              <a:t>A</a:t>
            </a:r>
            <a:r>
              <a:rPr lang="en-US" sz="4500" dirty="0"/>
              <a:t>) and simplify:</a:t>
            </a:r>
            <a:br>
              <a:rPr lang="en-US" sz="4000" dirty="0"/>
            </a:br>
            <a:endParaRPr lang="en-US" sz="4000" dirty="0"/>
          </a:p>
          <a:p>
            <a:pPr marL="457200" lvl="1" indent="0">
              <a:buNone/>
            </a:pPr>
            <a:r>
              <a:rPr lang="en-US" sz="4500" b="1" dirty="0"/>
              <a:t>A</a:t>
            </a:r>
            <a:r>
              <a:rPr lang="en-US" sz="4500" b="1" baseline="30000" dirty="0"/>
              <a:t>-1</a:t>
            </a:r>
            <a:r>
              <a:rPr lang="en-US" sz="4500" b="1" dirty="0"/>
              <a:t> * A * X = A</a:t>
            </a:r>
            <a:r>
              <a:rPr lang="en-US" sz="4500" b="1" baseline="30000" dirty="0"/>
              <a:t>-1</a:t>
            </a:r>
            <a:r>
              <a:rPr lang="en-US" sz="4500" b="1" dirty="0"/>
              <a:t> * B</a:t>
            </a:r>
          </a:p>
          <a:p>
            <a:pPr marL="457200" lvl="1" indent="0">
              <a:buNone/>
            </a:pPr>
            <a:r>
              <a:rPr lang="en-US" sz="4500" b="1" dirty="0">
                <a:latin typeface="Times New Roman" panose="02020603050405020304" pitchFamily="18" charset="0"/>
                <a:cs typeface="Times New Roman" panose="02020603050405020304" pitchFamily="18" charset="0"/>
              </a:rPr>
              <a:t>I</a:t>
            </a:r>
            <a:r>
              <a:rPr lang="en-US" sz="4500" b="1" dirty="0"/>
              <a:t> * X = A</a:t>
            </a:r>
            <a:r>
              <a:rPr lang="en-US" sz="4500" b="1" baseline="30000" dirty="0"/>
              <a:t>-1</a:t>
            </a:r>
            <a:r>
              <a:rPr lang="en-US" sz="4500" b="1" dirty="0"/>
              <a:t> * B</a:t>
            </a:r>
          </a:p>
          <a:p>
            <a:pPr marL="457200" lvl="1" indent="0">
              <a:buNone/>
            </a:pPr>
            <a:r>
              <a:rPr lang="en-US" sz="4500" b="1" dirty="0"/>
              <a:t>X = A</a:t>
            </a:r>
            <a:r>
              <a:rPr lang="en-US" sz="4500" b="1" baseline="30000" dirty="0"/>
              <a:t>-1</a:t>
            </a:r>
            <a:r>
              <a:rPr lang="en-US" sz="4500" b="1" dirty="0"/>
              <a:t> * B</a:t>
            </a:r>
          </a:p>
          <a:p>
            <a:pPr marL="0" indent="0">
              <a:buNone/>
            </a:pPr>
            <a:endParaRPr lang="en-US" sz="4000" dirty="0"/>
          </a:p>
          <a:p>
            <a:pPr marL="0" indent="0">
              <a:buNone/>
            </a:pPr>
            <a:r>
              <a:rPr lang="en-US" sz="4500" dirty="0"/>
              <a:t>Using matrix algebra, the column vector of unknowns can be found by taking the inverse of the coefficient matrix and (matrix) multiplying it by the column vector of RHS (right hand side) values.  If the coefficient matrix is not invertible, then the linear system has no solution (i.e., it is an incorrectly formed system.)</a:t>
            </a:r>
            <a:endParaRPr lang="en-US" dirty="0"/>
          </a:p>
        </p:txBody>
      </p:sp>
    </p:spTree>
    <p:extLst>
      <p:ext uri="{BB962C8B-B14F-4D97-AF65-F5344CB8AC3E}">
        <p14:creationId xmlns:p14="http://schemas.microsoft.com/office/powerpoint/2010/main" val="51846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086D-506F-4B08-8470-9F5B6CDCD0BA}"/>
              </a:ext>
            </a:extLst>
          </p:cNvPr>
          <p:cNvSpPr>
            <a:spLocks noGrp="1"/>
          </p:cNvSpPr>
          <p:nvPr>
            <p:ph type="title"/>
          </p:nvPr>
        </p:nvSpPr>
        <p:spPr/>
        <p:txBody>
          <a:bodyPr/>
          <a:lstStyle/>
          <a:p>
            <a:pPr algn="ctr"/>
            <a:r>
              <a:rPr lang="en-US" dirty="0"/>
              <a:t>MATLAB Row Vectors</a:t>
            </a:r>
          </a:p>
        </p:txBody>
      </p:sp>
      <p:sp>
        <p:nvSpPr>
          <p:cNvPr id="3" name="Content Placeholder 2">
            <a:extLst>
              <a:ext uri="{FF2B5EF4-FFF2-40B4-BE49-F238E27FC236}">
                <a16:creationId xmlns:a16="http://schemas.microsoft.com/office/drawing/2014/main" id="{8B4186EE-924F-4838-BA77-966B9F1478E6}"/>
              </a:ext>
            </a:extLst>
          </p:cNvPr>
          <p:cNvSpPr>
            <a:spLocks noGrp="1"/>
          </p:cNvSpPr>
          <p:nvPr>
            <p:ph idx="1"/>
          </p:nvPr>
        </p:nvSpPr>
        <p:spPr>
          <a:xfrm>
            <a:off x="838200" y="1825625"/>
            <a:ext cx="10515600" cy="4667250"/>
          </a:xfrm>
        </p:spPr>
        <p:txBody>
          <a:bodyPr/>
          <a:lstStyle/>
          <a:p>
            <a:pPr marL="0" indent="0">
              <a:buNone/>
            </a:pPr>
            <a:r>
              <a:rPr lang="en-US" dirty="0"/>
              <a:t>A row vector is a one-dimension collection of data elements arranged horizontally.  For example:</a:t>
            </a:r>
          </a:p>
          <a:p>
            <a:pPr marL="0" indent="0">
              <a:buNone/>
            </a:pPr>
            <a:endParaRPr lang="en-US" dirty="0"/>
          </a:p>
          <a:p>
            <a:pPr marL="457200" lvl="1" indent="0">
              <a:buNone/>
            </a:pPr>
            <a:r>
              <a:rPr lang="en-US" sz="2000" b="1" dirty="0" err="1">
                <a:latin typeface="Consolas" panose="020B0609020204030204" pitchFamily="49" charset="0"/>
                <a:cs typeface="Consolas" panose="020B0609020204030204" pitchFamily="49" charset="0"/>
              </a:rPr>
              <a:t>price_per_item</a:t>
            </a:r>
            <a:r>
              <a:rPr lang="en-US" sz="2000" b="1" dirty="0">
                <a:latin typeface="Consolas" panose="020B0609020204030204" pitchFamily="49" charset="0"/>
                <a:cs typeface="Consolas" panose="020B0609020204030204" pitchFamily="49" charset="0"/>
              </a:rPr>
              <a:t> = [ 1.50, 2.75, 0.99, 4.75, 10.25, 6.99, 0.49 ];</a:t>
            </a:r>
          </a:p>
          <a:p>
            <a:pPr marL="0" indent="0">
              <a:buNone/>
            </a:pPr>
            <a:endParaRPr lang="en-US" dirty="0"/>
          </a:p>
          <a:p>
            <a:pPr marL="0" indent="0">
              <a:buNone/>
            </a:pPr>
            <a:r>
              <a:rPr lang="en-US" dirty="0" err="1"/>
              <a:t>price_per_item</a:t>
            </a:r>
            <a:r>
              <a:rPr lang="en-US" dirty="0"/>
              <a:t>(1) represents the first element (i.e., 1.50).</a:t>
            </a:r>
          </a:p>
          <a:p>
            <a:pPr marL="0" indent="0">
              <a:buNone/>
            </a:pPr>
            <a:r>
              <a:rPr lang="en-US" dirty="0" err="1"/>
              <a:t>price_per_item</a:t>
            </a:r>
            <a:r>
              <a:rPr lang="en-US" dirty="0"/>
              <a:t>(5) represents the fifth element (i.e., 10.25).</a:t>
            </a:r>
          </a:p>
          <a:p>
            <a:pPr marL="0" indent="0">
              <a:buNone/>
            </a:pPr>
            <a:r>
              <a:rPr lang="en-US" b="1" dirty="0" err="1"/>
              <a:t>numel</a:t>
            </a:r>
            <a:r>
              <a:rPr lang="en-US" b="1" dirty="0"/>
              <a:t>(</a:t>
            </a:r>
            <a:r>
              <a:rPr lang="en-US" b="1" dirty="0" err="1"/>
              <a:t>price_per_item</a:t>
            </a:r>
            <a:r>
              <a:rPr lang="en-US" b="1" dirty="0"/>
              <a:t>) </a:t>
            </a:r>
            <a:r>
              <a:rPr lang="en-US" dirty="0"/>
              <a:t>returns the number of elements (i.e., 7).</a:t>
            </a:r>
          </a:p>
        </p:txBody>
      </p:sp>
    </p:spTree>
    <p:extLst>
      <p:ext uri="{BB962C8B-B14F-4D97-AF65-F5344CB8AC3E}">
        <p14:creationId xmlns:p14="http://schemas.microsoft.com/office/powerpoint/2010/main" val="83956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086D-506F-4B08-8470-9F5B6CDCD0BA}"/>
              </a:ext>
            </a:extLst>
          </p:cNvPr>
          <p:cNvSpPr>
            <a:spLocks noGrp="1"/>
          </p:cNvSpPr>
          <p:nvPr>
            <p:ph type="title"/>
          </p:nvPr>
        </p:nvSpPr>
        <p:spPr/>
        <p:txBody>
          <a:bodyPr/>
          <a:lstStyle/>
          <a:p>
            <a:pPr algn="ctr"/>
            <a:r>
              <a:rPr lang="en-US" dirty="0"/>
              <a:t>MATLAB Column Vectors</a:t>
            </a:r>
          </a:p>
        </p:txBody>
      </p:sp>
      <p:sp>
        <p:nvSpPr>
          <p:cNvPr id="3" name="Content Placeholder 2">
            <a:extLst>
              <a:ext uri="{FF2B5EF4-FFF2-40B4-BE49-F238E27FC236}">
                <a16:creationId xmlns:a16="http://schemas.microsoft.com/office/drawing/2014/main" id="{8B4186EE-924F-4838-BA77-966B9F1478E6}"/>
              </a:ext>
            </a:extLst>
          </p:cNvPr>
          <p:cNvSpPr>
            <a:spLocks noGrp="1"/>
          </p:cNvSpPr>
          <p:nvPr>
            <p:ph idx="1"/>
          </p:nvPr>
        </p:nvSpPr>
        <p:spPr>
          <a:xfrm>
            <a:off x="838200" y="1392865"/>
            <a:ext cx="10515600" cy="5100010"/>
          </a:xfrm>
        </p:spPr>
        <p:txBody>
          <a:bodyPr>
            <a:normAutofit fontScale="85000" lnSpcReduction="20000"/>
          </a:bodyPr>
          <a:lstStyle/>
          <a:p>
            <a:pPr marL="0" indent="0">
              <a:buNone/>
            </a:pPr>
            <a:r>
              <a:rPr lang="en-US" dirty="0"/>
              <a:t>A column vector is a one-dimension collection of data elements arranged vertically.  For example:</a:t>
            </a:r>
          </a:p>
          <a:p>
            <a:pPr marL="0" indent="0">
              <a:buNone/>
            </a:pPr>
            <a:endParaRPr lang="en-US" dirty="0"/>
          </a:p>
          <a:p>
            <a:pPr marL="457200" lvl="1" indent="0">
              <a:buNone/>
            </a:pPr>
            <a:r>
              <a:rPr lang="en-US" dirty="0" err="1">
                <a:latin typeface="Consolas" panose="020B0609020204030204" pitchFamily="49" charset="0"/>
                <a:cs typeface="Consolas" panose="020B0609020204030204" pitchFamily="49" charset="0"/>
              </a:rPr>
              <a:t>number_of_items</a:t>
            </a:r>
            <a:r>
              <a:rPr lang="en-US" dirty="0">
                <a:latin typeface="Consolas" panose="020B0609020204030204" pitchFamily="49" charset="0"/>
                <a:cs typeface="Consolas" panose="020B0609020204030204" pitchFamily="49" charset="0"/>
              </a:rPr>
              <a:t> = [</a:t>
            </a:r>
          </a:p>
          <a:p>
            <a:pPr marL="457200" lvl="1" indent="0">
              <a:buNone/>
            </a:pPr>
            <a:r>
              <a:rPr lang="en-US" dirty="0">
                <a:latin typeface="Consolas" panose="020B0609020204030204" pitchFamily="49" charset="0"/>
                <a:cs typeface="Consolas" panose="020B0609020204030204" pitchFamily="49" charset="0"/>
              </a:rPr>
              <a:t>6</a:t>
            </a:r>
          </a:p>
          <a:p>
            <a:pPr marL="457200" lvl="1" indent="0">
              <a:buNone/>
            </a:pPr>
            <a:r>
              <a:rPr lang="en-US" dirty="0">
                <a:latin typeface="Consolas" panose="020B0609020204030204" pitchFamily="49" charset="0"/>
                <a:cs typeface="Consolas" panose="020B0609020204030204" pitchFamily="49" charset="0"/>
              </a:rPr>
              <a:t>4</a:t>
            </a:r>
          </a:p>
          <a:p>
            <a:pPr marL="457200" lvl="1" indent="0">
              <a:buNone/>
            </a:pPr>
            <a:r>
              <a:rPr lang="en-US" dirty="0">
                <a:latin typeface="Consolas" panose="020B0609020204030204" pitchFamily="49" charset="0"/>
                <a:cs typeface="Consolas" panose="020B0609020204030204" pitchFamily="49" charset="0"/>
              </a:rPr>
              <a:t>15</a:t>
            </a:r>
          </a:p>
          <a:p>
            <a:pPr marL="457200" lvl="1" indent="0">
              <a:buNone/>
            </a:pPr>
            <a:r>
              <a:rPr lang="en-US" dirty="0">
                <a:latin typeface="Consolas" panose="020B0609020204030204" pitchFamily="49" charset="0"/>
                <a:cs typeface="Consolas" panose="020B0609020204030204" pitchFamily="49" charset="0"/>
              </a:rPr>
              <a:t>3</a:t>
            </a:r>
          </a:p>
          <a:p>
            <a:pPr marL="457200" lvl="1" indent="0">
              <a:buNone/>
            </a:pPr>
            <a:r>
              <a:rPr lang="en-US" dirty="0">
                <a:latin typeface="Consolas" panose="020B0609020204030204" pitchFamily="49" charset="0"/>
                <a:cs typeface="Consolas" panose="020B0609020204030204" pitchFamily="49" charset="0"/>
              </a:rPr>
              <a:t>1</a:t>
            </a:r>
          </a:p>
          <a:p>
            <a:pPr marL="457200" lvl="1" indent="0">
              <a:buNone/>
            </a:pPr>
            <a:r>
              <a:rPr lang="en-US" dirty="0">
                <a:latin typeface="Consolas" panose="020B0609020204030204" pitchFamily="49" charset="0"/>
                <a:cs typeface="Consolas" panose="020B0609020204030204" pitchFamily="49" charset="0"/>
              </a:rPr>
              <a:t>2</a:t>
            </a:r>
          </a:p>
          <a:p>
            <a:pPr marL="457200" lvl="1" indent="0">
              <a:buNone/>
            </a:pPr>
            <a:r>
              <a:rPr lang="en-US" dirty="0">
                <a:latin typeface="Consolas" panose="020B0609020204030204" pitchFamily="49" charset="0"/>
                <a:cs typeface="Consolas" panose="020B0609020204030204" pitchFamily="49" charset="0"/>
              </a:rPr>
              <a:t>12 ];</a:t>
            </a:r>
          </a:p>
          <a:p>
            <a:pPr marL="0" indent="0">
              <a:buNone/>
            </a:pPr>
            <a:endParaRPr lang="en-US" dirty="0"/>
          </a:p>
          <a:p>
            <a:pPr marL="0" indent="0">
              <a:buNone/>
            </a:pPr>
            <a:r>
              <a:rPr lang="en-US" dirty="0" err="1"/>
              <a:t>number_of_items</a:t>
            </a:r>
            <a:r>
              <a:rPr lang="en-US" dirty="0"/>
              <a:t>(1) represents the first element (i.e., 6).</a:t>
            </a:r>
          </a:p>
          <a:p>
            <a:pPr marL="0" indent="0">
              <a:buNone/>
            </a:pPr>
            <a:r>
              <a:rPr lang="en-US" dirty="0" err="1"/>
              <a:t>number_of_items</a:t>
            </a:r>
            <a:r>
              <a:rPr lang="en-US" dirty="0"/>
              <a:t>(5) represents the fifth element (i.e., 1).</a:t>
            </a:r>
          </a:p>
          <a:p>
            <a:pPr marL="0" indent="0">
              <a:buNone/>
            </a:pPr>
            <a:r>
              <a:rPr lang="en-US" b="1" dirty="0" err="1"/>
              <a:t>numel</a:t>
            </a:r>
            <a:r>
              <a:rPr lang="en-US" b="1" dirty="0"/>
              <a:t>(</a:t>
            </a:r>
            <a:r>
              <a:rPr lang="en-US" b="1" dirty="0" err="1"/>
              <a:t>number_of_items</a:t>
            </a:r>
            <a:r>
              <a:rPr lang="en-US" b="1" dirty="0"/>
              <a:t> ) </a:t>
            </a:r>
            <a:r>
              <a:rPr lang="en-US" dirty="0"/>
              <a:t>returns the number of elements (i.e., 7).</a:t>
            </a:r>
          </a:p>
        </p:txBody>
      </p:sp>
    </p:spTree>
    <p:extLst>
      <p:ext uri="{BB962C8B-B14F-4D97-AF65-F5344CB8AC3E}">
        <p14:creationId xmlns:p14="http://schemas.microsoft.com/office/powerpoint/2010/main" val="25978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BA42-2CFE-4B92-895F-FCA6D1F55F70}"/>
              </a:ext>
            </a:extLst>
          </p:cNvPr>
          <p:cNvSpPr>
            <a:spLocks noGrp="1"/>
          </p:cNvSpPr>
          <p:nvPr>
            <p:ph type="title"/>
          </p:nvPr>
        </p:nvSpPr>
        <p:spPr/>
        <p:txBody>
          <a:bodyPr/>
          <a:lstStyle/>
          <a:p>
            <a:r>
              <a:rPr lang="en-US" dirty="0"/>
              <a:t>MATLAB – Element by Element Multiplication</a:t>
            </a:r>
          </a:p>
        </p:txBody>
      </p:sp>
      <p:sp>
        <p:nvSpPr>
          <p:cNvPr id="3" name="Content Placeholder 2">
            <a:extLst>
              <a:ext uri="{FF2B5EF4-FFF2-40B4-BE49-F238E27FC236}">
                <a16:creationId xmlns:a16="http://schemas.microsoft.com/office/drawing/2014/main" id="{2D692DC5-2BEA-4824-87B1-56FA0D942AD7}"/>
              </a:ext>
            </a:extLst>
          </p:cNvPr>
          <p:cNvSpPr>
            <a:spLocks noGrp="1"/>
          </p:cNvSpPr>
          <p:nvPr>
            <p:ph idx="1"/>
          </p:nvPr>
        </p:nvSpPr>
        <p:spPr>
          <a:xfrm>
            <a:off x="838200" y="1825624"/>
            <a:ext cx="10515600" cy="4840989"/>
          </a:xfrm>
        </p:spPr>
        <p:txBody>
          <a:bodyPr/>
          <a:lstStyle/>
          <a:p>
            <a:pPr marL="0" indent="0">
              <a:buNone/>
            </a:pPr>
            <a:r>
              <a:rPr lang="en-US" dirty="0"/>
              <a:t>In MATLAB, the two-character </a:t>
            </a:r>
            <a:r>
              <a:rPr lang="en-US" b="1" dirty="0">
                <a:latin typeface="Consolas" panose="020B0609020204030204" pitchFamily="49" charset="0"/>
                <a:cs typeface="Consolas" panose="020B0609020204030204" pitchFamily="49" charset="0"/>
              </a:rPr>
              <a:t>.*</a:t>
            </a:r>
            <a:r>
              <a:rPr lang="en-US" dirty="0"/>
              <a:t> operation performs element by element multiplication.  For example:</a:t>
            </a:r>
          </a:p>
          <a:p>
            <a:pPr marL="0" indent="0">
              <a:buNone/>
            </a:pPr>
            <a:endParaRPr lang="en-US" dirty="0"/>
          </a:p>
          <a:p>
            <a:pPr marL="457200" lvl="1" indent="0">
              <a:buNone/>
            </a:pPr>
            <a:r>
              <a:rPr lang="en-US" sz="2000" b="1" dirty="0" err="1">
                <a:latin typeface="Consolas" panose="020B0609020204030204" pitchFamily="49" charset="0"/>
                <a:cs typeface="Consolas" panose="020B0609020204030204" pitchFamily="49" charset="0"/>
              </a:rPr>
              <a:t>cost_per_item</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price_per_item</a:t>
            </a:r>
            <a:r>
              <a:rPr lang="en-US" sz="2000" b="1"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number_of_items</a:t>
            </a:r>
            <a:r>
              <a:rPr lang="en-US" sz="2000" b="1" dirty="0">
                <a:latin typeface="Consolas" panose="020B0609020204030204" pitchFamily="49" charset="0"/>
                <a:cs typeface="Consolas" panose="020B0609020204030204" pitchFamily="49" charset="0"/>
              </a:rPr>
              <a:t>;</a:t>
            </a:r>
          </a:p>
          <a:p>
            <a:pPr marL="457200" lvl="1" indent="0">
              <a:buNone/>
            </a:pPr>
            <a:endParaRPr lang="en-US" dirty="0"/>
          </a:p>
          <a:p>
            <a:pPr marL="0" indent="0">
              <a:buNone/>
            </a:pPr>
            <a:r>
              <a:rPr lang="en-US" dirty="0"/>
              <a:t>Using the values in the previous slides:</a:t>
            </a:r>
          </a:p>
          <a:p>
            <a:pPr marL="0" indent="0">
              <a:buNone/>
            </a:pPr>
            <a:endParaRPr lang="en-US" dirty="0"/>
          </a:p>
          <a:p>
            <a:pPr marL="457200" lvl="1" indent="0">
              <a:buNone/>
            </a:pPr>
            <a:r>
              <a:rPr lang="en-US" sz="2000" b="1" dirty="0" err="1">
                <a:latin typeface="Consolas" panose="020B0609020204030204" pitchFamily="49" charset="0"/>
                <a:cs typeface="Consolas" panose="020B0609020204030204" pitchFamily="49" charset="0"/>
              </a:rPr>
              <a:t>cost_per_item</a:t>
            </a:r>
            <a:r>
              <a:rPr lang="en-US" sz="2000" b="1" dirty="0">
                <a:latin typeface="Consolas" panose="020B0609020204030204" pitchFamily="49" charset="0"/>
                <a:cs typeface="Consolas" panose="020B0609020204030204" pitchFamily="49" charset="0"/>
              </a:rPr>
              <a:t> = [ 9.00, 11.00, 14.85, 14.25, 10.25, 13.98, 5.88 ];</a:t>
            </a:r>
          </a:p>
          <a:p>
            <a:pPr marL="457200" lvl="1" indent="0">
              <a:buNone/>
            </a:pPr>
            <a:r>
              <a:rPr lang="en-US" sz="2000" b="1" dirty="0" err="1">
                <a:latin typeface="Consolas" panose="020B0609020204030204" pitchFamily="49" charset="0"/>
                <a:cs typeface="Consolas" panose="020B0609020204030204" pitchFamily="49" charset="0"/>
              </a:rPr>
              <a:t>total_cost</a:t>
            </a:r>
            <a:r>
              <a:rPr lang="en-US" sz="2000" b="1" dirty="0">
                <a:latin typeface="Consolas" panose="020B0609020204030204" pitchFamily="49" charset="0"/>
                <a:cs typeface="Consolas" panose="020B0609020204030204" pitchFamily="49" charset="0"/>
              </a:rPr>
              <a:t> = sum(</a:t>
            </a:r>
            <a:r>
              <a:rPr lang="en-US" sz="2000" b="1" dirty="0" err="1">
                <a:latin typeface="Consolas" panose="020B0609020204030204" pitchFamily="49" charset="0"/>
                <a:cs typeface="Consolas" panose="020B0609020204030204" pitchFamily="49" charset="0"/>
              </a:rPr>
              <a:t>cost_per_item</a:t>
            </a:r>
            <a:r>
              <a:rPr lang="en-US" sz="2000" b="1" dirty="0">
                <a:latin typeface="Consolas" panose="020B0609020204030204" pitchFamily="49" charset="0"/>
                <a:cs typeface="Consolas" panose="020B0609020204030204" pitchFamily="49" charset="0"/>
              </a:rPr>
              <a:t>);</a:t>
            </a:r>
          </a:p>
          <a:p>
            <a:pPr marL="0" indent="0">
              <a:buNone/>
            </a:pPr>
            <a:endParaRPr lang="en-US" sz="2400" b="1" dirty="0">
              <a:latin typeface="Consolas" panose="020B0609020204030204" pitchFamily="49" charset="0"/>
              <a:cs typeface="Consolas" panose="020B0609020204030204" pitchFamily="49" charset="0"/>
            </a:endParaRPr>
          </a:p>
          <a:p>
            <a:pPr marL="0" indent="0">
              <a:buNone/>
            </a:pPr>
            <a:r>
              <a:rPr lang="en-US" sz="2400" dirty="0">
                <a:cs typeface="Consolas" panose="020B0609020204030204" pitchFamily="49" charset="0"/>
              </a:rPr>
              <a:t>In this case, </a:t>
            </a:r>
            <a:r>
              <a:rPr lang="en-US" sz="2400" b="1" dirty="0" err="1">
                <a:cs typeface="Consolas" panose="020B0609020204030204" pitchFamily="49" charset="0"/>
              </a:rPr>
              <a:t>total_cost</a:t>
            </a:r>
            <a:r>
              <a:rPr lang="en-US" sz="2400" b="1" dirty="0">
                <a:cs typeface="Consolas" panose="020B0609020204030204" pitchFamily="49" charset="0"/>
              </a:rPr>
              <a:t> = 79.21</a:t>
            </a:r>
          </a:p>
        </p:txBody>
      </p:sp>
    </p:spTree>
    <p:extLst>
      <p:ext uri="{BB962C8B-B14F-4D97-AF65-F5344CB8AC3E}">
        <p14:creationId xmlns:p14="http://schemas.microsoft.com/office/powerpoint/2010/main" val="61549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C5F3-AB4C-4E12-BB1A-097338BC7F2E}"/>
              </a:ext>
            </a:extLst>
          </p:cNvPr>
          <p:cNvSpPr>
            <a:spLocks noGrp="1"/>
          </p:cNvSpPr>
          <p:nvPr>
            <p:ph type="title"/>
          </p:nvPr>
        </p:nvSpPr>
        <p:spPr/>
        <p:txBody>
          <a:bodyPr/>
          <a:lstStyle/>
          <a:p>
            <a:pPr algn="ctr"/>
            <a:r>
              <a:rPr lang="en-US" dirty="0"/>
              <a:t>MATLAB – Dot Product</a:t>
            </a:r>
          </a:p>
        </p:txBody>
      </p:sp>
      <p:sp>
        <p:nvSpPr>
          <p:cNvPr id="3" name="Content Placeholder 2">
            <a:extLst>
              <a:ext uri="{FF2B5EF4-FFF2-40B4-BE49-F238E27FC236}">
                <a16:creationId xmlns:a16="http://schemas.microsoft.com/office/drawing/2014/main" id="{F3596654-A302-46EC-B630-4A0A0948B0C7}"/>
              </a:ext>
            </a:extLst>
          </p:cNvPr>
          <p:cNvSpPr>
            <a:spLocks noGrp="1"/>
          </p:cNvSpPr>
          <p:nvPr>
            <p:ph idx="1"/>
          </p:nvPr>
        </p:nvSpPr>
        <p:spPr/>
        <p:txBody>
          <a:bodyPr/>
          <a:lstStyle/>
          <a:p>
            <a:pPr marL="0" indent="0">
              <a:buNone/>
            </a:pPr>
            <a:r>
              <a:rPr lang="en-US" dirty="0"/>
              <a:t>If we take two vectors (row and/or column) A and B both containing the same number of elements, this computation:</a:t>
            </a:r>
          </a:p>
          <a:p>
            <a:pPr marL="0" indent="0">
              <a:buNone/>
            </a:pPr>
            <a:endParaRPr lang="en-US" dirty="0"/>
          </a:p>
          <a:p>
            <a:pPr marL="457200" lvl="1" indent="0">
              <a:buNone/>
            </a:pPr>
            <a:r>
              <a:rPr lang="en-US" sz="2000" b="1" dirty="0">
                <a:latin typeface="Consolas" panose="020B0609020204030204" pitchFamily="49" charset="0"/>
                <a:cs typeface="Consolas" panose="020B0609020204030204" pitchFamily="49" charset="0"/>
              </a:rPr>
              <a:t>sum( A .* B );</a:t>
            </a:r>
            <a:endParaRPr lang="en-US" dirty="0"/>
          </a:p>
          <a:p>
            <a:pPr marL="457200" lvl="1" indent="0">
              <a:buNone/>
            </a:pPr>
            <a:endParaRPr lang="en-US" sz="2000" b="1" dirty="0">
              <a:latin typeface="Consolas" panose="020B0609020204030204" pitchFamily="49" charset="0"/>
              <a:cs typeface="Consolas" panose="020B0609020204030204" pitchFamily="49" charset="0"/>
            </a:endParaRPr>
          </a:p>
          <a:p>
            <a:pPr marL="0" indent="0">
              <a:buNone/>
            </a:pPr>
            <a:endParaRPr lang="en-US" sz="2400" dirty="0"/>
          </a:p>
          <a:p>
            <a:pPr marL="0" indent="0">
              <a:buNone/>
            </a:pPr>
            <a:r>
              <a:rPr lang="en-US" dirty="0"/>
              <a:t>occurs often in math, science and engineering.  Therefore, it’s given a special name: </a:t>
            </a:r>
            <a:r>
              <a:rPr lang="en-US" b="1" dirty="0">
                <a:solidFill>
                  <a:srgbClr val="FF0000"/>
                </a:solidFill>
              </a:rPr>
              <a:t>dot product.</a:t>
            </a:r>
            <a:r>
              <a:rPr lang="en-US" dirty="0">
                <a:solidFill>
                  <a:srgbClr val="FF0000"/>
                </a:solidFill>
              </a:rPr>
              <a:t> </a:t>
            </a:r>
            <a:r>
              <a:rPr lang="en-US" dirty="0"/>
              <a:t> A trigonometric presentation of the dot product’s relevance to physics is given at this website:</a:t>
            </a:r>
          </a:p>
          <a:p>
            <a:pPr marL="0" indent="0">
              <a:buNone/>
            </a:pPr>
            <a:r>
              <a:rPr lang="en-US" sz="1800" dirty="0">
                <a:latin typeface="Consolas" panose="020B0609020204030204" pitchFamily="49" charset="0"/>
                <a:cs typeface="Consolas" panose="020B0609020204030204" pitchFamily="49" charset="0"/>
                <a:hlinkClick r:id="rId2"/>
              </a:rPr>
              <a:t>www.mathisfun.com/algebra/vectors-dot-product.html</a:t>
            </a:r>
            <a:r>
              <a:rPr lang="en-US" sz="1800" dirty="0">
                <a:latin typeface="Consolas" panose="020B0609020204030204" pitchFamily="49" charset="0"/>
                <a:cs typeface="Consolas" panose="020B0609020204030204" pitchFamily="49" charset="0"/>
              </a:rPr>
              <a:t> </a:t>
            </a:r>
            <a:endParaRPr lang="en-US" sz="1800" b="1" dirty="0">
              <a:solidFill>
                <a:srgbClr val="FF0000"/>
              </a:solidFill>
              <a:latin typeface="Consolas" panose="020B0609020204030204" pitchFamily="49" charset="0"/>
              <a:cs typeface="Consolas" panose="020B0609020204030204" pitchFamily="49" charset="0"/>
            </a:endParaRPr>
          </a:p>
          <a:p>
            <a:pPr marL="0" indent="0">
              <a:buNone/>
            </a:pPr>
            <a:endParaRPr lang="en-US" b="1" dirty="0">
              <a:solidFill>
                <a:srgbClr val="FF0000"/>
              </a:solidFill>
            </a:endParaRPr>
          </a:p>
        </p:txBody>
      </p:sp>
      <p:pic>
        <p:nvPicPr>
          <p:cNvPr id="4" name="Picture 3">
            <a:extLst>
              <a:ext uri="{FF2B5EF4-FFF2-40B4-BE49-F238E27FC236}">
                <a16:creationId xmlns:a16="http://schemas.microsoft.com/office/drawing/2014/main" id="{AE462256-C868-4553-BCAF-98747E47F7A1}"/>
              </a:ext>
            </a:extLst>
          </p:cNvPr>
          <p:cNvPicPr>
            <a:picLocks noChangeAspect="1"/>
          </p:cNvPicPr>
          <p:nvPr/>
        </p:nvPicPr>
        <p:blipFill>
          <a:blip r:embed="rId3"/>
          <a:stretch>
            <a:fillRect/>
          </a:stretch>
        </p:blipFill>
        <p:spPr>
          <a:xfrm>
            <a:off x="3894164" y="2953049"/>
            <a:ext cx="4403671" cy="951901"/>
          </a:xfrm>
          <a:prstGeom prst="rect">
            <a:avLst/>
          </a:prstGeom>
        </p:spPr>
      </p:pic>
    </p:spTree>
    <p:extLst>
      <p:ext uri="{BB962C8B-B14F-4D97-AF65-F5344CB8AC3E}">
        <p14:creationId xmlns:p14="http://schemas.microsoft.com/office/powerpoint/2010/main" val="397024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C5F3-AB4C-4E12-BB1A-097338BC7F2E}"/>
              </a:ext>
            </a:extLst>
          </p:cNvPr>
          <p:cNvSpPr>
            <a:spLocks noGrp="1"/>
          </p:cNvSpPr>
          <p:nvPr>
            <p:ph type="title"/>
          </p:nvPr>
        </p:nvSpPr>
        <p:spPr/>
        <p:txBody>
          <a:bodyPr/>
          <a:lstStyle/>
          <a:p>
            <a:pPr algn="ctr"/>
            <a:r>
              <a:rPr lang="en-US" dirty="0"/>
              <a:t>MATLAB – Vector Multiplication</a:t>
            </a:r>
          </a:p>
        </p:txBody>
      </p:sp>
      <p:sp>
        <p:nvSpPr>
          <p:cNvPr id="3" name="Content Placeholder 2">
            <a:extLst>
              <a:ext uri="{FF2B5EF4-FFF2-40B4-BE49-F238E27FC236}">
                <a16:creationId xmlns:a16="http://schemas.microsoft.com/office/drawing/2014/main" id="{F3596654-A302-46EC-B630-4A0A0948B0C7}"/>
              </a:ext>
            </a:extLst>
          </p:cNvPr>
          <p:cNvSpPr>
            <a:spLocks noGrp="1"/>
          </p:cNvSpPr>
          <p:nvPr>
            <p:ph idx="1"/>
          </p:nvPr>
        </p:nvSpPr>
        <p:spPr/>
        <p:txBody>
          <a:bodyPr/>
          <a:lstStyle/>
          <a:p>
            <a:pPr marL="0" indent="0">
              <a:buNone/>
            </a:pPr>
            <a:r>
              <a:rPr lang="en-US" dirty="0"/>
              <a:t>Use of the dot product is so common to solving real-world engineering problems, that MATLAB defines the single character </a:t>
            </a:r>
            <a:r>
              <a:rPr lang="en-US" b="1" dirty="0">
                <a:latin typeface="Consolas" panose="020B0609020204030204" pitchFamily="49" charset="0"/>
                <a:cs typeface="Consolas" panose="020B0609020204030204" pitchFamily="49" charset="0"/>
              </a:rPr>
              <a:t>*</a:t>
            </a:r>
            <a:r>
              <a:rPr lang="en-US" dirty="0"/>
              <a:t> operator as meaning “compute the dot product”.  MATLAB also has a built-in function “dot” which will compute the dot product of two vectors.</a:t>
            </a:r>
          </a:p>
          <a:p>
            <a:pPr marL="0" indent="0">
              <a:buNone/>
            </a:pPr>
            <a:endParaRPr lang="en-US" dirty="0"/>
          </a:p>
          <a:p>
            <a:pPr marL="457200" lvl="1" indent="0">
              <a:buNone/>
            </a:pPr>
            <a:r>
              <a:rPr lang="en-US" dirty="0" err="1"/>
              <a:t>dot_product</a:t>
            </a:r>
            <a:r>
              <a:rPr lang="en-US" dirty="0"/>
              <a:t> = A * B;</a:t>
            </a:r>
          </a:p>
          <a:p>
            <a:pPr marL="457200" lvl="1" indent="0">
              <a:buNone/>
            </a:pPr>
            <a:r>
              <a:rPr lang="en-US" dirty="0" err="1"/>
              <a:t>dot_product</a:t>
            </a:r>
            <a:r>
              <a:rPr lang="en-US" dirty="0"/>
              <a:t> = dot(A,B);</a:t>
            </a:r>
          </a:p>
          <a:p>
            <a:pPr marL="457200" lvl="1" indent="0">
              <a:buNone/>
            </a:pPr>
            <a:r>
              <a:rPr lang="en-US" dirty="0" err="1"/>
              <a:t>total_cost</a:t>
            </a:r>
            <a:r>
              <a:rPr lang="en-US" dirty="0"/>
              <a:t> = </a:t>
            </a:r>
            <a:r>
              <a:rPr lang="en-US" dirty="0" err="1"/>
              <a:t>price_per_item</a:t>
            </a:r>
            <a:r>
              <a:rPr lang="en-US" dirty="0"/>
              <a:t> * </a:t>
            </a:r>
            <a:r>
              <a:rPr lang="en-US" dirty="0" err="1"/>
              <a:t>number_of_items</a:t>
            </a:r>
            <a:r>
              <a:rPr lang="en-US" dirty="0"/>
              <a:t>;</a:t>
            </a:r>
            <a:br>
              <a:rPr lang="en-US" dirty="0"/>
            </a:br>
            <a:r>
              <a:rPr lang="en-US" dirty="0" err="1"/>
              <a:t>total_cost</a:t>
            </a:r>
            <a:r>
              <a:rPr lang="en-US" dirty="0"/>
              <a:t> = dot( </a:t>
            </a:r>
            <a:r>
              <a:rPr lang="en-US" dirty="0" err="1"/>
              <a:t>price_per_item</a:t>
            </a:r>
            <a:r>
              <a:rPr lang="en-US" dirty="0"/>
              <a:t>, </a:t>
            </a:r>
            <a:r>
              <a:rPr lang="en-US" dirty="0" err="1"/>
              <a:t>number_of_items</a:t>
            </a:r>
            <a:r>
              <a:rPr lang="en-US" dirty="0"/>
              <a:t> );</a:t>
            </a:r>
          </a:p>
        </p:txBody>
      </p:sp>
    </p:spTree>
    <p:extLst>
      <p:ext uri="{BB962C8B-B14F-4D97-AF65-F5344CB8AC3E}">
        <p14:creationId xmlns:p14="http://schemas.microsoft.com/office/powerpoint/2010/main" val="213832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04D5-D4DA-439B-A457-38B103D0AEB9}"/>
              </a:ext>
            </a:extLst>
          </p:cNvPr>
          <p:cNvSpPr>
            <a:spLocks noGrp="1"/>
          </p:cNvSpPr>
          <p:nvPr>
            <p:ph type="title"/>
          </p:nvPr>
        </p:nvSpPr>
        <p:spPr/>
        <p:txBody>
          <a:bodyPr/>
          <a:lstStyle/>
          <a:p>
            <a:pPr algn="ctr"/>
            <a:r>
              <a:rPr lang="en-US" dirty="0"/>
              <a:t>Definition of Multiplicative Inverse</a:t>
            </a:r>
          </a:p>
        </p:txBody>
      </p:sp>
      <p:sp>
        <p:nvSpPr>
          <p:cNvPr id="3" name="Content Placeholder 2">
            <a:extLst>
              <a:ext uri="{FF2B5EF4-FFF2-40B4-BE49-F238E27FC236}">
                <a16:creationId xmlns:a16="http://schemas.microsoft.com/office/drawing/2014/main" id="{E41AD1D1-59C7-4ACD-9877-54110DEB0416}"/>
              </a:ext>
            </a:extLst>
          </p:cNvPr>
          <p:cNvSpPr>
            <a:spLocks noGrp="1"/>
          </p:cNvSpPr>
          <p:nvPr>
            <p:ph idx="1"/>
          </p:nvPr>
        </p:nvSpPr>
        <p:spPr>
          <a:xfrm>
            <a:off x="838200" y="1825625"/>
            <a:ext cx="10515600" cy="4819724"/>
          </a:xfrm>
        </p:spPr>
        <p:txBody>
          <a:bodyPr/>
          <a:lstStyle/>
          <a:p>
            <a:pPr marL="0" indent="0">
              <a:buNone/>
            </a:pPr>
            <a:r>
              <a:rPr lang="en-US" dirty="0"/>
              <a:t>In normal algebra the multiplicative inverse of a number (a.k.a. the reciprocal) is that value which when multiplied times the number yields the value of 1.  For example:</a:t>
            </a:r>
          </a:p>
          <a:p>
            <a:pPr marL="0" indent="0">
              <a:buNone/>
            </a:pPr>
            <a:endParaRPr lang="en-US" dirty="0"/>
          </a:p>
          <a:p>
            <a:pPr marL="0" indent="0">
              <a:buNone/>
            </a:pPr>
            <a:endParaRPr lang="en-US" dirty="0"/>
          </a:p>
          <a:p>
            <a:pPr marL="0" indent="0">
              <a:buNone/>
            </a:pPr>
            <a:endParaRPr lang="en-US" dirty="0"/>
          </a:p>
          <a:p>
            <a:pPr marL="0" indent="0">
              <a:buNone/>
            </a:pPr>
            <a:r>
              <a:rPr lang="en-US" dirty="0"/>
              <a:t>So, in normal algebra the multiplicative inverse of a value is 1 divided by that value.</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121D9EA-C9E1-4F71-8B5A-6FD2A445C293}"/>
              </a:ext>
            </a:extLst>
          </p:cNvPr>
          <p:cNvPicPr>
            <a:picLocks noChangeAspect="1"/>
          </p:cNvPicPr>
          <p:nvPr/>
        </p:nvPicPr>
        <p:blipFill>
          <a:blip r:embed="rId2"/>
          <a:stretch>
            <a:fillRect/>
          </a:stretch>
        </p:blipFill>
        <p:spPr>
          <a:xfrm>
            <a:off x="151128" y="3275310"/>
            <a:ext cx="5944872" cy="1239317"/>
          </a:xfrm>
          <a:prstGeom prst="rect">
            <a:avLst/>
          </a:prstGeom>
        </p:spPr>
      </p:pic>
      <p:pic>
        <p:nvPicPr>
          <p:cNvPr id="5" name="Picture 4">
            <a:extLst>
              <a:ext uri="{FF2B5EF4-FFF2-40B4-BE49-F238E27FC236}">
                <a16:creationId xmlns:a16="http://schemas.microsoft.com/office/drawing/2014/main" id="{29508C4E-1593-4EC6-AC50-545788CA0552}"/>
              </a:ext>
            </a:extLst>
          </p:cNvPr>
          <p:cNvPicPr>
            <a:picLocks noChangeAspect="1"/>
          </p:cNvPicPr>
          <p:nvPr/>
        </p:nvPicPr>
        <p:blipFill>
          <a:blip r:embed="rId3"/>
          <a:stretch>
            <a:fillRect/>
          </a:stretch>
        </p:blipFill>
        <p:spPr>
          <a:xfrm>
            <a:off x="5338044" y="3275309"/>
            <a:ext cx="5944872" cy="1239317"/>
          </a:xfrm>
          <a:prstGeom prst="rect">
            <a:avLst/>
          </a:prstGeom>
        </p:spPr>
      </p:pic>
    </p:spTree>
    <p:extLst>
      <p:ext uri="{BB962C8B-B14F-4D97-AF65-F5344CB8AC3E}">
        <p14:creationId xmlns:p14="http://schemas.microsoft.com/office/powerpoint/2010/main" val="392227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04D5-D4DA-439B-A457-38B103D0AEB9}"/>
              </a:ext>
            </a:extLst>
          </p:cNvPr>
          <p:cNvSpPr>
            <a:spLocks noGrp="1"/>
          </p:cNvSpPr>
          <p:nvPr>
            <p:ph type="title"/>
          </p:nvPr>
        </p:nvSpPr>
        <p:spPr/>
        <p:txBody>
          <a:bodyPr/>
          <a:lstStyle/>
          <a:p>
            <a:pPr algn="ctr"/>
            <a:r>
              <a:rPr lang="en-US" dirty="0"/>
              <a:t>Matrix Algebra – Definition of Inverse</a:t>
            </a:r>
          </a:p>
        </p:txBody>
      </p:sp>
      <p:sp>
        <p:nvSpPr>
          <p:cNvPr id="3" name="Content Placeholder 2">
            <a:extLst>
              <a:ext uri="{FF2B5EF4-FFF2-40B4-BE49-F238E27FC236}">
                <a16:creationId xmlns:a16="http://schemas.microsoft.com/office/drawing/2014/main" id="{E41AD1D1-59C7-4ACD-9877-54110DEB0416}"/>
              </a:ext>
            </a:extLst>
          </p:cNvPr>
          <p:cNvSpPr>
            <a:spLocks noGrp="1"/>
          </p:cNvSpPr>
          <p:nvPr>
            <p:ph idx="1"/>
          </p:nvPr>
        </p:nvSpPr>
        <p:spPr>
          <a:xfrm>
            <a:off x="838200" y="1825625"/>
            <a:ext cx="10515600" cy="4819724"/>
          </a:xfrm>
        </p:spPr>
        <p:txBody>
          <a:bodyPr/>
          <a:lstStyle/>
          <a:p>
            <a:pPr marL="0" indent="0">
              <a:buNone/>
            </a:pPr>
            <a:r>
              <a:rPr lang="en-US" dirty="0"/>
              <a:t>In matrix algebra, if </a:t>
            </a:r>
            <a:r>
              <a:rPr lang="en-US" b="1" dirty="0"/>
              <a:t>M</a:t>
            </a:r>
            <a:r>
              <a:rPr lang="en-US" dirty="0"/>
              <a:t> is a </a:t>
            </a:r>
            <a:r>
              <a:rPr lang="en-US"/>
              <a:t>square matrix, </a:t>
            </a:r>
            <a:r>
              <a:rPr lang="en-US" dirty="0"/>
              <a:t>the multiplicative inverse </a:t>
            </a:r>
            <a:r>
              <a:rPr lang="en-US" b="1" dirty="0"/>
              <a:t>M</a:t>
            </a:r>
            <a:r>
              <a:rPr lang="en-US" b="1" baseline="30000" dirty="0"/>
              <a:t>-1</a:t>
            </a:r>
            <a:endParaRPr lang="en-US" b="1" dirty="0"/>
          </a:p>
          <a:p>
            <a:pPr marL="0" indent="0">
              <a:buNone/>
            </a:pPr>
            <a:r>
              <a:rPr lang="en-US" dirty="0"/>
              <a:t>is defined as:</a:t>
            </a:r>
            <a:br>
              <a:rPr lang="en-US" dirty="0"/>
            </a:br>
            <a:endParaRPr lang="en-US" dirty="0"/>
          </a:p>
          <a:p>
            <a:pPr marL="1371600" lvl="3" indent="0">
              <a:buNone/>
            </a:pPr>
            <a:r>
              <a:rPr lang="en-US" sz="2800" b="1" dirty="0"/>
              <a:t>M * M</a:t>
            </a:r>
            <a:r>
              <a:rPr lang="en-US" sz="2800" b="1" baseline="30000" dirty="0"/>
              <a:t>-1 </a:t>
            </a:r>
            <a:r>
              <a:rPr lang="en-US" sz="2800" dirty="0"/>
              <a:t>= </a:t>
            </a:r>
            <a:r>
              <a:rPr lang="en-US" sz="2800" b="1" dirty="0">
                <a:latin typeface="Times New Roman" panose="02020603050405020304" pitchFamily="18" charset="0"/>
                <a:cs typeface="Times New Roman" panose="02020603050405020304" pitchFamily="18" charset="0"/>
              </a:rPr>
              <a:t>I</a:t>
            </a:r>
          </a:p>
          <a:p>
            <a:pPr marL="0" indent="0">
              <a:buNone/>
            </a:pPr>
            <a:br>
              <a:rPr lang="en-US" dirty="0">
                <a:cs typeface="Times New Roman" panose="02020603050405020304" pitchFamily="18" charset="0"/>
              </a:rPr>
            </a:br>
            <a:r>
              <a:rPr lang="en-US" dirty="0">
                <a:cs typeface="Times New Roman" panose="02020603050405020304" pitchFamily="18" charset="0"/>
              </a:rPr>
              <a:t>Where </a:t>
            </a:r>
            <a:r>
              <a:rPr lang="en-US" b="1" dirty="0">
                <a:latin typeface="Times New Roman" panose="02020603050405020304" pitchFamily="18" charset="0"/>
                <a:cs typeface="Times New Roman" panose="02020603050405020304" pitchFamily="18" charset="0"/>
              </a:rPr>
              <a:t>I</a:t>
            </a:r>
            <a:r>
              <a:rPr lang="en-US" dirty="0">
                <a:cs typeface="Times New Roman" panose="02020603050405020304" pitchFamily="18" charset="0"/>
              </a:rPr>
              <a:t> is the Identity matrix.  One can also prove:</a:t>
            </a:r>
            <a:br>
              <a:rPr lang="en-US" dirty="0">
                <a:cs typeface="Times New Roman" panose="02020603050405020304" pitchFamily="18" charset="0"/>
              </a:rPr>
            </a:br>
            <a:endParaRPr lang="en-US" dirty="0">
              <a:cs typeface="Times New Roman" panose="02020603050405020304" pitchFamily="18" charset="0"/>
            </a:endParaRPr>
          </a:p>
          <a:p>
            <a:pPr marL="1371600" lvl="3" indent="0">
              <a:buNone/>
            </a:pPr>
            <a:r>
              <a:rPr lang="en-US" sz="2800" b="1" dirty="0"/>
              <a:t>M</a:t>
            </a:r>
            <a:r>
              <a:rPr lang="en-US" sz="2800" b="1" baseline="30000" dirty="0"/>
              <a:t>-1 </a:t>
            </a:r>
            <a:r>
              <a:rPr lang="en-US" sz="2800" b="1" dirty="0"/>
              <a:t>* M</a:t>
            </a:r>
            <a:r>
              <a:rPr lang="en-US" sz="2800" b="1" baseline="30000" dirty="0"/>
              <a:t> </a:t>
            </a:r>
            <a:r>
              <a:rPr lang="en-US" sz="2800" dirty="0"/>
              <a:t>= </a:t>
            </a:r>
            <a:r>
              <a:rPr lang="en-US" sz="2800" b="1" dirty="0">
                <a:latin typeface="Times New Roman" panose="02020603050405020304" pitchFamily="18" charset="0"/>
                <a:cs typeface="Times New Roman" panose="02020603050405020304" pitchFamily="18" charset="0"/>
              </a:rPr>
              <a:t>I</a:t>
            </a:r>
          </a:p>
          <a:p>
            <a:pPr marL="0" indent="0">
              <a:buNone/>
            </a:pPr>
            <a:endParaRPr lang="en-US" dirty="0">
              <a:cs typeface="Times New Roman" panose="02020603050405020304" pitchFamily="18" charset="0"/>
            </a:endParaRPr>
          </a:p>
        </p:txBody>
      </p:sp>
    </p:spTree>
    <p:extLst>
      <p:ext uri="{BB962C8B-B14F-4D97-AF65-F5344CB8AC3E}">
        <p14:creationId xmlns:p14="http://schemas.microsoft.com/office/powerpoint/2010/main" val="357714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4184-5256-4B74-AF63-CB4C9B3E6AE7}"/>
              </a:ext>
            </a:extLst>
          </p:cNvPr>
          <p:cNvSpPr>
            <a:spLocks noGrp="1"/>
          </p:cNvSpPr>
          <p:nvPr>
            <p:ph type="title"/>
          </p:nvPr>
        </p:nvSpPr>
        <p:spPr>
          <a:xfrm>
            <a:off x="838200" y="365126"/>
            <a:ext cx="10515600" cy="825722"/>
          </a:xfrm>
        </p:spPr>
        <p:txBody>
          <a:bodyPr/>
          <a:lstStyle/>
          <a:p>
            <a:pPr algn="ctr"/>
            <a:r>
              <a:rPr lang="en-US" dirty="0"/>
              <a:t>Simultaneous Linear Equations</a:t>
            </a:r>
          </a:p>
        </p:txBody>
      </p:sp>
      <p:sp>
        <p:nvSpPr>
          <p:cNvPr id="3" name="Content Placeholder 2">
            <a:extLst>
              <a:ext uri="{FF2B5EF4-FFF2-40B4-BE49-F238E27FC236}">
                <a16:creationId xmlns:a16="http://schemas.microsoft.com/office/drawing/2014/main" id="{ADB91A36-4D29-47DB-83A9-1CA19F8BF5E2}"/>
              </a:ext>
            </a:extLst>
          </p:cNvPr>
          <p:cNvSpPr>
            <a:spLocks noGrp="1"/>
          </p:cNvSpPr>
          <p:nvPr>
            <p:ph idx="1"/>
          </p:nvPr>
        </p:nvSpPr>
        <p:spPr>
          <a:xfrm>
            <a:off x="838200" y="1392866"/>
            <a:ext cx="10515600" cy="5199320"/>
          </a:xfrm>
        </p:spPr>
        <p:txBody>
          <a:bodyPr/>
          <a:lstStyle/>
          <a:p>
            <a:pPr marL="0" indent="0">
              <a:buNone/>
            </a:pPr>
            <a:r>
              <a:rPr lang="en-US" dirty="0"/>
              <a:t>Linear equations represent a proportional relationship between several variables.  For example, these linear equations represent two different relationships between the variables X and Y:</a:t>
            </a:r>
          </a:p>
          <a:p>
            <a:pPr marL="1371600" lvl="3" indent="0">
              <a:buNone/>
            </a:pPr>
            <a:r>
              <a:rPr lang="en-US" sz="2400" b="1" dirty="0">
                <a:latin typeface="Consolas" panose="020B0609020204030204" pitchFamily="49" charset="0"/>
                <a:cs typeface="Consolas" panose="020B0609020204030204" pitchFamily="49" charset="0"/>
              </a:rPr>
              <a:t>Y = 2 X + 3</a:t>
            </a:r>
            <a:br>
              <a:rPr lang="en-US" sz="2400" b="1" dirty="0">
                <a:latin typeface="Consolas" panose="020B0609020204030204" pitchFamily="49" charset="0"/>
                <a:cs typeface="Consolas" panose="020B0609020204030204" pitchFamily="49" charset="0"/>
              </a:rPr>
            </a:br>
            <a:r>
              <a:rPr lang="en-US" sz="2400" b="1" dirty="0">
                <a:latin typeface="Consolas" panose="020B0609020204030204" pitchFamily="49" charset="0"/>
                <a:cs typeface="Consolas" panose="020B0609020204030204" pitchFamily="49" charset="0"/>
              </a:rPr>
              <a:t>Y = - X + 10</a:t>
            </a:r>
          </a:p>
          <a:p>
            <a:pPr marL="0" indent="0">
              <a:buNone/>
            </a:pPr>
            <a:r>
              <a:rPr lang="en-US" dirty="0"/>
              <a:t>Sometimes, a set of linear equations represent relationships which must all be true at the same time.  The values of the variables which simultaneously satisfy all the equations is called the solution.  One can use algebraic substitution to solve this simple set of equations:</a:t>
            </a:r>
          </a:p>
          <a:p>
            <a:pPr marL="457200" lvl="1" indent="0">
              <a:buNone/>
            </a:pPr>
            <a:r>
              <a:rPr lang="en-US" b="1" dirty="0">
                <a:latin typeface="Consolas" panose="020B0609020204030204" pitchFamily="49" charset="0"/>
                <a:cs typeface="Consolas" panose="020B0609020204030204" pitchFamily="49" charset="0"/>
              </a:rPr>
              <a:t>2 X + 3 = -X + 10</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3 X = 7</a:t>
            </a:r>
            <a:br>
              <a:rPr lang="en-US" b="1" dirty="0">
                <a:latin typeface="Consolas" panose="020B0609020204030204" pitchFamily="49" charset="0"/>
                <a:cs typeface="Consolas" panose="020B0609020204030204" pitchFamily="49" charset="0"/>
              </a:rPr>
            </a:br>
            <a:r>
              <a:rPr lang="en-US" b="1" dirty="0">
                <a:latin typeface="Consolas" panose="020B0609020204030204" pitchFamily="49" charset="0"/>
                <a:cs typeface="Consolas" panose="020B0609020204030204" pitchFamily="49" charset="0"/>
              </a:rPr>
              <a:t>X = 7 / 3 = 2.333    </a:t>
            </a:r>
            <a:r>
              <a:rPr lang="en-US" dirty="0">
                <a:latin typeface="Consolas" panose="020B0609020204030204" pitchFamily="49" charset="0"/>
                <a:cs typeface="Consolas" panose="020B0609020204030204" pitchFamily="49" charset="0"/>
              </a:rPr>
              <a:t>and  </a:t>
            </a:r>
            <a:r>
              <a:rPr lang="en-US" b="1" dirty="0">
                <a:latin typeface="Consolas" panose="020B0609020204030204" pitchFamily="49" charset="0"/>
                <a:cs typeface="Consolas" panose="020B0609020204030204" pitchFamily="49" charset="0"/>
              </a:rPr>
              <a:t>Y = -2.333 + 10 </a:t>
            </a:r>
            <a:r>
              <a:rPr lang="en-US" b="1">
                <a:latin typeface="Consolas" panose="020B0609020204030204" pitchFamily="49" charset="0"/>
                <a:cs typeface="Consolas" panose="020B0609020204030204" pitchFamily="49" charset="0"/>
              </a:rPr>
              <a:t>= 7.667</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18428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974</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Consolas</vt:lpstr>
      <vt:lpstr>Times New Roman</vt:lpstr>
      <vt:lpstr>Office Theme</vt:lpstr>
      <vt:lpstr>MATLAB Matrices</vt:lpstr>
      <vt:lpstr>MATLAB Row Vectors</vt:lpstr>
      <vt:lpstr>MATLAB Column Vectors</vt:lpstr>
      <vt:lpstr>MATLAB – Element by Element Multiplication</vt:lpstr>
      <vt:lpstr>MATLAB – Dot Product</vt:lpstr>
      <vt:lpstr>MATLAB – Vector Multiplication</vt:lpstr>
      <vt:lpstr>Definition of Multiplicative Inverse</vt:lpstr>
      <vt:lpstr>Matrix Algebra – Definition of Inverse</vt:lpstr>
      <vt:lpstr>Simultaneous Linear Equations</vt:lpstr>
      <vt:lpstr>Simultaneous Linear Equations</vt:lpstr>
      <vt:lpstr>Linear Equations – Matrix Representation</vt:lpstr>
      <vt:lpstr>Linear Equations – Matrix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Matrices</dc:title>
  <dc:creator>Wayne</dc:creator>
  <cp:lastModifiedBy>Wayne</cp:lastModifiedBy>
  <cp:revision>33</cp:revision>
  <dcterms:created xsi:type="dcterms:W3CDTF">2020-04-18T15:01:33Z</dcterms:created>
  <dcterms:modified xsi:type="dcterms:W3CDTF">2020-11-07T23:10:08Z</dcterms:modified>
</cp:coreProperties>
</file>