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3" r:id="rId18"/>
    <p:sldId id="274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2D4D6-BB32-415A-84BC-851D55DEFA4F}" type="datetimeFigureOut">
              <a:rPr lang="en-US" smtClean="0"/>
              <a:t>06/21/18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5D66-754D-4507-A52B-636A7BDB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F002-AA2E-4074-8031-8A5502B76F6B}" type="datetime1">
              <a:rPr lang="en-US" smtClean="0"/>
              <a:t>06/21/18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E98D-2EE5-41D7-9445-D1C4DE4C85E6}" type="datetime1">
              <a:rPr lang="en-US" smtClean="0"/>
              <a:t>06/21/18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E4C-D544-40F9-A488-F03D3EB0F02F}" type="datetime1">
              <a:rPr lang="en-US" smtClean="0"/>
              <a:t>06/21/18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9E5-C92B-4EE8-A3A0-6B369901814E}" type="datetime1">
              <a:rPr lang="en-US" smtClean="0"/>
              <a:t>06/21/18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4027-1115-4EC1-96A0-3D541180F8A0}" type="datetime1">
              <a:rPr lang="en-US" smtClean="0"/>
              <a:t>06/21/18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2A1-EC76-4BB2-8B02-CD67544C0847}" type="datetime1">
              <a:rPr lang="en-US" smtClean="0"/>
              <a:t>06/21/18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C138-55F1-4A53-91B9-E660AB7446C0}" type="datetime1">
              <a:rPr lang="en-US" smtClean="0"/>
              <a:t>06/21/18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5456-736F-4627-A167-48A3EC8EA8CD}" type="datetime1">
              <a:rPr lang="en-US" smtClean="0"/>
              <a:t>06/21/18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56C-5354-43C0-A188-14AFA12EC9B2}" type="datetime1">
              <a:rPr lang="en-US" smtClean="0"/>
              <a:t>06/21/18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679559-A28D-4C2B-BBAE-C86E545884CF}" type="datetime1">
              <a:rPr lang="en-US" smtClean="0"/>
              <a:t>06/21/18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E8B5-F3A4-4FD0-BA2C-357521653930}" type="datetime1">
              <a:rPr lang="en-US" smtClean="0"/>
              <a:t>06/21/18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2879A-ECE5-4A91-8BAE-D8D0463FCDCF}" type="datetime1">
              <a:rPr lang="en-US" smtClean="0"/>
              <a:t>06/21/18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ESB with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7803F-7C80-48B3-84DD-B61491FD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9094"/>
            <a:ext cx="9144000" cy="21287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+mj-lt"/>
              </a:rPr>
              <a:t>Company</a:t>
            </a:r>
            <a:r>
              <a:rPr lang="en-US" dirty="0"/>
              <a:t>    </a:t>
            </a:r>
          </a:p>
          <a:p>
            <a:pPr algn="l"/>
            <a:r>
              <a:rPr lang="en-US" sz="2000" dirty="0" err="1"/>
              <a:t>Gepardec</a:t>
            </a:r>
            <a:r>
              <a:rPr lang="en-US" sz="2000" dirty="0"/>
              <a:t> IT Services GmbH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Supervisor</a:t>
            </a:r>
          </a:p>
          <a:p>
            <a:pPr algn="l"/>
            <a:r>
              <a:rPr lang="en-US" sz="2000" dirty="0"/>
              <a:t>DI (FH) Peter Kulczycki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Security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Secured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F11B5-C44B-42FC-9956-29F29C0A4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889218"/>
            <a:ext cx="3552825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3DC2E-C1A8-447C-9A19-AD218AFF5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68" y="2057754"/>
            <a:ext cx="6210300" cy="3609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C26A36-E0E3-49EB-BEB2-D8A597CB5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7" y="3394597"/>
            <a:ext cx="5153025" cy="809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F5D49F-8D66-46F9-AF44-E0D8EF148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5025293"/>
            <a:ext cx="5295900" cy="638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E685B5-72BA-4AFD-9748-99D288C31CC4}"/>
              </a:ext>
            </a:extLst>
          </p:cNvPr>
          <p:cNvSpPr txBox="1"/>
          <p:nvPr/>
        </p:nvSpPr>
        <p:spPr>
          <a:xfrm>
            <a:off x="247651" y="2800590"/>
            <a:ext cx="511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Declare </a:t>
            </a:r>
            <a:r>
              <a:rPr lang="en-US" sz="1500" b="1" dirty="0" err="1"/>
              <a:t>Wildfly</a:t>
            </a:r>
            <a:r>
              <a:rPr lang="en-US" sz="1500" b="1" dirty="0"/>
              <a:t>-Swarm </a:t>
            </a:r>
            <a:r>
              <a:rPr lang="en-US" sz="1500" b="1" dirty="0" err="1"/>
              <a:t>Keycloak</a:t>
            </a:r>
            <a:r>
              <a:rPr lang="en-US" sz="1500" b="1" dirty="0"/>
              <a:t> fraction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EF0A6-C858-470F-9E0E-3741F10CBE5D}"/>
              </a:ext>
            </a:extLst>
          </p:cNvPr>
          <p:cNvSpPr txBox="1"/>
          <p:nvPr/>
        </p:nvSpPr>
        <p:spPr>
          <a:xfrm>
            <a:off x="281207" y="4321991"/>
            <a:ext cx="511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Inject secret holding adapter 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281207" y="5798165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Mount injected secret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5766382" y="5798164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Configure </a:t>
            </a:r>
            <a:r>
              <a:rPr lang="en-US" sz="1500" b="1" dirty="0" err="1"/>
              <a:t>Openshift</a:t>
            </a:r>
            <a:r>
              <a:rPr lang="en-US" sz="1500" b="1" dirty="0"/>
              <a:t> stage security</a:t>
            </a:r>
          </a:p>
        </p:txBody>
      </p:sp>
    </p:spTree>
    <p:extLst>
      <p:ext uri="{BB962C8B-B14F-4D97-AF65-F5344CB8AC3E}">
        <p14:creationId xmlns:p14="http://schemas.microsoft.com/office/powerpoint/2010/main" val="26338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Security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Secured Service Consumer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EF0A6-C858-470F-9E0E-3741F10CBE5D}"/>
              </a:ext>
            </a:extLst>
          </p:cNvPr>
          <p:cNvSpPr txBox="1"/>
          <p:nvPr/>
        </p:nvSpPr>
        <p:spPr>
          <a:xfrm>
            <a:off x="281207" y="2933259"/>
            <a:ext cx="511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Inject secret holding adapter 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281207" y="4266045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Mount injected secret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4702554" y="5988640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4. Implement Oauth2 token retrieval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BBA2E-A32A-423D-948E-B4613188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29159"/>
            <a:ext cx="36957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49729-6C16-4855-A5F2-3DAA3FE3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3466635"/>
            <a:ext cx="3838575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831F53-B4A3-4CBC-8C8E-F907110CB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5" y="4808766"/>
            <a:ext cx="3752850" cy="1209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3DEF5D-064B-4532-9DB6-B6AE693B2731}"/>
              </a:ext>
            </a:extLst>
          </p:cNvPr>
          <p:cNvSpPr txBox="1"/>
          <p:nvPr/>
        </p:nvSpPr>
        <p:spPr>
          <a:xfrm>
            <a:off x="310393" y="5992359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Define where to load injected configurations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484A5D-766A-45F2-9CEB-7FD80CD5B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54" y="924181"/>
            <a:ext cx="7025212" cy="50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Logging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All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310392" y="3881818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Declare logging fraction and log implementation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6268716" y="5909851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Configure log formatter and syslog log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DEF5D-064B-4532-9DB6-B6AE693B2731}"/>
              </a:ext>
            </a:extLst>
          </p:cNvPr>
          <p:cNvSpPr txBox="1"/>
          <p:nvPr/>
        </p:nvSpPr>
        <p:spPr>
          <a:xfrm>
            <a:off x="310391" y="5919046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Capture </a:t>
            </a:r>
            <a:r>
              <a:rPr lang="en-US" sz="1500" b="1" dirty="0" err="1"/>
              <a:t>OpenTracing</a:t>
            </a:r>
            <a:r>
              <a:rPr lang="en-US" sz="1500" b="1" dirty="0"/>
              <a:t> trace id to connect service logs to current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C18F0-1FEF-4FD3-8F3B-38C98DD02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2" y="1732959"/>
            <a:ext cx="4724400" cy="2095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3125C-5C89-4E9E-AE79-AC8266FB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2" y="4537921"/>
            <a:ext cx="5894444" cy="1381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7A2F65-CE52-462F-8DED-1BB292698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376567"/>
            <a:ext cx="6038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Tracing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All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310390" y="2749442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Declare </a:t>
            </a:r>
            <a:r>
              <a:rPr lang="en-US" sz="1500" b="1" dirty="0" err="1"/>
              <a:t>OpenTracing</a:t>
            </a:r>
            <a:r>
              <a:rPr lang="en-US" sz="1500" b="1" dirty="0"/>
              <a:t> fraction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5219700" y="3475622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Configure </a:t>
            </a:r>
            <a:r>
              <a:rPr lang="en-US" sz="1500" b="1" dirty="0" err="1"/>
              <a:t>OpenTracing</a:t>
            </a:r>
            <a:r>
              <a:rPr lang="en-US" sz="1500" b="1" dirty="0"/>
              <a:t> fraction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DEF5D-064B-4532-9DB6-B6AE693B2731}"/>
              </a:ext>
            </a:extLst>
          </p:cNvPr>
          <p:cNvSpPr txBox="1"/>
          <p:nvPr/>
        </p:nvSpPr>
        <p:spPr>
          <a:xfrm>
            <a:off x="310390" y="5460427"/>
            <a:ext cx="5038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Inject Jaeger host/port from secret into env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1D38E-C263-49E3-AA25-9E6389F58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2" y="1780886"/>
            <a:ext cx="35242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F3E58-BA7D-4244-B740-54D038B9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0" y="3213535"/>
            <a:ext cx="3381375" cy="218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3BB98D-B2D7-40B9-84EE-E4DF621E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799936"/>
            <a:ext cx="67818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2F558E-9D8C-48B7-ADC4-CFF32915F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486362"/>
            <a:ext cx="5038725" cy="838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CE4817-F51F-4041-8158-DD70DBFA8D03}"/>
              </a:ext>
            </a:extLst>
          </p:cNvPr>
          <p:cNvSpPr txBox="1"/>
          <p:nvPr/>
        </p:nvSpPr>
        <p:spPr>
          <a:xfrm>
            <a:off x="5219700" y="5437355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4. Annotate traceable type or method with @Traced </a:t>
            </a:r>
          </a:p>
        </p:txBody>
      </p:sp>
    </p:spTree>
    <p:extLst>
      <p:ext uri="{BB962C8B-B14F-4D97-AF65-F5344CB8AC3E}">
        <p14:creationId xmlns:p14="http://schemas.microsoft.com/office/powerpoint/2010/main" val="13037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E0F6B-F29E-4901-A337-07C0A614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0" y="1213900"/>
            <a:ext cx="7058042" cy="4935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ECDD5-B901-4384-874F-2037DC4C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41" y="1513928"/>
            <a:ext cx="3579897" cy="43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Evaluations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492919" cy="672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Goals of the thesis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</a:rPr>
              <a:t>Multistage Configuration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How to configure different kind of services for multiple stages in </a:t>
            </a:r>
            <a:r>
              <a:rPr lang="en-US" sz="2000" dirty="0" err="1"/>
              <a:t>Openshift</a:t>
            </a:r>
            <a:r>
              <a:rPr lang="en-US" sz="2000" dirty="0"/>
              <a:t>, with least of effort ?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</a:rPr>
              <a:t>API-Management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How to manage different version of services in </a:t>
            </a:r>
            <a:r>
              <a:rPr lang="en-US" sz="2000" dirty="0" err="1"/>
              <a:t>Openshift</a:t>
            </a:r>
            <a:r>
              <a:rPr lang="en-US" sz="2000" dirty="0"/>
              <a:t> ?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</a:rPr>
              <a:t>Transformers and Adapters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How to integrate adapters and transformer services in </a:t>
            </a:r>
            <a:r>
              <a:rPr lang="en-US" sz="2000" dirty="0" err="1"/>
              <a:t>Openshift</a:t>
            </a:r>
            <a:r>
              <a:rPr lang="en-US" sz="2000" dirty="0"/>
              <a:t> ?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How to secure services in </a:t>
            </a:r>
            <a:r>
              <a:rPr lang="en-US" sz="2000" dirty="0" err="1"/>
              <a:t>Openshift</a:t>
            </a:r>
            <a:r>
              <a:rPr lang="en-US" sz="2000" dirty="0"/>
              <a:t> 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21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Evaluation Multistage Configuration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769755" cy="549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MicroProfile-Conifg</a:t>
            </a:r>
            <a:endParaRPr lang="en-US" sz="3000" i="1" dirty="0">
              <a:latin typeface="+mj-lt"/>
            </a:endParaRP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Abstraction form underlying configuration source (ENV, System Props, properties files, custom source)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@Inject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project.developers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private Developer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project.developers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=[{“name”: “Thomas”}, {“name”: “Erhard”}]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Wildfly</a:t>
            </a:r>
            <a:r>
              <a:rPr lang="en-US" sz="3000" dirty="0">
                <a:latin typeface="+mj-lt"/>
              </a:rPr>
              <a:t>-Swarm project-</a:t>
            </a:r>
            <a:r>
              <a:rPr lang="en-US" sz="3000" dirty="0" err="1">
                <a:latin typeface="+mj-lt"/>
              </a:rPr>
              <a:t>stages.yml</a:t>
            </a:r>
            <a:r>
              <a:rPr lang="en-US" sz="3000" dirty="0">
                <a:latin typeface="+mj-lt"/>
              </a:rPr>
              <a:t> / project-&lt;stage&gt;.</a:t>
            </a:r>
            <a:r>
              <a:rPr lang="en-US" sz="3000" dirty="0" err="1">
                <a:latin typeface="+mj-lt"/>
              </a:rPr>
              <a:t>yml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 err="1"/>
              <a:t>Wildfly</a:t>
            </a:r>
            <a:r>
              <a:rPr lang="en-US" sz="2000" dirty="0"/>
              <a:t>-swarm configurations support ENV, System Props and Maven Props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–jar –s other-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stages.yml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Dswarm.project.stage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=dev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Openshift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ConfigMap</a:t>
            </a:r>
            <a:r>
              <a:rPr lang="en-US" sz="3000" dirty="0">
                <a:latin typeface="+mj-lt"/>
              </a:rPr>
              <a:t> / Secret</a:t>
            </a:r>
            <a:r>
              <a:rPr lang="en-US" sz="3000" i="1" dirty="0">
                <a:latin typeface="+mj-lt"/>
              </a:rPr>
              <a:t>	</a:t>
            </a: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Application environment provides configuration and secrets and protects them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One project, one stage, one configuration, same binary</a:t>
            </a:r>
          </a:p>
        </p:txBody>
      </p:sp>
    </p:spTree>
    <p:extLst>
      <p:ext uri="{BB962C8B-B14F-4D97-AF65-F5344CB8AC3E}">
        <p14:creationId xmlns:p14="http://schemas.microsoft.com/office/powerpoint/2010/main" val="150942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Evaluation API-</a:t>
            </a:r>
            <a:r>
              <a:rPr lang="en-US" dirty="0" err="1"/>
              <a:t>Mangement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7038365" cy="672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Need for API Management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Used by multiple clients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External clients could be involved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Are all clients known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000" dirty="0">
                <a:latin typeface="+mj-lt"/>
              </a:rPr>
              <a:t>Requirement for good API Management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Design a stable API from the beginning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Keep abstraction between internal and external models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Plan your migrations well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Keep only backward compatible as long as needed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Public services need API access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E91AC1-A7DD-430B-84B0-5B4D9FC0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70" y="2175370"/>
            <a:ext cx="2507259" cy="2507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9267BC-DDD2-4E72-92AF-F9C7BF7D53D4}"/>
              </a:ext>
            </a:extLst>
          </p:cNvPr>
          <p:cNvSpPr txBox="1"/>
          <p:nvPr/>
        </p:nvSpPr>
        <p:spPr>
          <a:xfrm>
            <a:off x="9307320" y="4771859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https://www.benfranklinplumbingmn.com</a:t>
            </a:r>
          </a:p>
        </p:txBody>
      </p:sp>
    </p:spTree>
    <p:extLst>
      <p:ext uri="{BB962C8B-B14F-4D97-AF65-F5344CB8AC3E}">
        <p14:creationId xmlns:p14="http://schemas.microsoft.com/office/powerpoint/2010/main" val="328525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Evaluation API-</a:t>
            </a:r>
            <a:r>
              <a:rPr lang="en-US" dirty="0" err="1"/>
              <a:t>Mangement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76975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Path Versioning </a:t>
            </a:r>
            <a:endParaRPr lang="en-US" sz="3000" i="1" dirty="0">
              <a:latin typeface="+mj-lt"/>
            </a:endParaRP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/rest-</a:t>
            </a:r>
            <a:r>
              <a:rPr lang="en-US" sz="2000" dirty="0" err="1"/>
              <a:t>api</a:t>
            </a:r>
            <a:r>
              <a:rPr lang="en-US" sz="2000" dirty="0"/>
              <a:t>/customer/v1/list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Content-Type / Accept Header Versioning 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Accept: application/vnd.myapp.user.v1+json;qs=0.9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Accept: text/json; version=1;qs=0.5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Query Parameter Versioning</a:t>
            </a:r>
            <a:endParaRPr lang="en-US" sz="3000" i="1" dirty="0">
              <a:latin typeface="+mj-lt"/>
            </a:endParaRP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/rest-</a:t>
            </a:r>
            <a:r>
              <a:rPr lang="en-US" sz="2000" dirty="0" err="1"/>
              <a:t>api</a:t>
            </a:r>
            <a:r>
              <a:rPr lang="en-US" sz="2000" dirty="0"/>
              <a:t>/customer/get/1?version=2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Swagger</a:t>
            </a:r>
            <a:endParaRPr lang="en-US" sz="3000" i="1" dirty="0">
              <a:latin typeface="+mj-lt"/>
            </a:endParaRP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Annotations, </a:t>
            </a:r>
            <a:r>
              <a:rPr lang="en-US" sz="2000" dirty="0" err="1"/>
              <a:t>CodeGen</a:t>
            </a:r>
            <a:r>
              <a:rPr lang="en-US" sz="2000" dirty="0"/>
              <a:t>, UI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DE97DC-9D5B-40D5-BB69-D2615CC89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38" y="1091177"/>
            <a:ext cx="4367981" cy="14401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9D781F-1262-41B1-91E6-389DCF698D9C}"/>
              </a:ext>
            </a:extLst>
          </p:cNvPr>
          <p:cNvSpPr txBox="1"/>
          <p:nvPr/>
        </p:nvSpPr>
        <p:spPr>
          <a:xfrm>
            <a:off x="9433155" y="2380996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https://swagger.io/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EBC03D-1E60-4752-AA47-51D5AA4F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5" y="3074176"/>
            <a:ext cx="3333750" cy="2505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CC649E-66C8-46E9-9981-DF2CE4A8F87F}"/>
              </a:ext>
            </a:extLst>
          </p:cNvPr>
          <p:cNvSpPr txBox="1"/>
          <p:nvPr/>
        </p:nvSpPr>
        <p:spPr>
          <a:xfrm>
            <a:off x="9433154" y="5779989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https://blog.cloud-elements.com</a:t>
            </a:r>
          </a:p>
        </p:txBody>
      </p:sp>
    </p:spTree>
    <p:extLst>
      <p:ext uri="{BB962C8B-B14F-4D97-AF65-F5344CB8AC3E}">
        <p14:creationId xmlns:p14="http://schemas.microsoft.com/office/powerpoint/2010/main" val="376278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Evaluation Transformers and Adapters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769755" cy="602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Global Public Service API </a:t>
            </a:r>
            <a:r>
              <a:rPr lang="en-US" sz="2000" i="1" dirty="0">
                <a:latin typeface="+mj-lt"/>
              </a:rPr>
              <a:t>(mostly REST)</a:t>
            </a:r>
          </a:p>
          <a:p>
            <a:r>
              <a:rPr lang="en-US" sz="2000" i="1" dirty="0">
                <a:latin typeface="+mj-lt"/>
              </a:rPr>
              <a:t>	</a:t>
            </a:r>
            <a:r>
              <a:rPr lang="en-US" sz="2000" dirty="0"/>
              <a:t>Clients use provided / generated client or integrate it manually. </a:t>
            </a:r>
            <a:r>
              <a:rPr lang="en-US" sz="1500" i="1" dirty="0"/>
              <a:t>(Swagger </a:t>
            </a:r>
            <a:r>
              <a:rPr lang="en-US" sz="1500" i="1" dirty="0" err="1"/>
              <a:t>CodeGen</a:t>
            </a:r>
            <a:r>
              <a:rPr lang="en-US" sz="15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500" i="1" dirty="0"/>
              <a:t>	</a:t>
            </a:r>
            <a:r>
              <a:rPr lang="en-US" sz="2000" dirty="0"/>
              <a:t>Public API must abstract from underlying models, no model pass through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Data Transformation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Java-Code, Dozer, XSD, JSON, YAML, … possible in microservice itself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If separately needed, then build up the same way as the other services </a:t>
            </a:r>
            <a:r>
              <a:rPr lang="en-US" sz="1500" i="1" dirty="0"/>
              <a:t>(act as proxy service)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Adapter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Not needed for internal service hosted on ESB </a:t>
            </a:r>
            <a:r>
              <a:rPr lang="en-US" sz="1500" i="1" dirty="0"/>
              <a:t>(</a:t>
            </a:r>
            <a:r>
              <a:rPr lang="en-US" sz="1500" i="1" dirty="0" err="1"/>
              <a:t>Openshift</a:t>
            </a:r>
            <a:r>
              <a:rPr lang="en-US" sz="1500" i="1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500" i="1" dirty="0"/>
              <a:t>	</a:t>
            </a:r>
            <a:r>
              <a:rPr lang="en-US" sz="2000" dirty="0"/>
              <a:t>Service in </a:t>
            </a:r>
            <a:r>
              <a:rPr lang="en-US" sz="2000" dirty="0" err="1"/>
              <a:t>Openshift</a:t>
            </a:r>
            <a:r>
              <a:rPr lang="en-US" sz="2000" dirty="0"/>
              <a:t> can act as Adapter for external service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Adapter can be provided for external service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05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 anchor="ctr"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7803F-7C80-48B3-84DD-B61491FD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50"/>
            <a:ext cx="10515600" cy="483861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500" dirty="0"/>
              <a:t>Infrastructure as Code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500" dirty="0" err="1"/>
              <a:t>Openshift</a:t>
            </a:r>
            <a:r>
              <a:rPr lang="en-US" sz="2500" dirty="0"/>
              <a:t> Basics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500" dirty="0" err="1"/>
              <a:t>MicroProfile</a:t>
            </a:r>
            <a:r>
              <a:rPr lang="en-US" sz="2500" dirty="0"/>
              <a:t> Specifications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500" dirty="0"/>
              <a:t>Prototype Design / Implementation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500" dirty="0"/>
              <a:t>Demo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Evaluations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D1DD8-462F-4855-83CE-77D3C4D7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00" y="2143300"/>
            <a:ext cx="3823200" cy="257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4A4B5-4D82-4F69-8E72-3EC91FF5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54" y="4894087"/>
            <a:ext cx="929692" cy="992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69DB9-4803-41A4-AF27-B68992A14E0F}"/>
              </a:ext>
            </a:extLst>
          </p:cNvPr>
          <p:cNvSpPr txBox="1"/>
          <p:nvPr/>
        </p:nvSpPr>
        <p:spPr>
          <a:xfrm>
            <a:off x="7844646" y="5946515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https://www.openshift.com/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D12CB-41CA-44C8-86B7-FC42A7BD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41" y="216747"/>
            <a:ext cx="3086259" cy="1524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E7299-C2A8-4F43-8B3D-5E8FF3AB3F0B}"/>
              </a:ext>
            </a:extLst>
          </p:cNvPr>
          <p:cNvSpPr txBox="1"/>
          <p:nvPr/>
        </p:nvSpPr>
        <p:spPr>
          <a:xfrm>
            <a:off x="7844645" y="1744088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http://dev.solace.com</a:t>
            </a:r>
          </a:p>
        </p:txBody>
      </p:sp>
    </p:spTree>
    <p:extLst>
      <p:ext uri="{BB962C8B-B14F-4D97-AF65-F5344CB8AC3E}">
        <p14:creationId xmlns:p14="http://schemas.microsoft.com/office/powerpoint/2010/main" val="90683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Evaluation Security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769755" cy="532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Openshift</a:t>
            </a:r>
            <a:r>
              <a:rPr lang="en-US" sz="3000" dirty="0">
                <a:latin typeface="+mj-lt"/>
              </a:rPr>
              <a:t> Project </a:t>
            </a:r>
            <a:endParaRPr lang="en-US" sz="3000" i="1" dirty="0">
              <a:latin typeface="+mj-lt"/>
            </a:endParaRP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Isolates services within a namespace </a:t>
            </a:r>
            <a:r>
              <a:rPr lang="en-US" sz="2000" i="1" dirty="0"/>
              <a:t>(Controlled internal/external access)</a:t>
            </a:r>
            <a:endParaRPr lang="en-US" sz="2400" i="1" dirty="0"/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Openshift</a:t>
            </a:r>
            <a:r>
              <a:rPr lang="en-US" sz="3000" dirty="0">
                <a:latin typeface="+mj-lt"/>
              </a:rPr>
              <a:t> Secrets</a:t>
            </a:r>
            <a:endParaRPr lang="en-US" sz="3000" i="1" dirty="0">
              <a:latin typeface="+mj-lt"/>
            </a:endParaRPr>
          </a:p>
          <a:p>
            <a:r>
              <a:rPr lang="en-US" sz="3000" i="1" dirty="0">
                <a:latin typeface="+mj-lt"/>
              </a:rPr>
              <a:t>	</a:t>
            </a:r>
            <a:r>
              <a:rPr lang="en-US" sz="2000" dirty="0"/>
              <a:t>Only reference secret name and property keys, but never values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Normal JEE-Security 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Security Constraints, EJB-Security, </a:t>
            </a:r>
            <a:r>
              <a:rPr lang="en-US" sz="2000" dirty="0" err="1"/>
              <a:t>Deltaspike</a:t>
            </a:r>
            <a:r>
              <a:rPr lang="en-US" sz="2000" dirty="0"/>
              <a:t>-Security, JEE8-Security-API, …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-Config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No source code has access to configuration source</a:t>
            </a:r>
            <a:endParaRPr lang="en-US" sz="3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099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1"/>
            <a:ext cx="12192000" cy="6861991"/>
          </a:xfrm>
        </p:spPr>
        <p:txBody>
          <a:bodyPr anchor="ctr"/>
          <a:lstStyle/>
          <a:p>
            <a:pPr algn="ctr"/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 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3"/>
            <a:ext cx="10515600" cy="1325563"/>
          </a:xfrm>
        </p:spPr>
        <p:txBody>
          <a:bodyPr anchor="ctr"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1932-1614-47D4-9905-D3DED4455AF9}"/>
              </a:ext>
            </a:extLst>
          </p:cNvPr>
          <p:cNvSpPr txBox="1"/>
          <p:nvPr/>
        </p:nvSpPr>
        <p:spPr>
          <a:xfrm>
            <a:off x="310393" y="1284124"/>
            <a:ext cx="62162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Consistency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All systems are consistent with the definition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Repeatability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Changes can be repeated with same outcome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Reproducibility 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System and changes can be reproduced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Disposable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Dispose and Re-Create instead of heavy updates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6C925-88E9-407D-8860-4BCE1DC6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811055"/>
            <a:ext cx="41243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3"/>
            <a:ext cx="10515600" cy="1325563"/>
          </a:xfrm>
        </p:spPr>
        <p:txBody>
          <a:bodyPr anchor="ctr"/>
          <a:lstStyle/>
          <a:p>
            <a:r>
              <a:rPr lang="en-US" dirty="0" err="1"/>
              <a:t>Openshift</a:t>
            </a:r>
            <a:r>
              <a:rPr lang="en-US" dirty="0"/>
              <a:t> Basics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C6DB1-B420-4F52-8D7E-A0CE268F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15" y="1684584"/>
            <a:ext cx="4968169" cy="3657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CDAF1-2E71-4D6E-909B-D678A732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63" y="2638639"/>
            <a:ext cx="3355257" cy="2431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CB8A7-68C1-4ADC-83B9-9925BE28922F}"/>
              </a:ext>
            </a:extLst>
          </p:cNvPr>
          <p:cNvSpPr txBox="1"/>
          <p:nvPr/>
        </p:nvSpPr>
        <p:spPr>
          <a:xfrm>
            <a:off x="2141289" y="5577506"/>
            <a:ext cx="12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C7439-6105-47EB-8CD1-F23E3847FFCD}"/>
              </a:ext>
            </a:extLst>
          </p:cNvPr>
          <p:cNvSpPr txBox="1"/>
          <p:nvPr/>
        </p:nvSpPr>
        <p:spPr>
          <a:xfrm>
            <a:off x="6126515" y="5577507"/>
            <a:ext cx="496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Openshift</a:t>
            </a:r>
            <a:r>
              <a:rPr lang="en-US" sz="2400" b="1" dirty="0"/>
              <a:t> /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7387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 anchor="ctr"/>
          <a:lstStyle/>
          <a:p>
            <a:r>
              <a:rPr lang="en-US" dirty="0" err="1"/>
              <a:t>Openshift</a:t>
            </a:r>
            <a:r>
              <a:rPr lang="en-US" dirty="0"/>
              <a:t> Basics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98879-177C-4F47-A6A0-A1737E7F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33" y="1317007"/>
            <a:ext cx="4430532" cy="4285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EF866-0A45-424F-AEBC-53AB0B470522}"/>
              </a:ext>
            </a:extLst>
          </p:cNvPr>
          <p:cNvSpPr txBox="1"/>
          <p:nvPr/>
        </p:nvSpPr>
        <p:spPr>
          <a:xfrm>
            <a:off x="3965482" y="5720120"/>
            <a:ext cx="42879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Openshift</a:t>
            </a:r>
            <a:r>
              <a:rPr lang="en-US" sz="2500" b="1" dirty="0"/>
              <a:t>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3AC25-768B-41FC-8B7D-6E231024C0CE}"/>
              </a:ext>
            </a:extLst>
          </p:cNvPr>
          <p:cNvSpPr txBox="1"/>
          <p:nvPr/>
        </p:nvSpPr>
        <p:spPr>
          <a:xfrm>
            <a:off x="8351686" y="1329961"/>
            <a:ext cx="349820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err="1">
                <a:latin typeface="+mj-lt"/>
              </a:rPr>
              <a:t>Openshift</a:t>
            </a:r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3DBE7-A58D-4394-AB03-65B9E4C3D469}"/>
              </a:ext>
            </a:extLst>
          </p:cNvPr>
          <p:cNvSpPr txBox="1"/>
          <p:nvPr/>
        </p:nvSpPr>
        <p:spPr>
          <a:xfrm>
            <a:off x="8351686" y="2068625"/>
            <a:ext cx="38757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Project isolates Namespaces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Abstraction of Docker Image (IS)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Automated Build -&gt; Deployment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Different Rollout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Canary releases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Blue – Green Releases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Lots of application templates 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AFAF7-BDB9-4AB3-B279-46271B23A07C}"/>
              </a:ext>
            </a:extLst>
          </p:cNvPr>
          <p:cNvSpPr txBox="1"/>
          <p:nvPr/>
        </p:nvSpPr>
        <p:spPr>
          <a:xfrm>
            <a:off x="226503" y="1329961"/>
            <a:ext cx="349820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>
                <a:latin typeface="+mj-lt"/>
              </a:rPr>
              <a:t>Kubernetes</a:t>
            </a:r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BB400-E86C-456F-AC95-D032C3017821}"/>
              </a:ext>
            </a:extLst>
          </p:cNvPr>
          <p:cNvSpPr txBox="1"/>
          <p:nvPr/>
        </p:nvSpPr>
        <p:spPr>
          <a:xfrm>
            <a:off x="226503" y="2068625"/>
            <a:ext cx="38757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Namespaces not protected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Direct usage of Docker Images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Only cluster state ensured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 rollout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Starts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Stops Pods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 application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88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4"/>
            <a:ext cx="10515600" cy="1325563"/>
          </a:xfrm>
        </p:spPr>
        <p:txBody>
          <a:bodyPr anchor="ctr"/>
          <a:lstStyle/>
          <a:p>
            <a:r>
              <a:rPr lang="en-US" dirty="0" err="1"/>
              <a:t>Microprofile</a:t>
            </a:r>
            <a:r>
              <a:rPr lang="en-US" dirty="0"/>
              <a:t> Specifications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84942-CC01-47E0-B393-9CF190ECAF53}"/>
              </a:ext>
            </a:extLst>
          </p:cNvPr>
          <p:cNvSpPr txBox="1"/>
          <p:nvPr/>
        </p:nvSpPr>
        <p:spPr>
          <a:xfrm>
            <a:off x="9910370" y="2598594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https://microprofile.io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A9F39-C42C-4164-A487-5287DDAD4A7F}"/>
              </a:ext>
            </a:extLst>
          </p:cNvPr>
          <p:cNvSpPr txBox="1"/>
          <p:nvPr/>
        </p:nvSpPr>
        <p:spPr>
          <a:xfrm>
            <a:off x="255865" y="1339557"/>
            <a:ext cx="62162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-Config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000" dirty="0" err="1"/>
              <a:t>ConfigSource</a:t>
            </a:r>
            <a:r>
              <a:rPr lang="en-US" sz="2000" dirty="0"/>
              <a:t>, Parameter Injection</a:t>
            </a:r>
          </a:p>
          <a:p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-Fault-Tolerance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Resilience, Retries, Timeouts, Fallbacks</a:t>
            </a:r>
          </a:p>
          <a:p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-Health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Health endpoint ready / liveness probes</a:t>
            </a:r>
            <a:endParaRPr lang="en-US" sz="2400" dirty="0"/>
          </a:p>
          <a:p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-Metric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Counter, Timer, node state, runtime state</a:t>
            </a:r>
          </a:p>
          <a:p>
            <a:r>
              <a:rPr lang="en-US" sz="3000" dirty="0" err="1">
                <a:latin typeface="+mj-lt"/>
              </a:rPr>
              <a:t>MicroProfile-OpenTracing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Service / Method call chain tracing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91D56-1020-4931-B6A8-99379F602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13" y="3083992"/>
            <a:ext cx="4374515" cy="1202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77DCC4-9414-47C9-8757-FB75C7115D08}"/>
              </a:ext>
            </a:extLst>
          </p:cNvPr>
          <p:cNvSpPr txBox="1"/>
          <p:nvPr/>
        </p:nvSpPr>
        <p:spPr>
          <a:xfrm>
            <a:off x="9910370" y="4084975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https://wildfly-swarm.io/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434980-9755-4758-A892-0A1539DF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96" y="4696834"/>
            <a:ext cx="4234032" cy="1205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109174-23BC-45FC-9F56-A06F60733B66}"/>
              </a:ext>
            </a:extLst>
          </p:cNvPr>
          <p:cNvSpPr txBox="1"/>
          <p:nvPr/>
        </p:nvSpPr>
        <p:spPr>
          <a:xfrm>
            <a:off x="9910370" y="5759987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https://github.com/Netflix/Hystrix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C28E9B-4971-4AF0-84F8-6F8CED239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13" y="1678208"/>
            <a:ext cx="4617666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3CCCB-2E5A-4A69-8C27-E00C0C3B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16" y="3000573"/>
            <a:ext cx="6216241" cy="1346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4B6B6-3126-42AB-A367-52ED1C6A1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9" y="1363404"/>
            <a:ext cx="4175474" cy="939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4FA04-4B3E-4F1D-B5DF-1241E2EA0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56" y="1036578"/>
            <a:ext cx="3972763" cy="129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14D98A-E75A-4688-A818-E3C4EA8E3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05" y="1363404"/>
            <a:ext cx="2628900" cy="76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709E5C-F0DF-4F66-BFC2-A7417FE6C1FD}"/>
              </a:ext>
            </a:extLst>
          </p:cNvPr>
          <p:cNvSpPr txBox="1"/>
          <p:nvPr/>
        </p:nvSpPr>
        <p:spPr>
          <a:xfrm>
            <a:off x="1655603" y="2207360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https://www.keycloak.org/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9AE58-1DB1-4A44-8D3C-F157DDA603CC}"/>
              </a:ext>
            </a:extLst>
          </p:cNvPr>
          <p:cNvSpPr txBox="1"/>
          <p:nvPr/>
        </p:nvSpPr>
        <p:spPr>
          <a:xfrm>
            <a:off x="6010888" y="2208945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https://www.jaegertracing.io/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2B59A-BD0C-44F8-9164-FC7C53E6A11F}"/>
              </a:ext>
            </a:extLst>
          </p:cNvPr>
          <p:cNvSpPr txBox="1"/>
          <p:nvPr/>
        </p:nvSpPr>
        <p:spPr>
          <a:xfrm>
            <a:off x="10043108" y="2207360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https://www.graylog.org/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DD9515-3D24-44DF-BD2C-B917AC134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0" y="4783658"/>
            <a:ext cx="4374515" cy="12029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4F1AD6-AB18-4950-9D01-0415C476A680}"/>
              </a:ext>
            </a:extLst>
          </p:cNvPr>
          <p:cNvSpPr txBox="1"/>
          <p:nvPr/>
        </p:nvSpPr>
        <p:spPr>
          <a:xfrm>
            <a:off x="6096000" y="5836086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https://wildfly-swarm.io/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7828788-3988-4B5F-BD05-A6DDD8D05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8" y="4972164"/>
            <a:ext cx="4223665" cy="746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13F4045-AB51-4715-AB2A-7E80F5414223}"/>
              </a:ext>
            </a:extLst>
          </p:cNvPr>
          <p:cNvSpPr txBox="1"/>
          <p:nvPr/>
        </p:nvSpPr>
        <p:spPr>
          <a:xfrm>
            <a:off x="1916491" y="5836086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https://microprofile.io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EDEABE7-2B1A-46AD-A0B8-F340D3146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08" y="4783658"/>
            <a:ext cx="929692" cy="9926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7478EB4-7DE1-4064-BD2F-194E69A36C32}"/>
              </a:ext>
            </a:extLst>
          </p:cNvPr>
          <p:cNvSpPr txBox="1"/>
          <p:nvPr/>
        </p:nvSpPr>
        <p:spPr>
          <a:xfrm>
            <a:off x="9860100" y="5836086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https://www.openshift.com/</a:t>
            </a:r>
          </a:p>
        </p:txBody>
      </p:sp>
    </p:spTree>
    <p:extLst>
      <p:ext uri="{BB962C8B-B14F-4D97-AF65-F5344CB8AC3E}">
        <p14:creationId xmlns:p14="http://schemas.microsoft.com/office/powerpoint/2010/main" val="379347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</a:t>
            </a:r>
            <a:r>
              <a:rPr lang="en-US" dirty="0" err="1"/>
              <a:t>Openshift</a:t>
            </a:r>
            <a:r>
              <a:rPr lang="en-US" dirty="0"/>
              <a:t> Project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A9F39-C42C-4164-A487-5287DDAD4A7F}"/>
              </a:ext>
            </a:extLst>
          </p:cNvPr>
          <p:cNvSpPr txBox="1"/>
          <p:nvPr/>
        </p:nvSpPr>
        <p:spPr>
          <a:xfrm>
            <a:off x="310392" y="1284124"/>
            <a:ext cx="64763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Legacy Database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Only accessed by the integration service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Integration Service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Performs database access and data transformation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Application Service 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Consumes data loaded by the integration service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Client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Consumes data loaded by the application service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B30F9-8322-424C-99E0-66C0E2B6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85" y="1149900"/>
            <a:ext cx="4281188" cy="45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Monitoring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A9F39-C42C-4164-A487-5287DDAD4A7F}"/>
              </a:ext>
            </a:extLst>
          </p:cNvPr>
          <p:cNvSpPr txBox="1"/>
          <p:nvPr/>
        </p:nvSpPr>
        <p:spPr>
          <a:xfrm>
            <a:off x="310393" y="1284124"/>
            <a:ext cx="68644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Jaeger (</a:t>
            </a:r>
            <a:r>
              <a:rPr lang="en-US" sz="3000" dirty="0" err="1">
                <a:latin typeface="+mj-lt"/>
              </a:rPr>
              <a:t>Opentracing</a:t>
            </a:r>
            <a:r>
              <a:rPr lang="en-US" sz="3000" dirty="0">
                <a:latin typeface="+mj-lt"/>
              </a:rPr>
              <a:t>)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Tracks spans of calls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Graylog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Log aggregation over all services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Keycloak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Oauth2 authentication between services/client-service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Swagger-UI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2000" dirty="0"/>
              <a:t>Tooling for testing documented REST-API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7C458-956A-491F-B80E-69D48BB6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10" y="2360724"/>
            <a:ext cx="4175474" cy="939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55833-317C-469C-884E-6D56AF1AA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10" y="764283"/>
            <a:ext cx="3972763" cy="129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32B937-634D-41EA-ABBB-A06162A56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73" y="3684488"/>
            <a:ext cx="26289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5F221-E3A3-4EC1-BAB8-4F74A3ED8130}"/>
              </a:ext>
            </a:extLst>
          </p:cNvPr>
          <p:cNvSpPr txBox="1"/>
          <p:nvPr/>
        </p:nvSpPr>
        <p:spPr>
          <a:xfrm>
            <a:off x="8376142" y="3207318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https://www.keycloak.org/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B85DE-4175-4515-B079-3B65E83348F5}"/>
              </a:ext>
            </a:extLst>
          </p:cNvPr>
          <p:cNvSpPr txBox="1"/>
          <p:nvPr/>
        </p:nvSpPr>
        <p:spPr>
          <a:xfrm>
            <a:off x="8376142" y="1936650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https://www.jaegertracing.io/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ADEC9-61BE-41EF-895C-E0CA3CD2F6D2}"/>
              </a:ext>
            </a:extLst>
          </p:cNvPr>
          <p:cNvSpPr txBox="1"/>
          <p:nvPr/>
        </p:nvSpPr>
        <p:spPr>
          <a:xfrm>
            <a:off x="8376676" y="4528444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https://www.graylog.org/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66E2F-9768-4301-9331-B9776DA5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62" y="4965607"/>
            <a:ext cx="3222857" cy="10625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6AD626-55B1-4FF7-8CBD-6DFBF2B1869F}"/>
              </a:ext>
            </a:extLst>
          </p:cNvPr>
          <p:cNvSpPr txBox="1"/>
          <p:nvPr/>
        </p:nvSpPr>
        <p:spPr>
          <a:xfrm>
            <a:off x="8376141" y="5972894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https://swagger.io/</a:t>
            </a:r>
          </a:p>
        </p:txBody>
      </p:sp>
    </p:spTree>
    <p:extLst>
      <p:ext uri="{BB962C8B-B14F-4D97-AF65-F5344CB8AC3E}">
        <p14:creationId xmlns:p14="http://schemas.microsoft.com/office/powerpoint/2010/main" val="3425558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690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Retrospect</vt:lpstr>
      <vt:lpstr>ESB with Openshift</vt:lpstr>
      <vt:lpstr>Content</vt:lpstr>
      <vt:lpstr>Infrastructure as Code</vt:lpstr>
      <vt:lpstr>Openshift Basics</vt:lpstr>
      <vt:lpstr>Openshift Basics</vt:lpstr>
      <vt:lpstr>Microprofile Specifications</vt:lpstr>
      <vt:lpstr>Prototype</vt:lpstr>
      <vt:lpstr>Prototype Openshift Project</vt:lpstr>
      <vt:lpstr>Prototype Monitoring</vt:lpstr>
      <vt:lpstr>Prototype Implementation Security</vt:lpstr>
      <vt:lpstr>Prototype Implementation Security</vt:lpstr>
      <vt:lpstr>Prototype Implementation Logging</vt:lpstr>
      <vt:lpstr>Prototype Implementation Tracing</vt:lpstr>
      <vt:lpstr>Prototype DEMO</vt:lpstr>
      <vt:lpstr>Evaluations</vt:lpstr>
      <vt:lpstr>Evaluation Multistage Configuration</vt:lpstr>
      <vt:lpstr>Evaluation API-Mangement</vt:lpstr>
      <vt:lpstr>Evaluation API-Mangement</vt:lpstr>
      <vt:lpstr>Evaluation Transformers and Adapters</vt:lpstr>
      <vt:lpstr>Evaluation Security</vt:lpstr>
      <vt:lpstr>Thank you for your attention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ESB with Openshift</dc:title>
  <dc:creator>Thomas Herzog</dc:creator>
  <cp:lastModifiedBy>Thomas Herzog</cp:lastModifiedBy>
  <cp:revision>131</cp:revision>
  <dcterms:created xsi:type="dcterms:W3CDTF">2018-06-20T15:55:12Z</dcterms:created>
  <dcterms:modified xsi:type="dcterms:W3CDTF">2018-06-21T09:48:28Z</dcterms:modified>
</cp:coreProperties>
</file>