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2D4D6-BB32-415A-84BC-851D55DEFA4F}" type="datetimeFigureOut">
              <a:rPr lang="en-US" smtClean="0"/>
              <a:t>06/20/18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C5D66-754D-4507-A52B-636A7BDB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2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6CE4-F83D-4143-9DBD-20A2F34AF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214B4-5D62-4CBB-BC2D-A3356A70B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4E65E-7807-471F-9725-FA55DE53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F002-AA2E-4074-8031-8A5502B76F6B}" type="datetime1">
              <a:rPr lang="en-US" smtClean="0"/>
              <a:t>06/20/18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564D1-EBE6-4F91-8D27-53D31E8F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Ing. Thomas Herzog B.Sc. / ESB in Openshift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A31DA-1C21-4076-8382-639A2931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B2F2-9808-42D6-B3DD-F662B426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2E5F1-224F-4056-87AC-64EEC11E1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F9FFE-02A4-41C0-8C58-DB164B19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E98D-2EE5-41D7-9445-D1C4DE4C85E6}" type="datetime1">
              <a:rPr lang="en-US" smtClean="0"/>
              <a:t>06/20/18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ABE87-9079-4B20-9601-28D3B6962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Ing. Thomas Herzog B.Sc. / ESB in Openshift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D02D3-BCFB-4BAB-9470-028C2732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4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32383-F0BF-407E-9788-72883F3072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09664-CD10-4597-8D50-D567A8E25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1CE33-AC56-4C20-8BB0-162A8487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6E4C-D544-40F9-A488-F03D3EB0F02F}" type="datetime1">
              <a:rPr lang="en-US" smtClean="0"/>
              <a:t>06/20/18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3CFBE-7635-4F6D-B149-7035DA52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Ing. Thomas Herzog B.Sc. / ESB in Openshift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4AACF-ADA3-40F3-B5FD-F4A48AF8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F28B5-41EA-49B1-B53D-C43D3C51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D56EF-2DEF-4264-9E59-73332B36B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664A6-6249-427F-B7FA-3481C2044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F9E5-C92B-4EE8-A3A0-6B369901814E}" type="datetime1">
              <a:rPr lang="en-US" smtClean="0"/>
              <a:t>06/20/18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B60CA-0309-4594-AF70-61FB9F5C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Ing. Thomas Herzog B.Sc. / ESB in Openshift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B8030-7E08-476A-884F-92A578CC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7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80C2F-1C9C-49B6-AFCD-6EC20DE37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3E9E9-B9AA-49A7-BAE0-86349A7DA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C9DCC-9888-47FD-8E2C-611730A7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4027-1115-4EC1-96A0-3D541180F8A0}" type="datetime1">
              <a:rPr lang="en-US" smtClean="0"/>
              <a:t>06/20/18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EE6A8-B272-4350-813D-BB1ECE0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Ing. Thomas Herzog B.Sc. / ESB in Openshift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3C843-37E3-4C9C-BC2B-49051D54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0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7595A-7E0E-42FE-996E-CC034071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98C4C-E5B4-4716-AFD9-A58D7CD06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F32D8-6830-435D-8117-446CEE9AB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55FAA-5F72-4A3A-8C84-232D098E2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62A1-EC76-4BB2-8B02-CD67544C0847}" type="datetime1">
              <a:rPr lang="en-US" smtClean="0"/>
              <a:t>06/20/18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D0447-5F07-4AB8-96BF-1D9732A8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Ing. Thomas Herzog B.Sc. / ESB in Openshift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09843-BC98-436F-93B9-8CB731E5A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1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82C5-809B-4213-9027-CBA906766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7D3F3-40FC-4051-A43E-524DF8A9F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F986B-D3C2-4F51-96B6-1A62A101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91119-ABBF-4402-8093-757A86CBF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6A892-4B56-4397-858A-55AB825A5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D674D3-65C1-4187-A7EB-4ABCA5FC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C138-55F1-4A53-91B9-E660AB7446C0}" type="datetime1">
              <a:rPr lang="en-US" smtClean="0"/>
              <a:t>06/20/18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3A02FD-55CD-4BA8-8CFB-29209F9B3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Ing. Thomas Herzog B.Sc. / ESB in Openshift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6DEFE7-71CE-48EA-BA0B-F0757C82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8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6CB5-F4ED-4BDC-AE4C-6BCB4CAAC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548B5-86F7-4121-8FFE-94C2F36C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5456-736F-4627-A167-48A3EC8EA8CD}" type="datetime1">
              <a:rPr lang="en-US" smtClean="0"/>
              <a:t>06/20/18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A41B3-4DDE-49A7-8072-0B239E39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Ing. Thomas Herzog B.Sc. / ESB in Openshift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B4025-D6BD-40E5-9EF4-2F7D0C0D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7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86AF89-595E-475A-8B4B-E973A7A52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056C-5354-43C0-A188-14AFA12EC9B2}" type="datetime1">
              <a:rPr lang="en-US" smtClean="0"/>
              <a:t>06/20/18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16B64-0BEB-4AFD-8677-E9AF28BF9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Ing. Thomas Herzog B.Sc. / ESB in Openshift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1E8EA-417B-4CFE-88AA-9338CA7E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3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6BBC-F21E-4EA2-A6C8-2556D0477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C9E5-E3D1-4D7D-ACE4-6AABC1DAB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E9B27-6ED7-4862-B135-09BA81E2F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FFA1D-00F1-4AE7-838F-3C113A58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9559-A28D-4C2B-BBAE-C86E545884CF}" type="datetime1">
              <a:rPr lang="en-US" smtClean="0"/>
              <a:t>06/20/18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13656-4DFF-42C3-BCD9-BC8E0B29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Ing. Thomas Herzog B.Sc. / ESB in Openshift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E5E27-F766-4E90-B1D6-A1C57A09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8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F4B3-2913-49BD-898E-0B6B4EA0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34B8B1-A221-4DF5-AF77-41FBB2C97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BCA11-BC78-4846-BDA7-EBE8AD294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C8844-4E21-41BD-A494-EF329933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E8B5-F3A4-4FD0-BA2C-357521653930}" type="datetime1">
              <a:rPr lang="en-US" smtClean="0"/>
              <a:t>06/20/18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59A12-8CC0-4F63-A98C-D9F138F6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Ing. Thomas Herzog B.Sc. / ESB in Openshift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8D3A3-6A95-4245-8EB1-3845414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8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02829-D0F1-4341-B86E-FAB6A28C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73E2D-2CB0-4FC5-9021-405180B6D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355C4-D8D6-4B99-8C61-1EA014E54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2879A-ECE5-4A91-8BAE-D8D0463FCDCF}" type="datetime1">
              <a:rPr lang="en-US" smtClean="0"/>
              <a:t>06/20/18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1F647-3FAE-4D33-A550-AEED93FC1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Ing. Thomas Herzog B.Sc. / ESB in Openshift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F1744-3112-4C20-A71F-70EF50081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3651-1132-45EB-9A89-F7C70AD3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4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31A9-6180-458F-850D-022B652165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ESB with </a:t>
            </a:r>
            <a:r>
              <a:rPr lang="en-US" dirty="0" err="1"/>
              <a:t>Openshift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7803F-7C80-48B3-84DD-B61491FDAF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Company:    </a:t>
            </a:r>
            <a:r>
              <a:rPr lang="en-US" sz="2000" dirty="0" err="1"/>
              <a:t>Gepardec</a:t>
            </a:r>
            <a:r>
              <a:rPr lang="en-US" sz="2000" dirty="0"/>
              <a:t> IT Services GmbH</a:t>
            </a:r>
          </a:p>
          <a:p>
            <a:pPr algn="l"/>
            <a:r>
              <a:rPr lang="en-US" dirty="0"/>
              <a:t>Supervisor:  </a:t>
            </a:r>
            <a:r>
              <a:rPr lang="en-US" sz="2000" dirty="0"/>
              <a:t>DI (FH) Peter Kulczycki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2C90E-5EB8-4586-80E5-F9BFB8D1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Ing. Thomas Herzog B.Sc. / ESB in </a:t>
            </a:r>
            <a:r>
              <a:rPr lang="en-GB" dirty="0" err="1"/>
              <a:t>Openshift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1A41A-CCAC-4362-9631-B993A8BB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47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31A9-6180-458F-850D-022B6521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 anchor="ctr"/>
          <a:lstStyle/>
          <a:p>
            <a:r>
              <a:rPr lang="en-US" dirty="0"/>
              <a:t>Prototype Implementation Security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2C90E-5EB8-4586-80E5-F9BFB8D1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Ing. Thomas Herzog B.Sc. / ESB in </a:t>
            </a:r>
            <a:r>
              <a:rPr lang="en-GB" dirty="0" err="1"/>
              <a:t>Openshift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1A41A-CCAC-4362-9631-B993A8BB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10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89409E-5DAA-4358-81A7-294DA1E96D46}"/>
              </a:ext>
            </a:extLst>
          </p:cNvPr>
          <p:cNvSpPr txBox="1"/>
          <p:nvPr/>
        </p:nvSpPr>
        <p:spPr>
          <a:xfrm>
            <a:off x="310393" y="1149900"/>
            <a:ext cx="6216242" cy="5890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</a:rPr>
              <a:t>Secured Service Consumer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7EF0A6-C858-470F-9E0E-3741F10CBE5D}"/>
              </a:ext>
            </a:extLst>
          </p:cNvPr>
          <p:cNvSpPr txBox="1"/>
          <p:nvPr/>
        </p:nvSpPr>
        <p:spPr>
          <a:xfrm>
            <a:off x="281207" y="2933259"/>
            <a:ext cx="51194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1. Inject secret holding adapter config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8BBC0B-4EA9-4B57-9258-4B27380830E7}"/>
              </a:ext>
            </a:extLst>
          </p:cNvPr>
          <p:cNvSpPr txBox="1"/>
          <p:nvPr/>
        </p:nvSpPr>
        <p:spPr>
          <a:xfrm>
            <a:off x="281207" y="4266045"/>
            <a:ext cx="48521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2. Mount injected secret volume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858CAE-E7F4-489F-84FA-5C61D009F922}"/>
              </a:ext>
            </a:extLst>
          </p:cNvPr>
          <p:cNvSpPr txBox="1"/>
          <p:nvPr/>
        </p:nvSpPr>
        <p:spPr>
          <a:xfrm>
            <a:off x="4702554" y="6131253"/>
            <a:ext cx="6144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4. Implement Oauth2 token retrieval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BBA2E-A32A-423D-948E-B46131881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929159"/>
            <a:ext cx="3695700" cy="781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A49729-6C16-4855-A5F2-3DAA3FE38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3" y="3466635"/>
            <a:ext cx="3838575" cy="5810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3831F53-B4A3-4CBC-8C8E-F907110CB5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55" y="4808766"/>
            <a:ext cx="3752850" cy="12096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83DEF5D-064B-4532-9DB6-B6AE693B2731}"/>
              </a:ext>
            </a:extLst>
          </p:cNvPr>
          <p:cNvSpPr txBox="1"/>
          <p:nvPr/>
        </p:nvSpPr>
        <p:spPr>
          <a:xfrm>
            <a:off x="310393" y="6109805"/>
            <a:ext cx="48521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3. Define where to load injected configurations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1484A5D-766A-45F2-9CEB-7FD80CD5B2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54" y="924181"/>
            <a:ext cx="7025212" cy="509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27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31A9-6180-458F-850D-022B6521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 anchor="ctr"/>
          <a:lstStyle/>
          <a:p>
            <a:r>
              <a:rPr lang="en-US" dirty="0"/>
              <a:t>Prototype Implementation Logging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2C90E-5EB8-4586-80E5-F9BFB8D1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Ing. Thomas Herzog B.Sc. / ESB in </a:t>
            </a:r>
            <a:r>
              <a:rPr lang="en-GB" dirty="0" err="1"/>
              <a:t>Openshift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1A41A-CCAC-4362-9631-B993A8BB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11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89409E-5DAA-4358-81A7-294DA1E96D46}"/>
              </a:ext>
            </a:extLst>
          </p:cNvPr>
          <p:cNvSpPr txBox="1"/>
          <p:nvPr/>
        </p:nvSpPr>
        <p:spPr>
          <a:xfrm>
            <a:off x="310393" y="1149900"/>
            <a:ext cx="6216242" cy="5890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</a:rPr>
              <a:t>All Services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8BBC0B-4EA9-4B57-9258-4B27380830E7}"/>
              </a:ext>
            </a:extLst>
          </p:cNvPr>
          <p:cNvSpPr txBox="1"/>
          <p:nvPr/>
        </p:nvSpPr>
        <p:spPr>
          <a:xfrm>
            <a:off x="310392" y="3881818"/>
            <a:ext cx="48521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1. Declare logging fraction and log implementation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858CAE-E7F4-489F-84FA-5C61D009F922}"/>
              </a:ext>
            </a:extLst>
          </p:cNvPr>
          <p:cNvSpPr txBox="1"/>
          <p:nvPr/>
        </p:nvSpPr>
        <p:spPr>
          <a:xfrm>
            <a:off x="6268716" y="5909851"/>
            <a:ext cx="6144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3. Configure log formatter and syslog log handler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3DEF5D-064B-4532-9DB6-B6AE693B2731}"/>
              </a:ext>
            </a:extLst>
          </p:cNvPr>
          <p:cNvSpPr txBox="1"/>
          <p:nvPr/>
        </p:nvSpPr>
        <p:spPr>
          <a:xfrm>
            <a:off x="310391" y="5919046"/>
            <a:ext cx="6144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2. Capture </a:t>
            </a:r>
            <a:r>
              <a:rPr lang="en-US" sz="1500" b="1" dirty="0" err="1"/>
              <a:t>OpenTracing</a:t>
            </a:r>
            <a:r>
              <a:rPr lang="en-US" sz="1500" b="1" dirty="0"/>
              <a:t> trace id to connect service logs to current trace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C18F0-1FEF-4FD3-8F3B-38C98DD02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72" y="1732959"/>
            <a:ext cx="4724400" cy="2095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BA3125C-5C89-4E9E-AE79-AC8266FB6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72" y="4537921"/>
            <a:ext cx="5894444" cy="13811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F7A2F65-CE52-462F-8DED-1BB2926986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50" y="2376567"/>
            <a:ext cx="60388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50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31A9-6180-458F-850D-022B6521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 anchor="ctr"/>
          <a:lstStyle/>
          <a:p>
            <a:r>
              <a:rPr lang="en-US" dirty="0"/>
              <a:t>Prototype Implementation Tracing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2C90E-5EB8-4586-80E5-F9BFB8D1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Ing. Thomas Herzog B.Sc. / ESB in </a:t>
            </a:r>
            <a:r>
              <a:rPr lang="en-GB" dirty="0" err="1"/>
              <a:t>Openshift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1A41A-CCAC-4362-9631-B993A8BB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12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89409E-5DAA-4358-81A7-294DA1E96D46}"/>
              </a:ext>
            </a:extLst>
          </p:cNvPr>
          <p:cNvSpPr txBox="1"/>
          <p:nvPr/>
        </p:nvSpPr>
        <p:spPr>
          <a:xfrm>
            <a:off x="310393" y="1149900"/>
            <a:ext cx="6216242" cy="5890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</a:rPr>
              <a:t>All Services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8BBC0B-4EA9-4B57-9258-4B27380830E7}"/>
              </a:ext>
            </a:extLst>
          </p:cNvPr>
          <p:cNvSpPr txBox="1"/>
          <p:nvPr/>
        </p:nvSpPr>
        <p:spPr>
          <a:xfrm>
            <a:off x="310390" y="2749442"/>
            <a:ext cx="48521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1. Declare </a:t>
            </a:r>
            <a:r>
              <a:rPr lang="en-US" sz="1500" b="1" dirty="0" err="1"/>
              <a:t>OpenTracing</a:t>
            </a:r>
            <a:r>
              <a:rPr lang="en-US" sz="1500" b="1" dirty="0"/>
              <a:t> fraction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858CAE-E7F4-489F-84FA-5C61D009F922}"/>
              </a:ext>
            </a:extLst>
          </p:cNvPr>
          <p:cNvSpPr txBox="1"/>
          <p:nvPr/>
        </p:nvSpPr>
        <p:spPr>
          <a:xfrm>
            <a:off x="5219700" y="3475622"/>
            <a:ext cx="6144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3. Configure </a:t>
            </a:r>
            <a:r>
              <a:rPr lang="en-US" sz="1500" b="1" dirty="0" err="1"/>
              <a:t>OpenTracing</a:t>
            </a:r>
            <a:r>
              <a:rPr lang="en-US" sz="1500" b="1" dirty="0"/>
              <a:t> fraction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3DEF5D-064B-4532-9DB6-B6AE693B2731}"/>
              </a:ext>
            </a:extLst>
          </p:cNvPr>
          <p:cNvSpPr txBox="1"/>
          <p:nvPr/>
        </p:nvSpPr>
        <p:spPr>
          <a:xfrm>
            <a:off x="310390" y="5460427"/>
            <a:ext cx="50387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2. Inject Jaeger host/port from secret into env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E1D38E-C263-49E3-AA25-9E6389F58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72" y="1780886"/>
            <a:ext cx="3524250" cy="83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9F3E58-BA7D-4244-B740-54D038B94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0" y="3213535"/>
            <a:ext cx="3381375" cy="2181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3BB98D-B2D7-40B9-84EE-E4DF621E8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1799936"/>
            <a:ext cx="6781800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2F558E-9D8C-48B7-ADC4-CFF32915F7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4486362"/>
            <a:ext cx="5038725" cy="838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2CE4817-F51F-4041-8158-DD70DBFA8D03}"/>
              </a:ext>
            </a:extLst>
          </p:cNvPr>
          <p:cNvSpPr txBox="1"/>
          <p:nvPr/>
        </p:nvSpPr>
        <p:spPr>
          <a:xfrm>
            <a:off x="5219700" y="5437355"/>
            <a:ext cx="6144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4. Annotate traceable type or method with @Traced </a:t>
            </a:r>
          </a:p>
        </p:txBody>
      </p:sp>
    </p:spTree>
    <p:extLst>
      <p:ext uri="{BB962C8B-B14F-4D97-AF65-F5344CB8AC3E}">
        <p14:creationId xmlns:p14="http://schemas.microsoft.com/office/powerpoint/2010/main" val="1303768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31A9-6180-458F-850D-022B6521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 anchor="ctr"/>
          <a:lstStyle/>
          <a:p>
            <a:r>
              <a:rPr lang="en-US" dirty="0"/>
              <a:t>Prototype DEMO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2C90E-5EB8-4586-80E5-F9BFB8D1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Ing. Thomas Herzog B.Sc. / ESB in </a:t>
            </a:r>
            <a:r>
              <a:rPr lang="en-GB" dirty="0" err="1"/>
              <a:t>Openshift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1A41A-CCAC-4362-9631-B993A8BB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2E0F6B-F29E-4901-A337-07C0A6143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60" y="1213900"/>
            <a:ext cx="7058042" cy="49352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1ECDD5-B901-4384-874F-2037DC4CA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41" y="1513928"/>
            <a:ext cx="3579897" cy="433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71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31A9-6180-458F-850D-022B6521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 anchor="ctr"/>
          <a:lstStyle/>
          <a:p>
            <a:r>
              <a:rPr lang="en-US" dirty="0"/>
              <a:t>API-Management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2C90E-5EB8-4586-80E5-F9BFB8D1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Ing. Thomas Herzog B.Sc. / ESB in </a:t>
            </a:r>
            <a:r>
              <a:rPr lang="en-GB" dirty="0" err="1"/>
              <a:t>Openshift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1A41A-CCAC-4362-9631-B993A8BB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14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C354C4-458F-4CBD-B6E9-1F7800777F4F}"/>
              </a:ext>
            </a:extLst>
          </p:cNvPr>
          <p:cNvSpPr txBox="1"/>
          <p:nvPr/>
        </p:nvSpPr>
        <p:spPr>
          <a:xfrm>
            <a:off x="310391" y="1091177"/>
            <a:ext cx="7038365" cy="6729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3000" dirty="0">
                <a:latin typeface="+mj-lt"/>
              </a:rPr>
              <a:t>Need for API Management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Used by multiple clients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External clients could be involved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Are all clients known 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r>
              <a:rPr lang="en-US" sz="3000" dirty="0">
                <a:latin typeface="+mj-lt"/>
              </a:rPr>
              <a:t>Requirement for good API Management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Design a stable API from the beginning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Keep abstraction between internal and external models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Plan your migrations well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Keep only backward compatible as long as needed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Public services need API access tracking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lnSpc>
                <a:spcPct val="150000"/>
              </a:lnSpc>
            </a:pPr>
            <a:endParaRPr lang="en-US" sz="2400" dirty="0">
              <a:latin typeface="+mj-l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8E91AC1-A7DD-430B-84B0-5B4D9FC02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570" y="2175370"/>
            <a:ext cx="2507259" cy="250725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9267BC-DDD2-4E72-92AF-F9C7BF7D53D4}"/>
              </a:ext>
            </a:extLst>
          </p:cNvPr>
          <p:cNvSpPr txBox="1"/>
          <p:nvPr/>
        </p:nvSpPr>
        <p:spPr>
          <a:xfrm>
            <a:off x="9307320" y="4771859"/>
            <a:ext cx="274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https://www.benfranklinplumbingmn.com</a:t>
            </a:r>
          </a:p>
        </p:txBody>
      </p:sp>
    </p:spTree>
    <p:extLst>
      <p:ext uri="{BB962C8B-B14F-4D97-AF65-F5344CB8AC3E}">
        <p14:creationId xmlns:p14="http://schemas.microsoft.com/office/powerpoint/2010/main" val="1988211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31A9-6180-458F-850D-022B6521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 anchor="ctr"/>
          <a:lstStyle/>
          <a:p>
            <a:r>
              <a:rPr lang="en-US" dirty="0"/>
              <a:t>API-Management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2C90E-5EB8-4586-80E5-F9BFB8D1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Ing. Thomas Herzog B.Sc. / ESB in </a:t>
            </a:r>
            <a:r>
              <a:rPr lang="en-GB" dirty="0" err="1"/>
              <a:t>Openshift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1A41A-CCAC-4362-9631-B993A8BB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15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C354C4-458F-4CBD-B6E9-1F7800777F4F}"/>
              </a:ext>
            </a:extLst>
          </p:cNvPr>
          <p:cNvSpPr txBox="1"/>
          <p:nvPr/>
        </p:nvSpPr>
        <p:spPr>
          <a:xfrm>
            <a:off x="310391" y="1091177"/>
            <a:ext cx="1176975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+mj-lt"/>
              </a:rPr>
              <a:t>Path Versioning </a:t>
            </a:r>
            <a:endParaRPr lang="en-US" sz="3000" i="1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sz="2000" dirty="0"/>
              <a:t>/rest-</a:t>
            </a:r>
            <a:r>
              <a:rPr lang="en-US" sz="2000" dirty="0" err="1"/>
              <a:t>api</a:t>
            </a:r>
            <a:r>
              <a:rPr lang="en-US" sz="2000" dirty="0"/>
              <a:t>/v1/customer/list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3000" dirty="0">
                <a:latin typeface="+mj-lt"/>
              </a:rPr>
              <a:t>Content-Type / Accept Header Versioning </a:t>
            </a:r>
          </a:p>
          <a:p>
            <a:pPr lvl="1"/>
            <a:r>
              <a:rPr lang="en-US" sz="2000" dirty="0"/>
              <a:t>Accept: application/vnd.myapp.user.v1+json;qs=0.9</a:t>
            </a:r>
          </a:p>
          <a:p>
            <a:pPr lvl="1"/>
            <a:r>
              <a:rPr lang="en-US" sz="2000" dirty="0"/>
              <a:t>Accept: text/json; version=1;qs=0.5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+mj-lt"/>
              </a:rPr>
              <a:t>Query Parameter Versioning</a:t>
            </a:r>
            <a:endParaRPr lang="en-US" sz="3000" i="1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sz="2000" dirty="0"/>
              <a:t>/rest-</a:t>
            </a:r>
            <a:r>
              <a:rPr lang="en-US" sz="2000" dirty="0" err="1"/>
              <a:t>api</a:t>
            </a:r>
            <a:r>
              <a:rPr lang="en-US" sz="2000" dirty="0"/>
              <a:t>/customer/get/1?version=2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+mj-lt"/>
              </a:rPr>
              <a:t>Swagger</a:t>
            </a:r>
            <a:endParaRPr lang="en-US" sz="3000" i="1" dirty="0">
              <a:latin typeface="+mj-lt"/>
            </a:endParaRPr>
          </a:p>
          <a:p>
            <a:pPr lvl="1"/>
            <a:r>
              <a:rPr lang="en-US" sz="2000" dirty="0"/>
              <a:t>Annotations</a:t>
            </a:r>
          </a:p>
          <a:p>
            <a:pPr lvl="1"/>
            <a:r>
              <a:rPr lang="en-US" sz="2000" dirty="0" err="1"/>
              <a:t>CodeGen</a:t>
            </a:r>
            <a:endParaRPr lang="en-US" sz="2000" dirty="0"/>
          </a:p>
          <a:p>
            <a:pPr lvl="1"/>
            <a:r>
              <a:rPr lang="en-US" sz="2000" dirty="0"/>
              <a:t>UI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DE97DC-9D5B-40D5-BB69-D2615CC89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938" y="1091177"/>
            <a:ext cx="4367981" cy="14401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D9D781F-1262-41B1-91E6-389DCF698D9C}"/>
              </a:ext>
            </a:extLst>
          </p:cNvPr>
          <p:cNvSpPr txBox="1"/>
          <p:nvPr/>
        </p:nvSpPr>
        <p:spPr>
          <a:xfrm>
            <a:off x="9433155" y="2380996"/>
            <a:ext cx="2021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https://swagger.io/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6EBC03D-1E60-4752-AA47-51D5AA4F3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325" y="3074176"/>
            <a:ext cx="3333750" cy="25050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1CC649E-66C8-46E9-9981-DF2CE4A8F87F}"/>
              </a:ext>
            </a:extLst>
          </p:cNvPr>
          <p:cNvSpPr txBox="1"/>
          <p:nvPr/>
        </p:nvSpPr>
        <p:spPr>
          <a:xfrm>
            <a:off x="9433154" y="5779989"/>
            <a:ext cx="2021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https://blog.cloud-elements.com</a:t>
            </a:r>
          </a:p>
        </p:txBody>
      </p:sp>
    </p:spTree>
    <p:extLst>
      <p:ext uri="{BB962C8B-B14F-4D97-AF65-F5344CB8AC3E}">
        <p14:creationId xmlns:p14="http://schemas.microsoft.com/office/powerpoint/2010/main" val="1509421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31A9-6180-458F-850D-022B6521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 anchor="ctr"/>
          <a:lstStyle/>
          <a:p>
            <a:r>
              <a:rPr lang="en-US" dirty="0"/>
              <a:t>Security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2C90E-5EB8-4586-80E5-F9BFB8D1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Ing. Thomas Herzog B.Sc. / ESB in </a:t>
            </a:r>
            <a:r>
              <a:rPr lang="en-GB" dirty="0" err="1"/>
              <a:t>Openshift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1A41A-CCAC-4362-9631-B993A8BB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16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C354C4-458F-4CBD-B6E9-1F7800777F4F}"/>
              </a:ext>
            </a:extLst>
          </p:cNvPr>
          <p:cNvSpPr txBox="1"/>
          <p:nvPr/>
        </p:nvSpPr>
        <p:spPr>
          <a:xfrm>
            <a:off x="310391" y="1091177"/>
            <a:ext cx="1176975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 err="1">
                <a:latin typeface="+mj-lt"/>
              </a:rPr>
              <a:t>Openshift</a:t>
            </a:r>
            <a:r>
              <a:rPr lang="en-US" sz="3000" dirty="0">
                <a:latin typeface="+mj-lt"/>
              </a:rPr>
              <a:t> Project </a:t>
            </a:r>
            <a:endParaRPr lang="en-US" sz="3000" i="1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sz="2000" dirty="0"/>
              <a:t>Isolates services within a namespace </a:t>
            </a:r>
            <a:r>
              <a:rPr lang="en-US" sz="2000" i="1" dirty="0"/>
              <a:t>(Controlled internal/external access)</a:t>
            </a:r>
            <a:endParaRPr lang="en-US" sz="2400" i="1" dirty="0"/>
          </a:p>
          <a:p>
            <a:pPr>
              <a:lnSpc>
                <a:spcPct val="150000"/>
              </a:lnSpc>
            </a:pPr>
            <a:r>
              <a:rPr lang="en-US" sz="3000" dirty="0">
                <a:latin typeface="+mj-lt"/>
              </a:rPr>
              <a:t>Standard JEE-Security </a:t>
            </a:r>
          </a:p>
          <a:p>
            <a:pPr lvl="1"/>
            <a:r>
              <a:rPr lang="en-US" sz="2000" dirty="0"/>
              <a:t>Security Constraints, EJB-Security, </a:t>
            </a:r>
            <a:r>
              <a:rPr lang="en-US" sz="2000" dirty="0" err="1"/>
              <a:t>Deltaspike</a:t>
            </a:r>
            <a:r>
              <a:rPr lang="en-US" sz="2000" dirty="0"/>
              <a:t>-Security, EE8-Security-API, …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+mj-lt"/>
              </a:rPr>
              <a:t>Developers don’t touch secrets anymore</a:t>
            </a:r>
            <a:endParaRPr lang="en-US" sz="3000" i="1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sz="2000" dirty="0"/>
              <a:t>Only reference secret name and property keys, but never values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+mj-lt"/>
              </a:rPr>
              <a:t>Secrets</a:t>
            </a:r>
          </a:p>
          <a:p>
            <a:pPr lvl="1"/>
            <a:r>
              <a:rPr lang="en-US" sz="2000" dirty="0"/>
              <a:t>Annotations</a:t>
            </a:r>
          </a:p>
          <a:p>
            <a:pPr lvl="1"/>
            <a:r>
              <a:rPr lang="en-US" sz="2000" dirty="0" err="1"/>
              <a:t>CodeGen</a:t>
            </a:r>
            <a:endParaRPr lang="en-US" sz="2000" dirty="0"/>
          </a:p>
          <a:p>
            <a:pPr lvl="1"/>
            <a:r>
              <a:rPr lang="en-US" sz="2000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86605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31A9-6180-458F-850D-022B6521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7"/>
            <a:ext cx="10515600" cy="1325563"/>
          </a:xfrm>
        </p:spPr>
        <p:txBody>
          <a:bodyPr anchor="ctr"/>
          <a:lstStyle/>
          <a:p>
            <a:r>
              <a:rPr lang="en-US" dirty="0"/>
              <a:t>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7803F-7C80-48B3-84DD-B61491FDA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/>
              <a:t>Openshift</a:t>
            </a:r>
            <a:r>
              <a:rPr lang="en-US" dirty="0"/>
              <a:t> Basics</a:t>
            </a:r>
          </a:p>
          <a:p>
            <a:pPr algn="l"/>
            <a:r>
              <a:rPr lang="en-US" dirty="0" err="1"/>
              <a:t>Microprofile</a:t>
            </a:r>
            <a:r>
              <a:rPr lang="en-US" dirty="0"/>
              <a:t> Specifications</a:t>
            </a:r>
          </a:p>
          <a:p>
            <a:pPr algn="l"/>
            <a:r>
              <a:rPr lang="en-US" dirty="0"/>
              <a:t>Prototype Design</a:t>
            </a:r>
          </a:p>
          <a:p>
            <a:pPr algn="l"/>
            <a:r>
              <a:rPr lang="en-US" dirty="0"/>
              <a:t>Prototype Implementation</a:t>
            </a:r>
          </a:p>
          <a:p>
            <a:pPr algn="l"/>
            <a:r>
              <a:rPr lang="en-US" dirty="0"/>
              <a:t>API-Management</a:t>
            </a:r>
          </a:p>
          <a:p>
            <a:pPr algn="l"/>
            <a:r>
              <a:rPr lang="en-US" dirty="0"/>
              <a:t>Demo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Evaluations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2C90E-5EB8-4586-80E5-F9BFB8D1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Ing. Thomas Herzog B.Sc. / ESB in </a:t>
            </a:r>
            <a:r>
              <a:rPr lang="en-GB" dirty="0" err="1"/>
              <a:t>Openshift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1A41A-CCAC-4362-9631-B993A8BB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3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31A9-6180-458F-850D-022B6521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73"/>
            <a:ext cx="10515600" cy="1325563"/>
          </a:xfrm>
        </p:spPr>
        <p:txBody>
          <a:bodyPr anchor="ctr"/>
          <a:lstStyle/>
          <a:p>
            <a:r>
              <a:rPr lang="en-US" dirty="0" err="1"/>
              <a:t>Openshift</a:t>
            </a:r>
            <a:r>
              <a:rPr lang="en-US" dirty="0"/>
              <a:t> Basics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2C90E-5EB8-4586-80E5-F9BFB8D1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Ing. Thomas Herzog B.Sc. / ESB in </a:t>
            </a:r>
            <a:r>
              <a:rPr lang="en-GB" dirty="0" err="1"/>
              <a:t>Openshift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1A41A-CCAC-4362-9631-B993A8BB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5C6DB1-B420-4F52-8D7E-A0CE268F4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515" y="1684584"/>
            <a:ext cx="4968169" cy="36577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8CDAF1-2E71-4D6E-909B-D678A732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163" y="2638639"/>
            <a:ext cx="3355257" cy="24318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BCB8A7-68C1-4ADC-83B9-9925BE28922F}"/>
              </a:ext>
            </a:extLst>
          </p:cNvPr>
          <p:cNvSpPr txBox="1"/>
          <p:nvPr/>
        </p:nvSpPr>
        <p:spPr>
          <a:xfrm>
            <a:off x="2141289" y="5577506"/>
            <a:ext cx="121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Docker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C7439-6105-47EB-8CD1-F23E3847FFCD}"/>
              </a:ext>
            </a:extLst>
          </p:cNvPr>
          <p:cNvSpPr txBox="1"/>
          <p:nvPr/>
        </p:nvSpPr>
        <p:spPr>
          <a:xfrm>
            <a:off x="6126515" y="5577507"/>
            <a:ext cx="4968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Openshift</a:t>
            </a:r>
            <a:r>
              <a:rPr lang="en-US" sz="2400" b="1" dirty="0"/>
              <a:t> / Kubernetes Cluster</a:t>
            </a:r>
          </a:p>
        </p:txBody>
      </p:sp>
    </p:spTree>
    <p:extLst>
      <p:ext uri="{BB962C8B-B14F-4D97-AF65-F5344CB8AC3E}">
        <p14:creationId xmlns:p14="http://schemas.microsoft.com/office/powerpoint/2010/main" val="227332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31A9-6180-458F-850D-022B6521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98"/>
            <a:ext cx="10515600" cy="1325563"/>
          </a:xfrm>
        </p:spPr>
        <p:txBody>
          <a:bodyPr anchor="ctr"/>
          <a:lstStyle/>
          <a:p>
            <a:r>
              <a:rPr lang="en-US" dirty="0" err="1"/>
              <a:t>Openshift</a:t>
            </a:r>
            <a:r>
              <a:rPr lang="en-US" dirty="0"/>
              <a:t> Basics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2C90E-5EB8-4586-80E5-F9BFB8D1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Ing. Thomas Herzog B.Sc. / ESB in </a:t>
            </a:r>
            <a:r>
              <a:rPr lang="en-GB" dirty="0" err="1"/>
              <a:t>Openshift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1A41A-CCAC-4362-9631-B993A8BB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98879-177C-4F47-A6A0-A1737E7FA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933" y="1317007"/>
            <a:ext cx="4430532" cy="42856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EEF866-0A45-424F-AEBC-53AB0B470522}"/>
              </a:ext>
            </a:extLst>
          </p:cNvPr>
          <p:cNvSpPr txBox="1"/>
          <p:nvPr/>
        </p:nvSpPr>
        <p:spPr>
          <a:xfrm>
            <a:off x="3965482" y="5720120"/>
            <a:ext cx="42879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err="1"/>
              <a:t>Openshift</a:t>
            </a:r>
            <a:r>
              <a:rPr lang="en-US" sz="2500" b="1" dirty="0"/>
              <a:t>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3AC25-768B-41FC-8B7D-6E231024C0CE}"/>
              </a:ext>
            </a:extLst>
          </p:cNvPr>
          <p:cNvSpPr txBox="1"/>
          <p:nvPr/>
        </p:nvSpPr>
        <p:spPr>
          <a:xfrm>
            <a:off x="8351686" y="1329961"/>
            <a:ext cx="3498209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dirty="0" err="1">
                <a:latin typeface="+mj-lt"/>
              </a:rPr>
              <a:t>Openshift</a:t>
            </a:r>
            <a:endParaRPr lang="en-US" sz="3000" dirty="0">
              <a:latin typeface="+mj-lt"/>
            </a:endParaRPr>
          </a:p>
          <a:p>
            <a:endParaRPr lang="en-US" sz="3000" dirty="0">
              <a:latin typeface="+mj-lt"/>
            </a:endParaRPr>
          </a:p>
          <a:p>
            <a:endParaRPr lang="en-US" sz="3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A3DBE7-A58D-4394-AB03-65B9E4C3D469}"/>
              </a:ext>
            </a:extLst>
          </p:cNvPr>
          <p:cNvSpPr txBox="1"/>
          <p:nvPr/>
        </p:nvSpPr>
        <p:spPr>
          <a:xfrm>
            <a:off x="8351686" y="2068625"/>
            <a:ext cx="38757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Project isolates Namespaces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Abstraction of Docker Image (IS)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Automated Build -&gt; Deployment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Different Rollout behaviors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Canary releases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Blue – Green Releases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Lots of application templates </a:t>
            </a:r>
          </a:p>
          <a:p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AFAF7-BDB9-4AB3-B279-46271B23A07C}"/>
              </a:ext>
            </a:extLst>
          </p:cNvPr>
          <p:cNvSpPr txBox="1"/>
          <p:nvPr/>
        </p:nvSpPr>
        <p:spPr>
          <a:xfrm>
            <a:off x="226503" y="1329961"/>
            <a:ext cx="3498209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dirty="0">
                <a:latin typeface="+mj-lt"/>
              </a:rPr>
              <a:t>Kubernetes</a:t>
            </a:r>
          </a:p>
          <a:p>
            <a:endParaRPr lang="en-US" sz="3000" dirty="0">
              <a:latin typeface="+mj-lt"/>
            </a:endParaRPr>
          </a:p>
          <a:p>
            <a:endParaRPr lang="en-US" sz="30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8BB400-E86C-456F-AC95-D032C3017821}"/>
              </a:ext>
            </a:extLst>
          </p:cNvPr>
          <p:cNvSpPr txBox="1"/>
          <p:nvPr/>
        </p:nvSpPr>
        <p:spPr>
          <a:xfrm>
            <a:off x="226503" y="2068625"/>
            <a:ext cx="387571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Namespaces not protected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Direct usage Docker Images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Only cluster state ensured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No rollout behaviors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Starts Pods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Stops Pods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No application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188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31A9-6180-458F-850D-022B6521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94"/>
            <a:ext cx="10515600" cy="1325563"/>
          </a:xfrm>
        </p:spPr>
        <p:txBody>
          <a:bodyPr anchor="ctr"/>
          <a:lstStyle/>
          <a:p>
            <a:r>
              <a:rPr lang="en-US" dirty="0" err="1"/>
              <a:t>Microprofile</a:t>
            </a:r>
            <a:r>
              <a:rPr lang="en-US" dirty="0"/>
              <a:t> Specifications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2C90E-5EB8-4586-80E5-F9BFB8D1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Ing. Thomas Herzog B.Sc. / ESB in </a:t>
            </a:r>
            <a:r>
              <a:rPr lang="en-GB" dirty="0" err="1"/>
              <a:t>Openshift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1A41A-CCAC-4362-9631-B993A8BB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F84942-CC01-47E0-B393-9CF190ECAF53}"/>
              </a:ext>
            </a:extLst>
          </p:cNvPr>
          <p:cNvSpPr txBox="1"/>
          <p:nvPr/>
        </p:nvSpPr>
        <p:spPr>
          <a:xfrm>
            <a:off x="9910370" y="2598594"/>
            <a:ext cx="2021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https://microprofile.io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8A9F39-C42C-4164-A487-5287DDAD4A7F}"/>
              </a:ext>
            </a:extLst>
          </p:cNvPr>
          <p:cNvSpPr txBox="1"/>
          <p:nvPr/>
        </p:nvSpPr>
        <p:spPr>
          <a:xfrm>
            <a:off x="255865" y="1339557"/>
            <a:ext cx="6216242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 err="1">
                <a:latin typeface="+mj-lt"/>
              </a:rPr>
              <a:t>microprofile</a:t>
            </a:r>
            <a:r>
              <a:rPr lang="en-US" sz="3000" dirty="0">
                <a:latin typeface="+mj-lt"/>
              </a:rPr>
              <a:t>-config</a:t>
            </a:r>
            <a:endParaRPr lang="en-US" sz="2400" dirty="0">
              <a:latin typeface="+mj-lt"/>
            </a:endParaRPr>
          </a:p>
          <a:p>
            <a:pPr lvl="1"/>
            <a:r>
              <a:rPr lang="en-US" sz="2000" dirty="0" err="1"/>
              <a:t>ConfigSource</a:t>
            </a:r>
            <a:r>
              <a:rPr lang="en-US" sz="2000" dirty="0"/>
              <a:t>, Parameter Injection</a:t>
            </a:r>
          </a:p>
          <a:p>
            <a:pPr>
              <a:lnSpc>
                <a:spcPct val="150000"/>
              </a:lnSpc>
            </a:pPr>
            <a:r>
              <a:rPr lang="en-US" sz="3000" dirty="0" err="1">
                <a:latin typeface="+mj-lt"/>
              </a:rPr>
              <a:t>microprofile</a:t>
            </a:r>
            <a:r>
              <a:rPr lang="en-US" sz="3000" dirty="0">
                <a:latin typeface="+mj-lt"/>
              </a:rPr>
              <a:t>-fault-tolerance</a:t>
            </a:r>
          </a:p>
          <a:p>
            <a:pPr lvl="1"/>
            <a:r>
              <a:rPr lang="en-US" sz="2000" dirty="0"/>
              <a:t>Resilience, Retries, Timeouts, Fallbacks</a:t>
            </a:r>
          </a:p>
          <a:p>
            <a:pPr>
              <a:lnSpc>
                <a:spcPct val="150000"/>
              </a:lnSpc>
            </a:pPr>
            <a:r>
              <a:rPr lang="en-US" sz="3000" dirty="0" err="1">
                <a:latin typeface="+mj-lt"/>
              </a:rPr>
              <a:t>microprofile</a:t>
            </a:r>
            <a:r>
              <a:rPr lang="en-US" sz="3000" dirty="0">
                <a:latin typeface="+mj-lt"/>
              </a:rPr>
              <a:t>-health</a:t>
            </a:r>
          </a:p>
          <a:p>
            <a:pPr lvl="1"/>
            <a:r>
              <a:rPr lang="en-US" sz="2000" dirty="0"/>
              <a:t>Health endpoint ready / liveness probes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3000" dirty="0" err="1">
                <a:latin typeface="+mj-lt"/>
              </a:rPr>
              <a:t>microprofile</a:t>
            </a:r>
            <a:r>
              <a:rPr lang="en-US" sz="3000" dirty="0">
                <a:latin typeface="+mj-lt"/>
              </a:rPr>
              <a:t>-metric</a:t>
            </a:r>
          </a:p>
          <a:p>
            <a:pPr lvl="1"/>
            <a:r>
              <a:rPr lang="en-US" sz="2000" dirty="0">
                <a:latin typeface="+mj-lt"/>
              </a:rPr>
              <a:t>Counter, Timer, node state, runtime state</a:t>
            </a:r>
            <a:endParaRPr lang="en-US" sz="2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3000" dirty="0" err="1">
                <a:latin typeface="+mj-lt"/>
              </a:rPr>
              <a:t>microprofile-opentracing</a:t>
            </a:r>
            <a:endParaRPr lang="en-US" sz="3000" dirty="0">
              <a:latin typeface="+mj-lt"/>
            </a:endParaRPr>
          </a:p>
          <a:p>
            <a:pPr lvl="1"/>
            <a:r>
              <a:rPr lang="en-US" sz="2000" dirty="0">
                <a:latin typeface="+mj-lt"/>
              </a:rPr>
              <a:t>Service / Method call chain tracing</a:t>
            </a:r>
            <a:endParaRPr lang="en-US" sz="2400" dirty="0">
              <a:latin typeface="+mj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D91D56-1020-4931-B6A8-99379F602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813" y="3083992"/>
            <a:ext cx="4374515" cy="12029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77DCC4-9414-47C9-8757-FB75C7115D08}"/>
              </a:ext>
            </a:extLst>
          </p:cNvPr>
          <p:cNvSpPr txBox="1"/>
          <p:nvPr/>
        </p:nvSpPr>
        <p:spPr>
          <a:xfrm>
            <a:off x="9910370" y="4084975"/>
            <a:ext cx="21221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https://wildfly-swarm.io/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A434980-9755-4758-A892-0A1539DF4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296" y="4696834"/>
            <a:ext cx="4234032" cy="12054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D109174-23BC-45FC-9F56-A06F60733B66}"/>
              </a:ext>
            </a:extLst>
          </p:cNvPr>
          <p:cNvSpPr txBox="1"/>
          <p:nvPr/>
        </p:nvSpPr>
        <p:spPr>
          <a:xfrm>
            <a:off x="9910370" y="5759987"/>
            <a:ext cx="21221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https://github.com/Netflix/Hystrix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2C28E9B-4971-4AF0-84F8-6F8CED239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813" y="1678208"/>
            <a:ext cx="4617666" cy="81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2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31A9-6180-458F-850D-022B6521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 anchor="ctr"/>
          <a:lstStyle/>
          <a:p>
            <a:r>
              <a:rPr lang="en-US" dirty="0"/>
              <a:t>Prototype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2C90E-5EB8-4586-80E5-F9BFB8D1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Ing. Thomas Herzog B.Sc. / ESB in </a:t>
            </a:r>
            <a:r>
              <a:rPr lang="en-GB" dirty="0" err="1"/>
              <a:t>Openshift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1A41A-CCAC-4362-9631-B993A8BB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73CCCB-2E5A-4A69-8C27-E00C0C3B7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016" y="3000573"/>
            <a:ext cx="6216241" cy="13465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F4B6B6-3126-42AB-A367-52ED1C6A1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29" y="1363404"/>
            <a:ext cx="4175474" cy="9394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44FA04-4B3E-4F1D-B5DF-1241E2EA0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756" y="1036578"/>
            <a:ext cx="3972763" cy="12948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14D98A-E75A-4688-A818-E3C4EA8E38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05" y="1363404"/>
            <a:ext cx="2628900" cy="76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C709E5C-F0DF-4F66-BFC2-A7417FE6C1FD}"/>
              </a:ext>
            </a:extLst>
          </p:cNvPr>
          <p:cNvSpPr txBox="1"/>
          <p:nvPr/>
        </p:nvSpPr>
        <p:spPr>
          <a:xfrm>
            <a:off x="1655603" y="2207360"/>
            <a:ext cx="2021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https://www.keycloak.org/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69AE58-1DB1-4A44-8D3C-F157DDA603CC}"/>
              </a:ext>
            </a:extLst>
          </p:cNvPr>
          <p:cNvSpPr txBox="1"/>
          <p:nvPr/>
        </p:nvSpPr>
        <p:spPr>
          <a:xfrm>
            <a:off x="6010888" y="2208945"/>
            <a:ext cx="2021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https://www.jaegertracing.io/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F2B59A-BD0C-44F8-9164-FC7C53E6A11F}"/>
              </a:ext>
            </a:extLst>
          </p:cNvPr>
          <p:cNvSpPr txBox="1"/>
          <p:nvPr/>
        </p:nvSpPr>
        <p:spPr>
          <a:xfrm>
            <a:off x="10043108" y="2207360"/>
            <a:ext cx="2021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https://www.graylog.org/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EDD9515-3D24-44DF-BD2C-B917AC1349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090" y="4783658"/>
            <a:ext cx="4374515" cy="120299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B4F1AD6-AB18-4950-9D01-0415C476A680}"/>
              </a:ext>
            </a:extLst>
          </p:cNvPr>
          <p:cNvSpPr txBox="1"/>
          <p:nvPr/>
        </p:nvSpPr>
        <p:spPr>
          <a:xfrm>
            <a:off x="6096000" y="5836086"/>
            <a:ext cx="21221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https://wildfly-swarm.io/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7828788-3988-4B5F-BD05-A6DDD8D05D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38" y="4972164"/>
            <a:ext cx="4223665" cy="74680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13F4045-AB51-4715-AB2A-7E80F5414223}"/>
              </a:ext>
            </a:extLst>
          </p:cNvPr>
          <p:cNvSpPr txBox="1"/>
          <p:nvPr/>
        </p:nvSpPr>
        <p:spPr>
          <a:xfrm>
            <a:off x="1916491" y="5836086"/>
            <a:ext cx="21221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https://microprofile.io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EDEABE7-2B1A-46AD-A0B8-F340D3146B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208" y="4783658"/>
            <a:ext cx="929692" cy="99266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7478EB4-7DE1-4064-BD2F-194E69A36C32}"/>
              </a:ext>
            </a:extLst>
          </p:cNvPr>
          <p:cNvSpPr txBox="1"/>
          <p:nvPr/>
        </p:nvSpPr>
        <p:spPr>
          <a:xfrm>
            <a:off x="9860100" y="5836086"/>
            <a:ext cx="21221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https://www.openshift.com/</a:t>
            </a:r>
          </a:p>
        </p:txBody>
      </p:sp>
    </p:spTree>
    <p:extLst>
      <p:ext uri="{BB962C8B-B14F-4D97-AF65-F5344CB8AC3E}">
        <p14:creationId xmlns:p14="http://schemas.microsoft.com/office/powerpoint/2010/main" val="3793470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31A9-6180-458F-850D-022B6521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 anchor="ctr"/>
          <a:lstStyle/>
          <a:p>
            <a:r>
              <a:rPr lang="en-US" dirty="0"/>
              <a:t>Prototype </a:t>
            </a:r>
            <a:r>
              <a:rPr lang="en-US" dirty="0" err="1"/>
              <a:t>Openshift</a:t>
            </a:r>
            <a:r>
              <a:rPr lang="en-US" dirty="0"/>
              <a:t> Project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2C90E-5EB8-4586-80E5-F9BFB8D1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Ing. Thomas Herzog B.Sc. / ESB in </a:t>
            </a:r>
            <a:r>
              <a:rPr lang="en-GB" dirty="0" err="1"/>
              <a:t>Openshift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1A41A-CCAC-4362-9631-B993A8BB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8A9F39-C42C-4164-A487-5287DDAD4A7F}"/>
              </a:ext>
            </a:extLst>
          </p:cNvPr>
          <p:cNvSpPr txBox="1"/>
          <p:nvPr/>
        </p:nvSpPr>
        <p:spPr>
          <a:xfrm>
            <a:off x="310393" y="1284124"/>
            <a:ext cx="6216242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+mj-lt"/>
              </a:rPr>
              <a:t>Legacy Database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Only accessed by the integration service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+mj-lt"/>
              </a:rPr>
              <a:t>Integration Service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Performs database access and data transformation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+mj-lt"/>
              </a:rPr>
              <a:t>Application Service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Consumes data loaded by integration service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+mj-lt"/>
              </a:rPr>
              <a:t>Client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Consumes data from the application service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0B30F9-8322-424C-99E0-66C0E2B6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385" y="1149900"/>
            <a:ext cx="4281188" cy="455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1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31A9-6180-458F-850D-022B6521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 anchor="ctr"/>
          <a:lstStyle/>
          <a:p>
            <a:r>
              <a:rPr lang="en-US" dirty="0"/>
              <a:t>Prototype Monitoring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2C90E-5EB8-4586-80E5-F9BFB8D1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Ing. Thomas Herzog B.Sc. / ESB in </a:t>
            </a:r>
            <a:r>
              <a:rPr lang="en-GB" dirty="0" err="1"/>
              <a:t>Openshift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1A41A-CCAC-4362-9631-B993A8BB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8A9F39-C42C-4164-A487-5287DDAD4A7F}"/>
              </a:ext>
            </a:extLst>
          </p:cNvPr>
          <p:cNvSpPr txBox="1"/>
          <p:nvPr/>
        </p:nvSpPr>
        <p:spPr>
          <a:xfrm>
            <a:off x="310393" y="1284124"/>
            <a:ext cx="6216242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+mj-lt"/>
              </a:rPr>
              <a:t>Jaeger (</a:t>
            </a:r>
            <a:r>
              <a:rPr lang="en-US" sz="3000" dirty="0" err="1">
                <a:latin typeface="+mj-lt"/>
              </a:rPr>
              <a:t>Opentracing</a:t>
            </a:r>
            <a:r>
              <a:rPr lang="en-US" sz="3000" dirty="0">
                <a:latin typeface="+mj-lt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Tracks Spans of calls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latin typeface="+mj-lt"/>
              </a:rPr>
              <a:t>Graylog</a:t>
            </a:r>
            <a:endParaRPr lang="en-US" sz="30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sz="2000" dirty="0"/>
              <a:t>Log aggregation over all services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latin typeface="+mj-lt"/>
              </a:rPr>
              <a:t>Keycloak</a:t>
            </a:r>
            <a:endParaRPr lang="en-US" sz="30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sz="2000" dirty="0"/>
              <a:t>Oauth2 authentication between services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+mj-lt"/>
              </a:rPr>
              <a:t>Swagger-UI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Tooling for testing documented REST-API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C7C458-956A-491F-B80E-69D48BB60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10" y="2360724"/>
            <a:ext cx="4175474" cy="9394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B55833-317C-469C-884E-6D56AF1AA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10" y="764283"/>
            <a:ext cx="3972763" cy="12948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32B937-634D-41EA-ABBB-A06162A56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173" y="3684488"/>
            <a:ext cx="2628900" cy="762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95F221-E3A3-4EC1-BAB8-4F74A3ED8130}"/>
              </a:ext>
            </a:extLst>
          </p:cNvPr>
          <p:cNvSpPr txBox="1"/>
          <p:nvPr/>
        </p:nvSpPr>
        <p:spPr>
          <a:xfrm>
            <a:off x="8376142" y="3207318"/>
            <a:ext cx="2021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https://www.keycloak.org/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AB85DE-4175-4515-B079-3B65E83348F5}"/>
              </a:ext>
            </a:extLst>
          </p:cNvPr>
          <p:cNvSpPr txBox="1"/>
          <p:nvPr/>
        </p:nvSpPr>
        <p:spPr>
          <a:xfrm>
            <a:off x="8376142" y="1936650"/>
            <a:ext cx="2021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https://www.jaegertracing.io/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7ADEC9-61BE-41EF-895C-E0CA3CD2F6D2}"/>
              </a:ext>
            </a:extLst>
          </p:cNvPr>
          <p:cNvSpPr txBox="1"/>
          <p:nvPr/>
        </p:nvSpPr>
        <p:spPr>
          <a:xfrm>
            <a:off x="8376676" y="4528444"/>
            <a:ext cx="2021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https://www.graylog.org/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D66E2F-9768-4301-9331-B9776DA587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62" y="4965607"/>
            <a:ext cx="3222857" cy="10625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C6AD626-55B1-4FF7-8CBD-6DFBF2B1869F}"/>
              </a:ext>
            </a:extLst>
          </p:cNvPr>
          <p:cNvSpPr txBox="1"/>
          <p:nvPr/>
        </p:nvSpPr>
        <p:spPr>
          <a:xfrm>
            <a:off x="8376141" y="5972894"/>
            <a:ext cx="2021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https://swagger.io/</a:t>
            </a:r>
          </a:p>
        </p:txBody>
      </p:sp>
    </p:spTree>
    <p:extLst>
      <p:ext uri="{BB962C8B-B14F-4D97-AF65-F5344CB8AC3E}">
        <p14:creationId xmlns:p14="http://schemas.microsoft.com/office/powerpoint/2010/main" val="3425558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31A9-6180-458F-850D-022B6521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 anchor="ctr"/>
          <a:lstStyle/>
          <a:p>
            <a:r>
              <a:rPr lang="en-US" dirty="0"/>
              <a:t>Prototype Implementation Security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2C90E-5EB8-4586-80E5-F9BFB8D1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Ing. Thomas Herzog B.Sc. / ESB in </a:t>
            </a:r>
            <a:r>
              <a:rPr lang="en-GB" dirty="0" err="1"/>
              <a:t>Openshift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1A41A-CCAC-4362-9631-B993A8BB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3651-1132-45EB-9A89-F7C70AD39C5E}" type="slidenum">
              <a:rPr lang="en-US" smtClean="0"/>
              <a:t>9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89409E-5DAA-4358-81A7-294DA1E96D46}"/>
              </a:ext>
            </a:extLst>
          </p:cNvPr>
          <p:cNvSpPr txBox="1"/>
          <p:nvPr/>
        </p:nvSpPr>
        <p:spPr>
          <a:xfrm>
            <a:off x="310393" y="1149900"/>
            <a:ext cx="6216242" cy="5890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</a:rPr>
              <a:t>Secured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9F11B5-C44B-42FC-9956-29F29C0A4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1" y="1889218"/>
            <a:ext cx="3552825" cy="895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E3DC2E-C1A8-447C-9A19-AD218AFF5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068" y="2057754"/>
            <a:ext cx="6210300" cy="36099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C26A36-E0E3-49EB-BEB2-D8A597CB5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07" y="3394597"/>
            <a:ext cx="5153025" cy="8096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1F5D49F-8D66-46F9-AF44-E0D8EF148C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1" y="5025293"/>
            <a:ext cx="5295900" cy="6381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2E685B5-72BA-4AFD-9748-99D288C31CC4}"/>
              </a:ext>
            </a:extLst>
          </p:cNvPr>
          <p:cNvSpPr txBox="1"/>
          <p:nvPr/>
        </p:nvSpPr>
        <p:spPr>
          <a:xfrm>
            <a:off x="247651" y="2800590"/>
            <a:ext cx="51194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1. Declare </a:t>
            </a:r>
            <a:r>
              <a:rPr lang="en-US" sz="1500" b="1" dirty="0" err="1"/>
              <a:t>Wildfly</a:t>
            </a:r>
            <a:r>
              <a:rPr lang="en-US" sz="1500" b="1" dirty="0"/>
              <a:t>-Swarm </a:t>
            </a:r>
            <a:r>
              <a:rPr lang="en-US" sz="1500" b="1" dirty="0" err="1"/>
              <a:t>Keycloak</a:t>
            </a:r>
            <a:r>
              <a:rPr lang="en-US" sz="1500" b="1" dirty="0"/>
              <a:t> Adapter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7EF0A6-C858-470F-9E0E-3741F10CBE5D}"/>
              </a:ext>
            </a:extLst>
          </p:cNvPr>
          <p:cNvSpPr txBox="1"/>
          <p:nvPr/>
        </p:nvSpPr>
        <p:spPr>
          <a:xfrm>
            <a:off x="281207" y="4321991"/>
            <a:ext cx="51194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2. Inject secret holding adapter config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8BBC0B-4EA9-4B57-9258-4B27380830E7}"/>
              </a:ext>
            </a:extLst>
          </p:cNvPr>
          <p:cNvSpPr txBox="1"/>
          <p:nvPr/>
        </p:nvSpPr>
        <p:spPr>
          <a:xfrm>
            <a:off x="281207" y="5798165"/>
            <a:ext cx="48521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3. Mount injected secret volume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858CAE-E7F4-489F-84FA-5C61D009F922}"/>
              </a:ext>
            </a:extLst>
          </p:cNvPr>
          <p:cNvSpPr txBox="1"/>
          <p:nvPr/>
        </p:nvSpPr>
        <p:spPr>
          <a:xfrm>
            <a:off x="5766382" y="5798164"/>
            <a:ext cx="6144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3. Configure </a:t>
            </a:r>
            <a:r>
              <a:rPr lang="en-US" sz="1500" b="1" dirty="0" err="1"/>
              <a:t>Openshift</a:t>
            </a:r>
            <a:r>
              <a:rPr lang="en-US" sz="1500" b="1" dirty="0"/>
              <a:t> stage security</a:t>
            </a:r>
          </a:p>
        </p:txBody>
      </p:sp>
    </p:spTree>
    <p:extLst>
      <p:ext uri="{BB962C8B-B14F-4D97-AF65-F5344CB8AC3E}">
        <p14:creationId xmlns:p14="http://schemas.microsoft.com/office/powerpoint/2010/main" val="263383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817</Words>
  <Application>Microsoft Office PowerPoint</Application>
  <PresentationFormat>Widescreen</PresentationFormat>
  <Paragraphs>171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ESB with Openshift</vt:lpstr>
      <vt:lpstr>Content</vt:lpstr>
      <vt:lpstr>Openshift Basics</vt:lpstr>
      <vt:lpstr>Openshift Basics</vt:lpstr>
      <vt:lpstr>Microprofile Specifications</vt:lpstr>
      <vt:lpstr>Prototype</vt:lpstr>
      <vt:lpstr>Prototype Openshift Project</vt:lpstr>
      <vt:lpstr>Prototype Monitoring</vt:lpstr>
      <vt:lpstr>Prototype Implementation Security</vt:lpstr>
      <vt:lpstr>Prototype Implementation Security</vt:lpstr>
      <vt:lpstr>Prototype Implementation Logging</vt:lpstr>
      <vt:lpstr>Prototype Implementation Tracing</vt:lpstr>
      <vt:lpstr>Prototype DEMO</vt:lpstr>
      <vt:lpstr>API-Management</vt:lpstr>
      <vt:lpstr>API-Management</vt:lpstr>
      <vt:lpstr>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ESB with Openshift</dc:title>
  <dc:creator>Thomas Herzog</dc:creator>
  <cp:lastModifiedBy>Thomas Herzog</cp:lastModifiedBy>
  <cp:revision>80</cp:revision>
  <dcterms:created xsi:type="dcterms:W3CDTF">2018-06-20T15:55:12Z</dcterms:created>
  <dcterms:modified xsi:type="dcterms:W3CDTF">2018-06-20T21:09:47Z</dcterms:modified>
</cp:coreProperties>
</file>