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notesMasterIdLst>
    <p:notesMasterId r:id="rId12"/>
  </p:notesMasterIdLst>
  <p:sldIdLst>
    <p:sldId id="256" r:id="rId2"/>
    <p:sldId id="261" r:id="rId3"/>
    <p:sldId id="257" r:id="rId4"/>
    <p:sldId id="264" r:id="rId5"/>
    <p:sldId id="258" r:id="rId6"/>
    <p:sldId id="259" r:id="rId7"/>
    <p:sldId id="260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mas Herzog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29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AC8D6-5F1B-43CC-81CB-9EBBEF596CC8}" type="datetimeFigureOut">
              <a:rPr lang="de-DE" smtClean="0"/>
              <a:t>04.01.2016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FDCC3-DA25-4C57-B01D-DC456C6DD7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0834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FED7A-897F-4F5B-9F1B-004B8668C128}" type="datetime1">
              <a:rPr lang="en-US" smtClean="0"/>
              <a:t>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868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D0FE-530E-439D-B262-30C3C388AAE2}" type="datetime1">
              <a:rPr lang="en-US" smtClean="0"/>
              <a:t>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581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7306-DEA0-4F14-BF8D-D5670B0C538D}" type="datetime1">
              <a:rPr lang="en-US" smtClean="0"/>
              <a:t>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2177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bg>
      <p:bgPr>
        <a:gradFill rotWithShape="1">
          <a:gsLst>
            <a:gs pos="12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E5908-2DF8-4F8A-B1D6-FEC56333ACDA}" type="datetime1">
              <a:rPr lang="en-US" smtClean="0"/>
              <a:t>1/4/2016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67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844D9-F51B-48D8-A03E-AC807F931A5B}" type="datetime1">
              <a:rPr lang="en-US" smtClean="0"/>
              <a:t>1/4/2016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918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F9BD-B664-47E4-A81F-485D647144AB}" type="datetime1">
              <a:rPr lang="en-US" smtClean="0"/>
              <a:t>1/4/2016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816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7DE7B-97B9-4565-890C-BD1F8CD4D74B}" type="datetime1">
              <a:rPr lang="en-US" smtClean="0"/>
              <a:t>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20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67F1-89A7-471D-95B2-F0608E061AB2}" type="datetime1">
              <a:rPr lang="en-US" smtClean="0"/>
              <a:t>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68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36F5-BCAF-4814-B1E0-3880CF115A39}" type="datetime1">
              <a:rPr lang="en-US" smtClean="0"/>
              <a:t>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B869-F3BD-4BE3-B249-CD66AEAFAB45}" type="datetime1">
              <a:rPr lang="en-US" smtClean="0"/>
              <a:t>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69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BAB9-BF9B-4705-933A-2B0D8C5BA6BD}" type="datetime1">
              <a:rPr lang="en-US" smtClean="0"/>
              <a:t>1/4/2016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815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E724-E8AB-49E5-A77D-01704923EAE2}" type="datetime1">
              <a:rPr lang="en-US" smtClean="0"/>
              <a:t>1/4/2016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30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EFD9-36CE-4FDD-9A77-3666FD6ABA7A}" type="datetime1">
              <a:rPr lang="en-US" smtClean="0"/>
              <a:t>1/4/2016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69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35D2F-F939-4122-B9DD-548F5AD01693}" type="datetime1">
              <a:rPr lang="en-US" smtClean="0"/>
              <a:t>1/4/2016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95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64037-E751-4535-A323-69C87E8D6896}" type="datetime1">
              <a:rPr lang="en-US" smtClean="0"/>
              <a:t>1/4/2016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896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5CD0D-2338-4F10-96FF-002347A8CBA1}" type="datetime1">
              <a:rPr lang="en-US" smtClean="0"/>
              <a:t>1/4/2016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0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A2BA8-E317-40BB-9ABB-FD49EA25F4D8}" type="datetime1">
              <a:rPr lang="en-US" smtClean="0"/>
              <a:t>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006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50207" y="546377"/>
            <a:ext cx="10484644" cy="1280890"/>
          </a:xfrm>
        </p:spPr>
        <p:txBody>
          <a:bodyPr anchor="t">
            <a:noAutofit/>
          </a:bodyPr>
          <a:lstStyle/>
          <a:p>
            <a:r>
              <a:rPr lang="de-DE" sz="5500" dirty="0" smtClean="0"/>
              <a:t>Konzeption eines Mail-Service</a:t>
            </a:r>
            <a:endParaRPr lang="de-DE" sz="5500" dirty="0"/>
          </a:p>
        </p:txBody>
      </p:sp>
      <p:sp>
        <p:nvSpPr>
          <p:cNvPr id="3" name="Untertitel 2"/>
          <p:cNvSpPr>
            <a:spLocks noGrp="1"/>
          </p:cNvSpPr>
          <p:nvPr>
            <p:ph idx="1"/>
          </p:nvPr>
        </p:nvSpPr>
        <p:spPr>
          <a:xfrm>
            <a:off x="2341961" y="2391623"/>
            <a:ext cx="8915400" cy="238754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Author:    Thomas Herzog - S1310307011</a:t>
            </a:r>
          </a:p>
          <a:p>
            <a:pPr>
              <a:buClr>
                <a:schemeClr val="tx1"/>
              </a:buClr>
            </a:pPr>
            <a:r>
              <a:rPr lang="en-US" sz="2000" dirty="0" err="1" smtClean="0">
                <a:solidFill>
                  <a:schemeClr val="tx1"/>
                </a:solidFill>
              </a:rPr>
              <a:t>Betreuer</a:t>
            </a:r>
            <a:r>
              <a:rPr lang="en-US" sz="2000" dirty="0" smtClean="0">
                <a:solidFill>
                  <a:schemeClr val="tx1"/>
                </a:solidFill>
              </a:rPr>
              <a:t>: FH-Prof. DI Dr. Heinz Dobler </a:t>
            </a:r>
          </a:p>
          <a:p>
            <a:pPr>
              <a:buClr>
                <a:schemeClr val="tx1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Firma:      </a:t>
            </a:r>
            <a:r>
              <a:rPr lang="en-US" sz="2000" dirty="0" smtClean="0"/>
              <a:t>Curecomp </a:t>
            </a:r>
            <a:r>
              <a:rPr lang="en-US" sz="2000" dirty="0"/>
              <a:t>Software Services </a:t>
            </a:r>
            <a:r>
              <a:rPr lang="en-US" sz="2000" dirty="0" smtClean="0"/>
              <a:t>GmbH</a:t>
            </a:r>
            <a:endParaRPr lang="en-US" sz="20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946" y="3679031"/>
            <a:ext cx="5097054" cy="3178969"/>
          </a:xfrm>
          <a:prstGeom prst="rect">
            <a:avLst/>
          </a:prstGeom>
        </p:spPr>
      </p:pic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15252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algn="ctr"/>
            <a:r>
              <a:rPr lang="de-DE" sz="6000" smtClean="0"/>
              <a:t>         Fragen</a:t>
            </a:r>
            <a:r>
              <a:rPr lang="de-DE" sz="6000" dirty="0" smtClean="0"/>
              <a:t>, Anregungen ?</a:t>
            </a:r>
            <a:endParaRPr lang="de-DE" sz="6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10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78152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89212" y="182160"/>
            <a:ext cx="8915399" cy="1005840"/>
          </a:xfrm>
        </p:spPr>
        <p:txBody>
          <a:bodyPr>
            <a:normAutofit/>
          </a:bodyPr>
          <a:lstStyle/>
          <a:p>
            <a:r>
              <a:rPr lang="de-DE" dirty="0" smtClean="0"/>
              <a:t>Curecomp Ökosystem</a:t>
            </a:r>
            <a:endParaRPr lang="de-DE" dirty="0"/>
          </a:p>
        </p:txBody>
      </p:sp>
      <p:sp>
        <p:nvSpPr>
          <p:cNvPr id="5" name="Textplatzhalter 8"/>
          <p:cNvSpPr>
            <a:spLocks noGrp="1"/>
          </p:cNvSpPr>
          <p:nvPr>
            <p:ph type="body" idx="1"/>
          </p:nvPr>
        </p:nvSpPr>
        <p:spPr>
          <a:xfrm>
            <a:off x="2589212" y="4615200"/>
            <a:ext cx="9413188" cy="2102400"/>
          </a:xfrm>
        </p:spPr>
        <p:txBody>
          <a:bodyPr anchor="t">
            <a:normAutofit/>
          </a:bodyPr>
          <a:lstStyle/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500" dirty="0" smtClean="0">
                <a:solidFill>
                  <a:schemeClr val="tx1"/>
                </a:solidFill>
              </a:rPr>
              <a:t>SRM (Supplier-</a:t>
            </a:r>
            <a:r>
              <a:rPr lang="de-DE" sz="2500" dirty="0" err="1" smtClean="0">
                <a:solidFill>
                  <a:schemeClr val="tx1"/>
                </a:solidFill>
              </a:rPr>
              <a:t>Relationship</a:t>
            </a:r>
            <a:r>
              <a:rPr lang="de-DE" sz="2500" dirty="0" smtClean="0">
                <a:solidFill>
                  <a:schemeClr val="tx1"/>
                </a:solidFill>
              </a:rPr>
              <a:t>-Management)</a:t>
            </a:r>
          </a:p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500" dirty="0" smtClean="0">
                <a:solidFill>
                  <a:schemeClr val="tx1"/>
                </a:solidFill>
              </a:rPr>
              <a:t>Kunde – </a:t>
            </a:r>
            <a:r>
              <a:rPr lang="de-DE" sz="2500" dirty="0" err="1" smtClean="0">
                <a:solidFill>
                  <a:schemeClr val="tx1"/>
                </a:solidFill>
              </a:rPr>
              <a:t>clevercure</a:t>
            </a:r>
            <a:r>
              <a:rPr lang="de-DE" sz="2500" dirty="0" smtClean="0">
                <a:solidFill>
                  <a:schemeClr val="tx1"/>
                </a:solidFill>
              </a:rPr>
              <a:t> – Lieferant</a:t>
            </a:r>
          </a:p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500" dirty="0" smtClean="0">
                <a:solidFill>
                  <a:schemeClr val="tx1"/>
                </a:solidFill>
              </a:rPr>
              <a:t>E-Mail-Nachrichten essentiell</a:t>
            </a:r>
            <a:endParaRPr lang="de-DE" sz="2500" dirty="0" smtClean="0"/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de-DE" sz="25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007" y="1519556"/>
            <a:ext cx="6765856" cy="2764088"/>
          </a:xfrm>
          <a:prstGeom prst="rect">
            <a:avLst/>
          </a:prstGeom>
        </p:spPr>
      </p:pic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06178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2589212" y="206400"/>
            <a:ext cx="8915399" cy="1005840"/>
          </a:xfrm>
        </p:spPr>
        <p:txBody>
          <a:bodyPr anchor="t"/>
          <a:lstStyle/>
          <a:p>
            <a:r>
              <a:rPr lang="de-DE" dirty="0" smtClean="0"/>
              <a:t>Intention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>
          <a:xfrm>
            <a:off x="2589212" y="1670400"/>
            <a:ext cx="9506788" cy="5187600"/>
          </a:xfrm>
        </p:spPr>
        <p:txBody>
          <a:bodyPr anchor="t">
            <a:normAutofit/>
          </a:bodyPr>
          <a:lstStyle/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500" dirty="0" smtClean="0">
                <a:solidFill>
                  <a:schemeClr val="tx1"/>
                </a:solidFill>
              </a:rPr>
              <a:t>Vorbereitung für die praktische Bachelorarbeit</a:t>
            </a:r>
            <a:endParaRPr lang="de-DE" sz="25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500" dirty="0">
                <a:solidFill>
                  <a:schemeClr val="tx1"/>
                </a:solidFill>
              </a:rPr>
              <a:t>Neue </a:t>
            </a:r>
            <a:r>
              <a:rPr lang="de-DE" sz="2500" dirty="0" smtClean="0">
                <a:solidFill>
                  <a:schemeClr val="tx1"/>
                </a:solidFill>
              </a:rPr>
              <a:t>Anforderungen</a:t>
            </a:r>
          </a:p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500" dirty="0" err="1" smtClean="0">
                <a:solidFill>
                  <a:schemeClr val="tx1"/>
                </a:solidFill>
              </a:rPr>
              <a:t>CCMail</a:t>
            </a:r>
            <a:r>
              <a:rPr lang="de-DE" sz="2500" dirty="0" smtClean="0">
                <a:solidFill>
                  <a:schemeClr val="tx1"/>
                </a:solidFill>
              </a:rPr>
              <a:t> nicht anpassbar</a:t>
            </a:r>
            <a:endParaRPr lang="de-DE" sz="25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500" dirty="0" smtClean="0">
                <a:solidFill>
                  <a:schemeClr val="tx1"/>
                </a:solidFill>
              </a:rPr>
              <a:t>Designanalyse </a:t>
            </a:r>
            <a:r>
              <a:rPr lang="de-DE" sz="2500" dirty="0" err="1" smtClean="0">
                <a:solidFill>
                  <a:schemeClr val="tx1"/>
                </a:solidFill>
              </a:rPr>
              <a:t>CCMail</a:t>
            </a:r>
            <a:endParaRPr lang="de-DE" sz="2500" dirty="0" smtClean="0">
              <a:solidFill>
                <a:schemeClr val="tx1"/>
              </a:solidFill>
            </a:endParaRPr>
          </a:p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500" dirty="0" smtClean="0">
                <a:solidFill>
                  <a:schemeClr val="tx1"/>
                </a:solidFill>
              </a:rPr>
              <a:t>Konzept </a:t>
            </a:r>
            <a:r>
              <a:rPr lang="de-DE" sz="2500" dirty="0" err="1" smtClean="0">
                <a:solidFill>
                  <a:schemeClr val="tx1"/>
                </a:solidFill>
              </a:rPr>
              <a:t>CleverMail</a:t>
            </a:r>
            <a:endParaRPr lang="de-DE" sz="2500" dirty="0" smtClean="0">
              <a:solidFill>
                <a:schemeClr val="tx1"/>
              </a:solidFill>
            </a:endParaRP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500" dirty="0" smtClean="0">
                <a:solidFill>
                  <a:schemeClr val="tx1"/>
                </a:solidFill>
              </a:rPr>
              <a:t>Architektur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500" dirty="0" smtClean="0">
                <a:solidFill>
                  <a:schemeClr val="tx1"/>
                </a:solidFill>
              </a:rPr>
              <a:t>Softwaredesign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500" dirty="0" smtClean="0">
                <a:solidFill>
                  <a:schemeClr val="tx1"/>
                </a:solidFill>
              </a:rPr>
              <a:t>Integration in Ökosystem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57467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2589212" y="206400"/>
            <a:ext cx="8915399" cy="1005840"/>
          </a:xfrm>
        </p:spPr>
        <p:txBody>
          <a:bodyPr anchor="t"/>
          <a:lstStyle/>
          <a:p>
            <a:r>
              <a:rPr lang="de-DE" dirty="0" smtClean="0"/>
              <a:t>Literatur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>
          <a:xfrm>
            <a:off x="2589212" y="1670400"/>
            <a:ext cx="9506788" cy="2701575"/>
          </a:xfrm>
        </p:spPr>
        <p:txBody>
          <a:bodyPr anchor="t">
            <a:normAutofit/>
          </a:bodyPr>
          <a:lstStyle/>
          <a:p>
            <a:pPr marL="457200" indent="-457200">
              <a:lnSpc>
                <a:spcPct val="110000"/>
              </a:lnSpc>
              <a:buClrTx/>
              <a:buFont typeface="Arial" panose="020B0604020202020204" pitchFamily="34" charset="0"/>
              <a:buChar char="•"/>
            </a:pPr>
            <a:r>
              <a:rPr lang="de-DE" sz="2500" dirty="0" err="1" smtClean="0">
                <a:solidFill>
                  <a:schemeClr val="tx1"/>
                </a:solidFill>
              </a:rPr>
              <a:t>Refactoring</a:t>
            </a:r>
            <a:r>
              <a:rPr lang="de-DE" sz="2500" dirty="0" smtClean="0">
                <a:solidFill>
                  <a:schemeClr val="tx1"/>
                </a:solidFill>
              </a:rPr>
              <a:t> Databases</a:t>
            </a:r>
            <a:br>
              <a:rPr lang="de-DE" sz="2500" dirty="0" smtClean="0">
                <a:solidFill>
                  <a:schemeClr val="tx1"/>
                </a:solidFill>
              </a:rPr>
            </a:br>
            <a:r>
              <a:rPr lang="de-DE" dirty="0" smtClean="0">
                <a:solidFill>
                  <a:schemeClr val="tx1"/>
                </a:solidFill>
              </a:rPr>
              <a:t>(Scott </a:t>
            </a:r>
            <a:r>
              <a:rPr lang="de-DE" dirty="0" err="1" smtClean="0">
                <a:solidFill>
                  <a:schemeClr val="tx1"/>
                </a:solidFill>
              </a:rPr>
              <a:t>W.Ambler</a:t>
            </a:r>
            <a:r>
              <a:rPr lang="de-DE" dirty="0" smtClean="0">
                <a:solidFill>
                  <a:schemeClr val="tx1"/>
                </a:solidFill>
              </a:rPr>
              <a:t>, </a:t>
            </a:r>
            <a:r>
              <a:rPr lang="de-DE" dirty="0" err="1" smtClean="0">
                <a:solidFill>
                  <a:schemeClr val="tx1"/>
                </a:solidFill>
              </a:rPr>
              <a:t>Pramond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J.Sadalage</a:t>
            </a:r>
            <a:r>
              <a:rPr lang="de-DE" dirty="0" smtClean="0">
                <a:solidFill>
                  <a:schemeClr val="tx1"/>
                </a:solidFill>
              </a:rPr>
              <a:t> [ISBN 0-321-29353-3])</a:t>
            </a:r>
            <a:endParaRPr lang="de-DE" dirty="0">
              <a:solidFill>
                <a:schemeClr val="tx1"/>
              </a:solidFill>
            </a:endParaRPr>
          </a:p>
          <a:p>
            <a:pPr marL="457200" indent="-457200">
              <a:lnSpc>
                <a:spcPct val="110000"/>
              </a:lnSpc>
              <a:buClrTx/>
              <a:buFont typeface="Arial" panose="020B0604020202020204" pitchFamily="34" charset="0"/>
              <a:buChar char="•"/>
            </a:pPr>
            <a:r>
              <a:rPr lang="de-DE" sz="2500" dirty="0" err="1" smtClean="0">
                <a:solidFill>
                  <a:schemeClr val="tx1"/>
                </a:solidFill>
              </a:rPr>
              <a:t>Refactoring</a:t>
            </a:r>
            <a:r>
              <a:rPr lang="de-DE" sz="2500" dirty="0" smtClean="0">
                <a:solidFill>
                  <a:schemeClr val="tx1"/>
                </a:solidFill>
              </a:rPr>
              <a:t> </a:t>
            </a:r>
            <a:r>
              <a:rPr lang="de-DE" sz="2500" dirty="0" err="1" smtClean="0">
                <a:solidFill>
                  <a:schemeClr val="tx1"/>
                </a:solidFill>
              </a:rPr>
              <a:t>To</a:t>
            </a:r>
            <a:r>
              <a:rPr lang="de-DE" sz="2500" dirty="0" smtClean="0">
                <a:solidFill>
                  <a:schemeClr val="tx1"/>
                </a:solidFill>
              </a:rPr>
              <a:t> Patterns</a:t>
            </a:r>
            <a:br>
              <a:rPr lang="de-DE" sz="2500" dirty="0" smtClean="0">
                <a:solidFill>
                  <a:schemeClr val="tx1"/>
                </a:solidFill>
              </a:rPr>
            </a:br>
            <a:r>
              <a:rPr lang="de-DE" dirty="0" smtClean="0">
                <a:solidFill>
                  <a:schemeClr val="tx1"/>
                </a:solidFill>
              </a:rPr>
              <a:t>(Joshua </a:t>
            </a:r>
            <a:r>
              <a:rPr lang="de-DE" dirty="0" err="1" smtClean="0">
                <a:solidFill>
                  <a:schemeClr val="tx1"/>
                </a:solidFill>
              </a:rPr>
              <a:t>Kerievsky</a:t>
            </a:r>
            <a:r>
              <a:rPr lang="de-DE" dirty="0" smtClean="0">
                <a:solidFill>
                  <a:schemeClr val="tx1"/>
                </a:solidFill>
              </a:rPr>
              <a:t> [ISBN 0-321-21335-1])</a:t>
            </a:r>
            <a:endParaRPr lang="de-DE" dirty="0">
              <a:solidFill>
                <a:schemeClr val="tx1"/>
              </a:solidFill>
            </a:endParaRPr>
          </a:p>
          <a:p>
            <a:pPr marL="457200" indent="-457200">
              <a:lnSpc>
                <a:spcPct val="110000"/>
              </a:lnSpc>
              <a:buClrTx/>
              <a:buFont typeface="Arial" panose="020B0604020202020204" pitchFamily="34" charset="0"/>
              <a:buChar char="•"/>
            </a:pPr>
            <a:r>
              <a:rPr lang="de-DE" sz="2500" dirty="0" smtClean="0">
                <a:solidFill>
                  <a:schemeClr val="tx1"/>
                </a:solidFill>
              </a:rPr>
              <a:t>Patterns </a:t>
            </a:r>
            <a:r>
              <a:rPr lang="de-DE" sz="2500" dirty="0" err="1" smtClean="0">
                <a:solidFill>
                  <a:schemeClr val="tx1"/>
                </a:solidFill>
              </a:rPr>
              <a:t>of</a:t>
            </a:r>
            <a:r>
              <a:rPr lang="de-DE" sz="2500" dirty="0" smtClean="0">
                <a:solidFill>
                  <a:schemeClr val="tx1"/>
                </a:solidFill>
              </a:rPr>
              <a:t> </a:t>
            </a:r>
            <a:r>
              <a:rPr lang="de-DE" sz="2500" dirty="0" err="1" smtClean="0">
                <a:solidFill>
                  <a:schemeClr val="tx1"/>
                </a:solidFill>
              </a:rPr>
              <a:t>Enteprise</a:t>
            </a:r>
            <a:r>
              <a:rPr lang="de-DE" sz="2500" dirty="0" smtClean="0">
                <a:solidFill>
                  <a:schemeClr val="tx1"/>
                </a:solidFill>
              </a:rPr>
              <a:t> </a:t>
            </a:r>
            <a:r>
              <a:rPr lang="de-DE" sz="2500" dirty="0" err="1" smtClean="0">
                <a:solidFill>
                  <a:schemeClr val="tx1"/>
                </a:solidFill>
              </a:rPr>
              <a:t>Application</a:t>
            </a:r>
            <a:r>
              <a:rPr lang="de-DE" sz="2500" dirty="0" smtClean="0">
                <a:solidFill>
                  <a:schemeClr val="tx1"/>
                </a:solidFill>
              </a:rPr>
              <a:t> </a:t>
            </a:r>
            <a:r>
              <a:rPr lang="de-DE" sz="2500" dirty="0" err="1" smtClean="0">
                <a:solidFill>
                  <a:schemeClr val="tx1"/>
                </a:solidFill>
              </a:rPr>
              <a:t>Architecture</a:t>
            </a:r>
            <a:r>
              <a:rPr lang="de-DE" sz="2500" dirty="0" smtClean="0">
                <a:solidFill>
                  <a:schemeClr val="tx1"/>
                </a:solidFill>
              </a:rPr>
              <a:t/>
            </a:r>
            <a:br>
              <a:rPr lang="de-DE" sz="2500" dirty="0" smtClean="0">
                <a:solidFill>
                  <a:schemeClr val="tx1"/>
                </a:solidFill>
              </a:rPr>
            </a:br>
            <a:r>
              <a:rPr lang="de-DE" dirty="0" smtClean="0">
                <a:solidFill>
                  <a:schemeClr val="tx1"/>
                </a:solidFill>
              </a:rPr>
              <a:t>(Martin Fowler [</a:t>
            </a:r>
            <a:r>
              <a:rPr lang="en-US" dirty="0" smtClean="0">
                <a:solidFill>
                  <a:schemeClr val="tx1"/>
                </a:solidFill>
              </a:rPr>
              <a:t>ISBN </a:t>
            </a:r>
            <a:r>
              <a:rPr lang="en-US" dirty="0">
                <a:solidFill>
                  <a:schemeClr val="tx1"/>
                </a:solidFill>
              </a:rPr>
              <a:t>0-321-12742-0</a:t>
            </a:r>
            <a:r>
              <a:rPr lang="de-DE" dirty="0" smtClean="0">
                <a:solidFill>
                  <a:schemeClr val="tx1"/>
                </a:solidFill>
              </a:rPr>
              <a:t>])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449" y="4371975"/>
            <a:ext cx="1798460" cy="2377564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681" y="4371976"/>
            <a:ext cx="1684621" cy="237756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355" y="4373267"/>
            <a:ext cx="1849792" cy="2376271"/>
          </a:xfrm>
          <a:prstGeom prst="rect">
            <a:avLst/>
          </a:prstGeom>
        </p:spPr>
      </p:pic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69446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89212" y="271461"/>
            <a:ext cx="8915399" cy="866474"/>
          </a:xfrm>
        </p:spPr>
        <p:txBody>
          <a:bodyPr>
            <a:normAutofit/>
          </a:bodyPr>
          <a:lstStyle/>
          <a:p>
            <a:r>
              <a:rPr lang="de-DE" dirty="0" err="1" smtClean="0"/>
              <a:t>CCMail</a:t>
            </a:r>
            <a:r>
              <a:rPr lang="de-DE" dirty="0" smtClean="0"/>
              <a:t> Aufbau</a:t>
            </a:r>
            <a:endParaRPr lang="de-DE" dirty="0"/>
          </a:p>
        </p:txBody>
      </p:sp>
      <p:sp>
        <p:nvSpPr>
          <p:cNvPr id="6" name="Textplatzhalter 8"/>
          <p:cNvSpPr>
            <a:spLocks noGrp="1"/>
          </p:cNvSpPr>
          <p:nvPr>
            <p:ph type="body" idx="1"/>
          </p:nvPr>
        </p:nvSpPr>
        <p:spPr>
          <a:xfrm>
            <a:off x="2589212" y="1670400"/>
            <a:ext cx="4351588" cy="5047200"/>
          </a:xfrm>
        </p:spPr>
        <p:txBody>
          <a:bodyPr anchor="t">
            <a:normAutofit/>
          </a:bodyPr>
          <a:lstStyle/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500" dirty="0" smtClean="0">
                <a:solidFill>
                  <a:schemeClr val="tx1"/>
                </a:solidFill>
              </a:rPr>
              <a:t>Datenbank </a:t>
            </a:r>
            <a:br>
              <a:rPr lang="de-DE" sz="2500" dirty="0" smtClean="0">
                <a:solidFill>
                  <a:schemeClr val="tx1"/>
                </a:solidFill>
              </a:rPr>
            </a:br>
            <a:r>
              <a:rPr lang="de-DE" sz="2500" dirty="0" smtClean="0">
                <a:solidFill>
                  <a:schemeClr val="tx1"/>
                </a:solidFill>
              </a:rPr>
              <a:t>(Schnittstelle)</a:t>
            </a:r>
          </a:p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500" dirty="0" smtClean="0">
                <a:solidFill>
                  <a:schemeClr val="tx1"/>
                </a:solidFill>
              </a:rPr>
              <a:t>DAO</a:t>
            </a:r>
            <a:br>
              <a:rPr lang="de-DE" sz="2500" dirty="0" smtClean="0">
                <a:solidFill>
                  <a:schemeClr val="tx1"/>
                </a:solidFill>
              </a:rPr>
            </a:br>
            <a:r>
              <a:rPr lang="de-DE" sz="2500" dirty="0">
                <a:solidFill>
                  <a:schemeClr val="tx1"/>
                </a:solidFill>
              </a:rPr>
              <a:t>(Datenzugriff)</a:t>
            </a:r>
          </a:p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500" dirty="0" err="1" smtClean="0">
                <a:solidFill>
                  <a:schemeClr val="tx1"/>
                </a:solidFill>
              </a:rPr>
              <a:t>CCMail</a:t>
            </a:r>
            <a:r>
              <a:rPr lang="de-DE" sz="2500" dirty="0">
                <a:solidFill>
                  <a:schemeClr val="tx1"/>
                </a:solidFill>
              </a:rPr>
              <a:t/>
            </a:r>
            <a:br>
              <a:rPr lang="de-DE" sz="2500" dirty="0">
                <a:solidFill>
                  <a:schemeClr val="tx1"/>
                </a:solidFill>
              </a:rPr>
            </a:br>
            <a:r>
              <a:rPr lang="de-DE" sz="2500" dirty="0" smtClean="0">
                <a:solidFill>
                  <a:schemeClr val="tx1"/>
                </a:solidFill>
              </a:rPr>
              <a:t>(Konsolenanwendung)</a:t>
            </a:r>
          </a:p>
          <a:p>
            <a:pPr>
              <a:lnSpc>
                <a:spcPct val="110000"/>
              </a:lnSpc>
            </a:pPr>
            <a:endParaRPr lang="de-DE" sz="2500" dirty="0" smtClean="0"/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de-DE" sz="25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903" y="1670400"/>
            <a:ext cx="5249793" cy="4734225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2697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89212" y="196560"/>
            <a:ext cx="8915399" cy="1005840"/>
          </a:xfrm>
        </p:spPr>
        <p:txBody>
          <a:bodyPr>
            <a:normAutofit/>
          </a:bodyPr>
          <a:lstStyle/>
          <a:p>
            <a:r>
              <a:rPr lang="de-DE" dirty="0" err="1" smtClean="0"/>
              <a:t>CCMail</a:t>
            </a:r>
            <a:r>
              <a:rPr lang="de-DE" dirty="0" smtClean="0"/>
              <a:t> Probleme</a:t>
            </a:r>
            <a:endParaRPr lang="de-DE" dirty="0"/>
          </a:p>
        </p:txBody>
      </p:sp>
      <p:sp>
        <p:nvSpPr>
          <p:cNvPr id="6" name="Textplatzhalter 8"/>
          <p:cNvSpPr>
            <a:spLocks noGrp="1"/>
          </p:cNvSpPr>
          <p:nvPr>
            <p:ph type="body" idx="1"/>
          </p:nvPr>
        </p:nvSpPr>
        <p:spPr>
          <a:xfrm>
            <a:off x="2589212" y="1670400"/>
            <a:ext cx="9413188" cy="5047200"/>
          </a:xfrm>
        </p:spPr>
        <p:txBody>
          <a:bodyPr anchor="t">
            <a:normAutofit/>
          </a:bodyPr>
          <a:lstStyle/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500" dirty="0" smtClean="0">
                <a:solidFill>
                  <a:schemeClr val="tx1"/>
                </a:solidFill>
              </a:rPr>
              <a:t>Java 1.4 </a:t>
            </a:r>
          </a:p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500" dirty="0" smtClean="0">
                <a:solidFill>
                  <a:schemeClr val="tx1"/>
                </a:solidFill>
              </a:rPr>
              <a:t>Gewachsen nicht </a:t>
            </a:r>
            <a:r>
              <a:rPr lang="de-DE" sz="2500" dirty="0" err="1" smtClean="0">
                <a:solidFill>
                  <a:schemeClr val="tx1"/>
                </a:solidFill>
              </a:rPr>
              <a:t>evolutioniert</a:t>
            </a:r>
            <a:endParaRPr lang="de-DE" sz="25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500" dirty="0" smtClean="0">
                <a:solidFill>
                  <a:schemeClr val="tx1"/>
                </a:solidFill>
              </a:rPr>
              <a:t>Nicht mehr erweiterbar</a:t>
            </a:r>
          </a:p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500" dirty="0" smtClean="0">
                <a:solidFill>
                  <a:schemeClr val="tx1"/>
                </a:solidFill>
              </a:rPr>
              <a:t>Starre Klassenhierarchien </a:t>
            </a:r>
          </a:p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500" dirty="0" smtClean="0">
                <a:solidFill>
                  <a:schemeClr val="tx1"/>
                </a:solidFill>
              </a:rPr>
              <a:t>Keine Modularisierung </a:t>
            </a:r>
          </a:p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500" dirty="0" smtClean="0">
                <a:solidFill>
                  <a:schemeClr val="tx1"/>
                </a:solidFill>
              </a:rPr>
              <a:t>E-Mails nicht rekonstruierbar</a:t>
            </a:r>
          </a:p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500" dirty="0" smtClean="0">
                <a:solidFill>
                  <a:schemeClr val="tx1"/>
                </a:solidFill>
              </a:rPr>
              <a:t>Keine benutzerdefinierten </a:t>
            </a:r>
            <a:r>
              <a:rPr lang="de-DE" sz="2500" dirty="0">
                <a:solidFill>
                  <a:schemeClr val="tx1"/>
                </a:solidFill>
              </a:rPr>
              <a:t>E-Mail-Vorlagen</a:t>
            </a:r>
          </a:p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500" dirty="0">
                <a:solidFill>
                  <a:schemeClr val="tx1"/>
                </a:solidFill>
              </a:rPr>
              <a:t>Zeitbedingte </a:t>
            </a:r>
            <a:r>
              <a:rPr lang="de-DE" sz="2500" dirty="0" smtClean="0">
                <a:solidFill>
                  <a:schemeClr val="tx1"/>
                </a:solidFill>
              </a:rPr>
              <a:t>Dateninkonsistenz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de-DE" sz="2500" dirty="0" smtClean="0"/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de-DE" sz="2500" dirty="0" smtClean="0"/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de-DE" sz="25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72086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89212" y="182160"/>
            <a:ext cx="8915399" cy="1005840"/>
          </a:xfrm>
        </p:spPr>
        <p:txBody>
          <a:bodyPr>
            <a:normAutofit/>
          </a:bodyPr>
          <a:lstStyle/>
          <a:p>
            <a:r>
              <a:rPr lang="de-DE" dirty="0" err="1" smtClean="0"/>
              <a:t>CCMail</a:t>
            </a:r>
            <a:r>
              <a:rPr lang="de-DE" dirty="0" smtClean="0"/>
              <a:t> Dateninkonsistenz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7</a:t>
            </a:fld>
            <a:endParaRPr lang="en-US" b="1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187999"/>
            <a:ext cx="9169401" cy="533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617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89212" y="182160"/>
            <a:ext cx="8915399" cy="1005840"/>
          </a:xfrm>
        </p:spPr>
        <p:txBody>
          <a:bodyPr>
            <a:normAutofit/>
          </a:bodyPr>
          <a:lstStyle/>
          <a:p>
            <a:r>
              <a:rPr lang="de-DE" dirty="0" smtClean="0"/>
              <a:t>Anforderungen</a:t>
            </a:r>
            <a:endParaRPr lang="de-DE" dirty="0"/>
          </a:p>
        </p:txBody>
      </p:sp>
      <p:sp>
        <p:nvSpPr>
          <p:cNvPr id="5" name="Textplatzhalter 8"/>
          <p:cNvSpPr>
            <a:spLocks noGrp="1"/>
          </p:cNvSpPr>
          <p:nvPr>
            <p:ph type="body" idx="1"/>
          </p:nvPr>
        </p:nvSpPr>
        <p:spPr>
          <a:xfrm>
            <a:off x="2589212" y="1188000"/>
            <a:ext cx="9413188" cy="5529600"/>
          </a:xfrm>
        </p:spPr>
        <p:txBody>
          <a:bodyPr anchor="t">
            <a:normAutofit/>
          </a:bodyPr>
          <a:lstStyle/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500" b="1" dirty="0" err="1">
                <a:solidFill>
                  <a:srgbClr val="C00000"/>
                </a:solidFill>
              </a:rPr>
              <a:t>Transaktionalität</a:t>
            </a:r>
            <a:r>
              <a:rPr lang="de-DE" sz="2500" b="1" dirty="0">
                <a:solidFill>
                  <a:srgbClr val="C00000"/>
                </a:solidFill>
              </a:rPr>
              <a:t> </a:t>
            </a:r>
            <a:r>
              <a:rPr lang="de-DE" sz="2500" b="1" dirty="0" smtClean="0">
                <a:solidFill>
                  <a:srgbClr val="C00000"/>
                </a:solidFill>
              </a:rPr>
              <a:t>!</a:t>
            </a:r>
            <a:endParaRPr lang="de-DE" sz="2500" b="1" dirty="0">
              <a:solidFill>
                <a:srgbClr val="C00000"/>
              </a:solidFill>
            </a:endParaRPr>
          </a:p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500" dirty="0" smtClean="0">
                <a:solidFill>
                  <a:schemeClr val="tx1"/>
                </a:solidFill>
              </a:rPr>
              <a:t>Nachverfolgbarkeit</a:t>
            </a:r>
          </a:p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500" dirty="0" smtClean="0">
                <a:solidFill>
                  <a:schemeClr val="tx1"/>
                </a:solidFill>
              </a:rPr>
              <a:t>Wiederversendbarkeit</a:t>
            </a:r>
          </a:p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500" dirty="0" err="1" smtClean="0">
                <a:solidFill>
                  <a:schemeClr val="tx1"/>
                </a:solidFill>
              </a:rPr>
              <a:t>Freemarker</a:t>
            </a:r>
            <a:r>
              <a:rPr lang="de-DE" sz="2500" dirty="0" smtClean="0">
                <a:solidFill>
                  <a:schemeClr val="tx1"/>
                </a:solidFill>
              </a:rPr>
              <a:t>-Template</a:t>
            </a:r>
            <a:r>
              <a:rPr lang="de-DE" sz="2500" dirty="0">
                <a:solidFill>
                  <a:schemeClr val="tx1"/>
                </a:solidFill>
              </a:rPr>
              <a:t>s</a:t>
            </a:r>
            <a:endParaRPr lang="de-DE" sz="2500" dirty="0" smtClean="0">
              <a:solidFill>
                <a:schemeClr val="tx1"/>
              </a:solidFill>
            </a:endParaRPr>
          </a:p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500" dirty="0" smtClean="0">
                <a:solidFill>
                  <a:schemeClr val="tx1"/>
                </a:solidFill>
              </a:rPr>
              <a:t>Vorlagen auf Entitäten-Ebene</a:t>
            </a:r>
          </a:p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500" dirty="0" smtClean="0">
                <a:solidFill>
                  <a:schemeClr val="tx1"/>
                </a:solidFill>
              </a:rPr>
              <a:t>Einheitliche Schnittstelle</a:t>
            </a:r>
          </a:p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500" dirty="0" smtClean="0">
                <a:solidFill>
                  <a:schemeClr val="tx1"/>
                </a:solidFill>
              </a:rPr>
              <a:t>Hohes Abstraktionsniveau</a:t>
            </a:r>
          </a:p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500" dirty="0" smtClean="0">
                <a:solidFill>
                  <a:schemeClr val="tx1"/>
                </a:solidFill>
              </a:rPr>
              <a:t>Gebündelte E-Mails</a:t>
            </a:r>
          </a:p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500" dirty="0" smtClean="0">
                <a:solidFill>
                  <a:schemeClr val="tx1"/>
                </a:solidFill>
              </a:rPr>
              <a:t>Zeitgesteuerter Versand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73056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89212" y="182160"/>
            <a:ext cx="8915399" cy="1005840"/>
          </a:xfrm>
        </p:spPr>
        <p:txBody>
          <a:bodyPr>
            <a:normAutofit/>
          </a:bodyPr>
          <a:lstStyle/>
          <a:p>
            <a:r>
              <a:rPr lang="de-DE" dirty="0" smtClean="0"/>
              <a:t>Konzept</a:t>
            </a:r>
            <a:endParaRPr lang="de-DE" dirty="0"/>
          </a:p>
        </p:txBody>
      </p:sp>
      <p:sp>
        <p:nvSpPr>
          <p:cNvPr id="5" name="Textplatzhalter 8"/>
          <p:cNvSpPr>
            <a:spLocks noGrp="1"/>
          </p:cNvSpPr>
          <p:nvPr>
            <p:ph type="body" idx="1"/>
          </p:nvPr>
        </p:nvSpPr>
        <p:spPr>
          <a:xfrm>
            <a:off x="2589212" y="6444000"/>
            <a:ext cx="9413188" cy="273600"/>
          </a:xfrm>
        </p:spPr>
        <p:txBody>
          <a:bodyPr anchor="t">
            <a:normAutofit fontScale="47500" lnSpcReduction="20000"/>
          </a:bodyPr>
          <a:lstStyle/>
          <a:p>
            <a:pPr>
              <a:lnSpc>
                <a:spcPct val="110000"/>
              </a:lnSpc>
            </a:pPr>
            <a:endParaRPr lang="de-DE" sz="2500" dirty="0" smtClean="0"/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de-DE" sz="2500" dirty="0" smtClean="0"/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de-DE" sz="25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631825"/>
            <a:ext cx="9305810" cy="4368350"/>
          </a:xfrm>
          <a:prstGeom prst="rect">
            <a:avLst/>
          </a:prstGeom>
        </p:spPr>
      </p:pic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6336460"/>
      </p:ext>
    </p:extLst>
  </p:cSld>
  <p:clrMapOvr>
    <a:masterClrMapping/>
  </p:clrMapOvr>
</p:sld>
</file>

<file path=ppt/theme/theme1.xml><?xml version="1.0" encoding="utf-8"?>
<a:theme xmlns:a="http://schemas.openxmlformats.org/drawingml/2006/main" name="Fetzen">
  <a:themeElements>
    <a:clrScheme name="Fetze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etz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tz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120</Words>
  <Application>Microsoft Office PowerPoint</Application>
  <PresentationFormat>Breitbild</PresentationFormat>
  <Paragraphs>59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Fetzen</vt:lpstr>
      <vt:lpstr>Konzeption eines Mail-Service</vt:lpstr>
      <vt:lpstr>Curecomp Ökosystem</vt:lpstr>
      <vt:lpstr>Intention</vt:lpstr>
      <vt:lpstr>Literatur</vt:lpstr>
      <vt:lpstr>CCMail Aufbau</vt:lpstr>
      <vt:lpstr>CCMail Probleme</vt:lpstr>
      <vt:lpstr>CCMail Dateninkonsistenz</vt:lpstr>
      <vt:lpstr>Anforderungen</vt:lpstr>
      <vt:lpstr>Konzept</vt:lpstr>
      <vt:lpstr>         Fragen, Anregungen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Konzeption eines Mail-Service</dc:title>
  <dc:creator>Thomas Herzog</dc:creator>
  <cp:lastModifiedBy>Thomas Herzog</cp:lastModifiedBy>
  <cp:revision>84</cp:revision>
  <dcterms:created xsi:type="dcterms:W3CDTF">2015-12-14T17:29:13Z</dcterms:created>
  <dcterms:modified xsi:type="dcterms:W3CDTF">2016-01-04T09:22:51Z</dcterms:modified>
</cp:coreProperties>
</file>