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3"/>
  </p:notesMasterIdLst>
  <p:sldIdLst>
    <p:sldId id="256" r:id="rId2"/>
    <p:sldId id="266" r:id="rId3"/>
    <p:sldId id="269" r:id="rId4"/>
    <p:sldId id="268" r:id="rId5"/>
    <p:sldId id="267" r:id="rId6"/>
    <p:sldId id="257" r:id="rId7"/>
    <p:sldId id="264" r:id="rId8"/>
    <p:sldId id="258" r:id="rId9"/>
    <p:sldId id="259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56" userDrawn="1">
          <p15:clr>
            <a:srgbClr val="A4A3A4"/>
          </p15:clr>
        </p15:guide>
        <p15:guide id="2" orient="horz" pos="6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Herzo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>
        <p:guide pos="1056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0234" y="0"/>
            <a:ext cx="11151765" cy="1005840"/>
          </a:xfrm>
        </p:spPr>
        <p:txBody>
          <a:bodyPr anchor="ctr">
            <a:noAutofit/>
          </a:bodyPr>
          <a:lstStyle/>
          <a:p>
            <a:pPr algn="ctr"/>
            <a:r>
              <a:rPr lang="de-DE" sz="5500" dirty="0"/>
              <a:t>Konzeption eines </a:t>
            </a:r>
            <a:r>
              <a:rPr lang="de-DE" sz="5500" i="1" dirty="0"/>
              <a:t>Mail-Service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2158416" y="1963785"/>
            <a:ext cx="8915400" cy="23875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Author:    </a:t>
            </a:r>
            <a:r>
              <a:rPr lang="en-US" sz="2000" dirty="0" err="1">
                <a:solidFill>
                  <a:schemeClr val="tx1"/>
                </a:solidFill>
              </a:rPr>
              <a:t>Ing</a:t>
            </a:r>
            <a:r>
              <a:rPr lang="en-US" sz="2000" dirty="0">
                <a:solidFill>
                  <a:schemeClr val="tx1"/>
                </a:solidFill>
              </a:rPr>
              <a:t>. Thomas Herzog - S1310307011</a:t>
            </a:r>
          </a:p>
          <a:p>
            <a:pPr>
              <a:buClr>
                <a:schemeClr val="tx1"/>
              </a:buClr>
            </a:pPr>
            <a:r>
              <a:rPr lang="en-US" sz="2000" dirty="0" err="1">
                <a:solidFill>
                  <a:schemeClr val="tx1"/>
                </a:solidFill>
              </a:rPr>
              <a:t>Betreuer</a:t>
            </a:r>
            <a:r>
              <a:rPr lang="en-US" sz="2000" dirty="0">
                <a:solidFill>
                  <a:schemeClr val="tx1"/>
                </a:solidFill>
              </a:rPr>
              <a:t>: FH-Prof. DI Dr. Heinz Dobler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Firma:      </a:t>
            </a:r>
            <a:r>
              <a:rPr lang="en-US" sz="2000" dirty="0" err="1">
                <a:solidFill>
                  <a:schemeClr val="tx1"/>
                </a:solidFill>
              </a:rPr>
              <a:t>curecomp</a:t>
            </a:r>
            <a:r>
              <a:rPr lang="en-US" sz="2000" dirty="0">
                <a:solidFill>
                  <a:schemeClr val="tx1"/>
                </a:solidFill>
              </a:rPr>
              <a:t> Software Services GmbH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46" y="36790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i="1" dirty="0"/>
              <a:t>E-Mail</a:t>
            </a:r>
            <a:r>
              <a:rPr lang="de-DE" dirty="0"/>
              <a:t>-Vorlagen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264606" y="990600"/>
            <a:ext cx="4851194" cy="5753100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Statische vorgegebene Variablen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Variablen beliebig verwendbar in Vorlagen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Trennung der Vorlage von den dynamische Daten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Benutzerdefinierte Vorlagen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Vorlagen zur Laufzeit änderbar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Mehrsprachigkeit der Vorlagen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7832"/>
            <a:ext cx="5471130" cy="42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i="1" dirty="0"/>
              <a:t>Zusammenfassung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1676400" y="990600"/>
            <a:ext cx="10515600" cy="5867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ist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zu lange nicht gepflegt, reorganisiert und migriert worden.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Probleme sind in </a:t>
            </a: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r>
              <a:rPr lang="de-DE" sz="2000" dirty="0">
                <a:solidFill>
                  <a:schemeClr val="tx1"/>
                </a:solidFill>
              </a:rPr>
              <a:t> zu lange ignoriert worden.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Mit </a:t>
            </a:r>
            <a:r>
              <a:rPr lang="de-DE" sz="2000" i="1" dirty="0" err="1">
                <a:solidFill>
                  <a:schemeClr val="tx1"/>
                </a:solidFill>
              </a:rPr>
              <a:t>CleverMail</a:t>
            </a:r>
            <a:r>
              <a:rPr lang="de-DE" sz="2000" dirty="0">
                <a:solidFill>
                  <a:schemeClr val="tx1"/>
                </a:solidFill>
              </a:rPr>
              <a:t> gibt es 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keine mehrfachen </a:t>
            </a:r>
            <a:r>
              <a:rPr lang="de-DE" i="1" dirty="0">
                <a:solidFill>
                  <a:schemeClr val="tx1"/>
                </a:solidFill>
              </a:rPr>
              <a:t>DAO</a:t>
            </a:r>
            <a:r>
              <a:rPr lang="de-DE" dirty="0">
                <a:solidFill>
                  <a:schemeClr val="tx1"/>
                </a:solidFill>
              </a:rPr>
              <a:t>-Implementierungen mehr,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einheitliche Schnittstellen,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zentral organisierte Funktionalitäten,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die Möglichkeit von dynamischen und benutzerdefinierten E-Mail-Vorlagen und</a:t>
            </a: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dynamisch verwendbare Vorlagenparameter. 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Ein unabhängiges Datenmodel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Mit Java 8 implementiert (</a:t>
            </a:r>
            <a:r>
              <a:rPr lang="de-DE" sz="2000" i="1" dirty="0">
                <a:solidFill>
                  <a:schemeClr val="tx1"/>
                </a:solidFill>
              </a:rPr>
              <a:t>Lambda</a:t>
            </a:r>
            <a:r>
              <a:rPr lang="de-DE" sz="2000" dirty="0">
                <a:solidFill>
                  <a:schemeClr val="tx1"/>
                </a:solidFill>
              </a:rPr>
              <a:t>-Ausdrücke, Methodenreferenzen, …)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lvl="1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8706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Softwaresystem </a:t>
            </a:r>
            <a:r>
              <a:rPr lang="de-DE" i="1" dirty="0" err="1"/>
              <a:t>clevercure</a:t>
            </a:r>
            <a:endParaRPr lang="de-DE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idx="1"/>
          </p:nvPr>
        </p:nvSpPr>
        <p:spPr>
          <a:xfrm>
            <a:off x="1676400" y="3835024"/>
            <a:ext cx="9413188" cy="3022976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SRM (</a:t>
            </a:r>
            <a:r>
              <a:rPr lang="de-DE" sz="2000" i="1" dirty="0">
                <a:solidFill>
                  <a:schemeClr val="tx1"/>
                </a:solidFill>
              </a:rPr>
              <a:t>Supplier </a:t>
            </a:r>
            <a:r>
              <a:rPr lang="de-DE" sz="2000" i="1" dirty="0" err="1">
                <a:solidFill>
                  <a:schemeClr val="tx1"/>
                </a:solidFill>
              </a:rPr>
              <a:t>Relationship</a:t>
            </a:r>
            <a:r>
              <a:rPr lang="de-DE" sz="2000" i="1" dirty="0">
                <a:solidFill>
                  <a:schemeClr val="tx1"/>
                </a:solidFill>
              </a:rPr>
              <a:t> Management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Kunde &lt;–&gt; </a:t>
            </a:r>
            <a:r>
              <a:rPr lang="de-DE" sz="2000" i="1" dirty="0" err="1">
                <a:solidFill>
                  <a:schemeClr val="tx1"/>
                </a:solidFill>
              </a:rPr>
              <a:t>clevercure</a:t>
            </a:r>
            <a:r>
              <a:rPr lang="de-DE" sz="2000" dirty="0">
                <a:solidFill>
                  <a:schemeClr val="tx1"/>
                </a:solidFill>
              </a:rPr>
              <a:t> &lt;–&gt; Lieferant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tx1"/>
                </a:solidFill>
              </a:rPr>
              <a:t>E-Mail</a:t>
            </a:r>
            <a:r>
              <a:rPr lang="de-DE" sz="2000" dirty="0">
                <a:solidFill>
                  <a:schemeClr val="tx1"/>
                </a:solidFill>
              </a:rPr>
              <a:t>-Nachrichten essentiell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Bestellung erfasst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Speditionsauftrag erfasst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…</a:t>
            </a:r>
            <a:endParaRPr lang="de-DE" sz="20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72" y="990600"/>
            <a:ext cx="6765856" cy="2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8706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Zielsetzung</a:t>
            </a:r>
            <a:endParaRPr lang="de-DE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10515600" cy="58674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Vorbereitung für die praktische Bachelorarbeit </a:t>
            </a:r>
            <a:r>
              <a:rPr lang="de-DE" sz="1700" dirty="0">
                <a:solidFill>
                  <a:schemeClr val="tx1"/>
                </a:solidFill>
              </a:rPr>
              <a:t>(Vorlagenmanagement für </a:t>
            </a:r>
            <a:r>
              <a:rPr lang="de-DE" sz="1700" i="1" dirty="0" err="1">
                <a:solidFill>
                  <a:schemeClr val="tx1"/>
                </a:solidFill>
              </a:rPr>
              <a:t>CleverMail</a:t>
            </a:r>
            <a:r>
              <a:rPr lang="de-DE" sz="17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Designanalyse der bestehenden </a:t>
            </a:r>
            <a:r>
              <a:rPr lang="de-DE" sz="2000" i="1" dirty="0">
                <a:solidFill>
                  <a:schemeClr val="tx1"/>
                </a:solidFill>
              </a:rPr>
              <a:t>Mail-Service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endParaRPr lang="de-DE" sz="2000" i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Architektur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Softwaredesign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Konzept der neuen </a:t>
            </a:r>
            <a:r>
              <a:rPr lang="de-DE" sz="2000" i="1" dirty="0">
                <a:solidFill>
                  <a:schemeClr val="tx1"/>
                </a:solidFill>
              </a:rPr>
              <a:t>Mail-Service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i="1" dirty="0" err="1">
                <a:solidFill>
                  <a:schemeClr val="tx1"/>
                </a:solidFill>
              </a:rPr>
              <a:t>CleverMail</a:t>
            </a:r>
            <a:endParaRPr lang="de-DE" sz="2000" i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Erfüllen der neuen Anforderungen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Dynamische Vorlagen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Mehr Benutzerkontrolle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r>
              <a:rPr lang="de-DE" sz="2000" dirty="0">
                <a:solidFill>
                  <a:schemeClr val="tx1"/>
                </a:solidFill>
              </a:rPr>
              <a:t> nicht mehr erweiterbar (Java 1.4)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6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8706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Systemaufbau </a:t>
            </a:r>
            <a:r>
              <a:rPr lang="de-DE" i="1" dirty="0" err="1"/>
              <a:t>CCMail</a:t>
            </a:r>
            <a:endParaRPr lang="de-DE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15324"/>
            <a:ext cx="4687720" cy="4227352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6484690" y="990600"/>
            <a:ext cx="5707310" cy="577715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Mit Java 1.4 implementiert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Stätig gewachsen aber nie reorganisiert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Nicht mehr erweiterbar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Starre Klassenhierarchien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Modularisierung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tx1"/>
                </a:solidFill>
              </a:rPr>
              <a:t>E-Mails</a:t>
            </a:r>
            <a:r>
              <a:rPr lang="de-DE" sz="2000" dirty="0">
                <a:solidFill>
                  <a:schemeClr val="tx1"/>
                </a:solidFill>
              </a:rPr>
              <a:t> nicht rekonstruierbar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Statisch definierte </a:t>
            </a:r>
            <a:r>
              <a:rPr lang="de-DE" sz="2000" i="1" dirty="0">
                <a:solidFill>
                  <a:schemeClr val="tx1"/>
                </a:solidFill>
              </a:rPr>
              <a:t>E-Mail</a:t>
            </a:r>
            <a:r>
              <a:rPr lang="de-DE" sz="2000" dirty="0">
                <a:solidFill>
                  <a:schemeClr val="tx1"/>
                </a:solidFill>
              </a:rPr>
              <a:t>-Vorlagen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Zeitbedingte Dateninkonsistenz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Nur eine Instanz von </a:t>
            </a:r>
            <a:r>
              <a:rPr lang="de-DE" sz="2000" i="1" dirty="0" err="1">
                <a:solidFill>
                  <a:schemeClr val="tx1"/>
                </a:solidFill>
              </a:rPr>
              <a:t>CCMail</a:t>
            </a:r>
            <a:r>
              <a:rPr lang="de-DE" sz="2000" dirty="0">
                <a:solidFill>
                  <a:schemeClr val="tx1"/>
                </a:solidFill>
              </a:rPr>
              <a:t> möglich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0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8706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Systemaufbau </a:t>
            </a:r>
            <a:r>
              <a:rPr lang="de-DE" i="1" dirty="0" err="1"/>
              <a:t>CleverMail</a:t>
            </a:r>
            <a:endParaRPr lang="de-DE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8" y="997135"/>
            <a:ext cx="10525294" cy="56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2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 anchor="ctr"/>
          <a:lstStyle/>
          <a:p>
            <a:pPr algn="ctr"/>
            <a:r>
              <a:rPr lang="de-DE" i="1" dirty="0"/>
              <a:t>REST</a:t>
            </a:r>
            <a:r>
              <a:rPr lang="de-DE" dirty="0"/>
              <a:t> mit </a:t>
            </a:r>
            <a:r>
              <a:rPr lang="de-DE" i="1" dirty="0"/>
              <a:t>Try-</a:t>
            </a:r>
            <a:r>
              <a:rPr lang="de-DE" i="1" dirty="0" err="1"/>
              <a:t>Confirm</a:t>
            </a:r>
            <a:r>
              <a:rPr lang="de-DE" i="1" dirty="0"/>
              <a:t>-</a:t>
            </a:r>
            <a:r>
              <a:rPr lang="de-DE" i="1" dirty="0" err="1"/>
              <a:t>Cancel</a:t>
            </a:r>
            <a:r>
              <a:rPr lang="de-DE" i="1" dirty="0"/>
              <a:t> (TCC)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55" y="1212240"/>
            <a:ext cx="10143224" cy="5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901"/>
          </a:xfrm>
        </p:spPr>
        <p:txBody>
          <a:bodyPr anchor="ctr"/>
          <a:lstStyle/>
          <a:p>
            <a:pPr algn="ctr"/>
            <a:r>
              <a:rPr lang="de-DE" i="1" dirty="0"/>
              <a:t>REST</a:t>
            </a:r>
            <a:r>
              <a:rPr lang="de-DE" dirty="0"/>
              <a:t> mit </a:t>
            </a:r>
            <a:r>
              <a:rPr lang="de-DE" i="1" dirty="0"/>
              <a:t>Try-</a:t>
            </a:r>
            <a:r>
              <a:rPr lang="de-DE" i="1" dirty="0" err="1"/>
              <a:t>Confirm</a:t>
            </a:r>
            <a:r>
              <a:rPr lang="de-DE" i="1" dirty="0"/>
              <a:t>-</a:t>
            </a:r>
            <a:r>
              <a:rPr lang="de-DE" i="1" dirty="0" err="1"/>
              <a:t>Cancel</a:t>
            </a:r>
            <a:r>
              <a:rPr lang="de-DE" i="1" dirty="0"/>
              <a:t> (TCC)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676400" y="989901"/>
            <a:ext cx="4931570" cy="580380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Gekapselter Kontext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Eigenständige Anwendung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Leichtgewichtige </a:t>
            </a:r>
            <a:r>
              <a:rPr lang="de-DE" sz="2000" i="1" dirty="0">
                <a:solidFill>
                  <a:schemeClr val="tx1"/>
                </a:solidFill>
              </a:rPr>
              <a:t>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Lose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Wenig Abhängigkeiten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Designmuster </a:t>
            </a:r>
            <a:r>
              <a:rPr lang="de-DE" sz="2000" i="1" dirty="0">
                <a:solidFill>
                  <a:schemeClr val="tx1"/>
                </a:solidFill>
              </a:rPr>
              <a:t>TCC</a:t>
            </a:r>
            <a:r>
              <a:rPr lang="de-DE" sz="2000" dirty="0">
                <a:solidFill>
                  <a:schemeClr val="tx1"/>
                </a:solidFill>
              </a:rPr>
              <a:t> für Transaktionen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Asynchrone Verarbeitung möglich</a:t>
            </a:r>
          </a:p>
          <a:p>
            <a:pPr>
              <a:lnSpc>
                <a:spcPct val="150000"/>
              </a:lnSpc>
              <a:buClrTx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6687343" y="989901"/>
            <a:ext cx="5504657" cy="5803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gemeinsame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Gefahr von heuristischen Ausnahmen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tx1"/>
                </a:solidFill>
              </a:rPr>
              <a:t>Service</a:t>
            </a:r>
            <a:r>
              <a:rPr lang="de-DE" sz="2000" dirty="0">
                <a:solidFill>
                  <a:schemeClr val="tx1"/>
                </a:solidFill>
              </a:rPr>
              <a:t>-Verfügbarkeit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tx1"/>
                </a:solidFill>
              </a:rPr>
              <a:t>Queue</a:t>
            </a:r>
            <a:r>
              <a:rPr lang="de-DE" sz="2000" dirty="0">
                <a:solidFill>
                  <a:schemeClr val="tx1"/>
                </a:solidFill>
              </a:rPr>
              <a:t> notwendig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Eigener Transaktionskoordinator notwendig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Verteilte Datenbanktransaktionen</a:t>
            </a:r>
          </a:p>
          <a:p>
            <a:pPr>
              <a:lnSpc>
                <a:spcPct val="150000"/>
              </a:lnSpc>
              <a:buClrTx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4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Transaktional (</a:t>
            </a:r>
            <a:r>
              <a:rPr lang="de-DE" i="1" dirty="0"/>
              <a:t>EJB/DAO</a:t>
            </a:r>
            <a:r>
              <a:rPr lang="de-DE" dirty="0"/>
              <a:t>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1"/>
            <a:ext cx="10527716" cy="53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Transaktional (</a:t>
            </a:r>
            <a:r>
              <a:rPr lang="de-DE" i="1" dirty="0"/>
              <a:t>EJB/DAO</a:t>
            </a:r>
            <a:r>
              <a:rPr lang="de-DE" dirty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4931570" cy="580310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Eine gemeinsame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heuristischen Ausnahmen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 Transaktions-Koordinator nötig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Keine externen </a:t>
            </a:r>
            <a:r>
              <a:rPr lang="de-DE" sz="2000" i="1" dirty="0">
                <a:solidFill>
                  <a:schemeClr val="tx1"/>
                </a:solidFill>
              </a:rPr>
              <a:t>Services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Ein </a:t>
            </a:r>
            <a:r>
              <a:rPr lang="de-DE" sz="2000" i="1" dirty="0">
                <a:solidFill>
                  <a:schemeClr val="tx1"/>
                </a:solidFill>
              </a:rPr>
              <a:t>Commit/</a:t>
            </a:r>
            <a:r>
              <a:rPr lang="de-DE" sz="2000" i="1" dirty="0" err="1">
                <a:solidFill>
                  <a:schemeClr val="tx1"/>
                </a:solidFill>
              </a:rPr>
              <a:t>Roollback</a:t>
            </a:r>
            <a:endParaRPr lang="de-DE" sz="1500" i="1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87343" y="990600"/>
            <a:ext cx="5504657" cy="580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Starke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Schwergewichtige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Starke Abhängigkeiten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Technologische Unterschiede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8659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Breitbild</PresentationFormat>
  <Paragraphs>106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Fetzen</vt:lpstr>
      <vt:lpstr>Konzeption eines Mail-Service</vt:lpstr>
      <vt:lpstr>Softwaresystem clevercure</vt:lpstr>
      <vt:lpstr>Zielsetzung</vt:lpstr>
      <vt:lpstr>Systemaufbau CCMail</vt:lpstr>
      <vt:lpstr>Systemaufbau CleverMail</vt:lpstr>
      <vt:lpstr>REST mit Try-Confirm-Cancel (TCC)</vt:lpstr>
      <vt:lpstr>REST mit Try-Confirm-Cancel (TCC)</vt:lpstr>
      <vt:lpstr>Transaktional (EJB/DAO)</vt:lpstr>
      <vt:lpstr>Transaktional (EJB/DAO)</vt:lpstr>
      <vt:lpstr>E-Mail-Vorlagen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135</cp:revision>
  <dcterms:created xsi:type="dcterms:W3CDTF">2015-12-14T17:29:13Z</dcterms:created>
  <dcterms:modified xsi:type="dcterms:W3CDTF">2016-09-13T17:09:02Z</dcterms:modified>
</cp:coreProperties>
</file>