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3"/>
  </p:notesMasterIdLst>
  <p:sldIdLst>
    <p:sldId id="256" r:id="rId2"/>
    <p:sldId id="266" r:id="rId3"/>
    <p:sldId id="267" r:id="rId4"/>
    <p:sldId id="257" r:id="rId5"/>
    <p:sldId id="264" r:id="rId6"/>
    <p:sldId id="258" r:id="rId7"/>
    <p:sldId id="259" r:id="rId8"/>
    <p:sldId id="260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56" userDrawn="1">
          <p15:clr>
            <a:srgbClr val="A4A3A4"/>
          </p15:clr>
        </p15:guide>
        <p15:guide id="2" orient="horz" pos="6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Herzo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20"/>
      </p:cViewPr>
      <p:guideLst>
        <p:guide pos="1056"/>
        <p:guide orient="horz" pos="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C8D6-5F1B-43CC-81CB-9EBBEF596CC8}" type="datetimeFigureOut">
              <a:rPr lang="de-DE" smtClean="0"/>
              <a:t>24.08.2016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FDCC3-DA25-4C57-B01D-DC456C6DD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83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ED7A-897F-4F5B-9F1B-004B8668C128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0FE-530E-439D-B262-30C3C388AAE2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306-DEA0-4F14-BF8D-D5670B0C538D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17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bg>
      <p:bgPr>
        <a:gradFill rotWithShape="1">
          <a:gsLst>
            <a:gs pos="1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5908-2DF8-4F8A-B1D6-FEC56333ACDA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6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44D9-F51B-48D8-A03E-AC807F931A5B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18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F9BD-B664-47E4-A81F-485D647144AB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16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DE7B-97B9-4565-890C-BD1F8CD4D74B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7F1-89A7-471D-95B2-F0608E061AB2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36F5-BCAF-4814-B1E0-3880CF115A39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B869-F3BD-4BE3-B249-CD66AEAFAB45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9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BAB9-BF9B-4705-933A-2B0D8C5BA6BD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1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E724-E8AB-49E5-A77D-01704923EAE2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FD9-36CE-4FDD-9A77-3666FD6ABA7A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5D2F-F939-4122-B9DD-548F5AD01693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4037-E751-4535-A323-69C87E8D6896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9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CD0D-2338-4F10-96FF-002347A8CBA1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2BA8-E317-40BB-9ABB-FD49EA25F4D8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0234" y="0"/>
            <a:ext cx="11151765" cy="1005840"/>
          </a:xfrm>
        </p:spPr>
        <p:txBody>
          <a:bodyPr anchor="ctr">
            <a:noAutofit/>
          </a:bodyPr>
          <a:lstStyle/>
          <a:p>
            <a:pPr algn="ctr"/>
            <a:r>
              <a:rPr lang="de-DE" sz="5500" dirty="0"/>
              <a:t>Konzeption eines </a:t>
            </a:r>
            <a:r>
              <a:rPr lang="de-DE" sz="5500" i="1" dirty="0"/>
              <a:t>Mail-Service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2392295" y="2341289"/>
            <a:ext cx="8915400" cy="238754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Author:    Thomas Herzog - S1310307011</a:t>
            </a:r>
          </a:p>
          <a:p>
            <a:pPr>
              <a:buClr>
                <a:schemeClr val="tx1"/>
              </a:buClr>
            </a:pPr>
            <a:r>
              <a:rPr lang="en-US" sz="2000" dirty="0" err="1">
                <a:solidFill>
                  <a:schemeClr val="tx1"/>
                </a:solidFill>
              </a:rPr>
              <a:t>Betreuer</a:t>
            </a:r>
            <a:r>
              <a:rPr lang="en-US" sz="2000" dirty="0">
                <a:solidFill>
                  <a:schemeClr val="tx1"/>
                </a:solidFill>
              </a:rPr>
              <a:t>: FH-Prof. DI Dr. Heinz Dobler 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Firma:      Curecomp Software Services GmbH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46" y="3679031"/>
            <a:ext cx="5097054" cy="3178969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525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pPr algn="ctr"/>
            <a:r>
              <a:rPr lang="de-DE" i="1" dirty="0" err="1"/>
              <a:t>CleverMail</a:t>
            </a:r>
            <a:r>
              <a:rPr lang="de-DE" dirty="0"/>
              <a:t> Datenbankschema</a:t>
            </a:r>
          </a:p>
        </p:txBody>
      </p:sp>
      <p:sp>
        <p:nvSpPr>
          <p:cNvPr id="5" name="Textplatzhalter 8"/>
          <p:cNvSpPr>
            <a:spLocks noGrp="1"/>
          </p:cNvSpPr>
          <p:nvPr>
            <p:ph type="body" idx="1"/>
          </p:nvPr>
        </p:nvSpPr>
        <p:spPr>
          <a:xfrm>
            <a:off x="2589212" y="6444000"/>
            <a:ext cx="9413188" cy="273600"/>
          </a:xfrm>
        </p:spPr>
        <p:txBody>
          <a:bodyPr anchor="t"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endParaRPr lang="de-DE" sz="25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10</a:t>
            </a:fld>
            <a:endParaRPr lang="en-US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90600"/>
            <a:ext cx="10515600" cy="58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3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121920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i="1" dirty="0"/>
              <a:t>Zusammenfassung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1676400" y="990600"/>
            <a:ext cx="10515600" cy="5867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i="1" dirty="0" err="1">
                <a:solidFill>
                  <a:schemeClr val="tx1"/>
                </a:solidFill>
              </a:rPr>
              <a:t>CCMail</a:t>
            </a:r>
            <a:r>
              <a:rPr lang="de-DE" sz="2000" i="1" dirty="0">
                <a:solidFill>
                  <a:schemeClr val="tx1"/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ist</a:t>
            </a:r>
            <a:r>
              <a:rPr lang="de-DE" sz="2000" i="1" dirty="0">
                <a:solidFill>
                  <a:schemeClr val="tx1"/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zu lange nicht gepflegt, reorganisiert und migriert worden.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Probleme sind in </a:t>
            </a:r>
            <a:r>
              <a:rPr lang="de-DE" sz="2000" i="1" dirty="0" err="1">
                <a:solidFill>
                  <a:schemeClr val="tx1"/>
                </a:solidFill>
              </a:rPr>
              <a:t>CCMail</a:t>
            </a:r>
            <a:r>
              <a:rPr lang="de-DE" sz="2000" dirty="0">
                <a:solidFill>
                  <a:schemeClr val="tx1"/>
                </a:solidFill>
              </a:rPr>
              <a:t> zu lange ignoriert worden.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Mit </a:t>
            </a:r>
            <a:r>
              <a:rPr lang="de-DE" sz="2000" i="1" dirty="0" err="1">
                <a:solidFill>
                  <a:schemeClr val="tx1"/>
                </a:solidFill>
              </a:rPr>
              <a:t>CleverMail</a:t>
            </a:r>
            <a:r>
              <a:rPr lang="de-DE" sz="2000" dirty="0">
                <a:solidFill>
                  <a:schemeClr val="tx1"/>
                </a:solidFill>
              </a:rPr>
              <a:t> gibt es </a:t>
            </a:r>
          </a:p>
          <a:p>
            <a:pPr lvl="1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keine mehrfachen </a:t>
            </a:r>
            <a:r>
              <a:rPr lang="de-DE" i="1" dirty="0">
                <a:solidFill>
                  <a:schemeClr val="tx1"/>
                </a:solidFill>
              </a:rPr>
              <a:t>DAO</a:t>
            </a:r>
            <a:r>
              <a:rPr lang="de-DE" dirty="0">
                <a:solidFill>
                  <a:schemeClr val="tx1"/>
                </a:solidFill>
              </a:rPr>
              <a:t>-Implementierungen mehr,</a:t>
            </a:r>
          </a:p>
          <a:p>
            <a:pPr lvl="1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einheitliche Schnittstellen,</a:t>
            </a:r>
          </a:p>
          <a:p>
            <a:pPr lvl="1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zentral organisierte Funktionalitäten,</a:t>
            </a:r>
          </a:p>
          <a:p>
            <a:pPr lvl="1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die Möglichkeit von dynamischen und benutzerdefinierten E-Mail-Vorlagen und</a:t>
            </a:r>
          </a:p>
          <a:p>
            <a:pPr lvl="1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dynamisch verwendbare Vorlagenparameter. 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Ein unabhängiges Datenmodel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lvl="1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5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8706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Systemaufbau </a:t>
            </a:r>
            <a:r>
              <a:rPr lang="de-DE" i="1" dirty="0" err="1"/>
              <a:t>CCMail</a:t>
            </a:r>
            <a:endParaRPr lang="de-DE" i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2</a:t>
            </a:fld>
            <a:endParaRPr lang="en-US" b="1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15324"/>
            <a:ext cx="4687720" cy="4227352"/>
          </a:xfrm>
          <a:prstGeom prst="rect">
            <a:avLst/>
          </a:prstGeom>
        </p:spPr>
      </p:pic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6484690" y="990600"/>
            <a:ext cx="5707310" cy="5777158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In Java 1.4 implementiert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Stätig gewachsen aber nie </a:t>
            </a:r>
            <a:r>
              <a:rPr lang="de-DE" sz="2000" dirty="0" err="1">
                <a:solidFill>
                  <a:schemeClr val="tx1"/>
                </a:solidFill>
              </a:rPr>
              <a:t>evolutioniert</a:t>
            </a:r>
            <a:endParaRPr lang="de-DE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Nicht mehr erweiterbar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Starre Klassenhierarchien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Keine Modularisierung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tx1"/>
                </a:solidFill>
              </a:rPr>
              <a:t>E-Mails</a:t>
            </a:r>
            <a:r>
              <a:rPr lang="de-DE" sz="2000" dirty="0">
                <a:solidFill>
                  <a:schemeClr val="tx1"/>
                </a:solidFill>
              </a:rPr>
              <a:t> nicht rekonstruierbar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Statisch definierte </a:t>
            </a:r>
            <a:r>
              <a:rPr lang="de-DE" sz="2000" i="1" dirty="0">
                <a:solidFill>
                  <a:schemeClr val="tx1"/>
                </a:solidFill>
              </a:rPr>
              <a:t>E-Mail</a:t>
            </a:r>
            <a:r>
              <a:rPr lang="de-DE" sz="2000" dirty="0">
                <a:solidFill>
                  <a:schemeClr val="tx1"/>
                </a:solidFill>
              </a:rPr>
              <a:t>-Vorlagen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Zeitbedingte Dateninkonsistenz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Nur eine Instanz von </a:t>
            </a:r>
            <a:r>
              <a:rPr lang="de-DE" sz="2000" i="1" dirty="0" err="1">
                <a:solidFill>
                  <a:schemeClr val="tx1"/>
                </a:solidFill>
              </a:rPr>
              <a:t>CCMail</a:t>
            </a:r>
            <a:r>
              <a:rPr lang="de-DE" sz="2000" dirty="0">
                <a:solidFill>
                  <a:schemeClr val="tx1"/>
                </a:solidFill>
              </a:rPr>
              <a:t> möglich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0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8706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Systemaufbau </a:t>
            </a:r>
            <a:r>
              <a:rPr lang="de-DE" i="1" dirty="0" err="1"/>
              <a:t>CleverMail</a:t>
            </a:r>
            <a:endParaRPr lang="de-DE" i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3</a:t>
            </a:fld>
            <a:endParaRPr lang="en-US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98" y="997135"/>
            <a:ext cx="10525294" cy="56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2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 anchor="ctr"/>
          <a:lstStyle/>
          <a:p>
            <a:pPr algn="ctr"/>
            <a:r>
              <a:rPr lang="de-DE" i="1" dirty="0"/>
              <a:t>REST</a:t>
            </a:r>
            <a:r>
              <a:rPr lang="de-DE" dirty="0"/>
              <a:t> mit </a:t>
            </a:r>
            <a:r>
              <a:rPr lang="de-DE" i="1" dirty="0"/>
              <a:t>Try-</a:t>
            </a:r>
            <a:r>
              <a:rPr lang="de-DE" i="1" dirty="0" err="1"/>
              <a:t>Confirm</a:t>
            </a:r>
            <a:r>
              <a:rPr lang="de-DE" i="1" dirty="0"/>
              <a:t>-</a:t>
            </a:r>
            <a:r>
              <a:rPr lang="de-DE" i="1" dirty="0" err="1"/>
              <a:t>Cancel</a:t>
            </a:r>
            <a:r>
              <a:rPr lang="de-DE" i="1" dirty="0"/>
              <a:t> (TCC)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55" y="1212240"/>
            <a:ext cx="10143224" cy="56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9901"/>
          </a:xfrm>
        </p:spPr>
        <p:txBody>
          <a:bodyPr anchor="ctr"/>
          <a:lstStyle/>
          <a:p>
            <a:pPr algn="ctr"/>
            <a:r>
              <a:rPr lang="de-DE" i="1" dirty="0"/>
              <a:t>REST</a:t>
            </a:r>
            <a:r>
              <a:rPr lang="de-DE" dirty="0"/>
              <a:t> mit </a:t>
            </a:r>
            <a:r>
              <a:rPr lang="de-DE" i="1" dirty="0"/>
              <a:t>Try-</a:t>
            </a:r>
            <a:r>
              <a:rPr lang="de-DE" i="1" dirty="0" err="1"/>
              <a:t>Confirm</a:t>
            </a:r>
            <a:r>
              <a:rPr lang="de-DE" i="1" dirty="0"/>
              <a:t>-</a:t>
            </a:r>
            <a:r>
              <a:rPr lang="de-DE" i="1" dirty="0" err="1"/>
              <a:t>Cancel</a:t>
            </a:r>
            <a:r>
              <a:rPr lang="de-DE" i="1" dirty="0"/>
              <a:t> (TCC)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1676400" y="989901"/>
            <a:ext cx="4931570" cy="580380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de-DE" sz="2500" b="1" dirty="0">
                <a:solidFill>
                  <a:schemeClr val="tx1"/>
                </a:solidFill>
              </a:rPr>
              <a:t>Vorteile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Gekapselter Kontext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Eigenständige Anwendung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Leichtgewichtige </a:t>
            </a:r>
            <a:r>
              <a:rPr lang="de-DE" sz="2000" i="1" dirty="0">
                <a:solidFill>
                  <a:schemeClr val="tx1"/>
                </a:solidFill>
              </a:rPr>
              <a:t>Client-API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Lose Kopplung 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Wenig Abhängigkeiten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Designmuster </a:t>
            </a:r>
            <a:r>
              <a:rPr lang="de-DE" sz="2000" i="1" dirty="0">
                <a:solidFill>
                  <a:schemeClr val="tx1"/>
                </a:solidFill>
              </a:rPr>
              <a:t>TCC</a:t>
            </a:r>
            <a:r>
              <a:rPr lang="de-DE" sz="2000" dirty="0">
                <a:solidFill>
                  <a:schemeClr val="tx1"/>
                </a:solidFill>
              </a:rPr>
              <a:t> für Transaktionen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Asynchrone Verarbeitung möglich</a:t>
            </a:r>
          </a:p>
          <a:p>
            <a:pPr>
              <a:lnSpc>
                <a:spcPct val="150000"/>
              </a:lnSpc>
              <a:buClrTx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2" name="Textplatzhalter 2"/>
          <p:cNvSpPr txBox="1">
            <a:spLocks/>
          </p:cNvSpPr>
          <p:nvPr/>
        </p:nvSpPr>
        <p:spPr>
          <a:xfrm>
            <a:off x="6687343" y="989901"/>
            <a:ext cx="5504657" cy="5803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</a:pPr>
            <a:r>
              <a:rPr lang="de-DE" sz="2500" b="1" dirty="0">
                <a:solidFill>
                  <a:schemeClr val="tx1"/>
                </a:solidFill>
              </a:rPr>
              <a:t>Nachteile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Keine gemeinsame Transaktion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Gefahr von heuristischen Ausnahmen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tx1"/>
                </a:solidFill>
              </a:rPr>
              <a:t>Service</a:t>
            </a:r>
            <a:r>
              <a:rPr lang="de-DE" sz="2000" dirty="0">
                <a:solidFill>
                  <a:schemeClr val="tx1"/>
                </a:solidFill>
              </a:rPr>
              <a:t>-Verfügbarkeit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Queue notwendig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Eigener Transaktionskoordinator notwendig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Verteilte Datenbanktransaktionen</a:t>
            </a:r>
          </a:p>
          <a:p>
            <a:pPr>
              <a:lnSpc>
                <a:spcPct val="150000"/>
              </a:lnSpc>
              <a:buClrTx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4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Transaktional (</a:t>
            </a:r>
            <a:r>
              <a:rPr lang="de-DE" i="1" dirty="0"/>
              <a:t>EJB/DAO</a:t>
            </a:r>
            <a:r>
              <a:rPr lang="de-DE" dirty="0"/>
              <a:t>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90601"/>
            <a:ext cx="10527716" cy="53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Transaktional (</a:t>
            </a:r>
            <a:r>
              <a:rPr lang="de-DE" i="1" dirty="0"/>
              <a:t>EJB/DAO</a:t>
            </a:r>
            <a:r>
              <a:rPr lang="de-DE" dirty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1676400" y="990600"/>
            <a:ext cx="4931570" cy="580310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de-DE" sz="2500" b="1" dirty="0">
                <a:solidFill>
                  <a:schemeClr val="tx1"/>
                </a:solidFill>
              </a:rPr>
              <a:t>Vorteile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Eine logische Transaktion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Keine heuristischen Ausnahmen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Kein Transaktions-Koordinator nötig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Keine externen </a:t>
            </a:r>
            <a:r>
              <a:rPr lang="de-DE" sz="2000" i="1" dirty="0">
                <a:solidFill>
                  <a:schemeClr val="tx1"/>
                </a:solidFill>
              </a:rPr>
              <a:t>Services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Ein </a:t>
            </a:r>
            <a:r>
              <a:rPr lang="de-DE" sz="2000" i="1" dirty="0">
                <a:solidFill>
                  <a:schemeClr val="tx1"/>
                </a:solidFill>
              </a:rPr>
              <a:t>Commit/</a:t>
            </a:r>
            <a:r>
              <a:rPr lang="de-DE" sz="2000" i="1" dirty="0" err="1">
                <a:solidFill>
                  <a:schemeClr val="tx1"/>
                </a:solidFill>
              </a:rPr>
              <a:t>Roollback</a:t>
            </a:r>
            <a:endParaRPr lang="de-DE" sz="1500" i="1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6687343" y="990600"/>
            <a:ext cx="5504657" cy="580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</a:pPr>
            <a:r>
              <a:rPr lang="de-DE" sz="2500" b="1" dirty="0">
                <a:solidFill>
                  <a:schemeClr val="tx1"/>
                </a:solidFill>
              </a:rPr>
              <a:t>Nachteile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Starke Kopplung 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Schwergewichtige Client-API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Starke Abhängigkeiten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Technologische Unterschiede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8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Mailing Prozess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990600"/>
            <a:ext cx="8038051" cy="58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1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pPr algn="ctr"/>
            <a:r>
              <a:rPr lang="de-DE" i="1" dirty="0"/>
              <a:t>E-Mail</a:t>
            </a:r>
            <a:r>
              <a:rPr lang="de-DE" dirty="0"/>
              <a:t>-Vorlagen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7264606" y="990600"/>
            <a:ext cx="4851194" cy="5753100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Statische vorgegebene Variablen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Variablen beliebig verwendbar in Vorlagen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Trennung der Vorlage von den dynamische Daten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Benutzerdefinierte Vorlagen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Vorlagen zur Laufzeit änderbar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Mehrsprachigkeit der Vorlagen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97832"/>
            <a:ext cx="5471130" cy="42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56318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</Words>
  <Application>Microsoft Office PowerPoint</Application>
  <PresentationFormat>Breitbild</PresentationFormat>
  <Paragraphs>91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Fetzen</vt:lpstr>
      <vt:lpstr>Konzeption eines Mail-Service</vt:lpstr>
      <vt:lpstr>Systemaufbau CCMail</vt:lpstr>
      <vt:lpstr>Systemaufbau CleverMail</vt:lpstr>
      <vt:lpstr>REST mit Try-Confirm-Cancel (TCC)</vt:lpstr>
      <vt:lpstr>REST mit Try-Confirm-Cancel (TCC)</vt:lpstr>
      <vt:lpstr>Transaktional (EJB/DAO)</vt:lpstr>
      <vt:lpstr>Transaktional (EJB/DAO)</vt:lpstr>
      <vt:lpstr>Mailing Prozess</vt:lpstr>
      <vt:lpstr>E-Mail-Vorlagen</vt:lpstr>
      <vt:lpstr>CleverMail Datenbankschema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eines Mail-Service</dc:title>
  <dc:creator>Thomas Herzog</dc:creator>
  <cp:lastModifiedBy>Thomas Herzog</cp:lastModifiedBy>
  <cp:revision>119</cp:revision>
  <dcterms:created xsi:type="dcterms:W3CDTF">2015-12-14T17:29:13Z</dcterms:created>
  <dcterms:modified xsi:type="dcterms:W3CDTF">2016-08-24T10:04:00Z</dcterms:modified>
</cp:coreProperties>
</file>