
<file path=[Content_Types].xml><?xml version="1.0" encoding="utf-8"?>
<Types xmlns="http://schemas.openxmlformats.org/package/2006/content-types">
  <Default Extension="xml" ContentType="application/xml"/>
  <Default Extension="xls" ContentType="application/vnd.ms-exce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2.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bookmarkIdSeed="2">
  <p:sldMasterIdLst>
    <p:sldMasterId id="2147483684" r:id="rId4"/>
  </p:sldMasterIdLst>
  <p:notesMasterIdLst>
    <p:notesMasterId r:id="rId47"/>
  </p:notesMasterIdLst>
  <p:sldIdLst>
    <p:sldId id="275" r:id="rId5"/>
    <p:sldId id="326" r:id="rId6"/>
    <p:sldId id="323" r:id="rId7"/>
    <p:sldId id="278" r:id="rId8"/>
    <p:sldId id="359" r:id="rId9"/>
    <p:sldId id="360" r:id="rId10"/>
    <p:sldId id="293" r:id="rId11"/>
    <p:sldId id="296" r:id="rId12"/>
    <p:sldId id="297" r:id="rId13"/>
    <p:sldId id="280" r:id="rId14"/>
    <p:sldId id="281" r:id="rId15"/>
    <p:sldId id="331" r:id="rId16"/>
    <p:sldId id="332" r:id="rId17"/>
    <p:sldId id="351" r:id="rId18"/>
    <p:sldId id="283" r:id="rId19"/>
    <p:sldId id="380" r:id="rId20"/>
    <p:sldId id="379" r:id="rId21"/>
    <p:sldId id="290" r:id="rId22"/>
    <p:sldId id="299" r:id="rId23"/>
    <p:sldId id="355" r:id="rId24"/>
    <p:sldId id="356" r:id="rId25"/>
    <p:sldId id="358" r:id="rId26"/>
    <p:sldId id="361" r:id="rId27"/>
    <p:sldId id="376" r:id="rId28"/>
    <p:sldId id="349" r:id="rId29"/>
    <p:sldId id="350" r:id="rId30"/>
    <p:sldId id="324" r:id="rId31"/>
    <p:sldId id="364" r:id="rId32"/>
    <p:sldId id="330" r:id="rId33"/>
    <p:sldId id="369" r:id="rId34"/>
    <p:sldId id="371" r:id="rId35"/>
    <p:sldId id="365" r:id="rId36"/>
    <p:sldId id="366" r:id="rId37"/>
    <p:sldId id="368" r:id="rId38"/>
    <p:sldId id="367" r:id="rId39"/>
    <p:sldId id="374" r:id="rId40"/>
    <p:sldId id="372" r:id="rId41"/>
    <p:sldId id="343" r:id="rId42"/>
    <p:sldId id="375" r:id="rId43"/>
    <p:sldId id="377" r:id="rId44"/>
    <p:sldId id="378" r:id="rId45"/>
    <p:sldId id="362" r:id="rId46"/>
  </p:sldIdLst>
  <p:sldSz cx="13004800" cy="9753600"/>
  <p:notesSz cx="13004800" cy="9753600"/>
  <p:defaultTextStyle>
    <a:defPPr>
      <a:defRPr lang="en-US"/>
    </a:defPPr>
    <a:lvl1pPr algn="l" defTabSz="582583" rtl="0" fontAlgn="base">
      <a:spcBef>
        <a:spcPct val="0"/>
      </a:spcBef>
      <a:spcAft>
        <a:spcPct val="0"/>
      </a:spcAft>
      <a:defRPr sz="3600" kern="1200">
        <a:solidFill>
          <a:srgbClr val="000000"/>
        </a:solidFill>
        <a:latin typeface="Helvetica Light"/>
        <a:ea typeface="Helvetica Light"/>
        <a:cs typeface="Helvetica Light"/>
        <a:sym typeface="Helvetica Light"/>
      </a:defRPr>
    </a:lvl1pPr>
    <a:lvl2pPr marL="341295" indent="112708" algn="l" defTabSz="582583" rtl="0" fontAlgn="base">
      <a:spcBef>
        <a:spcPct val="0"/>
      </a:spcBef>
      <a:spcAft>
        <a:spcPct val="0"/>
      </a:spcAft>
      <a:defRPr sz="3600" kern="1200">
        <a:solidFill>
          <a:srgbClr val="000000"/>
        </a:solidFill>
        <a:latin typeface="Helvetica Light"/>
        <a:ea typeface="Helvetica Light"/>
        <a:cs typeface="Helvetica Light"/>
        <a:sym typeface="Helvetica Light"/>
      </a:defRPr>
    </a:lvl2pPr>
    <a:lvl3pPr marL="684178" indent="227002" algn="l" defTabSz="582583" rtl="0" fontAlgn="base">
      <a:spcBef>
        <a:spcPct val="0"/>
      </a:spcBef>
      <a:spcAft>
        <a:spcPct val="0"/>
      </a:spcAft>
      <a:defRPr sz="3600" kern="1200">
        <a:solidFill>
          <a:srgbClr val="000000"/>
        </a:solidFill>
        <a:latin typeface="Helvetica Light"/>
        <a:ea typeface="Helvetica Light"/>
        <a:cs typeface="Helvetica Light"/>
        <a:sym typeface="Helvetica Light"/>
      </a:defRPr>
    </a:lvl3pPr>
    <a:lvl4pPr marL="1027060" indent="341295" algn="l" defTabSz="582583" rtl="0" fontAlgn="base">
      <a:spcBef>
        <a:spcPct val="0"/>
      </a:spcBef>
      <a:spcAft>
        <a:spcPct val="0"/>
      </a:spcAft>
      <a:defRPr sz="3600" kern="1200">
        <a:solidFill>
          <a:srgbClr val="000000"/>
        </a:solidFill>
        <a:latin typeface="Helvetica Light"/>
        <a:ea typeface="Helvetica Light"/>
        <a:cs typeface="Helvetica Light"/>
        <a:sym typeface="Helvetica Light"/>
      </a:defRPr>
    </a:lvl4pPr>
    <a:lvl5pPr marL="1369943" indent="455590" algn="l" defTabSz="582583" rtl="0" fontAlgn="base">
      <a:spcBef>
        <a:spcPct val="0"/>
      </a:spcBef>
      <a:spcAft>
        <a:spcPct val="0"/>
      </a:spcAft>
      <a:defRPr sz="3600" kern="1200">
        <a:solidFill>
          <a:srgbClr val="000000"/>
        </a:solidFill>
        <a:latin typeface="Helvetica Light"/>
        <a:ea typeface="Helvetica Light"/>
        <a:cs typeface="Helvetica Light"/>
        <a:sym typeface="Helvetica Light"/>
      </a:defRPr>
    </a:lvl5pPr>
    <a:lvl6pPr marL="2285884" algn="l" defTabSz="914354" rtl="0" eaLnBrk="1" latinLnBrk="0" hangingPunct="1">
      <a:defRPr sz="3600" kern="1200">
        <a:solidFill>
          <a:srgbClr val="000000"/>
        </a:solidFill>
        <a:latin typeface="Helvetica Light"/>
        <a:ea typeface="Helvetica Light"/>
        <a:cs typeface="Helvetica Light"/>
        <a:sym typeface="Helvetica Light"/>
      </a:defRPr>
    </a:lvl6pPr>
    <a:lvl7pPr marL="2743060" algn="l" defTabSz="914354" rtl="0" eaLnBrk="1" latinLnBrk="0" hangingPunct="1">
      <a:defRPr sz="3600" kern="1200">
        <a:solidFill>
          <a:srgbClr val="000000"/>
        </a:solidFill>
        <a:latin typeface="Helvetica Light"/>
        <a:ea typeface="Helvetica Light"/>
        <a:cs typeface="Helvetica Light"/>
        <a:sym typeface="Helvetica Light"/>
      </a:defRPr>
    </a:lvl7pPr>
    <a:lvl8pPr marL="3200236" algn="l" defTabSz="914354" rtl="0" eaLnBrk="1" latinLnBrk="0" hangingPunct="1">
      <a:defRPr sz="3600" kern="1200">
        <a:solidFill>
          <a:srgbClr val="000000"/>
        </a:solidFill>
        <a:latin typeface="Helvetica Light"/>
        <a:ea typeface="Helvetica Light"/>
        <a:cs typeface="Helvetica Light"/>
        <a:sym typeface="Helvetica Light"/>
      </a:defRPr>
    </a:lvl8pPr>
    <a:lvl9pPr marL="3657413" algn="l" defTabSz="914354" rtl="0" eaLnBrk="1" latinLnBrk="0" hangingPunct="1">
      <a:defRPr sz="3600" kern="1200">
        <a:solidFill>
          <a:srgbClr val="000000"/>
        </a:solidFill>
        <a:latin typeface="Helvetica Light"/>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1" autoAdjust="0"/>
    <p:restoredTop sz="96190" autoAdjust="0"/>
  </p:normalViewPr>
  <p:slideViewPr>
    <p:cSldViewPr>
      <p:cViewPr varScale="1">
        <p:scale>
          <a:sx n="72" d="100"/>
          <a:sy n="72" d="100"/>
        </p:scale>
        <p:origin x="-1832" y="-120"/>
      </p:cViewPr>
      <p:guideLst>
        <p:guide orient="horz" pos="3072"/>
        <p:guide pos="4096"/>
      </p:guideLst>
    </p:cSldViewPr>
  </p:slideViewPr>
  <p:outlineViewPr>
    <p:cViewPr>
      <p:scale>
        <a:sx n="33" d="100"/>
        <a:sy n="33" d="100"/>
      </p:scale>
      <p:origin x="0" y="27870"/>
    </p:cViewPr>
    <p:sldLst>
      <p:sld r:id="rId1" collapse="1"/>
    </p:sldLst>
  </p:outlineViewPr>
  <p:notesTextViewPr>
    <p:cViewPr>
      <p:scale>
        <a:sx n="100" d="100"/>
        <a:sy n="100" d="100"/>
      </p:scale>
      <p:origin x="0" y="0"/>
    </p:cViewPr>
  </p:notesTextViewPr>
  <p:sorterViewPr>
    <p:cViewPr>
      <p:scale>
        <a:sx n="87" d="100"/>
        <a:sy n="87" d="100"/>
      </p:scale>
      <p:origin x="0" y="5645"/>
    </p:cViewPr>
  </p:sorterViewPr>
  <p:notesViewPr>
    <p:cSldViewPr>
      <p:cViewPr varScale="1">
        <p:scale>
          <a:sx n="53" d="100"/>
          <a:sy n="53" d="100"/>
        </p:scale>
        <p:origin x="-1584" y="-84"/>
      </p:cViewPr>
      <p:guideLst>
        <p:guide orient="horz" pos="3072"/>
        <p:guide pos="4096"/>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2.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hyperlink" Target="http://nonsolus/projectgovernance/Documents/Business%20Case%20Template%20v1_1.pptx" TargetMode="External"/><Relationship Id="rId2" Type="http://schemas.openxmlformats.org/officeDocument/2006/relationships/hyperlink" Target="http://nonsolus/projectgovernance/Documents/Investment_Business_Case%20v_3_2.xls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E5305D-12B4-4E8A-A84D-CC66215D30CC}"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DCABF69E-4390-4DF0-BB40-0A3BE992A85C}">
      <dgm:prSet phldrT="[Text]"/>
      <dgm:spPr/>
      <dgm:t>
        <a:bodyPr/>
        <a:lstStyle/>
        <a:p>
          <a:r>
            <a:rPr lang="en-US" dirty="0" smtClean="0"/>
            <a:t>Build and complete Business Case  Materials </a:t>
          </a:r>
          <a:endParaRPr lang="en-US" dirty="0"/>
        </a:p>
      </dgm:t>
    </dgm:pt>
    <dgm:pt modelId="{254FA57B-E930-4867-9EA3-730F185FFD6E}" type="parTrans" cxnId="{0CB96034-49F8-4494-A15A-FAD73996F598}">
      <dgm:prSet/>
      <dgm:spPr/>
      <dgm:t>
        <a:bodyPr/>
        <a:lstStyle/>
        <a:p>
          <a:endParaRPr lang="en-US"/>
        </a:p>
      </dgm:t>
    </dgm:pt>
    <dgm:pt modelId="{CD8867D2-F281-4B98-A043-A45AD14ECFE8}" type="sibTrans" cxnId="{0CB96034-49F8-4494-A15A-FAD73996F598}">
      <dgm:prSet/>
      <dgm:spPr/>
      <dgm:t>
        <a:bodyPr/>
        <a:lstStyle/>
        <a:p>
          <a:endParaRPr lang="en-US"/>
        </a:p>
      </dgm:t>
    </dgm:pt>
    <dgm:pt modelId="{B11503D9-5A1E-4989-9E01-D6D2A6B6CD14}">
      <dgm:prSet phldrT="[Text]"/>
      <dgm:spPr/>
      <dgm:t>
        <a:bodyPr/>
        <a:lstStyle/>
        <a:p>
          <a:r>
            <a:rPr lang="en-US" dirty="0" smtClean="0"/>
            <a:t>Business Unit (BU) Project Support notifies ELS PGO of intent to submit BC for review, requests IRB placeholder and plans a series of BC readiness and review meetings w/relevant Core Team Members to complete the business case and obtain necessary approvals</a:t>
          </a:r>
          <a:endParaRPr lang="en-US" dirty="0"/>
        </a:p>
      </dgm:t>
    </dgm:pt>
    <dgm:pt modelId="{F7B885E4-1B52-4A72-9983-286811BD483C}" type="parTrans" cxnId="{9C0D02B0-9862-4BD7-A26A-CB8C485B0FA0}">
      <dgm:prSet/>
      <dgm:spPr/>
      <dgm:t>
        <a:bodyPr/>
        <a:lstStyle/>
        <a:p>
          <a:endParaRPr lang="en-US"/>
        </a:p>
      </dgm:t>
    </dgm:pt>
    <dgm:pt modelId="{A93B4795-19A7-4008-A1F0-612500EC8B64}" type="sibTrans" cxnId="{9C0D02B0-9862-4BD7-A26A-CB8C485B0FA0}">
      <dgm:prSet/>
      <dgm:spPr/>
      <dgm:t>
        <a:bodyPr/>
        <a:lstStyle/>
        <a:p>
          <a:endParaRPr lang="en-US"/>
        </a:p>
      </dgm:t>
    </dgm:pt>
    <dgm:pt modelId="{9FA58F81-BFEF-4423-AE80-5A43652A0A89}">
      <dgm:prSet/>
      <dgm:spPr/>
      <dgm:t>
        <a:bodyPr/>
        <a:lstStyle/>
        <a:p>
          <a:r>
            <a:rPr lang="en-US" dirty="0" smtClean="0"/>
            <a:t>CTO (Mark </a:t>
          </a:r>
          <a:r>
            <a:rPr lang="en-US" dirty="0" err="1" smtClean="0"/>
            <a:t>Kortkekaas</a:t>
          </a:r>
          <a:r>
            <a:rPr lang="en-US" dirty="0" smtClean="0"/>
            <a:t>) responsible for arranging pre-meet with Dan Olley</a:t>
          </a:r>
          <a:endParaRPr lang="en-US" dirty="0"/>
        </a:p>
      </dgm:t>
    </dgm:pt>
    <dgm:pt modelId="{D7A91E29-895A-4062-9885-87ECAA383313}" type="parTrans" cxnId="{A35620F0-9668-4B21-9F40-15FDD4284569}">
      <dgm:prSet/>
      <dgm:spPr/>
      <dgm:t>
        <a:bodyPr/>
        <a:lstStyle/>
        <a:p>
          <a:endParaRPr lang="en-US"/>
        </a:p>
      </dgm:t>
    </dgm:pt>
    <dgm:pt modelId="{246AC8E1-D535-4B5F-AAA0-3A5DFED0ADA2}" type="sibTrans" cxnId="{A35620F0-9668-4B21-9F40-15FDD4284569}">
      <dgm:prSet/>
      <dgm:spPr/>
      <dgm:t>
        <a:bodyPr/>
        <a:lstStyle/>
        <a:p>
          <a:endParaRPr lang="en-US"/>
        </a:p>
      </dgm:t>
    </dgm:pt>
    <dgm:pt modelId="{9927EC3E-B75A-4911-A0FF-4D0FF1AB1D2D}">
      <dgm:prSet/>
      <dgm:spPr/>
      <dgm:t>
        <a:bodyPr/>
        <a:lstStyle/>
        <a:p>
          <a:r>
            <a:rPr lang="en-US" dirty="0" smtClean="0"/>
            <a:t>BU Finance Director (Bob Munro replacement or delegate) responsible for arranging pre-meet with CFO</a:t>
          </a:r>
          <a:endParaRPr lang="en-US" dirty="0"/>
        </a:p>
      </dgm:t>
    </dgm:pt>
    <dgm:pt modelId="{4F156D38-5F7C-46AD-9494-732F79A989DE}" type="parTrans" cxnId="{CE36BB75-C107-4015-83E0-525F007E9947}">
      <dgm:prSet/>
      <dgm:spPr/>
      <dgm:t>
        <a:bodyPr/>
        <a:lstStyle/>
        <a:p>
          <a:endParaRPr lang="en-US"/>
        </a:p>
      </dgm:t>
    </dgm:pt>
    <dgm:pt modelId="{0951A032-516B-4C5A-B82B-F10DEFAA7A7D}" type="sibTrans" cxnId="{CE36BB75-C107-4015-83E0-525F007E9947}">
      <dgm:prSet/>
      <dgm:spPr/>
      <dgm:t>
        <a:bodyPr/>
        <a:lstStyle/>
        <a:p>
          <a:endParaRPr lang="en-US"/>
        </a:p>
      </dgm:t>
    </dgm:pt>
    <dgm:pt modelId="{E0DE92CD-0E13-4710-BD54-5DD2208B5804}">
      <dgm:prSet/>
      <dgm:spPr/>
      <dgm:t>
        <a:bodyPr/>
        <a:lstStyle/>
        <a:p>
          <a:r>
            <a:rPr lang="en-US" dirty="0" smtClean="0"/>
            <a:t>Project Sponsor or Delegated Project Sponsor responsible for arranging pre-meet with Managing Director of BU (Olivier Dumon) </a:t>
          </a:r>
          <a:endParaRPr lang="en-US" dirty="0"/>
        </a:p>
      </dgm:t>
    </dgm:pt>
    <dgm:pt modelId="{4F7BE190-0F30-4829-9CCC-FC8874E659C1}" type="parTrans" cxnId="{71F161E8-B07D-4F91-A39E-172B8035DBC4}">
      <dgm:prSet/>
      <dgm:spPr/>
      <dgm:t>
        <a:bodyPr/>
        <a:lstStyle/>
        <a:p>
          <a:endParaRPr lang="en-US"/>
        </a:p>
      </dgm:t>
    </dgm:pt>
    <dgm:pt modelId="{022DF7CC-2BB8-43B6-92E5-622558DA3A44}" type="sibTrans" cxnId="{71F161E8-B07D-4F91-A39E-172B8035DBC4}">
      <dgm:prSet/>
      <dgm:spPr/>
      <dgm:t>
        <a:bodyPr/>
        <a:lstStyle/>
        <a:p>
          <a:endParaRPr lang="en-US"/>
        </a:p>
      </dgm:t>
    </dgm:pt>
    <dgm:pt modelId="{8CA98A5F-51C6-4F51-BD24-E2D05AEED013}">
      <dgm:prSet/>
      <dgm:spPr/>
      <dgm:t>
        <a:bodyPr/>
        <a:lstStyle/>
        <a:p>
          <a:r>
            <a:rPr lang="en-US" dirty="0" smtClean="0"/>
            <a:t>A pre-meeting must be arranged to review the business case with Stuart </a:t>
          </a:r>
          <a:r>
            <a:rPr lang="en-US" dirty="0" err="1" smtClean="0"/>
            <a:t>Whayman</a:t>
          </a:r>
          <a:r>
            <a:rPr lang="en-US" dirty="0" smtClean="0"/>
            <a:t> (typically attended by the CFO and Budget Holder); and with Dan Olley (typically attended by the CTO and/or the Senior Technology Leader.) </a:t>
          </a:r>
          <a:endParaRPr lang="en-US" dirty="0"/>
        </a:p>
      </dgm:t>
    </dgm:pt>
    <dgm:pt modelId="{BCC94D9F-82F9-43F9-B452-33912CAA6465}" type="parTrans" cxnId="{3AB9FB3C-E0FF-48F0-96D8-C0ECFF75D95E}">
      <dgm:prSet/>
      <dgm:spPr/>
      <dgm:t>
        <a:bodyPr/>
        <a:lstStyle/>
        <a:p>
          <a:endParaRPr lang="en-US"/>
        </a:p>
      </dgm:t>
    </dgm:pt>
    <dgm:pt modelId="{9780B8A9-7EB6-4A69-BEEB-27CC4505297D}" type="sibTrans" cxnId="{3AB9FB3C-E0FF-48F0-96D8-C0ECFF75D95E}">
      <dgm:prSet/>
      <dgm:spPr/>
      <dgm:t>
        <a:bodyPr/>
        <a:lstStyle/>
        <a:p>
          <a:endParaRPr lang="en-US"/>
        </a:p>
      </dgm:t>
    </dgm:pt>
    <dgm:pt modelId="{E7A40651-000B-43B8-8ADF-9863CC853407}">
      <dgm:prSet phldrT="[Text]"/>
      <dgm:spPr/>
      <dgm:t>
        <a:bodyPr/>
        <a:lstStyle/>
        <a:p>
          <a:r>
            <a:rPr lang="en-US" dirty="0" smtClean="0"/>
            <a:t>Arrange Pre-Meet with CIO (Dan Olley), CFO (Stuart </a:t>
          </a:r>
          <a:r>
            <a:rPr lang="en-US" dirty="0" err="1" smtClean="0"/>
            <a:t>Whayman</a:t>
          </a:r>
          <a:r>
            <a:rPr lang="en-US" dirty="0" smtClean="0"/>
            <a:t>) &amp; BU Managing Director (Olivier Dumon)  </a:t>
          </a:r>
          <a:endParaRPr lang="en-US" dirty="0"/>
        </a:p>
      </dgm:t>
    </dgm:pt>
    <dgm:pt modelId="{10B16F40-9A4C-4CD5-B67A-CCF28DAA8D0C}" type="parTrans" cxnId="{3FBD89DD-1608-421C-9B49-C91221C6352E}">
      <dgm:prSet/>
      <dgm:spPr/>
      <dgm:t>
        <a:bodyPr/>
        <a:lstStyle/>
        <a:p>
          <a:endParaRPr lang="en-US"/>
        </a:p>
      </dgm:t>
    </dgm:pt>
    <dgm:pt modelId="{4F340A80-2626-4250-A026-639866CC6B9F}" type="sibTrans" cxnId="{3FBD89DD-1608-421C-9B49-C91221C6352E}">
      <dgm:prSet/>
      <dgm:spPr/>
      <dgm:t>
        <a:bodyPr/>
        <a:lstStyle/>
        <a:p>
          <a:endParaRPr lang="en-US"/>
        </a:p>
      </dgm:t>
    </dgm:pt>
    <dgm:pt modelId="{870DAC29-2025-4D45-8404-533D51C92012}">
      <dgm:prSet phldrT="[Text]"/>
      <dgm:spPr/>
      <dgm:t>
        <a:bodyPr/>
        <a:lstStyle/>
        <a:p>
          <a:r>
            <a:rPr lang="en-US" dirty="0" smtClean="0"/>
            <a:t>Obtain Pre-Approvals &amp; Submit documentation to ELS PGO in order to secure timeslot </a:t>
          </a:r>
          <a:endParaRPr lang="en-US" dirty="0"/>
        </a:p>
      </dgm:t>
    </dgm:pt>
    <dgm:pt modelId="{5B84D92E-9C33-46BC-9EB3-3B135DBBD442}" type="parTrans" cxnId="{7F3454F0-BF9A-431E-9160-8981CFBBA70A}">
      <dgm:prSet/>
      <dgm:spPr/>
      <dgm:t>
        <a:bodyPr/>
        <a:lstStyle/>
        <a:p>
          <a:endParaRPr lang="en-US"/>
        </a:p>
      </dgm:t>
    </dgm:pt>
    <dgm:pt modelId="{504B20AA-F566-4F4F-9304-2E731C5DCD0E}" type="sibTrans" cxnId="{7F3454F0-BF9A-431E-9160-8981CFBBA70A}">
      <dgm:prSet/>
      <dgm:spPr/>
      <dgm:t>
        <a:bodyPr/>
        <a:lstStyle/>
        <a:p>
          <a:endParaRPr lang="en-US"/>
        </a:p>
      </dgm:t>
    </dgm:pt>
    <dgm:pt modelId="{A6F956B9-488F-4E74-B896-5EDCEA09E59C}">
      <dgm:prSet phldrT="[Text]"/>
      <dgm:spPr/>
      <dgm:t>
        <a:bodyPr/>
        <a:lstStyle/>
        <a:p>
          <a:r>
            <a:rPr lang="en-US" dirty="0" smtClean="0"/>
            <a:t>Documentation and written approvals must be provided to the Elsevier PGO seven business days prior to the requested IRB meeting.</a:t>
          </a:r>
          <a:endParaRPr lang="en-US" dirty="0"/>
        </a:p>
      </dgm:t>
    </dgm:pt>
    <dgm:pt modelId="{C932F378-5C3F-49F4-9FEB-0C3A88A1A57E}" type="parTrans" cxnId="{206D0952-1B9E-437D-8246-774E15DC0F74}">
      <dgm:prSet/>
      <dgm:spPr/>
      <dgm:t>
        <a:bodyPr/>
        <a:lstStyle/>
        <a:p>
          <a:endParaRPr lang="en-US"/>
        </a:p>
      </dgm:t>
    </dgm:pt>
    <dgm:pt modelId="{6FDD1E53-53CD-42CA-9F94-8A23E168AF07}" type="sibTrans" cxnId="{206D0952-1B9E-437D-8246-774E15DC0F74}">
      <dgm:prSet/>
      <dgm:spPr/>
      <dgm:t>
        <a:bodyPr/>
        <a:lstStyle/>
        <a:p>
          <a:endParaRPr lang="en-US"/>
        </a:p>
      </dgm:t>
    </dgm:pt>
    <dgm:pt modelId="{0F7FDA57-EBE5-44EA-8C7D-EB339BBE8205}">
      <dgm:prSet phldrT="[Text]"/>
      <dgm:spPr/>
      <dgm:t>
        <a:bodyPr/>
        <a:lstStyle/>
        <a:p>
          <a:r>
            <a:rPr lang="en-US" dirty="0" smtClean="0"/>
            <a:t>IRB meeting will be  confirmed by ELS PGO once documents and approvals are received. </a:t>
          </a:r>
          <a:endParaRPr lang="en-US" dirty="0"/>
        </a:p>
      </dgm:t>
    </dgm:pt>
    <dgm:pt modelId="{B49DC8AA-BBD4-4934-8732-EE654041167C}" type="parTrans" cxnId="{58DA1698-7E6B-45BB-BD84-9B84A0E3B008}">
      <dgm:prSet/>
      <dgm:spPr/>
      <dgm:t>
        <a:bodyPr/>
        <a:lstStyle/>
        <a:p>
          <a:endParaRPr lang="en-US"/>
        </a:p>
      </dgm:t>
    </dgm:pt>
    <dgm:pt modelId="{5C9C8290-11AB-4261-B726-541B21817807}" type="sibTrans" cxnId="{58DA1698-7E6B-45BB-BD84-9B84A0E3B008}">
      <dgm:prSet/>
      <dgm:spPr/>
      <dgm:t>
        <a:bodyPr/>
        <a:lstStyle/>
        <a:p>
          <a:endParaRPr lang="en-US"/>
        </a:p>
      </dgm:t>
    </dgm:pt>
    <dgm:pt modelId="{C9B96569-2A22-4EB4-BEA8-2F69B3D4B7AD}">
      <dgm:prSet phldrT="[Text]"/>
      <dgm:spPr/>
      <dgm:t>
        <a:bodyPr/>
        <a:lstStyle/>
        <a:p>
          <a:r>
            <a:rPr lang="en-US" dirty="0" smtClean="0"/>
            <a:t>The </a:t>
          </a:r>
          <a:r>
            <a:rPr lang="en-US" dirty="0" smtClean="0">
              <a:hlinkClick xmlns:r="http://schemas.openxmlformats.org/officeDocument/2006/relationships" r:id="rId1"/>
            </a:rPr>
            <a:t>Business Case</a:t>
          </a:r>
          <a:r>
            <a:rPr lang="en-US" dirty="0" smtClean="0"/>
            <a:t> is a Microsoft PowerPoint slide deck which serves to capture all of the required information to enable the relevant decision makers to approve or decline funding for the Execution phase. The slide deck contains guidelines of how to complete each slide, on the notes pages  - relies upon input from Product, Technology and Finance. </a:t>
          </a:r>
          <a:endParaRPr lang="en-US" dirty="0"/>
        </a:p>
      </dgm:t>
    </dgm:pt>
    <dgm:pt modelId="{D701A7EC-D874-47DE-B4AA-F3FFBA631D93}" type="parTrans" cxnId="{7CD8F9E3-C024-475B-8439-3EBDF702729A}">
      <dgm:prSet/>
      <dgm:spPr/>
      <dgm:t>
        <a:bodyPr/>
        <a:lstStyle/>
        <a:p>
          <a:endParaRPr lang="en-US"/>
        </a:p>
      </dgm:t>
    </dgm:pt>
    <dgm:pt modelId="{95D93E72-405A-4388-B491-2733B91B97D9}" type="sibTrans" cxnId="{7CD8F9E3-C024-475B-8439-3EBDF702729A}">
      <dgm:prSet/>
      <dgm:spPr/>
      <dgm:t>
        <a:bodyPr/>
        <a:lstStyle/>
        <a:p>
          <a:endParaRPr lang="en-US"/>
        </a:p>
      </dgm:t>
    </dgm:pt>
    <dgm:pt modelId="{F35E3F01-B5D8-4343-A25C-F9C663BA0B26}">
      <dgm:prSet phldrT="[Text]"/>
      <dgm:spPr/>
      <dgm:t>
        <a:bodyPr/>
        <a:lstStyle/>
        <a:p>
          <a:r>
            <a:rPr lang="en-US" dirty="0" smtClean="0"/>
            <a:t>The </a:t>
          </a:r>
          <a:r>
            <a:rPr lang="en-US" dirty="0" smtClean="0">
              <a:hlinkClick xmlns:r="http://schemas.openxmlformats.org/officeDocument/2006/relationships" r:id="rId2"/>
            </a:rPr>
            <a:t>Investment Business Case</a:t>
          </a:r>
          <a:r>
            <a:rPr lang="en-US" dirty="0" smtClean="0"/>
            <a:t> is to be completed by the Business Controller. Additionally, the Oracle Code Details worksheet submitted for the Elaboration phase is updated and submitted with the other business case documentation to extend the project code through the execution phase. If multiple tasks are required for tracking project costs of various work streams, the Task Detail tab on the Oracle Code Details worksheet is used to capture the task details.</a:t>
          </a:r>
          <a:endParaRPr lang="en-US" dirty="0"/>
        </a:p>
      </dgm:t>
    </dgm:pt>
    <dgm:pt modelId="{8FB7644E-61AD-45FE-B993-65C110BC1DEC}" type="parTrans" cxnId="{7AC45B18-2C05-43F9-9089-764D25631F3C}">
      <dgm:prSet/>
      <dgm:spPr/>
      <dgm:t>
        <a:bodyPr/>
        <a:lstStyle/>
        <a:p>
          <a:endParaRPr lang="en-US"/>
        </a:p>
      </dgm:t>
    </dgm:pt>
    <dgm:pt modelId="{F7D6DC04-90E6-44A1-B44B-C9B86D3ECD05}" type="sibTrans" cxnId="{7AC45B18-2C05-43F9-9089-764D25631F3C}">
      <dgm:prSet/>
      <dgm:spPr/>
      <dgm:t>
        <a:bodyPr/>
        <a:lstStyle/>
        <a:p>
          <a:endParaRPr lang="en-US"/>
        </a:p>
      </dgm:t>
    </dgm:pt>
    <dgm:pt modelId="{27400B05-6661-4D67-8CF3-52AE83BDE2EB}">
      <dgm:prSet phldrT="[Text]"/>
      <dgm:spPr/>
      <dgm:t>
        <a:bodyPr/>
        <a:lstStyle/>
        <a:p>
          <a:r>
            <a:rPr lang="en-US" dirty="0" smtClean="0"/>
            <a:t>BU Project Support collects approvals from Project Sponsor, Finance Director, Managing Director of BU</a:t>
          </a:r>
          <a:endParaRPr lang="en-US" dirty="0"/>
        </a:p>
      </dgm:t>
    </dgm:pt>
    <dgm:pt modelId="{71C0B5FE-1E37-458C-BA26-38B55151C257}" type="parTrans" cxnId="{C8C69D05-8B51-4412-9C9E-3C32313111EB}">
      <dgm:prSet/>
      <dgm:spPr/>
      <dgm:t>
        <a:bodyPr/>
        <a:lstStyle/>
        <a:p>
          <a:endParaRPr lang="en-US"/>
        </a:p>
      </dgm:t>
    </dgm:pt>
    <dgm:pt modelId="{2BD07F12-1B3E-41E8-BFC3-F94BE7F33B1F}" type="sibTrans" cxnId="{C8C69D05-8B51-4412-9C9E-3C32313111EB}">
      <dgm:prSet/>
      <dgm:spPr/>
      <dgm:t>
        <a:bodyPr/>
        <a:lstStyle/>
        <a:p>
          <a:endParaRPr lang="en-US"/>
        </a:p>
      </dgm:t>
    </dgm:pt>
    <dgm:pt modelId="{BBA6FB77-241E-407E-9083-A2C400A610D8}">
      <dgm:prSet phldrT="[Text]"/>
      <dgm:spPr/>
      <dgm:t>
        <a:bodyPr/>
        <a:lstStyle/>
        <a:p>
          <a:r>
            <a:rPr lang="en-US" dirty="0" smtClean="0"/>
            <a:t>ELS PGO collects approval from CIO and CFO </a:t>
          </a:r>
          <a:endParaRPr lang="en-US" dirty="0"/>
        </a:p>
      </dgm:t>
    </dgm:pt>
    <dgm:pt modelId="{F676D9CD-2CD2-412B-A489-3C0B748B692B}" type="parTrans" cxnId="{3B858322-30E6-442E-A623-3FC6EECC797A}">
      <dgm:prSet/>
      <dgm:spPr/>
      <dgm:t>
        <a:bodyPr/>
        <a:lstStyle/>
        <a:p>
          <a:endParaRPr lang="en-US"/>
        </a:p>
      </dgm:t>
    </dgm:pt>
    <dgm:pt modelId="{07F9E7A6-AF62-4737-8CA6-834FE48AE70B}" type="sibTrans" cxnId="{3B858322-30E6-442E-A623-3FC6EECC797A}">
      <dgm:prSet/>
      <dgm:spPr/>
      <dgm:t>
        <a:bodyPr/>
        <a:lstStyle/>
        <a:p>
          <a:endParaRPr lang="en-US"/>
        </a:p>
      </dgm:t>
    </dgm:pt>
    <dgm:pt modelId="{46E0BEED-21FE-41EF-B67C-25904327CFA2}" type="pres">
      <dgm:prSet presAssocID="{E7E5305D-12B4-4E8A-A84D-CC66215D30CC}" presName="linear" presStyleCnt="0">
        <dgm:presLayoutVars>
          <dgm:dir/>
          <dgm:animLvl val="lvl"/>
          <dgm:resizeHandles val="exact"/>
        </dgm:presLayoutVars>
      </dgm:prSet>
      <dgm:spPr/>
      <dgm:t>
        <a:bodyPr/>
        <a:lstStyle/>
        <a:p>
          <a:endParaRPr lang="en-US"/>
        </a:p>
      </dgm:t>
    </dgm:pt>
    <dgm:pt modelId="{38C405B5-B717-4E4B-8518-735B4D1EAF91}" type="pres">
      <dgm:prSet presAssocID="{DCABF69E-4390-4DF0-BB40-0A3BE992A85C}" presName="parentLin" presStyleCnt="0"/>
      <dgm:spPr/>
      <dgm:t>
        <a:bodyPr/>
        <a:lstStyle/>
        <a:p>
          <a:endParaRPr lang="en-US"/>
        </a:p>
      </dgm:t>
    </dgm:pt>
    <dgm:pt modelId="{C49458F7-FE6B-4216-9835-A3B9CE1A6D7A}" type="pres">
      <dgm:prSet presAssocID="{DCABF69E-4390-4DF0-BB40-0A3BE992A85C}" presName="parentLeftMargin" presStyleLbl="node1" presStyleIdx="0" presStyleCnt="3"/>
      <dgm:spPr/>
      <dgm:t>
        <a:bodyPr/>
        <a:lstStyle/>
        <a:p>
          <a:endParaRPr lang="en-US"/>
        </a:p>
      </dgm:t>
    </dgm:pt>
    <dgm:pt modelId="{185C7F18-BBBF-458B-B199-F9A89B35229A}" type="pres">
      <dgm:prSet presAssocID="{DCABF69E-4390-4DF0-BB40-0A3BE992A85C}" presName="parentText" presStyleLbl="node1" presStyleIdx="0" presStyleCnt="3" custLinFactNeighborY="4138">
        <dgm:presLayoutVars>
          <dgm:chMax val="0"/>
          <dgm:bulletEnabled val="1"/>
        </dgm:presLayoutVars>
      </dgm:prSet>
      <dgm:spPr/>
      <dgm:t>
        <a:bodyPr/>
        <a:lstStyle/>
        <a:p>
          <a:endParaRPr lang="en-US"/>
        </a:p>
      </dgm:t>
    </dgm:pt>
    <dgm:pt modelId="{ED631A38-3E65-4938-A565-9E720D035388}" type="pres">
      <dgm:prSet presAssocID="{DCABF69E-4390-4DF0-BB40-0A3BE992A85C}" presName="negativeSpace" presStyleCnt="0"/>
      <dgm:spPr/>
      <dgm:t>
        <a:bodyPr/>
        <a:lstStyle/>
        <a:p>
          <a:endParaRPr lang="en-US"/>
        </a:p>
      </dgm:t>
    </dgm:pt>
    <dgm:pt modelId="{C2B84090-DC81-48B0-B709-FA19FE75D111}" type="pres">
      <dgm:prSet presAssocID="{DCABF69E-4390-4DF0-BB40-0A3BE992A85C}" presName="childText" presStyleLbl="conFgAcc1" presStyleIdx="0" presStyleCnt="3">
        <dgm:presLayoutVars>
          <dgm:bulletEnabled val="1"/>
        </dgm:presLayoutVars>
      </dgm:prSet>
      <dgm:spPr/>
      <dgm:t>
        <a:bodyPr/>
        <a:lstStyle/>
        <a:p>
          <a:endParaRPr lang="en-US"/>
        </a:p>
      </dgm:t>
    </dgm:pt>
    <dgm:pt modelId="{DD3E656C-1064-44C0-BB24-39C9706B8554}" type="pres">
      <dgm:prSet presAssocID="{CD8867D2-F281-4B98-A043-A45AD14ECFE8}" presName="spaceBetweenRectangles" presStyleCnt="0"/>
      <dgm:spPr/>
      <dgm:t>
        <a:bodyPr/>
        <a:lstStyle/>
        <a:p>
          <a:endParaRPr lang="en-US"/>
        </a:p>
      </dgm:t>
    </dgm:pt>
    <dgm:pt modelId="{4661C292-B566-416F-B7F6-6CCE091C96F4}" type="pres">
      <dgm:prSet presAssocID="{E7A40651-000B-43B8-8ADF-9863CC853407}" presName="parentLin" presStyleCnt="0"/>
      <dgm:spPr/>
      <dgm:t>
        <a:bodyPr/>
        <a:lstStyle/>
        <a:p>
          <a:endParaRPr lang="en-US"/>
        </a:p>
      </dgm:t>
    </dgm:pt>
    <dgm:pt modelId="{439AC2BF-2F0F-46ED-8517-6FCB56B5626F}" type="pres">
      <dgm:prSet presAssocID="{E7A40651-000B-43B8-8ADF-9863CC853407}" presName="parentLeftMargin" presStyleLbl="node1" presStyleIdx="0" presStyleCnt="3"/>
      <dgm:spPr/>
      <dgm:t>
        <a:bodyPr/>
        <a:lstStyle/>
        <a:p>
          <a:endParaRPr lang="en-US"/>
        </a:p>
      </dgm:t>
    </dgm:pt>
    <dgm:pt modelId="{358903D2-9525-4802-B28B-DBA788F4D4FC}" type="pres">
      <dgm:prSet presAssocID="{E7A40651-000B-43B8-8ADF-9863CC853407}" presName="parentText" presStyleLbl="node1" presStyleIdx="1" presStyleCnt="3">
        <dgm:presLayoutVars>
          <dgm:chMax val="0"/>
          <dgm:bulletEnabled val="1"/>
        </dgm:presLayoutVars>
      </dgm:prSet>
      <dgm:spPr/>
      <dgm:t>
        <a:bodyPr/>
        <a:lstStyle/>
        <a:p>
          <a:endParaRPr lang="en-US"/>
        </a:p>
      </dgm:t>
    </dgm:pt>
    <dgm:pt modelId="{CB8FB0A6-17F4-42A1-B6F8-212E70A721F0}" type="pres">
      <dgm:prSet presAssocID="{E7A40651-000B-43B8-8ADF-9863CC853407}" presName="negativeSpace" presStyleCnt="0"/>
      <dgm:spPr/>
      <dgm:t>
        <a:bodyPr/>
        <a:lstStyle/>
        <a:p>
          <a:endParaRPr lang="en-US"/>
        </a:p>
      </dgm:t>
    </dgm:pt>
    <dgm:pt modelId="{B25F203C-72EA-43A3-8692-A74F2338C43E}" type="pres">
      <dgm:prSet presAssocID="{E7A40651-000B-43B8-8ADF-9863CC853407}" presName="childText" presStyleLbl="conFgAcc1" presStyleIdx="1" presStyleCnt="3">
        <dgm:presLayoutVars>
          <dgm:bulletEnabled val="1"/>
        </dgm:presLayoutVars>
      </dgm:prSet>
      <dgm:spPr/>
      <dgm:t>
        <a:bodyPr/>
        <a:lstStyle/>
        <a:p>
          <a:endParaRPr lang="en-US"/>
        </a:p>
      </dgm:t>
    </dgm:pt>
    <dgm:pt modelId="{33ECEE2E-1084-4058-8BFF-E26BD3C6632F}" type="pres">
      <dgm:prSet presAssocID="{4F340A80-2626-4250-A026-639866CC6B9F}" presName="spaceBetweenRectangles" presStyleCnt="0"/>
      <dgm:spPr/>
      <dgm:t>
        <a:bodyPr/>
        <a:lstStyle/>
        <a:p>
          <a:endParaRPr lang="en-US"/>
        </a:p>
      </dgm:t>
    </dgm:pt>
    <dgm:pt modelId="{F41BD79E-C1D9-4CD5-966A-EB705B371B66}" type="pres">
      <dgm:prSet presAssocID="{870DAC29-2025-4D45-8404-533D51C92012}" presName="parentLin" presStyleCnt="0"/>
      <dgm:spPr/>
      <dgm:t>
        <a:bodyPr/>
        <a:lstStyle/>
        <a:p>
          <a:endParaRPr lang="en-US"/>
        </a:p>
      </dgm:t>
    </dgm:pt>
    <dgm:pt modelId="{D26AED20-471D-4CF7-AF31-DD2BE08478BE}" type="pres">
      <dgm:prSet presAssocID="{870DAC29-2025-4D45-8404-533D51C92012}" presName="parentLeftMargin" presStyleLbl="node1" presStyleIdx="1" presStyleCnt="3"/>
      <dgm:spPr/>
      <dgm:t>
        <a:bodyPr/>
        <a:lstStyle/>
        <a:p>
          <a:endParaRPr lang="en-US"/>
        </a:p>
      </dgm:t>
    </dgm:pt>
    <dgm:pt modelId="{4FFF59BB-8A80-4297-91F9-333651BB2FA8}" type="pres">
      <dgm:prSet presAssocID="{870DAC29-2025-4D45-8404-533D51C92012}" presName="parentText" presStyleLbl="node1" presStyleIdx="2" presStyleCnt="3">
        <dgm:presLayoutVars>
          <dgm:chMax val="0"/>
          <dgm:bulletEnabled val="1"/>
        </dgm:presLayoutVars>
      </dgm:prSet>
      <dgm:spPr/>
      <dgm:t>
        <a:bodyPr/>
        <a:lstStyle/>
        <a:p>
          <a:endParaRPr lang="en-US"/>
        </a:p>
      </dgm:t>
    </dgm:pt>
    <dgm:pt modelId="{B2512531-2ECA-4342-925A-51EDE2832366}" type="pres">
      <dgm:prSet presAssocID="{870DAC29-2025-4D45-8404-533D51C92012}" presName="negativeSpace" presStyleCnt="0"/>
      <dgm:spPr/>
      <dgm:t>
        <a:bodyPr/>
        <a:lstStyle/>
        <a:p>
          <a:endParaRPr lang="en-US"/>
        </a:p>
      </dgm:t>
    </dgm:pt>
    <dgm:pt modelId="{8BCD867A-E434-4B9C-8067-3A37E8B59978}" type="pres">
      <dgm:prSet presAssocID="{870DAC29-2025-4D45-8404-533D51C92012}" presName="childText" presStyleLbl="conFgAcc1" presStyleIdx="2" presStyleCnt="3">
        <dgm:presLayoutVars>
          <dgm:bulletEnabled val="1"/>
        </dgm:presLayoutVars>
      </dgm:prSet>
      <dgm:spPr/>
      <dgm:t>
        <a:bodyPr/>
        <a:lstStyle/>
        <a:p>
          <a:endParaRPr lang="en-US"/>
        </a:p>
      </dgm:t>
    </dgm:pt>
  </dgm:ptLst>
  <dgm:cxnLst>
    <dgm:cxn modelId="{AEAF0FF1-6388-4676-B837-159F1437C4BF}" type="presOf" srcId="{F35E3F01-B5D8-4343-A25C-F9C663BA0B26}" destId="{C2B84090-DC81-48B0-B709-FA19FE75D111}" srcOrd="0" destOrd="2" presId="urn:microsoft.com/office/officeart/2005/8/layout/list1"/>
    <dgm:cxn modelId="{76823F46-9763-4572-8470-7AC5EEEB00B6}" type="presOf" srcId="{9927EC3E-B75A-4911-A0FF-4D0FF1AB1D2D}" destId="{B25F203C-72EA-43A3-8692-A74F2338C43E}" srcOrd="0" destOrd="2" presId="urn:microsoft.com/office/officeart/2005/8/layout/list1"/>
    <dgm:cxn modelId="{3AB9FB3C-E0FF-48F0-96D8-C0ECFF75D95E}" srcId="{E7A40651-000B-43B8-8ADF-9863CC853407}" destId="{8CA98A5F-51C6-4F51-BD24-E2D05AEED013}" srcOrd="0" destOrd="0" parTransId="{BCC94D9F-82F9-43F9-B452-33912CAA6465}" sibTransId="{9780B8A9-7EB6-4A69-BEEB-27CC4505297D}"/>
    <dgm:cxn modelId="{71C05248-8C05-469A-91C8-549647E73FE9}" type="presOf" srcId="{0F7FDA57-EBE5-44EA-8C7D-EB339BBE8205}" destId="{8BCD867A-E434-4B9C-8067-3A37E8B59978}" srcOrd="0" destOrd="3" presId="urn:microsoft.com/office/officeart/2005/8/layout/list1"/>
    <dgm:cxn modelId="{2034CFF8-CAD2-4B7F-BA84-BFA5EBF027CE}" type="presOf" srcId="{870DAC29-2025-4D45-8404-533D51C92012}" destId="{4FFF59BB-8A80-4297-91F9-333651BB2FA8}" srcOrd="1" destOrd="0" presId="urn:microsoft.com/office/officeart/2005/8/layout/list1"/>
    <dgm:cxn modelId="{7F3454F0-BF9A-431E-9160-8981CFBBA70A}" srcId="{E7E5305D-12B4-4E8A-A84D-CC66215D30CC}" destId="{870DAC29-2025-4D45-8404-533D51C92012}" srcOrd="2" destOrd="0" parTransId="{5B84D92E-9C33-46BC-9EB3-3B135DBBD442}" sibTransId="{504B20AA-F566-4F4F-9304-2E731C5DCD0E}"/>
    <dgm:cxn modelId="{8C6E91F0-6C9D-465E-A272-8F24DC6F9517}" type="presOf" srcId="{27400B05-6661-4D67-8CF3-52AE83BDE2EB}" destId="{8BCD867A-E434-4B9C-8067-3A37E8B59978}" srcOrd="0" destOrd="1" presId="urn:microsoft.com/office/officeart/2005/8/layout/list1"/>
    <dgm:cxn modelId="{206D0952-1B9E-437D-8246-774E15DC0F74}" srcId="{870DAC29-2025-4D45-8404-533D51C92012}" destId="{A6F956B9-488F-4E74-B896-5EDCEA09E59C}" srcOrd="0" destOrd="0" parTransId="{C932F378-5C3F-49F4-9FEB-0C3A88A1A57E}" sibTransId="{6FDD1E53-53CD-42CA-9F94-8A23E168AF07}"/>
    <dgm:cxn modelId="{7AC45B18-2C05-43F9-9089-764D25631F3C}" srcId="{DCABF69E-4390-4DF0-BB40-0A3BE992A85C}" destId="{F35E3F01-B5D8-4343-A25C-F9C663BA0B26}" srcOrd="2" destOrd="0" parTransId="{8FB7644E-61AD-45FE-B993-65C110BC1DEC}" sibTransId="{F7D6DC04-90E6-44A1-B44B-C9B86D3ECD05}"/>
    <dgm:cxn modelId="{FE2D2E99-5A5C-45BB-8D49-5DE3F2001FC6}" type="presOf" srcId="{870DAC29-2025-4D45-8404-533D51C92012}" destId="{D26AED20-471D-4CF7-AF31-DD2BE08478BE}" srcOrd="0" destOrd="0" presId="urn:microsoft.com/office/officeart/2005/8/layout/list1"/>
    <dgm:cxn modelId="{733B9A33-38BD-4CC3-9350-56112AB886B7}" type="presOf" srcId="{C9B96569-2A22-4EB4-BEA8-2F69B3D4B7AD}" destId="{C2B84090-DC81-48B0-B709-FA19FE75D111}" srcOrd="0" destOrd="1" presId="urn:microsoft.com/office/officeart/2005/8/layout/list1"/>
    <dgm:cxn modelId="{7CD8F9E3-C024-475B-8439-3EBDF702729A}" srcId="{DCABF69E-4390-4DF0-BB40-0A3BE992A85C}" destId="{C9B96569-2A22-4EB4-BEA8-2F69B3D4B7AD}" srcOrd="1" destOrd="0" parTransId="{D701A7EC-D874-47DE-B4AA-F3FFBA631D93}" sibTransId="{95D93E72-405A-4388-B491-2733B91B97D9}"/>
    <dgm:cxn modelId="{CE36BB75-C107-4015-83E0-525F007E9947}" srcId="{E7A40651-000B-43B8-8ADF-9863CC853407}" destId="{9927EC3E-B75A-4911-A0FF-4D0FF1AB1D2D}" srcOrd="2" destOrd="0" parTransId="{4F156D38-5F7C-46AD-9494-732F79A989DE}" sibTransId="{0951A032-516B-4C5A-B82B-F10DEFAA7A7D}"/>
    <dgm:cxn modelId="{0CB96034-49F8-4494-A15A-FAD73996F598}" srcId="{E7E5305D-12B4-4E8A-A84D-CC66215D30CC}" destId="{DCABF69E-4390-4DF0-BB40-0A3BE992A85C}" srcOrd="0" destOrd="0" parTransId="{254FA57B-E930-4867-9EA3-730F185FFD6E}" sibTransId="{CD8867D2-F281-4B98-A043-A45AD14ECFE8}"/>
    <dgm:cxn modelId="{7443B1C0-28AF-445D-9459-C3E4F71F95FB}" type="presOf" srcId="{8CA98A5F-51C6-4F51-BD24-E2D05AEED013}" destId="{B25F203C-72EA-43A3-8692-A74F2338C43E}" srcOrd="0" destOrd="0" presId="urn:microsoft.com/office/officeart/2005/8/layout/list1"/>
    <dgm:cxn modelId="{71F161E8-B07D-4F91-A39E-172B8035DBC4}" srcId="{E7A40651-000B-43B8-8ADF-9863CC853407}" destId="{E0DE92CD-0E13-4710-BD54-5DD2208B5804}" srcOrd="3" destOrd="0" parTransId="{4F7BE190-0F30-4829-9CCC-FC8874E659C1}" sibTransId="{022DF7CC-2BB8-43B6-92E5-622558DA3A44}"/>
    <dgm:cxn modelId="{3FBD89DD-1608-421C-9B49-C91221C6352E}" srcId="{E7E5305D-12B4-4E8A-A84D-CC66215D30CC}" destId="{E7A40651-000B-43B8-8ADF-9863CC853407}" srcOrd="1" destOrd="0" parTransId="{10B16F40-9A4C-4CD5-B67A-CCF28DAA8D0C}" sibTransId="{4F340A80-2626-4250-A026-639866CC6B9F}"/>
    <dgm:cxn modelId="{01759B87-6C75-484E-BF3D-0D281E6A1BE1}" type="presOf" srcId="{DCABF69E-4390-4DF0-BB40-0A3BE992A85C}" destId="{185C7F18-BBBF-458B-B199-F9A89B35229A}" srcOrd="1" destOrd="0" presId="urn:microsoft.com/office/officeart/2005/8/layout/list1"/>
    <dgm:cxn modelId="{A35620F0-9668-4B21-9F40-15FDD4284569}" srcId="{E7A40651-000B-43B8-8ADF-9863CC853407}" destId="{9FA58F81-BFEF-4423-AE80-5A43652A0A89}" srcOrd="1" destOrd="0" parTransId="{D7A91E29-895A-4062-9885-87ECAA383313}" sibTransId="{246AC8E1-D535-4B5F-AAA0-3A5DFED0ADA2}"/>
    <dgm:cxn modelId="{58DA1698-7E6B-45BB-BD84-9B84A0E3B008}" srcId="{870DAC29-2025-4D45-8404-533D51C92012}" destId="{0F7FDA57-EBE5-44EA-8C7D-EB339BBE8205}" srcOrd="3" destOrd="0" parTransId="{B49DC8AA-BBD4-4934-8732-EE654041167C}" sibTransId="{5C9C8290-11AB-4261-B726-541B21817807}"/>
    <dgm:cxn modelId="{40C90A7D-46D8-4A19-B8E8-D667AE06F031}" type="presOf" srcId="{A6F956B9-488F-4E74-B896-5EDCEA09E59C}" destId="{8BCD867A-E434-4B9C-8067-3A37E8B59978}" srcOrd="0" destOrd="0" presId="urn:microsoft.com/office/officeart/2005/8/layout/list1"/>
    <dgm:cxn modelId="{AD4C8997-E2E3-4363-8694-6751F8461670}" type="presOf" srcId="{E0DE92CD-0E13-4710-BD54-5DD2208B5804}" destId="{B25F203C-72EA-43A3-8692-A74F2338C43E}" srcOrd="0" destOrd="3" presId="urn:microsoft.com/office/officeart/2005/8/layout/list1"/>
    <dgm:cxn modelId="{3B858322-30E6-442E-A623-3FC6EECC797A}" srcId="{870DAC29-2025-4D45-8404-533D51C92012}" destId="{BBA6FB77-241E-407E-9083-A2C400A610D8}" srcOrd="2" destOrd="0" parTransId="{F676D9CD-2CD2-412B-A489-3C0B748B692B}" sibTransId="{07F9E7A6-AF62-4737-8CA6-834FE48AE70B}"/>
    <dgm:cxn modelId="{9C0D02B0-9862-4BD7-A26A-CB8C485B0FA0}" srcId="{DCABF69E-4390-4DF0-BB40-0A3BE992A85C}" destId="{B11503D9-5A1E-4989-9E01-D6D2A6B6CD14}" srcOrd="0" destOrd="0" parTransId="{F7B885E4-1B52-4A72-9983-286811BD483C}" sibTransId="{A93B4795-19A7-4008-A1F0-612500EC8B64}"/>
    <dgm:cxn modelId="{E1824EDF-4AC7-4A3B-88B3-E1D1A17A452A}" type="presOf" srcId="{E7A40651-000B-43B8-8ADF-9863CC853407}" destId="{439AC2BF-2F0F-46ED-8517-6FCB56B5626F}" srcOrd="0" destOrd="0" presId="urn:microsoft.com/office/officeart/2005/8/layout/list1"/>
    <dgm:cxn modelId="{43F7FE32-FA7E-43FE-A422-CE8670B563CF}" type="presOf" srcId="{9FA58F81-BFEF-4423-AE80-5A43652A0A89}" destId="{B25F203C-72EA-43A3-8692-A74F2338C43E}" srcOrd="0" destOrd="1" presId="urn:microsoft.com/office/officeart/2005/8/layout/list1"/>
    <dgm:cxn modelId="{C32D3569-662A-413F-AFE0-5EF4680691AE}" type="presOf" srcId="{E7A40651-000B-43B8-8ADF-9863CC853407}" destId="{358903D2-9525-4802-B28B-DBA788F4D4FC}" srcOrd="1" destOrd="0" presId="urn:microsoft.com/office/officeart/2005/8/layout/list1"/>
    <dgm:cxn modelId="{9833936A-F5A0-45EB-868B-8C686E99FD20}" type="presOf" srcId="{E7E5305D-12B4-4E8A-A84D-CC66215D30CC}" destId="{46E0BEED-21FE-41EF-B67C-25904327CFA2}" srcOrd="0" destOrd="0" presId="urn:microsoft.com/office/officeart/2005/8/layout/list1"/>
    <dgm:cxn modelId="{573290B0-B9B7-4213-AB81-5EA4AF2F61F8}" type="presOf" srcId="{DCABF69E-4390-4DF0-BB40-0A3BE992A85C}" destId="{C49458F7-FE6B-4216-9835-A3B9CE1A6D7A}" srcOrd="0" destOrd="0" presId="urn:microsoft.com/office/officeart/2005/8/layout/list1"/>
    <dgm:cxn modelId="{C8C69D05-8B51-4412-9C9E-3C32313111EB}" srcId="{870DAC29-2025-4D45-8404-533D51C92012}" destId="{27400B05-6661-4D67-8CF3-52AE83BDE2EB}" srcOrd="1" destOrd="0" parTransId="{71C0B5FE-1E37-458C-BA26-38B55151C257}" sibTransId="{2BD07F12-1B3E-41E8-BFC3-F94BE7F33B1F}"/>
    <dgm:cxn modelId="{6D31364D-F951-4937-A8D2-25B8C3BA5706}" type="presOf" srcId="{B11503D9-5A1E-4989-9E01-D6D2A6B6CD14}" destId="{C2B84090-DC81-48B0-B709-FA19FE75D111}" srcOrd="0" destOrd="0" presId="urn:microsoft.com/office/officeart/2005/8/layout/list1"/>
    <dgm:cxn modelId="{9062FBE3-43EF-4DAE-81D0-1927D1DFBC5C}" type="presOf" srcId="{BBA6FB77-241E-407E-9083-A2C400A610D8}" destId="{8BCD867A-E434-4B9C-8067-3A37E8B59978}" srcOrd="0" destOrd="2" presId="urn:microsoft.com/office/officeart/2005/8/layout/list1"/>
    <dgm:cxn modelId="{BFF81A93-98B7-4580-AC93-47F132ABBC28}" type="presParOf" srcId="{46E0BEED-21FE-41EF-B67C-25904327CFA2}" destId="{38C405B5-B717-4E4B-8518-735B4D1EAF91}" srcOrd="0" destOrd="0" presId="urn:microsoft.com/office/officeart/2005/8/layout/list1"/>
    <dgm:cxn modelId="{008D199B-C916-4ED1-9FEB-66B2731E5BED}" type="presParOf" srcId="{38C405B5-B717-4E4B-8518-735B4D1EAF91}" destId="{C49458F7-FE6B-4216-9835-A3B9CE1A6D7A}" srcOrd="0" destOrd="0" presId="urn:microsoft.com/office/officeart/2005/8/layout/list1"/>
    <dgm:cxn modelId="{D64152D9-BD06-478B-8B22-F4757724886A}" type="presParOf" srcId="{38C405B5-B717-4E4B-8518-735B4D1EAF91}" destId="{185C7F18-BBBF-458B-B199-F9A89B35229A}" srcOrd="1" destOrd="0" presId="urn:microsoft.com/office/officeart/2005/8/layout/list1"/>
    <dgm:cxn modelId="{9021566D-01F1-4A42-8471-0F32C94996CD}" type="presParOf" srcId="{46E0BEED-21FE-41EF-B67C-25904327CFA2}" destId="{ED631A38-3E65-4938-A565-9E720D035388}" srcOrd="1" destOrd="0" presId="urn:microsoft.com/office/officeart/2005/8/layout/list1"/>
    <dgm:cxn modelId="{3FD651C9-5C02-4EE4-AC08-A036A533D020}" type="presParOf" srcId="{46E0BEED-21FE-41EF-B67C-25904327CFA2}" destId="{C2B84090-DC81-48B0-B709-FA19FE75D111}" srcOrd="2" destOrd="0" presId="urn:microsoft.com/office/officeart/2005/8/layout/list1"/>
    <dgm:cxn modelId="{64FD2D5D-B465-468D-B5D1-5A1F583782A5}" type="presParOf" srcId="{46E0BEED-21FE-41EF-B67C-25904327CFA2}" destId="{DD3E656C-1064-44C0-BB24-39C9706B8554}" srcOrd="3" destOrd="0" presId="urn:microsoft.com/office/officeart/2005/8/layout/list1"/>
    <dgm:cxn modelId="{3B53602A-3B42-4380-9925-1A725EBEF686}" type="presParOf" srcId="{46E0BEED-21FE-41EF-B67C-25904327CFA2}" destId="{4661C292-B566-416F-B7F6-6CCE091C96F4}" srcOrd="4" destOrd="0" presId="urn:microsoft.com/office/officeart/2005/8/layout/list1"/>
    <dgm:cxn modelId="{37E17407-B987-47A3-B108-F239D6F39D21}" type="presParOf" srcId="{4661C292-B566-416F-B7F6-6CCE091C96F4}" destId="{439AC2BF-2F0F-46ED-8517-6FCB56B5626F}" srcOrd="0" destOrd="0" presId="urn:microsoft.com/office/officeart/2005/8/layout/list1"/>
    <dgm:cxn modelId="{C69324E9-665F-459F-98A4-3001720A772D}" type="presParOf" srcId="{4661C292-B566-416F-B7F6-6CCE091C96F4}" destId="{358903D2-9525-4802-B28B-DBA788F4D4FC}" srcOrd="1" destOrd="0" presId="urn:microsoft.com/office/officeart/2005/8/layout/list1"/>
    <dgm:cxn modelId="{9EAEE4C2-7599-4E2F-864D-B342C2E66BEB}" type="presParOf" srcId="{46E0BEED-21FE-41EF-B67C-25904327CFA2}" destId="{CB8FB0A6-17F4-42A1-B6F8-212E70A721F0}" srcOrd="5" destOrd="0" presId="urn:microsoft.com/office/officeart/2005/8/layout/list1"/>
    <dgm:cxn modelId="{B026369D-2096-4C6D-AB33-74E91B5D886F}" type="presParOf" srcId="{46E0BEED-21FE-41EF-B67C-25904327CFA2}" destId="{B25F203C-72EA-43A3-8692-A74F2338C43E}" srcOrd="6" destOrd="0" presId="urn:microsoft.com/office/officeart/2005/8/layout/list1"/>
    <dgm:cxn modelId="{67410FD7-8CE8-4233-946B-62499CBDDC36}" type="presParOf" srcId="{46E0BEED-21FE-41EF-B67C-25904327CFA2}" destId="{33ECEE2E-1084-4058-8BFF-E26BD3C6632F}" srcOrd="7" destOrd="0" presId="urn:microsoft.com/office/officeart/2005/8/layout/list1"/>
    <dgm:cxn modelId="{FA833BE1-255C-4BCA-AF4E-E4F43CE5207D}" type="presParOf" srcId="{46E0BEED-21FE-41EF-B67C-25904327CFA2}" destId="{F41BD79E-C1D9-4CD5-966A-EB705B371B66}" srcOrd="8" destOrd="0" presId="urn:microsoft.com/office/officeart/2005/8/layout/list1"/>
    <dgm:cxn modelId="{83AAC0E4-7C86-43D3-9A90-B7C6ED3DBFC0}" type="presParOf" srcId="{F41BD79E-C1D9-4CD5-966A-EB705B371B66}" destId="{D26AED20-471D-4CF7-AF31-DD2BE08478BE}" srcOrd="0" destOrd="0" presId="urn:microsoft.com/office/officeart/2005/8/layout/list1"/>
    <dgm:cxn modelId="{C6F247A8-14EE-4841-AE07-8FA21C11F8D2}" type="presParOf" srcId="{F41BD79E-C1D9-4CD5-966A-EB705B371B66}" destId="{4FFF59BB-8A80-4297-91F9-333651BB2FA8}" srcOrd="1" destOrd="0" presId="urn:microsoft.com/office/officeart/2005/8/layout/list1"/>
    <dgm:cxn modelId="{E2B07EB6-37FB-4FE8-9C38-CD59839589F6}" type="presParOf" srcId="{46E0BEED-21FE-41EF-B67C-25904327CFA2}" destId="{B2512531-2ECA-4342-925A-51EDE2832366}" srcOrd="9" destOrd="0" presId="urn:microsoft.com/office/officeart/2005/8/layout/list1"/>
    <dgm:cxn modelId="{A3EA70C3-1104-40BA-AEED-3A5B6B0A33C4}" type="presParOf" srcId="{46E0BEED-21FE-41EF-B67C-25904327CFA2}" destId="{8BCD867A-E434-4B9C-8067-3A37E8B5997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7363"/>
          </a:xfrm>
          <a:prstGeom prst="rect">
            <a:avLst/>
          </a:prstGeom>
        </p:spPr>
        <p:txBody>
          <a:bodyPr vert="horz" lIns="91440" tIns="45720" rIns="91440" bIns="45720" rtlCol="0"/>
          <a:lstStyle>
            <a:lvl1pPr algn="l" defTabSz="584140" hangingPunct="0">
              <a:defRPr sz="1200">
                <a:latin typeface="Helvetica Light" charset="0"/>
                <a:ea typeface="Helvetica Light" charset="0"/>
                <a:cs typeface="Helvetica Light" charset="0"/>
                <a:sym typeface="Helvetica Light" charset="0"/>
              </a:defRPr>
            </a:lvl1pPr>
          </a:lstStyle>
          <a:p>
            <a:pPr>
              <a:defRPr/>
            </a:pPr>
            <a:endParaRPr lang="en-US"/>
          </a:p>
        </p:txBody>
      </p:sp>
      <p:sp>
        <p:nvSpPr>
          <p:cNvPr id="3" name="Date Placeholder 2"/>
          <p:cNvSpPr>
            <a:spLocks noGrp="1"/>
          </p:cNvSpPr>
          <p:nvPr>
            <p:ph type="dt" idx="1"/>
          </p:nvPr>
        </p:nvSpPr>
        <p:spPr>
          <a:xfrm>
            <a:off x="7366000" y="0"/>
            <a:ext cx="5635625" cy="487363"/>
          </a:xfrm>
          <a:prstGeom prst="rect">
            <a:avLst/>
          </a:prstGeom>
        </p:spPr>
        <p:txBody>
          <a:bodyPr vert="horz" lIns="91440" tIns="45720" rIns="91440" bIns="45720" rtlCol="0"/>
          <a:lstStyle>
            <a:lvl1pPr algn="r" defTabSz="584140" hangingPunct="0">
              <a:defRPr sz="1200">
                <a:latin typeface="Helvetica Light" charset="0"/>
                <a:ea typeface="Helvetica Light" charset="0"/>
                <a:cs typeface="Helvetica Light" charset="0"/>
                <a:sym typeface="Helvetica Light" charset="0"/>
              </a:defRPr>
            </a:lvl1pPr>
          </a:lstStyle>
          <a:p>
            <a:pPr>
              <a:defRPr/>
            </a:pPr>
            <a:fld id="{44D1CE1D-D46C-4445-8695-DA4A87E3C6F2}" type="datetimeFigureOut">
              <a:rPr lang="en-US"/>
              <a:pPr>
                <a:defRPr/>
              </a:pPr>
              <a:t>10/23/14</a:t>
            </a:fld>
            <a:endParaRPr lang="en-US"/>
          </a:p>
        </p:txBody>
      </p:sp>
      <p:sp>
        <p:nvSpPr>
          <p:cNvPr id="4" name="Slide Image Placeholder 3"/>
          <p:cNvSpPr>
            <a:spLocks noGrp="1" noRot="1" noChangeAspect="1"/>
          </p:cNvSpPr>
          <p:nvPr>
            <p:ph type="sldImg" idx="2"/>
          </p:nvPr>
        </p:nvSpPr>
        <p:spPr>
          <a:xfrm>
            <a:off x="4064000" y="731838"/>
            <a:ext cx="4876800" cy="36576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1300163" y="4632325"/>
            <a:ext cx="10404475" cy="43894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264650"/>
            <a:ext cx="5635625" cy="487363"/>
          </a:xfrm>
          <a:prstGeom prst="rect">
            <a:avLst/>
          </a:prstGeom>
        </p:spPr>
        <p:txBody>
          <a:bodyPr vert="horz" lIns="91440" tIns="45720" rIns="91440" bIns="45720" rtlCol="0" anchor="b"/>
          <a:lstStyle>
            <a:lvl1pPr algn="l" defTabSz="584140" hangingPunct="0">
              <a:defRPr sz="1200">
                <a:latin typeface="Helvetica Light" charset="0"/>
                <a:ea typeface="Helvetica Light" charset="0"/>
                <a:cs typeface="Helvetica Light" charset="0"/>
                <a:sym typeface="Helvetica Light" charset="0"/>
              </a:defRPr>
            </a:lvl1pPr>
          </a:lstStyle>
          <a:p>
            <a:pPr>
              <a:defRPr/>
            </a:pPr>
            <a:endParaRPr lang="en-US"/>
          </a:p>
        </p:txBody>
      </p:sp>
      <p:sp>
        <p:nvSpPr>
          <p:cNvPr id="7" name="Slide Number Placeholder 6"/>
          <p:cNvSpPr>
            <a:spLocks noGrp="1"/>
          </p:cNvSpPr>
          <p:nvPr>
            <p:ph type="sldNum" sz="quarter" idx="5"/>
          </p:nvPr>
        </p:nvSpPr>
        <p:spPr>
          <a:xfrm>
            <a:off x="7366000" y="9264650"/>
            <a:ext cx="5635625" cy="487363"/>
          </a:xfrm>
          <a:prstGeom prst="rect">
            <a:avLst/>
          </a:prstGeom>
        </p:spPr>
        <p:txBody>
          <a:bodyPr vert="horz" lIns="91440" tIns="45720" rIns="91440" bIns="45720" rtlCol="0" anchor="b"/>
          <a:lstStyle>
            <a:lvl1pPr algn="r" defTabSz="584140" hangingPunct="0">
              <a:defRPr sz="1200">
                <a:latin typeface="Helvetica Light" charset="0"/>
                <a:ea typeface="Helvetica Light" charset="0"/>
                <a:cs typeface="Helvetica Light" charset="0"/>
                <a:sym typeface="Helvetica Light" charset="0"/>
              </a:defRPr>
            </a:lvl1pPr>
          </a:lstStyle>
          <a:p>
            <a:pPr>
              <a:defRPr/>
            </a:pPr>
            <a:fld id="{AE14FD82-5BF1-4793-A443-D9A6DB197F82}" type="slidenum">
              <a:rPr lang="en-US"/>
              <a:pPr>
                <a:defRPr/>
              </a:pPr>
              <a:t>‹#›</a:t>
            </a:fld>
            <a:endParaRPr lang="en-US"/>
          </a:p>
        </p:txBody>
      </p:sp>
    </p:spTree>
    <p:extLst>
      <p:ext uri="{BB962C8B-B14F-4D97-AF65-F5344CB8AC3E}">
        <p14:creationId xmlns:p14="http://schemas.microsoft.com/office/powerpoint/2010/main" val="21342394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455590" algn="l" rtl="0" eaLnBrk="0" fontAlgn="base" hangingPunct="0">
      <a:spcBef>
        <a:spcPct val="30000"/>
      </a:spcBef>
      <a:spcAft>
        <a:spcPct val="0"/>
      </a:spcAft>
      <a:defRPr sz="1100" kern="1200">
        <a:solidFill>
          <a:schemeClr val="tx1"/>
        </a:solidFill>
        <a:latin typeface="+mn-lt"/>
        <a:ea typeface="+mn-ea"/>
        <a:cs typeface="+mn-cs"/>
      </a:defRPr>
    </a:lvl2pPr>
    <a:lvl3pPr marL="912767" algn="l" rtl="0" eaLnBrk="0" fontAlgn="base" hangingPunct="0">
      <a:spcBef>
        <a:spcPct val="30000"/>
      </a:spcBef>
      <a:spcAft>
        <a:spcPct val="0"/>
      </a:spcAft>
      <a:defRPr sz="1100" kern="1200">
        <a:solidFill>
          <a:schemeClr val="tx1"/>
        </a:solidFill>
        <a:latin typeface="+mn-lt"/>
        <a:ea typeface="+mn-ea"/>
        <a:cs typeface="+mn-cs"/>
      </a:defRPr>
    </a:lvl3pPr>
    <a:lvl4pPr marL="1369943" algn="l" rtl="0" eaLnBrk="0" fontAlgn="base" hangingPunct="0">
      <a:spcBef>
        <a:spcPct val="30000"/>
      </a:spcBef>
      <a:spcAft>
        <a:spcPct val="0"/>
      </a:spcAft>
      <a:defRPr sz="1100" kern="1200">
        <a:solidFill>
          <a:schemeClr val="tx1"/>
        </a:solidFill>
        <a:latin typeface="+mn-lt"/>
        <a:ea typeface="+mn-ea"/>
        <a:cs typeface="+mn-cs"/>
      </a:defRPr>
    </a:lvl4pPr>
    <a:lvl5pPr marL="1827119" algn="l" rtl="0" eaLnBrk="0" fontAlgn="base" hangingPunct="0">
      <a:spcBef>
        <a:spcPct val="30000"/>
      </a:spcBef>
      <a:spcAft>
        <a:spcPct val="0"/>
      </a:spcAft>
      <a:defRPr sz="1100" kern="1200">
        <a:solidFill>
          <a:schemeClr val="tx1"/>
        </a:solidFill>
        <a:latin typeface="+mn-lt"/>
        <a:ea typeface="+mn-ea"/>
        <a:cs typeface="+mn-cs"/>
      </a:defRPr>
    </a:lvl5pPr>
    <a:lvl6pPr marL="2285650" algn="l" defTabSz="914260" rtl="0" eaLnBrk="1" latinLnBrk="0" hangingPunct="1">
      <a:defRPr sz="1100" kern="1200">
        <a:solidFill>
          <a:schemeClr val="tx1"/>
        </a:solidFill>
        <a:latin typeface="+mn-lt"/>
        <a:ea typeface="+mn-ea"/>
        <a:cs typeface="+mn-cs"/>
      </a:defRPr>
    </a:lvl6pPr>
    <a:lvl7pPr marL="2742778" algn="l" defTabSz="914260" rtl="0" eaLnBrk="1" latinLnBrk="0" hangingPunct="1">
      <a:defRPr sz="1100" kern="1200">
        <a:solidFill>
          <a:schemeClr val="tx1"/>
        </a:solidFill>
        <a:latin typeface="+mn-lt"/>
        <a:ea typeface="+mn-ea"/>
        <a:cs typeface="+mn-cs"/>
      </a:defRPr>
    </a:lvl7pPr>
    <a:lvl8pPr marL="3199909" algn="l" defTabSz="914260" rtl="0" eaLnBrk="1" latinLnBrk="0" hangingPunct="1">
      <a:defRPr sz="1100" kern="1200">
        <a:solidFill>
          <a:schemeClr val="tx1"/>
        </a:solidFill>
        <a:latin typeface="+mn-lt"/>
        <a:ea typeface="+mn-ea"/>
        <a:cs typeface="+mn-cs"/>
      </a:defRPr>
    </a:lvl8pPr>
    <a:lvl9pPr marL="3657039" algn="l" defTabSz="9142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 Id="rId3" Type="http://schemas.openxmlformats.org/officeDocument/2006/relationships/hyperlink" Target="http://nonsolus/projectgovernance/changerequests.htm"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Attendees:</a:t>
            </a:r>
            <a:r>
              <a:rPr lang="en-US" baseline="0" dirty="0" smtClean="0"/>
              <a:t> Slaton, Jim;  Kortekaas, Mark; Allen, Bradley P; Shillum, Chris A; Swenson, Eric; McBeath, Darin W; Kohler, Curt;  Griffiths, Gillian; Benson, David; Mahaya, Donald; Stark</a:t>
            </a:r>
            <a:r>
              <a:rPr lang="en-US" baseline="0" smtClean="0"/>
              <a:t>, Wesley; van Acker, </a:t>
            </a:r>
            <a:r>
              <a:rPr lang="en-US" baseline="0" dirty="0" smtClean="0"/>
              <a:t>Saskia</a:t>
            </a:r>
            <a:endParaRPr lang="en-US" dirty="0"/>
          </a:p>
        </p:txBody>
      </p:sp>
      <p:sp>
        <p:nvSpPr>
          <p:cNvPr id="4" name="Slide Number Placeholder 3"/>
          <p:cNvSpPr>
            <a:spLocks noGrp="1"/>
          </p:cNvSpPr>
          <p:nvPr>
            <p:ph type="sldNum" sz="quarter" idx="10"/>
          </p:nvPr>
        </p:nvSpPr>
        <p:spPr/>
        <p:txBody>
          <a:bodyPr/>
          <a:lstStyle/>
          <a:p>
            <a:pPr>
              <a:defRPr/>
            </a:pPr>
            <a:fld id="{AE14FD82-5BF1-4793-A443-D9A6DB197F82}" type="slidenum">
              <a:rPr lang="en-US" smtClean="0"/>
              <a:pPr>
                <a:defRPr/>
              </a:pPr>
              <a:t>1</a:t>
            </a:fld>
            <a:endParaRPr lang="en-US"/>
          </a:p>
        </p:txBody>
      </p:sp>
    </p:spTree>
    <p:extLst>
      <p:ext uri="{BB962C8B-B14F-4D97-AF65-F5344CB8AC3E}">
        <p14:creationId xmlns:p14="http://schemas.microsoft.com/office/powerpoint/2010/main" val="4060832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88207" eaLnBrk="1" fontAlgn="auto" hangingPunct="1">
              <a:spcBef>
                <a:spcPts val="0"/>
              </a:spcBef>
              <a:spcAft>
                <a:spcPts val="0"/>
              </a:spcAft>
              <a:defRPr/>
            </a:pPr>
            <a:r>
              <a:rPr lang="en-GB" i="0" dirty="0" smtClean="0"/>
              <a:t>Complete the table</a:t>
            </a:r>
            <a:r>
              <a:rPr lang="en-GB" i="0" baseline="0" dirty="0" smtClean="0"/>
              <a:t> with all intangible benefits the project is expected to deliver</a:t>
            </a:r>
          </a:p>
          <a:p>
            <a:endParaRPr lang="en-US" dirty="0"/>
          </a:p>
        </p:txBody>
      </p:sp>
      <p:sp>
        <p:nvSpPr>
          <p:cNvPr id="4" name="Slide Number Placeholder 3"/>
          <p:cNvSpPr>
            <a:spLocks noGrp="1"/>
          </p:cNvSpPr>
          <p:nvPr>
            <p:ph type="sldNum" sz="quarter" idx="10"/>
          </p:nvPr>
        </p:nvSpPr>
        <p:spPr/>
        <p:txBody>
          <a:bodyPr/>
          <a:lstStyle/>
          <a:p>
            <a:fld id="{1F019A3D-325A-4588-AEE4-B60653A9B022}" type="slidenum">
              <a:rPr lang="en-US" smtClean="0"/>
              <a:t>33</a:t>
            </a:fld>
            <a:endParaRPr lang="en-US" dirty="0"/>
          </a:p>
        </p:txBody>
      </p:sp>
    </p:spTree>
    <p:extLst>
      <p:ext uri="{BB962C8B-B14F-4D97-AF65-F5344CB8AC3E}">
        <p14:creationId xmlns:p14="http://schemas.microsoft.com/office/powerpoint/2010/main" val="1524565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baseline="0" dirty="0" smtClean="0"/>
              <a:t>List high-level key project  milestones, including go live and post deployment closure activities.  (Includes project Execution and Transition phases)</a:t>
            </a:r>
            <a:endParaRPr lang="en-US" i="0" dirty="0"/>
          </a:p>
        </p:txBody>
      </p:sp>
      <p:sp>
        <p:nvSpPr>
          <p:cNvPr id="4" name="Slide Number Placeholder 3"/>
          <p:cNvSpPr>
            <a:spLocks noGrp="1"/>
          </p:cNvSpPr>
          <p:nvPr>
            <p:ph type="sldNum" sz="quarter" idx="10"/>
          </p:nvPr>
        </p:nvSpPr>
        <p:spPr/>
        <p:txBody>
          <a:bodyPr/>
          <a:lstStyle/>
          <a:p>
            <a:fld id="{1F019A3D-325A-4588-AEE4-B60653A9B022}" type="slidenum">
              <a:rPr lang="en-US" smtClean="0"/>
              <a:t>34</a:t>
            </a:fld>
            <a:endParaRPr lang="en-US" dirty="0"/>
          </a:p>
        </p:txBody>
      </p:sp>
    </p:spTree>
    <p:extLst>
      <p:ext uri="{BB962C8B-B14F-4D97-AF65-F5344CB8AC3E}">
        <p14:creationId xmlns:p14="http://schemas.microsoft.com/office/powerpoint/2010/main" val="2595314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smtClean="0"/>
              <a:t>Provide details of the risks and issues for the project</a:t>
            </a:r>
          </a:p>
          <a:p>
            <a:r>
              <a:rPr lang="en-GB" i="0" dirty="0" smtClean="0"/>
              <a:t>Likelihood:  High,</a:t>
            </a:r>
            <a:r>
              <a:rPr lang="en-GB" i="0" baseline="0" dirty="0" smtClean="0"/>
              <a:t> Medium, Low</a:t>
            </a:r>
          </a:p>
          <a:p>
            <a:r>
              <a:rPr lang="en-GB" i="0" baseline="0" dirty="0" smtClean="0"/>
              <a:t>Impact:  Minor, Moderate, Severe</a:t>
            </a:r>
            <a:endParaRPr lang="en-US" i="0" dirty="0"/>
          </a:p>
        </p:txBody>
      </p:sp>
      <p:sp>
        <p:nvSpPr>
          <p:cNvPr id="4" name="Slide Number Placeholder 3"/>
          <p:cNvSpPr>
            <a:spLocks noGrp="1"/>
          </p:cNvSpPr>
          <p:nvPr>
            <p:ph type="sldNum" sz="quarter" idx="10"/>
          </p:nvPr>
        </p:nvSpPr>
        <p:spPr/>
        <p:txBody>
          <a:bodyPr/>
          <a:lstStyle/>
          <a:p>
            <a:fld id="{1F019A3D-325A-4588-AEE4-B60653A9B022}" type="slidenum">
              <a:rPr lang="en-US" smtClean="0"/>
              <a:t>35</a:t>
            </a:fld>
            <a:endParaRPr lang="en-US" dirty="0"/>
          </a:p>
        </p:txBody>
      </p:sp>
    </p:spTree>
    <p:extLst>
      <p:ext uri="{BB962C8B-B14F-4D97-AF65-F5344CB8AC3E}">
        <p14:creationId xmlns:p14="http://schemas.microsoft.com/office/powerpoint/2010/main" val="2661147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smtClean="0"/>
              <a:t>Provide details of the risks and issues for the project</a:t>
            </a:r>
          </a:p>
          <a:p>
            <a:r>
              <a:rPr lang="en-GB" i="0" dirty="0" smtClean="0"/>
              <a:t>Likelihood:  High,</a:t>
            </a:r>
            <a:r>
              <a:rPr lang="en-GB" i="0" baseline="0" dirty="0" smtClean="0"/>
              <a:t> Medium, Low</a:t>
            </a:r>
          </a:p>
          <a:p>
            <a:r>
              <a:rPr lang="en-GB" i="0" baseline="0" dirty="0" smtClean="0"/>
              <a:t>Impact:  Minor, Moderate, Severe</a:t>
            </a:r>
            <a:endParaRPr lang="en-US" i="0" dirty="0"/>
          </a:p>
        </p:txBody>
      </p:sp>
      <p:sp>
        <p:nvSpPr>
          <p:cNvPr id="4" name="Slide Number Placeholder 3"/>
          <p:cNvSpPr>
            <a:spLocks noGrp="1"/>
          </p:cNvSpPr>
          <p:nvPr>
            <p:ph type="sldNum" sz="quarter" idx="10"/>
          </p:nvPr>
        </p:nvSpPr>
        <p:spPr/>
        <p:txBody>
          <a:bodyPr/>
          <a:lstStyle/>
          <a:p>
            <a:fld id="{1F019A3D-325A-4588-AEE4-B60653A9B022}" type="slidenum">
              <a:rPr lang="en-US" smtClean="0"/>
              <a:t>36</a:t>
            </a:fld>
            <a:endParaRPr lang="en-US" dirty="0"/>
          </a:p>
        </p:txBody>
      </p:sp>
    </p:spTree>
    <p:extLst>
      <p:ext uri="{BB962C8B-B14F-4D97-AF65-F5344CB8AC3E}">
        <p14:creationId xmlns:p14="http://schemas.microsoft.com/office/powerpoint/2010/main" val="2661147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details pulled from ELS PGO Governance</a:t>
            </a:r>
            <a:r>
              <a:rPr lang="en-US" baseline="0" dirty="0" smtClean="0"/>
              <a:t> site, and catered to AGRM</a:t>
            </a:r>
            <a:endParaRPr lang="en-US" dirty="0"/>
          </a:p>
        </p:txBody>
      </p:sp>
      <p:sp>
        <p:nvSpPr>
          <p:cNvPr id="4" name="Slide Number Placeholder 3"/>
          <p:cNvSpPr>
            <a:spLocks noGrp="1"/>
          </p:cNvSpPr>
          <p:nvPr>
            <p:ph type="sldNum" sz="quarter" idx="10"/>
          </p:nvPr>
        </p:nvSpPr>
        <p:spPr/>
        <p:txBody>
          <a:bodyPr/>
          <a:lstStyle/>
          <a:p>
            <a:fld id="{14DFEFF2-A641-4F4A-A373-B512CA597652}" type="slidenum">
              <a:rPr lang="en-US" smtClean="0"/>
              <a:t>40</a:t>
            </a:fld>
            <a:endParaRPr lang="en-US"/>
          </a:p>
        </p:txBody>
      </p:sp>
    </p:spTree>
    <p:extLst>
      <p:ext uri="{BB962C8B-B14F-4D97-AF65-F5344CB8AC3E}">
        <p14:creationId xmlns:p14="http://schemas.microsoft.com/office/powerpoint/2010/main" val="1758442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00460" eaLnBrk="1" fontAlgn="auto" hangingPunct="1">
              <a:spcBef>
                <a:spcPts val="0"/>
              </a:spcBef>
              <a:spcAft>
                <a:spcPts val="0"/>
              </a:spcAft>
              <a:defRPr/>
            </a:pPr>
            <a:r>
              <a:rPr lang="en-US" dirty="0" smtClean="0"/>
              <a:t>Projects over 1m require IRB approval. The Elsevier Investment Review Board meets twice monthly to manage the Elsevier project portfolio through allocation of investment funds, gating of project proposals, and verification of benefits delivered. Agenda items may include review of investment proposals, centrally-funded elaboration phases, and investment project business cases. </a:t>
            </a:r>
            <a:r>
              <a:rPr lang="en-US" dirty="0" smtClean="0">
                <a:hlinkClick r:id="rId3"/>
              </a:rPr>
              <a:t>Change requests</a:t>
            </a:r>
            <a:r>
              <a:rPr lang="en-US" dirty="0" smtClean="0"/>
              <a:t> for large extensions of schedule or budget also require IRB approval. Based on progress, the IRB may request specific project reviews be added to the meeting.</a:t>
            </a:r>
          </a:p>
          <a:p>
            <a:pPr defTabSz="1300460" eaLnBrk="1" fontAlgn="auto" hangingPunct="1">
              <a:spcBef>
                <a:spcPts val="0"/>
              </a:spcBef>
              <a:spcAft>
                <a:spcPts val="0"/>
              </a:spcAft>
              <a:defRPr/>
            </a:pPr>
            <a:endParaRPr lang="en-US" dirty="0" smtClean="0"/>
          </a:p>
          <a:p>
            <a:pPr defTabSz="1300460" eaLnBrk="1" fontAlgn="auto" hangingPunct="1">
              <a:spcBef>
                <a:spcPts val="0"/>
              </a:spcBef>
              <a:spcAft>
                <a:spcPts val="0"/>
              </a:spcAft>
              <a:defRPr/>
            </a:pPr>
            <a:r>
              <a:rPr lang="en-US" dirty="0" smtClean="0"/>
              <a:t>Graphic</a:t>
            </a:r>
            <a:r>
              <a:rPr lang="en-US" baseline="0" dirty="0" smtClean="0"/>
              <a:t> pulled from ELS PGO Governance site</a:t>
            </a:r>
          </a:p>
          <a:p>
            <a:pPr defTabSz="1300460" eaLnBrk="1" fontAlgn="auto" hangingPunct="1">
              <a:spcBef>
                <a:spcPts val="0"/>
              </a:spcBef>
              <a:spcAft>
                <a:spcPts val="0"/>
              </a:spcAft>
              <a:defRPr/>
            </a:pPr>
            <a:r>
              <a:rPr lang="en-US" baseline="0" dirty="0" smtClean="0"/>
              <a:t>Red Circle signifies where we are in the process for SCFAST2SOLR</a:t>
            </a:r>
            <a:endParaRPr lang="en-US" dirty="0" smtClean="0"/>
          </a:p>
          <a:p>
            <a:endParaRPr lang="en-US" dirty="0"/>
          </a:p>
        </p:txBody>
      </p:sp>
      <p:sp>
        <p:nvSpPr>
          <p:cNvPr id="4" name="Slide Number Placeholder 3"/>
          <p:cNvSpPr>
            <a:spLocks noGrp="1"/>
          </p:cNvSpPr>
          <p:nvPr>
            <p:ph type="sldNum" sz="quarter" idx="10"/>
          </p:nvPr>
        </p:nvSpPr>
        <p:spPr/>
        <p:txBody>
          <a:bodyPr/>
          <a:lstStyle/>
          <a:p>
            <a:fld id="{14DFEFF2-A641-4F4A-A373-B512CA597652}" type="slidenum">
              <a:rPr lang="en-US" smtClean="0"/>
              <a:t>41</a:t>
            </a:fld>
            <a:endParaRPr lang="en-US"/>
          </a:p>
        </p:txBody>
      </p:sp>
    </p:spTree>
    <p:extLst>
      <p:ext uri="{BB962C8B-B14F-4D97-AF65-F5344CB8AC3E}">
        <p14:creationId xmlns:p14="http://schemas.microsoft.com/office/powerpoint/2010/main" val="2383299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slide</a:t>
            </a:r>
            <a:r>
              <a:rPr lang="en-US" baseline="0" dirty="0" smtClean="0"/>
              <a:t> 17 </a:t>
            </a:r>
            <a:endParaRPr lang="en-US" dirty="0"/>
          </a:p>
        </p:txBody>
      </p:sp>
      <p:sp>
        <p:nvSpPr>
          <p:cNvPr id="4" name="Slide Number Placeholder 3"/>
          <p:cNvSpPr>
            <a:spLocks noGrp="1"/>
          </p:cNvSpPr>
          <p:nvPr>
            <p:ph type="sldNum" sz="quarter" idx="10"/>
          </p:nvPr>
        </p:nvSpPr>
        <p:spPr/>
        <p:txBody>
          <a:bodyPr/>
          <a:lstStyle/>
          <a:p>
            <a:pPr>
              <a:defRPr/>
            </a:pPr>
            <a:fld id="{AE14FD82-5BF1-4793-A443-D9A6DB197F82}" type="slidenum">
              <a:rPr lang="en-US" smtClean="0"/>
              <a:pPr>
                <a:defRPr/>
              </a:pPr>
              <a:t>42</a:t>
            </a:fld>
            <a:endParaRPr lang="en-US"/>
          </a:p>
        </p:txBody>
      </p:sp>
    </p:spTree>
    <p:extLst>
      <p:ext uri="{BB962C8B-B14F-4D97-AF65-F5344CB8AC3E}">
        <p14:creationId xmlns:p14="http://schemas.microsoft.com/office/powerpoint/2010/main" val="318287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73184A-8E4F-425C-B379-5BABCEF8517C}" type="slidenum">
              <a:rPr lang="en-US" smtClean="0"/>
              <a:pPr>
                <a:defRPr/>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E14FD82-5BF1-4793-A443-D9A6DB197F82}" type="slidenum">
              <a:rPr lang="en-US" smtClean="0"/>
              <a:pPr>
                <a:defRPr/>
              </a:pPr>
              <a:t>14</a:t>
            </a:fld>
            <a:endParaRPr lang="en-US"/>
          </a:p>
        </p:txBody>
      </p:sp>
    </p:spTree>
    <p:extLst>
      <p:ext uri="{BB962C8B-B14F-4D97-AF65-F5344CB8AC3E}">
        <p14:creationId xmlns:p14="http://schemas.microsoft.com/office/powerpoint/2010/main" val="93163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019A3D-325A-4588-AEE4-B60653A9B022}" type="slidenum">
              <a:rPr lang="en-US" smtClean="0"/>
              <a:t>20</a:t>
            </a:fld>
            <a:endParaRPr lang="en-US" dirty="0"/>
          </a:p>
        </p:txBody>
      </p:sp>
    </p:spTree>
    <p:extLst>
      <p:ext uri="{BB962C8B-B14F-4D97-AF65-F5344CB8AC3E}">
        <p14:creationId xmlns:p14="http://schemas.microsoft.com/office/powerpoint/2010/main" val="268343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019A3D-325A-4588-AEE4-B60653A9B022}" type="slidenum">
              <a:rPr lang="en-US" smtClean="0"/>
              <a:t>22</a:t>
            </a:fld>
            <a:endParaRPr lang="en-US" dirty="0"/>
          </a:p>
        </p:txBody>
      </p:sp>
    </p:spTree>
    <p:extLst>
      <p:ext uri="{BB962C8B-B14F-4D97-AF65-F5344CB8AC3E}">
        <p14:creationId xmlns:p14="http://schemas.microsoft.com/office/powerpoint/2010/main" val="268343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E14FD82-5BF1-4793-A443-D9A6DB197F82}" type="slidenum">
              <a:rPr lang="en-US" smtClean="0"/>
              <a:pPr>
                <a:defRPr/>
              </a:pPr>
              <a:t>26</a:t>
            </a:fld>
            <a:endParaRPr lang="en-US"/>
          </a:p>
        </p:txBody>
      </p:sp>
    </p:spTree>
    <p:extLst>
      <p:ext uri="{BB962C8B-B14F-4D97-AF65-F5344CB8AC3E}">
        <p14:creationId xmlns:p14="http://schemas.microsoft.com/office/powerpoint/2010/main" val="72223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baseline="0" dirty="0" smtClean="0"/>
              <a:t>Complete the above cost model for the cost already incurred during the elaboration phase and estimated project costs for Execution.  Include any Transition phase costs in the Execution columns.</a:t>
            </a:r>
          </a:p>
          <a:p>
            <a:endParaRPr lang="en-GB" b="1" baseline="0" dirty="0" smtClean="0"/>
          </a:p>
          <a:p>
            <a:r>
              <a:rPr lang="en-GB" b="1" baseline="0" dirty="0" smtClean="0"/>
              <a:t>Core Team Cost:  </a:t>
            </a:r>
            <a:r>
              <a:rPr lang="en-GB" b="0" i="0" baseline="0" dirty="0" smtClean="0"/>
              <a:t>Include the cost of employees  and core team contractors, as well as any internal labor contingency.</a:t>
            </a:r>
          </a:p>
          <a:p>
            <a:endParaRPr lang="en-GB" b="0" i="0" baseline="0" dirty="0" smtClean="0"/>
          </a:p>
          <a:p>
            <a:r>
              <a:rPr lang="en-GB" b="1" i="0" baseline="0" dirty="0" smtClean="0"/>
              <a:t>Incremental Cost</a:t>
            </a:r>
            <a:r>
              <a:rPr lang="en-GB" b="0" i="0" baseline="0" dirty="0" smtClean="0"/>
              <a:t>:  Include the cost of consultants or contractors that must be hired for the project, as well as all other costs associated directly with the project</a:t>
            </a:r>
          </a:p>
          <a:p>
            <a:endParaRPr lang="en-GB" b="0" i="0" baseline="0" dirty="0" smtClean="0"/>
          </a:p>
          <a:p>
            <a:r>
              <a:rPr lang="en-GB" b="1" i="0" baseline="0" dirty="0" smtClean="0"/>
              <a:t>Total Labor</a:t>
            </a:r>
            <a:r>
              <a:rPr lang="en-GB" b="0" i="0" baseline="0" dirty="0" smtClean="0"/>
              <a:t>:  The total internal and external  for Execution/Transition should match the totals on slide 18.</a:t>
            </a:r>
          </a:p>
          <a:p>
            <a:endParaRPr lang="en-GB" b="0" i="0" baseline="0" dirty="0" smtClean="0"/>
          </a:p>
          <a:p>
            <a:pPr defTabSz="1288207" eaLnBrk="1" fontAlgn="auto" hangingPunct="1">
              <a:spcBef>
                <a:spcPts val="0"/>
              </a:spcBef>
              <a:spcAft>
                <a:spcPts val="0"/>
              </a:spcAft>
              <a:defRPr/>
            </a:pPr>
            <a:r>
              <a:rPr lang="en-GB" b="1" i="0" baseline="0" dirty="0" smtClean="0"/>
              <a:t>Total Cost Execution Phases </a:t>
            </a:r>
            <a:r>
              <a:rPr lang="en-GB" b="0" i="0" baseline="0" dirty="0" smtClean="0"/>
              <a:t>should match the </a:t>
            </a:r>
            <a:r>
              <a:rPr lang="en-US" sz="1700" b="1" dirty="0">
                <a:latin typeface="Calibri" panose="020F0502020204030204" pitchFamily="34" charset="0"/>
                <a:cs typeface="Calibri" panose="020F0502020204030204" pitchFamily="34" charset="0"/>
              </a:rPr>
              <a:t>Total Cash Expense – One Time </a:t>
            </a:r>
            <a:r>
              <a:rPr lang="en-US" sz="1700" dirty="0">
                <a:latin typeface="Calibri" panose="020F0502020204030204" pitchFamily="34" charset="0"/>
                <a:cs typeface="Calibri" panose="020F0502020204030204" pitchFamily="34" charset="0"/>
              </a:rPr>
              <a:t>(total all years) on slide 21.</a:t>
            </a:r>
          </a:p>
          <a:p>
            <a:endParaRPr lang="en-GB" b="0" i="0" baseline="0" dirty="0" smtClean="0"/>
          </a:p>
          <a:p>
            <a:endParaRPr lang="en-GB" b="0" i="0" baseline="0" dirty="0" smtClean="0"/>
          </a:p>
          <a:p>
            <a:endParaRPr lang="en-GB" b="1" baseline="0" dirty="0" smtClean="0"/>
          </a:p>
          <a:p>
            <a:endParaRPr lang="en-US" dirty="0"/>
          </a:p>
        </p:txBody>
      </p:sp>
      <p:sp>
        <p:nvSpPr>
          <p:cNvPr id="4" name="Slide Number Placeholder 3"/>
          <p:cNvSpPr>
            <a:spLocks noGrp="1"/>
          </p:cNvSpPr>
          <p:nvPr>
            <p:ph type="sldNum" sz="quarter" idx="10"/>
          </p:nvPr>
        </p:nvSpPr>
        <p:spPr/>
        <p:txBody>
          <a:bodyPr/>
          <a:lstStyle/>
          <a:p>
            <a:fld id="{1F019A3D-325A-4588-AEE4-B60653A9B022}" type="slidenum">
              <a:rPr lang="en-US" smtClean="0"/>
              <a:t>30</a:t>
            </a:fld>
            <a:endParaRPr lang="en-US" dirty="0"/>
          </a:p>
        </p:txBody>
      </p:sp>
    </p:spTree>
    <p:extLst>
      <p:ext uri="{BB962C8B-B14F-4D97-AF65-F5344CB8AC3E}">
        <p14:creationId xmlns:p14="http://schemas.microsoft.com/office/powerpoint/2010/main" val="3791668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defTabSz="1485016" eaLnBrk="0" hangingPunct="0">
              <a:defRPr sz="3400">
                <a:solidFill>
                  <a:schemeClr val="tx1"/>
                </a:solidFill>
                <a:latin typeface="Arial" charset="0"/>
              </a:defRPr>
            </a:lvl1pPr>
            <a:lvl2pPr marL="1046668" indent="-402565" defTabSz="1485016" eaLnBrk="0" hangingPunct="0">
              <a:defRPr sz="3400">
                <a:solidFill>
                  <a:schemeClr val="tx1"/>
                </a:solidFill>
                <a:latin typeface="Arial" charset="0"/>
              </a:defRPr>
            </a:lvl2pPr>
            <a:lvl3pPr marL="1610258" indent="-322052" defTabSz="1485016" eaLnBrk="0" hangingPunct="0">
              <a:defRPr sz="3400">
                <a:solidFill>
                  <a:schemeClr val="tx1"/>
                </a:solidFill>
                <a:latin typeface="Arial" charset="0"/>
              </a:defRPr>
            </a:lvl3pPr>
            <a:lvl4pPr marL="2254362" indent="-322052" defTabSz="1485016" eaLnBrk="0" hangingPunct="0">
              <a:defRPr sz="3400">
                <a:solidFill>
                  <a:schemeClr val="tx1"/>
                </a:solidFill>
                <a:latin typeface="Arial" charset="0"/>
              </a:defRPr>
            </a:lvl4pPr>
            <a:lvl5pPr marL="2898465" indent="-322052" defTabSz="1485016" eaLnBrk="0" hangingPunct="0">
              <a:defRPr sz="3400">
                <a:solidFill>
                  <a:schemeClr val="tx1"/>
                </a:solidFill>
                <a:latin typeface="Arial" charset="0"/>
              </a:defRPr>
            </a:lvl5pPr>
            <a:lvl6pPr marL="3542568" indent="-322052" defTabSz="1485016" eaLnBrk="0" fontAlgn="base" hangingPunct="0">
              <a:spcBef>
                <a:spcPct val="0"/>
              </a:spcBef>
              <a:spcAft>
                <a:spcPct val="0"/>
              </a:spcAft>
              <a:defRPr sz="3400">
                <a:solidFill>
                  <a:schemeClr val="tx1"/>
                </a:solidFill>
                <a:latin typeface="Arial" charset="0"/>
              </a:defRPr>
            </a:lvl6pPr>
            <a:lvl7pPr marL="4186672" indent="-322052" defTabSz="1485016" eaLnBrk="0" fontAlgn="base" hangingPunct="0">
              <a:spcBef>
                <a:spcPct val="0"/>
              </a:spcBef>
              <a:spcAft>
                <a:spcPct val="0"/>
              </a:spcAft>
              <a:defRPr sz="3400">
                <a:solidFill>
                  <a:schemeClr val="tx1"/>
                </a:solidFill>
                <a:latin typeface="Arial" charset="0"/>
              </a:defRPr>
            </a:lvl7pPr>
            <a:lvl8pPr marL="4830775" indent="-322052" defTabSz="1485016" eaLnBrk="0" fontAlgn="base" hangingPunct="0">
              <a:spcBef>
                <a:spcPct val="0"/>
              </a:spcBef>
              <a:spcAft>
                <a:spcPct val="0"/>
              </a:spcAft>
              <a:defRPr sz="3400">
                <a:solidFill>
                  <a:schemeClr val="tx1"/>
                </a:solidFill>
                <a:latin typeface="Arial" charset="0"/>
              </a:defRPr>
            </a:lvl8pPr>
            <a:lvl9pPr marL="5474879" indent="-322052" defTabSz="1485016" eaLnBrk="0" fontAlgn="base" hangingPunct="0">
              <a:spcBef>
                <a:spcPct val="0"/>
              </a:spcBef>
              <a:spcAft>
                <a:spcPct val="0"/>
              </a:spcAft>
              <a:defRPr sz="3400">
                <a:solidFill>
                  <a:schemeClr val="tx1"/>
                </a:solidFill>
                <a:latin typeface="Arial" charset="0"/>
              </a:defRPr>
            </a:lvl9pPr>
          </a:lstStyle>
          <a:p>
            <a:pPr eaLnBrk="1" hangingPunct="1"/>
            <a:fld id="{2CC3D435-01C3-4060-9729-5C4B8B23E0A6}" type="slidenum">
              <a:rPr lang="en-GB" sz="2000">
                <a:latin typeface="Times New Roman" pitchFamily="18" charset="0"/>
              </a:rPr>
              <a:pPr eaLnBrk="1" hangingPunct="1"/>
              <a:t>31</a:t>
            </a:fld>
            <a:endParaRPr lang="en-GB" sz="2000" dirty="0">
              <a:latin typeface="Times New Roman" pitchFamily="18" charset="0"/>
            </a:endParaRPr>
          </a:p>
        </p:txBody>
      </p:sp>
      <p:sp>
        <p:nvSpPr>
          <p:cNvPr id="5123" name="Rectangle 2"/>
          <p:cNvSpPr>
            <a:spLocks noGrp="1" noRot="1" noChangeAspect="1" noChangeArrowheads="1" noTextEdit="1"/>
          </p:cNvSpPr>
          <p:nvPr>
            <p:ph type="sldImg"/>
          </p:nvPr>
        </p:nvSpPr>
        <p:spPr>
          <a:xfrm>
            <a:off x="4052888" y="719138"/>
            <a:ext cx="4905375" cy="3678237"/>
          </a:xfrm>
          <a:ln/>
        </p:spPr>
      </p:sp>
      <p:sp>
        <p:nvSpPr>
          <p:cNvPr id="5124" name="Rectangle 3"/>
          <p:cNvSpPr>
            <a:spLocks noGrp="1" noChangeArrowheads="1"/>
          </p:cNvSpPr>
          <p:nvPr>
            <p:ph type="body" idx="1"/>
          </p:nvPr>
        </p:nvSpPr>
        <p:spPr>
          <a:xfrm>
            <a:off x="1733974" y="4636957"/>
            <a:ext cx="9536853" cy="4397115"/>
          </a:xfrm>
        </p:spPr>
        <p:txBody>
          <a:bodyPr/>
          <a:lstStyle/>
          <a:p>
            <a:pPr marL="322052" indent="-322052" eaLnBrk="1" hangingPunct="1">
              <a:defRPr/>
            </a:pPr>
            <a:r>
              <a:rPr lang="en-US" b="1" i="0" dirty="0" smtClean="0"/>
              <a:t>Includes </a:t>
            </a:r>
            <a:r>
              <a:rPr lang="en-US" b="1" i="0" baseline="0" dirty="0" smtClean="0"/>
              <a:t> cost and benefits  associated with the execution and transition phases of a project.</a:t>
            </a:r>
          </a:p>
          <a:p>
            <a:pPr marL="322052" indent="-322052" eaLnBrk="1" hangingPunct="1">
              <a:defRPr/>
            </a:pPr>
            <a:endParaRPr lang="en-US" b="1" i="0" dirty="0" smtClean="0"/>
          </a:p>
          <a:p>
            <a:pPr marL="322052" indent="-322052" eaLnBrk="1" hangingPunct="1">
              <a:defRPr/>
            </a:pPr>
            <a:r>
              <a:rPr lang="en-US" b="1" i="1" dirty="0" smtClean="0"/>
              <a:t>Copy from Investment Business Case rows as follows:</a:t>
            </a:r>
          </a:p>
          <a:p>
            <a:pPr marL="322052" indent="-322052" eaLnBrk="1" hangingPunct="1">
              <a:defRPr/>
            </a:pPr>
            <a:r>
              <a:rPr lang="en-US" i="0" dirty="0" smtClean="0"/>
              <a:t>Year – Row </a:t>
            </a:r>
            <a:r>
              <a:rPr lang="en-US" b="1" i="0" dirty="0" smtClean="0"/>
              <a:t>12</a:t>
            </a:r>
          </a:p>
          <a:p>
            <a:pPr>
              <a:defRPr/>
            </a:pPr>
            <a:r>
              <a:rPr lang="en-US" i="0" dirty="0" smtClean="0"/>
              <a:t>Reference to rows in Investment Business Case</a:t>
            </a:r>
          </a:p>
          <a:p>
            <a:pPr marL="241539" indent="-241539">
              <a:buFont typeface="Arial" panose="020B0604020202020204" pitchFamily="34" charset="0"/>
              <a:buChar char="•"/>
              <a:defRPr/>
            </a:pPr>
            <a:r>
              <a:rPr lang="en-US" i="0" dirty="0" smtClean="0"/>
              <a:t>Incremental Revenue – row </a:t>
            </a:r>
            <a:r>
              <a:rPr lang="en-US" b="1" i="0" dirty="0"/>
              <a:t>21</a:t>
            </a:r>
            <a:r>
              <a:rPr lang="en-US" i="0" dirty="0"/>
              <a:t> </a:t>
            </a:r>
            <a:endParaRPr lang="en-US" i="0" dirty="0" smtClean="0"/>
          </a:p>
          <a:p>
            <a:pPr marL="241539" indent="-241539">
              <a:buFont typeface="Arial" panose="020B0604020202020204" pitchFamily="34" charset="0"/>
              <a:buChar char="•"/>
              <a:defRPr/>
            </a:pPr>
            <a:r>
              <a:rPr lang="en-US" i="0" dirty="0" smtClean="0"/>
              <a:t>Cost Savings – </a:t>
            </a:r>
            <a:r>
              <a:rPr lang="en-US" i="0" dirty="0"/>
              <a:t>row </a:t>
            </a:r>
            <a:r>
              <a:rPr lang="en-US" b="1" i="0" dirty="0"/>
              <a:t>22 </a:t>
            </a:r>
            <a:endParaRPr lang="en-US" b="1" i="0" dirty="0" smtClean="0"/>
          </a:p>
          <a:p>
            <a:pPr marL="241539" indent="-241539">
              <a:buFont typeface="Arial" panose="020B0604020202020204" pitchFamily="34" charset="0"/>
              <a:buChar char="•"/>
              <a:defRPr/>
            </a:pPr>
            <a:r>
              <a:rPr lang="en-US" i="0" dirty="0" smtClean="0"/>
              <a:t>Other </a:t>
            </a:r>
            <a:r>
              <a:rPr lang="en-US" i="0" dirty="0"/>
              <a:t>Incremental </a:t>
            </a:r>
            <a:r>
              <a:rPr lang="en-US" i="0" dirty="0" smtClean="0"/>
              <a:t>Benefits – row </a:t>
            </a:r>
            <a:r>
              <a:rPr lang="en-US" b="1" i="0" dirty="0" smtClean="0"/>
              <a:t>23</a:t>
            </a:r>
          </a:p>
          <a:p>
            <a:pPr marL="241539" indent="-241539">
              <a:buFont typeface="Arial" panose="020B0604020202020204" pitchFamily="34" charset="0"/>
              <a:buChar char="•"/>
              <a:defRPr/>
            </a:pPr>
            <a:r>
              <a:rPr lang="en-US" i="0" dirty="0" smtClean="0"/>
              <a:t>Total Cash Benefits – row </a:t>
            </a:r>
            <a:r>
              <a:rPr lang="en-US" b="1" i="0" dirty="0" smtClean="0"/>
              <a:t>25</a:t>
            </a:r>
            <a:endParaRPr lang="en-US" b="1" i="0" dirty="0"/>
          </a:p>
          <a:p>
            <a:pPr marL="241539" indent="-241539">
              <a:buFont typeface="Arial" panose="020B0604020202020204" pitchFamily="34" charset="0"/>
              <a:buChar char="•"/>
              <a:defRPr/>
            </a:pPr>
            <a:r>
              <a:rPr lang="en-US" i="0" dirty="0" smtClean="0"/>
              <a:t>Total </a:t>
            </a:r>
            <a:r>
              <a:rPr lang="en-US" i="0" dirty="0"/>
              <a:t>Cash Expense </a:t>
            </a:r>
            <a:r>
              <a:rPr lang="en-US" i="0" dirty="0" smtClean="0"/>
              <a:t>One Time – row </a:t>
            </a:r>
            <a:r>
              <a:rPr lang="en-US" b="1" i="0" dirty="0" smtClean="0"/>
              <a:t>58 </a:t>
            </a:r>
          </a:p>
          <a:p>
            <a:pPr marL="241539" indent="-241539">
              <a:buFont typeface="Arial" panose="020B0604020202020204" pitchFamily="34" charset="0"/>
              <a:buChar char="•"/>
              <a:defRPr/>
            </a:pPr>
            <a:r>
              <a:rPr lang="en-US" i="0" dirty="0" smtClean="0"/>
              <a:t>Total </a:t>
            </a:r>
            <a:r>
              <a:rPr lang="en-US" i="0" dirty="0"/>
              <a:t>Cash Expense </a:t>
            </a:r>
            <a:r>
              <a:rPr lang="en-US" i="0" dirty="0" smtClean="0"/>
              <a:t>- Run Costs – row </a:t>
            </a:r>
            <a:r>
              <a:rPr lang="en-US" b="1" i="0" dirty="0" smtClean="0"/>
              <a:t>80</a:t>
            </a:r>
          </a:p>
          <a:p>
            <a:pPr marL="241539" indent="-241539">
              <a:buFont typeface="Arial" panose="020B0604020202020204" pitchFamily="34" charset="0"/>
              <a:buChar char="•"/>
              <a:defRPr/>
            </a:pPr>
            <a:r>
              <a:rPr lang="en-US" i="0" dirty="0" smtClean="0"/>
              <a:t>Net </a:t>
            </a:r>
            <a:r>
              <a:rPr lang="en-US" i="0" dirty="0"/>
              <a:t>Cash </a:t>
            </a:r>
            <a:r>
              <a:rPr lang="en-US" i="0" dirty="0" smtClean="0"/>
              <a:t>Flow – row </a:t>
            </a:r>
            <a:r>
              <a:rPr lang="en-US" b="1" i="0" dirty="0"/>
              <a:t>86</a:t>
            </a:r>
            <a:r>
              <a:rPr lang="en-US" i="0" dirty="0"/>
              <a:t> </a:t>
            </a:r>
            <a:endParaRPr lang="en-US" i="0" dirty="0" smtClean="0"/>
          </a:p>
          <a:p>
            <a:pPr marL="241539" indent="-241539">
              <a:buFont typeface="Arial" panose="020B0604020202020204" pitchFamily="34" charset="0"/>
              <a:buChar char="•"/>
              <a:defRPr/>
            </a:pPr>
            <a:r>
              <a:rPr lang="en-US" i="0" dirty="0" smtClean="0"/>
              <a:t>Total </a:t>
            </a:r>
            <a:r>
              <a:rPr lang="en-US" i="0" dirty="0"/>
              <a:t>Cash Expense </a:t>
            </a:r>
            <a:r>
              <a:rPr lang="en-US" i="0" dirty="0" smtClean="0"/>
              <a:t>- Capitalization – row </a:t>
            </a:r>
            <a:r>
              <a:rPr lang="en-US" b="1" i="0" dirty="0" smtClean="0"/>
              <a:t>92</a:t>
            </a:r>
          </a:p>
          <a:p>
            <a:pPr marL="241539" indent="-241539">
              <a:buFont typeface="Arial" panose="020B0604020202020204" pitchFamily="34" charset="0"/>
              <a:buChar char="•"/>
              <a:defRPr/>
            </a:pPr>
            <a:r>
              <a:rPr lang="en-US" i="0" dirty="0" smtClean="0"/>
              <a:t>Amortization – row </a:t>
            </a:r>
            <a:r>
              <a:rPr lang="en-US" b="1" i="0" dirty="0" smtClean="0"/>
              <a:t>93</a:t>
            </a:r>
          </a:p>
          <a:p>
            <a:pPr marL="241539" indent="-241539">
              <a:buFont typeface="Arial" panose="020B0604020202020204" pitchFamily="34" charset="0"/>
              <a:buChar char="•"/>
              <a:defRPr/>
            </a:pPr>
            <a:r>
              <a:rPr lang="en-US" i="0" dirty="0" smtClean="0"/>
              <a:t>Total Profit &amp; Loss Account – row </a:t>
            </a:r>
            <a:r>
              <a:rPr lang="en-US" b="1" i="0" dirty="0" smtClean="0"/>
              <a:t>96</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smtClean="0"/>
              <a:t>Complete the table</a:t>
            </a:r>
            <a:r>
              <a:rPr lang="en-GB" i="0" baseline="0" dirty="0" smtClean="0"/>
              <a:t> with all tangible benefits the project is expected to deliver</a:t>
            </a:r>
          </a:p>
          <a:p>
            <a:r>
              <a:rPr lang="en-GB" i="0" baseline="0" dirty="0" smtClean="0"/>
              <a:t>Choose one of the benefit types:</a:t>
            </a:r>
          </a:p>
          <a:p>
            <a:pPr marL="241539" indent="-241539" defTabSz="1288207" eaLnBrk="1" fontAlgn="auto" hangingPunct="1">
              <a:spcBef>
                <a:spcPts val="0"/>
              </a:spcBef>
              <a:spcAft>
                <a:spcPts val="0"/>
              </a:spcAft>
              <a:buFont typeface="Arial" panose="020B0604020202020204" pitchFamily="34" charset="0"/>
              <a:buChar char="•"/>
              <a:defRPr/>
            </a:pPr>
            <a:r>
              <a:rPr lang="en-GB" sz="1700" dirty="0"/>
              <a:t>Revenue Growth</a:t>
            </a:r>
          </a:p>
          <a:p>
            <a:pPr marL="241539" indent="-241539" defTabSz="1288207" eaLnBrk="1" fontAlgn="auto" hangingPunct="1">
              <a:spcBef>
                <a:spcPts val="0"/>
              </a:spcBef>
              <a:spcAft>
                <a:spcPts val="0"/>
              </a:spcAft>
              <a:buFont typeface="Arial" panose="020B0604020202020204" pitchFamily="34" charset="0"/>
              <a:buChar char="•"/>
              <a:defRPr/>
            </a:pPr>
            <a:r>
              <a:rPr lang="en-GB" sz="1700" dirty="0"/>
              <a:t>Cost Innovation</a:t>
            </a:r>
          </a:p>
          <a:p>
            <a:pPr marL="241539" indent="-241539" defTabSz="1288207" eaLnBrk="1" fontAlgn="auto" hangingPunct="1">
              <a:spcBef>
                <a:spcPts val="0"/>
              </a:spcBef>
              <a:spcAft>
                <a:spcPts val="0"/>
              </a:spcAft>
              <a:buFont typeface="Arial" panose="020B0604020202020204" pitchFamily="34" charset="0"/>
              <a:buChar char="•"/>
              <a:defRPr/>
            </a:pPr>
            <a:r>
              <a:rPr lang="en-GB" sz="1700" dirty="0"/>
              <a:t>Revenue Protection</a:t>
            </a:r>
          </a:p>
          <a:p>
            <a:pPr marL="241539" indent="-241539" defTabSz="1288207" eaLnBrk="1" fontAlgn="auto" hangingPunct="1">
              <a:spcBef>
                <a:spcPts val="0"/>
              </a:spcBef>
              <a:spcAft>
                <a:spcPts val="0"/>
              </a:spcAft>
              <a:buFont typeface="Arial" panose="020B0604020202020204" pitchFamily="34" charset="0"/>
              <a:buChar char="•"/>
              <a:defRPr/>
            </a:pPr>
            <a:r>
              <a:rPr lang="en-GB" sz="1700" dirty="0"/>
              <a:t>Regulatory Compliance </a:t>
            </a:r>
          </a:p>
          <a:p>
            <a:endParaRPr lang="en-GB" i="1" baseline="0" dirty="0" smtClean="0"/>
          </a:p>
          <a:p>
            <a:endParaRPr lang="en-US" i="1" dirty="0"/>
          </a:p>
        </p:txBody>
      </p:sp>
      <p:sp>
        <p:nvSpPr>
          <p:cNvPr id="4" name="Slide Number Placeholder 3"/>
          <p:cNvSpPr>
            <a:spLocks noGrp="1"/>
          </p:cNvSpPr>
          <p:nvPr>
            <p:ph type="sldNum" sz="quarter" idx="10"/>
          </p:nvPr>
        </p:nvSpPr>
        <p:spPr/>
        <p:txBody>
          <a:bodyPr/>
          <a:lstStyle/>
          <a:p>
            <a:fld id="{1F019A3D-325A-4588-AEE4-B60653A9B022}" type="slidenum">
              <a:rPr lang="en-US" smtClean="0"/>
              <a:t>32</a:t>
            </a:fld>
            <a:endParaRPr lang="en-US" dirty="0"/>
          </a:p>
        </p:txBody>
      </p:sp>
    </p:spTree>
    <p:extLst>
      <p:ext uri="{BB962C8B-B14F-4D97-AF65-F5344CB8AC3E}">
        <p14:creationId xmlns:p14="http://schemas.microsoft.com/office/powerpoint/2010/main" val="316579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slideMaster" Target="../slideMasters/slideMaster1.xml"/><Relationship Id="rId1" Type="http://schemas.openxmlformats.org/officeDocument/2006/relationships/tags" Target="../tags/tag1.xml"/><Relationship Id="rId2"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6" descr="image.png"/>
          <p:cNvPicPr>
            <a:picLocks noChangeAspect="1"/>
          </p:cNvPicPr>
          <p:nvPr userDrawn="1"/>
        </p:nvPicPr>
        <p:blipFill>
          <a:blip r:embed="rId2"/>
          <a:srcRect/>
          <a:stretch>
            <a:fillRect/>
          </a:stretch>
        </p:blipFill>
        <p:spPr bwMode="auto">
          <a:xfrm>
            <a:off x="433389" y="433388"/>
            <a:ext cx="1949450" cy="2157412"/>
          </a:xfrm>
          <a:prstGeom prst="rect">
            <a:avLst/>
          </a:prstGeom>
          <a:noFill/>
          <a:ln w="12700">
            <a:noFill/>
            <a:miter lim="0"/>
            <a:headEnd/>
            <a:tailEnd/>
          </a:ln>
        </p:spPr>
      </p:pic>
      <p:sp>
        <p:nvSpPr>
          <p:cNvPr id="2" name="Title 1"/>
          <p:cNvSpPr>
            <a:spLocks noGrp="1"/>
          </p:cNvSpPr>
          <p:nvPr>
            <p:ph type="ctrTitle"/>
          </p:nvPr>
        </p:nvSpPr>
        <p:spPr>
          <a:xfrm>
            <a:off x="1168400" y="3048002"/>
            <a:ext cx="11054080" cy="2090702"/>
          </a:xfrm>
        </p:spPr>
        <p:txBody>
          <a:bodyPr>
            <a:normAutofit/>
          </a:bodyPr>
          <a:lstStyle>
            <a:lvl1pPr algn="l">
              <a:defRPr sz="5400" b="1"/>
            </a:lvl1pPr>
          </a:lstStyle>
          <a:p>
            <a:r>
              <a:rPr lang="en-US" dirty="0" smtClean="0"/>
              <a:t>Click to edit Master title style</a:t>
            </a:r>
            <a:endParaRPr lang="en-US" dirty="0"/>
          </a:p>
        </p:txBody>
      </p:sp>
      <p:sp>
        <p:nvSpPr>
          <p:cNvPr id="3" name="Subtitle 2"/>
          <p:cNvSpPr>
            <a:spLocks noGrp="1"/>
          </p:cNvSpPr>
          <p:nvPr>
            <p:ph type="subTitle" idx="1"/>
          </p:nvPr>
        </p:nvSpPr>
        <p:spPr>
          <a:xfrm>
            <a:off x="1168400" y="5562601"/>
            <a:ext cx="11049000" cy="2492587"/>
          </a:xfrm>
        </p:spPr>
        <p:txBody>
          <a:bodyPr>
            <a:normAutofit/>
          </a:bodyPr>
          <a:lstStyle>
            <a:lvl1pPr marL="0" indent="0" algn="l">
              <a:buNone/>
              <a:defRPr sz="3100">
                <a:solidFill>
                  <a:schemeClr val="tx1"/>
                </a:solidFill>
              </a:defRPr>
            </a:lvl1pPr>
            <a:lvl2pPr marL="650029" indent="0" algn="ctr">
              <a:buNone/>
              <a:defRPr>
                <a:solidFill>
                  <a:schemeClr val="tx1">
                    <a:tint val="75000"/>
                  </a:schemeClr>
                </a:solidFill>
              </a:defRPr>
            </a:lvl2pPr>
            <a:lvl3pPr marL="1300059" indent="0" algn="ctr">
              <a:buNone/>
              <a:defRPr>
                <a:solidFill>
                  <a:schemeClr val="tx1">
                    <a:tint val="75000"/>
                  </a:schemeClr>
                </a:solidFill>
              </a:defRPr>
            </a:lvl3pPr>
            <a:lvl4pPr marL="1950092" indent="0" algn="ctr">
              <a:buNone/>
              <a:defRPr>
                <a:solidFill>
                  <a:schemeClr val="tx1">
                    <a:tint val="75000"/>
                  </a:schemeClr>
                </a:solidFill>
              </a:defRPr>
            </a:lvl4pPr>
            <a:lvl5pPr marL="2600122" indent="0" algn="ctr">
              <a:buNone/>
              <a:defRPr>
                <a:solidFill>
                  <a:schemeClr val="tx1">
                    <a:tint val="75000"/>
                  </a:schemeClr>
                </a:solidFill>
              </a:defRPr>
            </a:lvl5pPr>
            <a:lvl6pPr marL="3250151" indent="0" algn="ctr">
              <a:buNone/>
              <a:defRPr>
                <a:solidFill>
                  <a:schemeClr val="tx1">
                    <a:tint val="75000"/>
                  </a:schemeClr>
                </a:solidFill>
              </a:defRPr>
            </a:lvl6pPr>
            <a:lvl7pPr marL="3900184" indent="0" algn="ctr">
              <a:buNone/>
              <a:defRPr>
                <a:solidFill>
                  <a:schemeClr val="tx1">
                    <a:tint val="75000"/>
                  </a:schemeClr>
                </a:solidFill>
              </a:defRPr>
            </a:lvl7pPr>
            <a:lvl8pPr marL="4550209" indent="0" algn="ctr">
              <a:buNone/>
              <a:defRPr>
                <a:solidFill>
                  <a:schemeClr val="tx1">
                    <a:tint val="75000"/>
                  </a:schemeClr>
                </a:solidFill>
              </a:defRPr>
            </a:lvl8pPr>
            <a:lvl9pPr marL="5200243"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876" y="1447801"/>
            <a:ext cx="11703050" cy="7264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30200" y="0"/>
            <a:ext cx="12674600" cy="1295400"/>
          </a:xfrm>
        </p:spPr>
        <p:txBody>
          <a:bodyPr>
            <a:normAutofit/>
          </a:bodyPr>
          <a:lstStyle>
            <a:lvl1pPr algn="l">
              <a:defRPr sz="4800" b="1"/>
            </a:lvl1pPr>
          </a:lstStyle>
          <a:p>
            <a:r>
              <a:rPr lang="en-US" dirty="0" smtClean="0"/>
              <a:t>Click to edit Master title style</a:t>
            </a:r>
            <a:endParaRPr lang="en-US" dirty="0"/>
          </a:p>
        </p:txBody>
      </p:sp>
      <p:sp>
        <p:nvSpPr>
          <p:cNvPr id="7" name="Slide Number Placeholder 5"/>
          <p:cNvSpPr>
            <a:spLocks noGrp="1"/>
          </p:cNvSpPr>
          <p:nvPr>
            <p:ph type="sldNum" sz="quarter" idx="4"/>
          </p:nvPr>
        </p:nvSpPr>
        <p:spPr>
          <a:xfrm>
            <a:off x="11760200" y="9029701"/>
            <a:ext cx="593725" cy="519113"/>
          </a:xfrm>
          <a:prstGeom prst="rect">
            <a:avLst/>
          </a:prstGeom>
        </p:spPr>
        <p:txBody>
          <a:bodyPr vert="horz" lIns="130005" tIns="65003" rIns="130005" bIns="65003" rtlCol="0" anchor="ctr"/>
          <a:lstStyle>
            <a:lvl1pPr algn="r" defTabSz="584110" hangingPunct="0">
              <a:defRPr sz="1700">
                <a:solidFill>
                  <a:schemeClr val="tx1">
                    <a:tint val="75000"/>
                  </a:schemeClr>
                </a:solidFill>
                <a:latin typeface="Helvetica Light" charset="0"/>
                <a:ea typeface="Helvetica Light" charset="0"/>
                <a:cs typeface="Helvetica Light" charset="0"/>
                <a:sym typeface="Helvetica Light" charset="0"/>
              </a:defRPr>
            </a:lvl1pPr>
          </a:lstStyle>
          <a:p>
            <a:pPr>
              <a:defRPr/>
            </a:pPr>
            <a:fld id="{290EF0B0-4206-42DF-AA08-638E73E53A7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50240" y="1447800"/>
            <a:ext cx="5775960" cy="7264966"/>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606260" y="1447800"/>
            <a:ext cx="5748302" cy="7264966"/>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p:nvPr>
        </p:nvSpPr>
        <p:spPr>
          <a:xfrm>
            <a:off x="330200" y="0"/>
            <a:ext cx="12674600" cy="1295400"/>
          </a:xfrm>
        </p:spPr>
        <p:txBody>
          <a:bodyPr>
            <a:normAutofit/>
          </a:bodyPr>
          <a:lstStyle>
            <a:lvl1pPr algn="l">
              <a:defRPr sz="4800" b="1"/>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11760200" y="9029701"/>
            <a:ext cx="593725" cy="519113"/>
          </a:xfrm>
          <a:prstGeom prst="rect">
            <a:avLst/>
          </a:prstGeom>
        </p:spPr>
        <p:txBody>
          <a:bodyPr vert="horz" lIns="130005" tIns="65003" rIns="130005" bIns="65003" rtlCol="0" anchor="ctr"/>
          <a:lstStyle>
            <a:lvl1pPr algn="r" defTabSz="584110" hangingPunct="0">
              <a:defRPr sz="1700">
                <a:solidFill>
                  <a:schemeClr val="tx1">
                    <a:tint val="75000"/>
                  </a:schemeClr>
                </a:solidFill>
                <a:latin typeface="Helvetica Light" charset="0"/>
                <a:ea typeface="Helvetica Light" charset="0"/>
                <a:cs typeface="Helvetica Light" charset="0"/>
                <a:sym typeface="Helvetica Light" charset="0"/>
              </a:defRPr>
            </a:lvl1pPr>
          </a:lstStyle>
          <a:p>
            <a:pPr>
              <a:defRPr/>
            </a:pPr>
            <a:fld id="{290EF0B0-4206-42DF-AA08-638E73E53A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330200" y="0"/>
            <a:ext cx="12674600" cy="1295400"/>
          </a:xfrm>
        </p:spPr>
        <p:txBody>
          <a:bodyPr>
            <a:normAutofit/>
          </a:bodyPr>
          <a:lstStyle>
            <a:lvl1pPr algn="l">
              <a:defRPr sz="4800" b="1"/>
            </a:lvl1pPr>
          </a:lstStyle>
          <a:p>
            <a:r>
              <a:rPr lang="en-US" dirty="0" smtClean="0"/>
              <a:t>Click to edit Master title style</a:t>
            </a:r>
            <a:endParaRPr lang="en-US" dirty="0"/>
          </a:p>
        </p:txBody>
      </p:sp>
      <p:sp>
        <p:nvSpPr>
          <p:cNvPr id="5" name="Slide Number Placeholder 5"/>
          <p:cNvSpPr>
            <a:spLocks noGrp="1"/>
          </p:cNvSpPr>
          <p:nvPr>
            <p:ph type="sldNum" sz="quarter" idx="4"/>
          </p:nvPr>
        </p:nvSpPr>
        <p:spPr>
          <a:xfrm>
            <a:off x="11760200" y="9029701"/>
            <a:ext cx="593725" cy="519113"/>
          </a:xfrm>
          <a:prstGeom prst="rect">
            <a:avLst/>
          </a:prstGeom>
        </p:spPr>
        <p:txBody>
          <a:bodyPr vert="horz" lIns="130005" tIns="65003" rIns="130005" bIns="65003" rtlCol="0" anchor="ctr"/>
          <a:lstStyle>
            <a:lvl1pPr algn="r" defTabSz="584110" hangingPunct="0">
              <a:defRPr sz="1700">
                <a:solidFill>
                  <a:schemeClr val="tx1">
                    <a:tint val="75000"/>
                  </a:schemeClr>
                </a:solidFill>
                <a:latin typeface="Helvetica Light" charset="0"/>
                <a:ea typeface="Helvetica Light" charset="0"/>
                <a:cs typeface="Helvetica Light" charset="0"/>
                <a:sym typeface="Helvetica Light" charset="0"/>
              </a:defRPr>
            </a:lvl1pPr>
          </a:lstStyle>
          <a:p>
            <a:pPr>
              <a:defRPr/>
            </a:pPr>
            <a:fld id="{290EF0B0-4206-42DF-AA08-638E73E53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O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smtClean="0"/>
              <a:t>Insert banner statement here</a:t>
            </a:r>
            <a:endParaRPr lang="en-GB" noProof="0"/>
          </a:p>
        </p:txBody>
      </p:sp>
      <p:sp>
        <p:nvSpPr>
          <p:cNvPr id="30" name="Date/Filepath" hidden="1"/>
          <p:cNvSpPr txBox="1"/>
          <p:nvPr userDrawn="1">
            <p:custDataLst>
              <p:tags r:id="rId1"/>
            </p:custDataLst>
          </p:nvPr>
        </p:nvSpPr>
        <p:spPr>
          <a:xfrm>
            <a:off x="2800062" y="458994"/>
            <a:ext cx="9448099" cy="310671"/>
          </a:xfrm>
          <a:prstGeom prst="rect">
            <a:avLst/>
          </a:prstGeom>
          <a:noFill/>
        </p:spPr>
        <p:txBody>
          <a:bodyPr wrap="none" lIns="0" tIns="70013" rIns="0" bIns="70013" rtlCol="0">
            <a:spAutoFit/>
          </a:bodyPr>
          <a:lstStyle/>
          <a:p>
            <a:pPr algn="r"/>
            <a:r>
              <a:rPr lang="en-GB" sz="1100" noProof="1" smtClean="0"/>
              <a:t>3/08/2011 \\LON214\abas_ts_london\Dowty\Project Mary 2011 - 07\Planning docs\Project Mary Status reports\Mary Status Report August 03_EXT.pptx</a:t>
            </a:r>
            <a:endParaRPr lang="en-GB" sz="1100" noProof="1"/>
          </a:p>
        </p:txBody>
      </p:sp>
      <p:sp>
        <p:nvSpPr>
          <p:cNvPr id="17" name="Section Header"/>
          <p:cNvSpPr txBox="1"/>
          <p:nvPr userDrawn="1">
            <p:custDataLst>
              <p:tags r:id="rId2"/>
            </p:custDataLst>
          </p:nvPr>
        </p:nvSpPr>
        <p:spPr>
          <a:xfrm>
            <a:off x="697531" y="998309"/>
            <a:ext cx="7294511" cy="172123"/>
          </a:xfrm>
          <a:prstGeom prst="rect">
            <a:avLst/>
          </a:prstGeom>
          <a:noFill/>
        </p:spPr>
        <p:txBody>
          <a:bodyPr wrap="none" lIns="0" tIns="0" rIns="0" bIns="0" rtlCol="0">
            <a:noAutofit/>
          </a:bodyPr>
          <a:lstStyle/>
          <a:p>
            <a:r>
              <a:rPr lang="en-GB" sz="1100" noProof="0" dirty="0" smtClean="0">
                <a:solidFill>
                  <a:schemeClr val="tx1"/>
                </a:solidFill>
              </a:rPr>
              <a:t> </a:t>
            </a:r>
          </a:p>
        </p:txBody>
      </p:sp>
      <p:sp>
        <p:nvSpPr>
          <p:cNvPr id="34" name="Content Placeholder 33"/>
          <p:cNvSpPr>
            <a:spLocks noGrp="1"/>
          </p:cNvSpPr>
          <p:nvPr>
            <p:ph sz="quarter" idx="24"/>
            <p:custDataLst>
              <p:tags r:id="rId3"/>
            </p:custDataLst>
          </p:nvPr>
        </p:nvSpPr>
        <p:spPr>
          <a:xfrm>
            <a:off x="697857" y="2673636"/>
            <a:ext cx="11574272" cy="5817735"/>
          </a:xfrm>
        </p:spPr>
        <p:txBody>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22" name="Executive Summary" hidden="1"/>
          <p:cNvSpPr txBox="1"/>
          <p:nvPr userDrawn="1">
            <p:custDataLst>
              <p:tags r:id="rId4"/>
            </p:custDataLst>
          </p:nvPr>
        </p:nvSpPr>
        <p:spPr>
          <a:xfrm>
            <a:off x="697533" y="8778244"/>
            <a:ext cx="65" cy="378473"/>
          </a:xfrm>
          <a:prstGeom prst="rect">
            <a:avLst/>
          </a:prstGeom>
          <a:noFill/>
        </p:spPr>
        <p:txBody>
          <a:bodyPr wrap="none" lIns="0" tIns="0" rIns="0" bIns="70013" rtlCol="0">
            <a:spAutoFit/>
          </a:bodyPr>
          <a:lstStyle/>
          <a:p>
            <a:endParaRPr lang="en-GB" sz="2000" noProof="0" dirty="0" smtClean="0">
              <a:solidFill>
                <a:schemeClr val="tx2"/>
              </a:solidFill>
            </a:endParaRPr>
          </a:p>
        </p:txBody>
      </p:sp>
      <p:sp>
        <p:nvSpPr>
          <p:cNvPr id="26" name="Section Footer"/>
          <p:cNvSpPr txBox="1"/>
          <p:nvPr userDrawn="1">
            <p:custDataLst>
              <p:tags r:id="rId5"/>
            </p:custDataLst>
          </p:nvPr>
        </p:nvSpPr>
        <p:spPr>
          <a:xfrm>
            <a:off x="697530" y="9076585"/>
            <a:ext cx="38472" cy="310671"/>
          </a:xfrm>
          <a:prstGeom prst="rect">
            <a:avLst/>
          </a:prstGeom>
          <a:noFill/>
        </p:spPr>
        <p:txBody>
          <a:bodyPr wrap="none" lIns="0" tIns="70013" rIns="0" bIns="70013" rtlCol="0">
            <a:spAutoFit/>
          </a:bodyPr>
          <a:lstStyle/>
          <a:p>
            <a:r>
              <a:rPr lang="en-GB" sz="1100" noProof="0" dirty="0" smtClean="0">
                <a:solidFill>
                  <a:schemeClr val="tx1"/>
                </a:solidFill>
              </a:rPr>
              <a:t> </a:t>
            </a:r>
          </a:p>
        </p:txBody>
      </p:sp>
      <p:sp>
        <p:nvSpPr>
          <p:cNvPr id="28" name="Page Number"/>
          <p:cNvSpPr txBox="1"/>
          <p:nvPr userDrawn="1">
            <p:custDataLst>
              <p:tags r:id="rId6"/>
            </p:custDataLst>
          </p:nvPr>
        </p:nvSpPr>
        <p:spPr>
          <a:xfrm>
            <a:off x="11775257" y="9076585"/>
            <a:ext cx="496548" cy="286871"/>
          </a:xfrm>
          <a:prstGeom prst="rect">
            <a:avLst/>
          </a:prstGeom>
          <a:noFill/>
        </p:spPr>
        <p:txBody>
          <a:bodyPr wrap="none" lIns="0" tIns="70013" rIns="0" bIns="70013" rtlCol="0">
            <a:noAutofit/>
          </a:bodyPr>
          <a:lstStyle/>
          <a:p>
            <a:pPr algn="r"/>
            <a:r>
              <a:rPr lang="en-GB" sz="1100" noProof="0" dirty="0" smtClean="0"/>
              <a:t> </a:t>
            </a:r>
          </a:p>
        </p:txBody>
      </p:sp>
      <p:sp>
        <p:nvSpPr>
          <p:cNvPr id="29" name="Disclaimer" hidden="1"/>
          <p:cNvSpPr txBox="1"/>
          <p:nvPr userDrawn="1">
            <p:custDataLst>
              <p:tags r:id="rId7"/>
            </p:custDataLst>
          </p:nvPr>
        </p:nvSpPr>
        <p:spPr>
          <a:xfrm>
            <a:off x="4634440" y="8841455"/>
            <a:ext cx="4764486" cy="316504"/>
          </a:xfrm>
          <a:prstGeom prst="rect">
            <a:avLst/>
          </a:prstGeom>
          <a:noFill/>
        </p:spPr>
        <p:txBody>
          <a:bodyPr wrap="square" lIns="0" tIns="70013" rIns="0" bIns="70013" rtlCol="0">
            <a:spAutoFit/>
          </a:bodyPr>
          <a:lstStyle/>
          <a:p>
            <a:endParaRPr lang="en-GB" sz="1100"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50876" y="390525"/>
            <a:ext cx="11703050" cy="1625600"/>
          </a:xfrm>
          <a:prstGeom prst="rect">
            <a:avLst/>
          </a:prstGeom>
          <a:noFill/>
          <a:ln w="9525">
            <a:noFill/>
            <a:miter lim="800000"/>
            <a:headEnd/>
            <a:tailEnd/>
          </a:ln>
        </p:spPr>
        <p:txBody>
          <a:bodyPr vert="horz" wrap="square" lIns="130005" tIns="65003" rIns="130005" bIns="65003"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50876" y="2276476"/>
            <a:ext cx="11703050" cy="6435725"/>
          </a:xfrm>
          <a:prstGeom prst="rect">
            <a:avLst/>
          </a:prstGeom>
          <a:noFill/>
          <a:ln w="9525">
            <a:noFill/>
            <a:miter lim="800000"/>
            <a:headEnd/>
            <a:tailEnd/>
          </a:ln>
        </p:spPr>
        <p:txBody>
          <a:bodyPr vert="horz" wrap="square" lIns="130005" tIns="65003" rIns="130005" bIns="6500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5" name="Picture 3"/>
          <p:cNvPicPr>
            <a:picLocks noChangeAspect="1" noChangeArrowheads="1"/>
          </p:cNvPicPr>
          <p:nvPr userDrawn="1"/>
        </p:nvPicPr>
        <p:blipFill>
          <a:blip r:embed="rId7" cstate="print"/>
          <a:srcRect/>
          <a:stretch>
            <a:fillRect/>
          </a:stretch>
        </p:blipFill>
        <p:spPr bwMode="auto">
          <a:xfrm>
            <a:off x="2159001" y="8848765"/>
            <a:ext cx="8991600" cy="904836"/>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Lst>
  <p:txStyles>
    <p:titleStyle>
      <a:lvl1pPr algn="ctr" defTabSz="1298508" rtl="0" eaLnBrk="0" fontAlgn="base" hangingPunct="0">
        <a:spcBef>
          <a:spcPct val="0"/>
        </a:spcBef>
        <a:spcAft>
          <a:spcPct val="0"/>
        </a:spcAft>
        <a:defRPr sz="6300" kern="1200">
          <a:solidFill>
            <a:schemeClr val="tx1"/>
          </a:solidFill>
          <a:latin typeface="+mj-lt"/>
          <a:ea typeface="+mj-ea"/>
          <a:cs typeface="+mj-cs"/>
        </a:defRPr>
      </a:lvl1pPr>
      <a:lvl2pPr algn="ctr" defTabSz="1298508" rtl="0" eaLnBrk="0" fontAlgn="base" hangingPunct="0">
        <a:spcBef>
          <a:spcPct val="0"/>
        </a:spcBef>
        <a:spcAft>
          <a:spcPct val="0"/>
        </a:spcAft>
        <a:defRPr sz="6300">
          <a:solidFill>
            <a:schemeClr val="tx1"/>
          </a:solidFill>
          <a:latin typeface="Calibri" pitchFamily="34" charset="0"/>
        </a:defRPr>
      </a:lvl2pPr>
      <a:lvl3pPr algn="ctr" defTabSz="1298508" rtl="0" eaLnBrk="0" fontAlgn="base" hangingPunct="0">
        <a:spcBef>
          <a:spcPct val="0"/>
        </a:spcBef>
        <a:spcAft>
          <a:spcPct val="0"/>
        </a:spcAft>
        <a:defRPr sz="6300">
          <a:solidFill>
            <a:schemeClr val="tx1"/>
          </a:solidFill>
          <a:latin typeface="Calibri" pitchFamily="34" charset="0"/>
        </a:defRPr>
      </a:lvl3pPr>
      <a:lvl4pPr algn="ctr" defTabSz="1298508" rtl="0" eaLnBrk="0" fontAlgn="base" hangingPunct="0">
        <a:spcBef>
          <a:spcPct val="0"/>
        </a:spcBef>
        <a:spcAft>
          <a:spcPct val="0"/>
        </a:spcAft>
        <a:defRPr sz="6300">
          <a:solidFill>
            <a:schemeClr val="tx1"/>
          </a:solidFill>
          <a:latin typeface="Calibri" pitchFamily="34" charset="0"/>
        </a:defRPr>
      </a:lvl4pPr>
      <a:lvl5pPr algn="ctr" defTabSz="1298508" rtl="0" eaLnBrk="0" fontAlgn="base" hangingPunct="0">
        <a:spcBef>
          <a:spcPct val="0"/>
        </a:spcBef>
        <a:spcAft>
          <a:spcPct val="0"/>
        </a:spcAft>
        <a:defRPr sz="6300">
          <a:solidFill>
            <a:schemeClr val="tx1"/>
          </a:solidFill>
          <a:latin typeface="Calibri" pitchFamily="34" charset="0"/>
        </a:defRPr>
      </a:lvl5pPr>
      <a:lvl6pPr marL="457129" algn="ctr" defTabSz="1299963" rtl="0" fontAlgn="base">
        <a:spcBef>
          <a:spcPct val="0"/>
        </a:spcBef>
        <a:spcAft>
          <a:spcPct val="0"/>
        </a:spcAft>
        <a:defRPr sz="6300">
          <a:solidFill>
            <a:schemeClr val="tx1"/>
          </a:solidFill>
          <a:latin typeface="Calibri" pitchFamily="34" charset="0"/>
        </a:defRPr>
      </a:lvl6pPr>
      <a:lvl7pPr marL="914260" algn="ctr" defTabSz="1299963" rtl="0" fontAlgn="base">
        <a:spcBef>
          <a:spcPct val="0"/>
        </a:spcBef>
        <a:spcAft>
          <a:spcPct val="0"/>
        </a:spcAft>
        <a:defRPr sz="6300">
          <a:solidFill>
            <a:schemeClr val="tx1"/>
          </a:solidFill>
          <a:latin typeface="Calibri" pitchFamily="34" charset="0"/>
        </a:defRPr>
      </a:lvl7pPr>
      <a:lvl8pPr marL="1371390" algn="ctr" defTabSz="1299963" rtl="0" fontAlgn="base">
        <a:spcBef>
          <a:spcPct val="0"/>
        </a:spcBef>
        <a:spcAft>
          <a:spcPct val="0"/>
        </a:spcAft>
        <a:defRPr sz="6300">
          <a:solidFill>
            <a:schemeClr val="tx1"/>
          </a:solidFill>
          <a:latin typeface="Calibri" pitchFamily="34" charset="0"/>
        </a:defRPr>
      </a:lvl8pPr>
      <a:lvl9pPr marL="1828518" algn="ctr" defTabSz="1299963" rtl="0" fontAlgn="base">
        <a:spcBef>
          <a:spcPct val="0"/>
        </a:spcBef>
        <a:spcAft>
          <a:spcPct val="0"/>
        </a:spcAft>
        <a:defRPr sz="6300">
          <a:solidFill>
            <a:schemeClr val="tx1"/>
          </a:solidFill>
          <a:latin typeface="Calibri" pitchFamily="34" charset="0"/>
        </a:defRPr>
      </a:lvl9pPr>
    </p:titleStyle>
    <p:bodyStyle>
      <a:lvl1pPr marL="485750" indent="-485750" algn="l" defTabSz="1298508" rtl="0" eaLnBrk="0" fontAlgn="base" hangingPunct="0">
        <a:spcBef>
          <a:spcPct val="20000"/>
        </a:spcBef>
        <a:spcAft>
          <a:spcPct val="0"/>
        </a:spcAft>
        <a:buFont typeface="Arial" pitchFamily="34" charset="0"/>
        <a:buChar char="•"/>
        <a:defRPr sz="4600" kern="1200">
          <a:solidFill>
            <a:schemeClr val="tx1"/>
          </a:solidFill>
          <a:latin typeface="+mn-lt"/>
          <a:ea typeface="+mn-ea"/>
          <a:cs typeface="+mn-cs"/>
        </a:defRPr>
      </a:lvl1pPr>
      <a:lvl2pPr marL="1054046" indent="-403204" algn="l" defTabSz="1298508" rtl="0" eaLnBrk="0" fontAlgn="base" hangingPunct="0">
        <a:spcBef>
          <a:spcPct val="20000"/>
        </a:spcBef>
        <a:spcAft>
          <a:spcPct val="0"/>
        </a:spcAft>
        <a:buFont typeface="Arial" pitchFamily="34" charset="0"/>
        <a:buChar char="–"/>
        <a:defRPr sz="4000" kern="1200">
          <a:solidFill>
            <a:schemeClr val="tx1"/>
          </a:solidFill>
          <a:latin typeface="+mn-lt"/>
          <a:ea typeface="+mn-ea"/>
          <a:cs typeface="+mn-cs"/>
        </a:defRPr>
      </a:lvl2pPr>
      <a:lvl3pPr marL="1622342" indent="-322246" algn="l" defTabSz="1298508" rtl="0" eaLnBrk="0" fontAlgn="base" hangingPunct="0">
        <a:spcBef>
          <a:spcPct val="20000"/>
        </a:spcBef>
        <a:spcAft>
          <a:spcPct val="0"/>
        </a:spcAft>
        <a:buFont typeface="Arial" pitchFamily="34" charset="0"/>
        <a:buChar char="•"/>
        <a:defRPr sz="3400" kern="1200">
          <a:solidFill>
            <a:schemeClr val="tx1"/>
          </a:solidFill>
          <a:latin typeface="+mn-lt"/>
          <a:ea typeface="+mn-ea"/>
          <a:cs typeface="+mn-cs"/>
        </a:defRPr>
      </a:lvl3pPr>
      <a:lvl4pPr marL="2273183" indent="-322246" algn="l" defTabSz="1298508"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4pPr>
      <a:lvl5pPr marL="2922439" indent="-322246" algn="l" defTabSz="1298508"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5pPr>
      <a:lvl6pPr marL="3575169" indent="-325014" algn="l" defTabSz="130005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5197" indent="-325014" algn="l" defTabSz="130005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5229" indent="-325014" algn="l" defTabSz="130005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5256" indent="-325014" algn="l" defTabSz="1300059"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300059" rtl="0" eaLnBrk="1" latinLnBrk="0" hangingPunct="1">
        <a:defRPr sz="2600" kern="1200">
          <a:solidFill>
            <a:schemeClr val="tx1"/>
          </a:solidFill>
          <a:latin typeface="+mn-lt"/>
          <a:ea typeface="+mn-ea"/>
          <a:cs typeface="+mn-cs"/>
        </a:defRPr>
      </a:lvl1pPr>
      <a:lvl2pPr marL="650029" algn="l" defTabSz="1300059" rtl="0" eaLnBrk="1" latinLnBrk="0" hangingPunct="1">
        <a:defRPr sz="2600" kern="1200">
          <a:solidFill>
            <a:schemeClr val="tx1"/>
          </a:solidFill>
          <a:latin typeface="+mn-lt"/>
          <a:ea typeface="+mn-ea"/>
          <a:cs typeface="+mn-cs"/>
        </a:defRPr>
      </a:lvl2pPr>
      <a:lvl3pPr marL="1300059" algn="l" defTabSz="1300059" rtl="0" eaLnBrk="1" latinLnBrk="0" hangingPunct="1">
        <a:defRPr sz="2600" kern="1200">
          <a:solidFill>
            <a:schemeClr val="tx1"/>
          </a:solidFill>
          <a:latin typeface="+mn-lt"/>
          <a:ea typeface="+mn-ea"/>
          <a:cs typeface="+mn-cs"/>
        </a:defRPr>
      </a:lvl3pPr>
      <a:lvl4pPr marL="1950092" algn="l" defTabSz="1300059" rtl="0" eaLnBrk="1" latinLnBrk="0" hangingPunct="1">
        <a:defRPr sz="2600" kern="1200">
          <a:solidFill>
            <a:schemeClr val="tx1"/>
          </a:solidFill>
          <a:latin typeface="+mn-lt"/>
          <a:ea typeface="+mn-ea"/>
          <a:cs typeface="+mn-cs"/>
        </a:defRPr>
      </a:lvl4pPr>
      <a:lvl5pPr marL="2600122" algn="l" defTabSz="1300059" rtl="0" eaLnBrk="1" latinLnBrk="0" hangingPunct="1">
        <a:defRPr sz="2600" kern="1200">
          <a:solidFill>
            <a:schemeClr val="tx1"/>
          </a:solidFill>
          <a:latin typeface="+mn-lt"/>
          <a:ea typeface="+mn-ea"/>
          <a:cs typeface="+mn-cs"/>
        </a:defRPr>
      </a:lvl5pPr>
      <a:lvl6pPr marL="3250151" algn="l" defTabSz="1300059" rtl="0" eaLnBrk="1" latinLnBrk="0" hangingPunct="1">
        <a:defRPr sz="2600" kern="1200">
          <a:solidFill>
            <a:schemeClr val="tx1"/>
          </a:solidFill>
          <a:latin typeface="+mn-lt"/>
          <a:ea typeface="+mn-ea"/>
          <a:cs typeface="+mn-cs"/>
        </a:defRPr>
      </a:lvl6pPr>
      <a:lvl7pPr marL="3900184" algn="l" defTabSz="1300059" rtl="0" eaLnBrk="1" latinLnBrk="0" hangingPunct="1">
        <a:defRPr sz="2600" kern="1200">
          <a:solidFill>
            <a:schemeClr val="tx1"/>
          </a:solidFill>
          <a:latin typeface="+mn-lt"/>
          <a:ea typeface="+mn-ea"/>
          <a:cs typeface="+mn-cs"/>
        </a:defRPr>
      </a:lvl7pPr>
      <a:lvl8pPr marL="4550209" algn="l" defTabSz="1300059" rtl="0" eaLnBrk="1" latinLnBrk="0" hangingPunct="1">
        <a:defRPr sz="2600" kern="1200">
          <a:solidFill>
            <a:schemeClr val="tx1"/>
          </a:solidFill>
          <a:latin typeface="+mn-lt"/>
          <a:ea typeface="+mn-ea"/>
          <a:cs typeface="+mn-cs"/>
        </a:defRPr>
      </a:lvl8pPr>
      <a:lvl9pPr marL="5200243" algn="l" defTabSz="13000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2.bin"/><Relationship Id="rId5" Type="http://schemas.openxmlformats.org/officeDocument/2006/relationships/oleObject" Target="../embeddings/Microsoft_Excel_97_-_2004_Worksheet1.xls"/><Relationship Id="rId6"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emf"/></Relationships>
</file>

<file path=ppt/slides/_rels/slide39.xml.rels><?xml version="1.0" encoding="UTF-8" standalone="yes"?>
<Relationships xmlns="http://schemas.openxmlformats.org/package/2006/relationships"><Relationship Id="rId3" Type="http://schemas.openxmlformats.org/officeDocument/2006/relationships/hyperlink" Target="https://elsshare.science.regn.net/sites/AGProducts/ScopusSearch/Shared%20Documents/Hothouse%20documents/MarkLogicreport.docx" TargetMode="External"/><Relationship Id="rId4" Type="http://schemas.openxmlformats.org/officeDocument/2006/relationships/hyperlink" Target="https://elsshare.science.regn.net/sites/AGProducts/ScopusSearch/Shared%20Documents/Hothouse%20documents/SC%20FAST2SOLR%20AWS%20Sizing%20-%20Revised%2006%2016%202014.xlsx" TargetMode="External"/><Relationship Id="rId5" Type="http://schemas.openxmlformats.org/officeDocument/2006/relationships/hyperlink" Target="https://elsshare.science.regn.net/sites/AGProducts/ScopusSearch/Shared%20Documents/Business%20Case%20Prep/Scopus%20to%20SOLR%20Investment_Business_Case%20v_3_2a.xlsm" TargetMode="External"/><Relationship Id="rId1" Type="http://schemas.openxmlformats.org/officeDocument/2006/relationships/slideLayout" Target="../slideLayouts/slideLayout2.xml"/><Relationship Id="rId2" Type="http://schemas.openxmlformats.org/officeDocument/2006/relationships/hyperlink" Target="https://elsshare.science.regn.net/sites/AGProducts/ScopusSearch/Shared%20Documents/Hothouse%20documents/ScopusSearchHothouse_Final.ppt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1168402" y="3048000"/>
            <a:ext cx="11053763" cy="2090738"/>
          </a:xfrm>
        </p:spPr>
        <p:txBody>
          <a:bodyPr>
            <a:normAutofit/>
          </a:bodyPr>
          <a:lstStyle/>
          <a:p>
            <a:r>
              <a:rPr lang="en-US" dirty="0" smtClean="0"/>
              <a:t>Scopus FAST Replacement Project</a:t>
            </a:r>
            <a:br>
              <a:rPr lang="en-US" dirty="0" smtClean="0"/>
            </a:br>
            <a:r>
              <a:rPr lang="en-US" dirty="0" smtClean="0"/>
              <a:t>Elaboration Phase Report</a:t>
            </a:r>
          </a:p>
        </p:txBody>
      </p:sp>
      <p:sp>
        <p:nvSpPr>
          <p:cNvPr id="6147" name="Subtitle 2"/>
          <p:cNvSpPr>
            <a:spLocks noGrp="1"/>
          </p:cNvSpPr>
          <p:nvPr>
            <p:ph type="subTitle" idx="1"/>
          </p:nvPr>
        </p:nvSpPr>
        <p:spPr>
          <a:xfrm>
            <a:off x="1168400" y="5562602"/>
            <a:ext cx="11049000" cy="2492375"/>
          </a:xfrm>
        </p:spPr>
        <p:txBody>
          <a:bodyPr>
            <a:normAutofit/>
          </a:bodyPr>
          <a:lstStyle/>
          <a:p>
            <a:pPr defTabSz="1299963">
              <a:defRPr/>
            </a:pPr>
            <a:r>
              <a:rPr lang="en-US" dirty="0" smtClean="0"/>
              <a:t>June 17-18, 2014</a:t>
            </a:r>
          </a:p>
          <a:p>
            <a:pPr defTabSz="1299963">
              <a:defRPr/>
            </a:pPr>
            <a:r>
              <a:rPr lang="en-US" dirty="0" smtClean="0"/>
              <a:t>NYC</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Functionality</a:t>
            </a:r>
          </a:p>
          <a:p>
            <a:pPr lvl="1"/>
            <a:r>
              <a:rPr lang="en-US" dirty="0" smtClean="0"/>
              <a:t>Does the </a:t>
            </a:r>
            <a:r>
              <a:rPr lang="en-US" dirty="0" err="1" smtClean="0"/>
              <a:t>PoC</a:t>
            </a:r>
            <a:r>
              <a:rPr lang="en-US" dirty="0" smtClean="0"/>
              <a:t> support the functionality currently implemented in Scopus?</a:t>
            </a:r>
          </a:p>
          <a:p>
            <a:pPr lvl="1"/>
            <a:r>
              <a:rPr lang="en-US" dirty="0"/>
              <a:t>How well do </a:t>
            </a:r>
            <a:r>
              <a:rPr lang="en-US" dirty="0" err="1"/>
              <a:t>PoC</a:t>
            </a:r>
            <a:r>
              <a:rPr lang="en-US" dirty="0"/>
              <a:t> query answer counts match those of Scopus?</a:t>
            </a:r>
            <a:endParaRPr lang="en-US" dirty="0" smtClean="0"/>
          </a:p>
          <a:p>
            <a:r>
              <a:rPr lang="en-US" dirty="0" smtClean="0"/>
              <a:t>Performance</a:t>
            </a:r>
          </a:p>
          <a:p>
            <a:pPr lvl="1"/>
            <a:r>
              <a:rPr lang="en-US" dirty="0" smtClean="0"/>
              <a:t>How well does the </a:t>
            </a:r>
            <a:r>
              <a:rPr lang="en-US" dirty="0" err="1" smtClean="0"/>
              <a:t>PoC</a:t>
            </a:r>
            <a:r>
              <a:rPr lang="en-US" dirty="0" smtClean="0"/>
              <a:t> handle simulated Scopus query traffic?</a:t>
            </a:r>
          </a:p>
          <a:p>
            <a:pPr lvl="1"/>
            <a:r>
              <a:rPr lang="en-US" dirty="0" smtClean="0"/>
              <a:t>How long does the </a:t>
            </a:r>
            <a:r>
              <a:rPr lang="en-US" dirty="0" err="1" smtClean="0"/>
              <a:t>PoC</a:t>
            </a:r>
            <a:r>
              <a:rPr lang="en-US" dirty="0" smtClean="0"/>
              <a:t> take to build and update an index?</a:t>
            </a:r>
          </a:p>
          <a:p>
            <a:r>
              <a:rPr lang="en-US" dirty="0" smtClean="0"/>
              <a:t>Cost</a:t>
            </a:r>
            <a:endParaRPr lang="en-US" dirty="0"/>
          </a:p>
          <a:p>
            <a:pPr lvl="1"/>
            <a:r>
              <a:rPr lang="en-US" dirty="0"/>
              <a:t>What is the cost of a production version</a:t>
            </a:r>
            <a:r>
              <a:rPr lang="en-US" dirty="0" smtClean="0"/>
              <a:t>?</a:t>
            </a:r>
          </a:p>
          <a:p>
            <a:r>
              <a:rPr lang="en-US" dirty="0" smtClean="0"/>
              <a:t>Relevance</a:t>
            </a:r>
          </a:p>
          <a:p>
            <a:pPr lvl="1"/>
            <a:r>
              <a:rPr lang="en-US" dirty="0" smtClean="0"/>
              <a:t>Not evaluated (was covered in SD evaluation, which showed availability of relevance customization interfaces)</a:t>
            </a:r>
          </a:p>
        </p:txBody>
      </p:sp>
      <p:sp>
        <p:nvSpPr>
          <p:cNvPr id="3" name="Title 2"/>
          <p:cNvSpPr>
            <a:spLocks noGrp="1"/>
          </p:cNvSpPr>
          <p:nvPr>
            <p:ph type="title"/>
          </p:nvPr>
        </p:nvSpPr>
        <p:spPr/>
        <p:txBody>
          <a:bodyPr/>
          <a:lstStyle/>
          <a:p>
            <a:r>
              <a:rPr lang="en-US" dirty="0" err="1" smtClean="0"/>
              <a:t>PoC</a:t>
            </a:r>
            <a:r>
              <a:rPr lang="en-US" dirty="0" smtClean="0"/>
              <a:t> Evaluation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400" dirty="0" smtClean="0"/>
              <a:t>The </a:t>
            </a:r>
            <a:r>
              <a:rPr lang="en-US" sz="4400" dirty="0" err="1" smtClean="0"/>
              <a:t>PoC</a:t>
            </a:r>
            <a:r>
              <a:rPr lang="en-US" sz="4400" dirty="0" smtClean="0"/>
              <a:t> teams inspected each </a:t>
            </a:r>
            <a:r>
              <a:rPr lang="en-US" sz="4400" dirty="0" err="1" smtClean="0"/>
              <a:t>PoC</a:t>
            </a:r>
            <a:r>
              <a:rPr lang="en-US" sz="4400" dirty="0" smtClean="0"/>
              <a:t> to determine working support for a specific set of queries driven by an enumeration of current Scopus features</a:t>
            </a:r>
          </a:p>
          <a:p>
            <a:r>
              <a:rPr lang="en-US" sz="4400" dirty="0" smtClean="0"/>
              <a:t>Evaluation team documented presence/absence of support for each query in the </a:t>
            </a:r>
            <a:r>
              <a:rPr lang="en-US" sz="4400" dirty="0" err="1" smtClean="0"/>
              <a:t>PoC</a:t>
            </a:r>
            <a:endParaRPr lang="en-US" sz="4400" dirty="0" smtClean="0"/>
          </a:p>
          <a:p>
            <a:r>
              <a:rPr lang="en-US" sz="4400" dirty="0" smtClean="0"/>
              <a:t>Discrepancies and potential mitigation are addressed in </a:t>
            </a:r>
            <a:r>
              <a:rPr lang="en-US" sz="4400" dirty="0" err="1" smtClean="0"/>
              <a:t>PoC</a:t>
            </a:r>
            <a:r>
              <a:rPr lang="en-US" sz="4400" dirty="0" smtClean="0"/>
              <a:t> reports</a:t>
            </a:r>
          </a:p>
          <a:p>
            <a:r>
              <a:rPr lang="en-US" sz="4400" dirty="0"/>
              <a:t>Answer counts were also gathered for specific queries and compared to known Scopus counts</a:t>
            </a:r>
          </a:p>
          <a:p>
            <a:endParaRPr lang="en-US" dirty="0" smtClean="0"/>
          </a:p>
          <a:p>
            <a:endParaRPr lang="en-US" dirty="0"/>
          </a:p>
        </p:txBody>
      </p:sp>
      <p:sp>
        <p:nvSpPr>
          <p:cNvPr id="3" name="Title 2"/>
          <p:cNvSpPr>
            <a:spLocks noGrp="1"/>
          </p:cNvSpPr>
          <p:nvPr>
            <p:ph type="title"/>
          </p:nvPr>
        </p:nvSpPr>
        <p:spPr/>
        <p:txBody>
          <a:bodyPr/>
          <a:lstStyle/>
          <a:p>
            <a:r>
              <a:rPr lang="en-US" dirty="0" smtClean="0"/>
              <a:t>Functionality – approach</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Functionality – results (1 of 2)</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0913485"/>
              </p:ext>
            </p:extLst>
          </p:nvPr>
        </p:nvGraphicFramePr>
        <p:xfrm>
          <a:off x="558800" y="1066801"/>
          <a:ext cx="11734799" cy="7591186"/>
        </p:xfrm>
        <a:graphic>
          <a:graphicData uri="http://schemas.openxmlformats.org/drawingml/2006/table">
            <a:tbl>
              <a:tblPr firstRow="1" bandRow="1">
                <a:tableStyleId>{5C22544A-7EE6-4342-B048-85BDC9FD1C3A}</a:tableStyleId>
              </a:tblPr>
              <a:tblGrid>
                <a:gridCol w="2607733"/>
                <a:gridCol w="4460596"/>
                <a:gridCol w="4666470"/>
              </a:tblGrid>
              <a:tr h="402035">
                <a:tc>
                  <a:txBody>
                    <a:bodyPr/>
                    <a:lstStyle/>
                    <a:p>
                      <a:r>
                        <a:rPr lang="en-US" sz="1800" dirty="0" smtClean="0"/>
                        <a:t>Feature</a:t>
                      </a:r>
                      <a:endParaRPr lang="en-US" sz="1800" dirty="0"/>
                    </a:p>
                  </a:txBody>
                  <a:tcPr marL="130048" marR="130048" marT="65024" marB="65024"/>
                </a:tc>
                <a:tc>
                  <a:txBody>
                    <a:bodyPr/>
                    <a:lstStyle/>
                    <a:p>
                      <a:r>
                        <a:rPr lang="en-US" sz="1800" dirty="0" err="1" smtClean="0"/>
                        <a:t>MarkLogic</a:t>
                      </a:r>
                      <a:endParaRPr lang="en-US" sz="1800" dirty="0"/>
                    </a:p>
                  </a:txBody>
                  <a:tcPr marL="130048" marR="130048" marT="65024" marB="65024"/>
                </a:tc>
                <a:tc>
                  <a:txBody>
                    <a:bodyPr/>
                    <a:lstStyle/>
                    <a:p>
                      <a:r>
                        <a:rPr lang="en-US" sz="1800" dirty="0" err="1" smtClean="0"/>
                        <a:t>SolrCloud</a:t>
                      </a:r>
                      <a:endParaRPr lang="en-US" sz="1800" dirty="0"/>
                    </a:p>
                  </a:txBody>
                  <a:tcPr marL="130048" marR="130048" marT="65024" marB="65024"/>
                </a:tc>
              </a:tr>
              <a:tr h="539584">
                <a:tc>
                  <a:txBody>
                    <a:bodyPr/>
                    <a:lstStyle/>
                    <a:p>
                      <a:r>
                        <a:rPr lang="en-US" sz="1400" dirty="0" smtClean="0"/>
                        <a:t>Field Weightings</a:t>
                      </a:r>
                      <a:endParaRPr lang="en-US" sz="1400" dirty="0"/>
                    </a:p>
                  </a:txBody>
                  <a:tcPr marL="130048" marR="130048" marT="65024" marB="65024"/>
                </a:tc>
                <a:tc>
                  <a:txBody>
                    <a:bodyPr/>
                    <a:lstStyle/>
                    <a:p>
                      <a:r>
                        <a:rPr lang="en-US" sz="1400" dirty="0" smtClean="0"/>
                        <a:t>Used combo of Index-time weighting and query-time weighting</a:t>
                      </a:r>
                      <a:endParaRPr lang="en-US" sz="1400" dirty="0"/>
                    </a:p>
                  </a:txBody>
                  <a:tcPr marL="130048" marR="130048" marT="65024" marB="65024">
                    <a:solidFill>
                      <a:srgbClr val="00B050"/>
                    </a:solidFill>
                  </a:tcPr>
                </a:tc>
                <a:tc>
                  <a:txBody>
                    <a:bodyPr/>
                    <a:lstStyle/>
                    <a:p>
                      <a:r>
                        <a:rPr lang="en-US" sz="1400" dirty="0" smtClean="0"/>
                        <a:t>Supports either index-time or query-time</a:t>
                      </a:r>
                      <a:r>
                        <a:rPr lang="en-US" sz="1400" baseline="0" dirty="0" smtClean="0"/>
                        <a:t> weighting. Query-time was used for POC.</a:t>
                      </a:r>
                      <a:endParaRPr lang="en-US" sz="1400" dirty="0"/>
                    </a:p>
                  </a:txBody>
                  <a:tcPr marL="130048" marR="130048" marT="65024" marB="65024">
                    <a:solidFill>
                      <a:srgbClr val="00B050"/>
                    </a:solidFill>
                  </a:tcPr>
                </a:tc>
              </a:tr>
              <a:tr h="1159908">
                <a:tc>
                  <a:txBody>
                    <a:bodyPr/>
                    <a:lstStyle/>
                    <a:p>
                      <a:r>
                        <a:rPr lang="en-US" sz="1400" dirty="0" smtClean="0"/>
                        <a:t>Related Articles</a:t>
                      </a:r>
                      <a:endParaRPr lang="en-US" sz="1400" dirty="0"/>
                    </a:p>
                  </a:txBody>
                  <a:tcPr marL="130048" marR="130048" marT="65024" marB="65024"/>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dirty="0" smtClean="0"/>
                        <a:t>Tested via </a:t>
                      </a:r>
                      <a:r>
                        <a:rPr lang="en-US" sz="1400" dirty="0" err="1" smtClean="0"/>
                        <a:t>LoadTesting</a:t>
                      </a:r>
                      <a:r>
                        <a:rPr lang="en-US" sz="1400" dirty="0" smtClean="0"/>
                        <a:t>, but quality</a:t>
                      </a:r>
                      <a:r>
                        <a:rPr lang="en-US" sz="1400" baseline="0" dirty="0" smtClean="0"/>
                        <a:t> of results not evaluated. No custom functionality expected based on current Scopus related documents functionality. These were queries based on related references, authors, and keywords.</a:t>
                      </a:r>
                      <a:endParaRPr lang="en-US" sz="1400" dirty="0" smtClean="0"/>
                    </a:p>
                  </a:txBody>
                  <a:tcPr marL="130048" marR="130048" marT="65024" marB="65024">
                    <a:noFill/>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dirty="0" smtClean="0"/>
                        <a:t>Tested via </a:t>
                      </a:r>
                      <a:r>
                        <a:rPr lang="en-US" sz="1400" dirty="0" err="1" smtClean="0"/>
                        <a:t>LoadTesting</a:t>
                      </a:r>
                      <a:r>
                        <a:rPr lang="en-US" sz="1400" dirty="0" smtClean="0"/>
                        <a:t>, but quality</a:t>
                      </a:r>
                      <a:r>
                        <a:rPr lang="en-US" sz="1400" baseline="0" dirty="0" smtClean="0"/>
                        <a:t> of results not evaluated.  No custom functionality expected based on current Scopus related documents functionality, anticipated to be ok. These were queries based on related references, authors, and keywords.</a:t>
                      </a:r>
                      <a:endParaRPr lang="en-US" sz="1400" dirty="0" smtClean="0"/>
                    </a:p>
                  </a:txBody>
                  <a:tcPr marL="130048" marR="130048" marT="65024" marB="65024">
                    <a:noFill/>
                  </a:tcPr>
                </a:tc>
              </a:tr>
              <a:tr h="1159908">
                <a:tc>
                  <a:txBody>
                    <a:bodyPr/>
                    <a:lstStyle/>
                    <a:p>
                      <a:r>
                        <a:rPr lang="en-US" sz="1400" dirty="0" smtClean="0"/>
                        <a:t>Stemming</a:t>
                      </a:r>
                      <a:endParaRPr lang="en-US" sz="1400" dirty="0"/>
                    </a:p>
                  </a:txBody>
                  <a:tcPr marL="130048" marR="130048" marT="65024" marB="65024"/>
                </a:tc>
                <a:tc>
                  <a:txBody>
                    <a:bodyPr/>
                    <a:lstStyle/>
                    <a:p>
                      <a:r>
                        <a:rPr lang="en-US" sz="1400" dirty="0" smtClean="0"/>
                        <a:t>Utilized built-in support</a:t>
                      </a:r>
                      <a:endParaRPr lang="en-US" sz="1400" dirty="0"/>
                    </a:p>
                  </a:txBody>
                  <a:tcPr marL="130048" marR="130048" marT="65024" marB="65024">
                    <a:solidFill>
                      <a:srgbClr val="00B050"/>
                    </a:solidFill>
                  </a:tcPr>
                </a:tc>
                <a:tc>
                  <a:txBody>
                    <a:bodyPr/>
                    <a:lstStyle/>
                    <a:p>
                      <a:r>
                        <a:rPr lang="en-US" sz="1400" dirty="0" smtClean="0"/>
                        <a:t>Utilized</a:t>
                      </a:r>
                      <a:r>
                        <a:rPr lang="en-US" sz="1400" baseline="0" dirty="0" smtClean="0"/>
                        <a:t> </a:t>
                      </a:r>
                      <a:r>
                        <a:rPr lang="en-US" sz="1400" baseline="0" dirty="0" err="1" smtClean="0"/>
                        <a:t>KStem</a:t>
                      </a:r>
                      <a:r>
                        <a:rPr lang="en-US" sz="1400" baseline="0" dirty="0" smtClean="0"/>
                        <a:t>. Decision was made in Hothouse that Basis Technologies will be used. This is the same one as being used for </a:t>
                      </a:r>
                      <a:r>
                        <a:rPr lang="en-US" sz="1400" baseline="0" dirty="0" err="1" smtClean="0"/>
                        <a:t>ScienceDirect</a:t>
                      </a:r>
                      <a:r>
                        <a:rPr lang="en-US" sz="1400" baseline="0" dirty="0" smtClean="0"/>
                        <a:t>.</a:t>
                      </a:r>
                      <a:endParaRPr lang="en-US" sz="1400" dirty="0"/>
                    </a:p>
                  </a:txBody>
                  <a:tcPr marL="130048" marR="130048" marT="65024" marB="65024">
                    <a:solidFill>
                      <a:srgbClr val="00B050"/>
                    </a:solidFill>
                  </a:tcPr>
                </a:tc>
              </a:tr>
              <a:tr h="953133">
                <a:tc>
                  <a:txBody>
                    <a:bodyPr/>
                    <a:lstStyle/>
                    <a:p>
                      <a:r>
                        <a:rPr lang="en-US" sz="1400" dirty="0" smtClean="0"/>
                        <a:t>Wildcards</a:t>
                      </a:r>
                      <a:endParaRPr lang="en-US" sz="1400" dirty="0"/>
                    </a:p>
                  </a:txBody>
                  <a:tcPr marL="130048" marR="130048" marT="65024" marB="65024"/>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dirty="0" smtClean="0"/>
                        <a:t>Utilized built-in support.</a:t>
                      </a:r>
                      <a:r>
                        <a:rPr lang="en-US" sz="1400" baseline="0" dirty="0" smtClean="0"/>
                        <a:t> Doesn’t work with stemming. </a:t>
                      </a:r>
                      <a:r>
                        <a:rPr lang="en-US" sz="1400" dirty="0" smtClean="0"/>
                        <a:t>Without adding index that significantly</a:t>
                      </a:r>
                      <a:r>
                        <a:rPr lang="en-US" sz="1400" baseline="0" dirty="0" smtClean="0"/>
                        <a:t> increases </a:t>
                      </a:r>
                      <a:r>
                        <a:rPr lang="en-US" sz="1400" dirty="0" smtClean="0"/>
                        <a:t>the index size, performance is impacted</a:t>
                      </a:r>
                      <a:r>
                        <a:rPr lang="en-US" sz="1400" baseline="0" dirty="0" smtClean="0"/>
                        <a:t> on searches with leading wildcards</a:t>
                      </a:r>
                      <a:endParaRPr lang="en-US" sz="1400" dirty="0" smtClean="0"/>
                    </a:p>
                  </a:txBody>
                  <a:tcPr marL="130048" marR="130048" marT="65024" marB="65024">
                    <a:solidFill>
                      <a:srgbClr val="FFFF00"/>
                    </a:solidFill>
                  </a:tcPr>
                </a:tc>
                <a:tc>
                  <a:txBody>
                    <a:bodyPr/>
                    <a:lstStyle/>
                    <a:p>
                      <a:r>
                        <a:rPr lang="en-US" sz="1400" dirty="0" smtClean="0"/>
                        <a:t>Doesn’t work with</a:t>
                      </a:r>
                      <a:r>
                        <a:rPr lang="en-US" sz="1400" baseline="0" dirty="0" smtClean="0"/>
                        <a:t> stemming</a:t>
                      </a:r>
                      <a:r>
                        <a:rPr lang="en-US" sz="1400" dirty="0" smtClean="0"/>
                        <a:t>. Without adding </a:t>
                      </a:r>
                      <a:r>
                        <a:rPr lang="en-US" sz="1400" dirty="0" err="1" smtClean="0"/>
                        <a:t>reversewildcard</a:t>
                      </a:r>
                      <a:r>
                        <a:rPr lang="en-US" sz="1400" dirty="0" smtClean="0"/>
                        <a:t> index that significantly</a:t>
                      </a:r>
                      <a:r>
                        <a:rPr lang="en-US" sz="1400" baseline="0" dirty="0" smtClean="0"/>
                        <a:t> increases </a:t>
                      </a:r>
                      <a:r>
                        <a:rPr lang="en-US" sz="1400" dirty="0" smtClean="0"/>
                        <a:t>the index size, performance is impacted</a:t>
                      </a:r>
                      <a:r>
                        <a:rPr lang="en-US" sz="1400" baseline="0" dirty="0" smtClean="0"/>
                        <a:t> on searches with leading wildcards</a:t>
                      </a:r>
                      <a:endParaRPr lang="en-US" sz="1400" dirty="0"/>
                    </a:p>
                  </a:txBody>
                  <a:tcPr marL="130048" marR="130048" marT="65024" marB="65024">
                    <a:solidFill>
                      <a:srgbClr val="00B050"/>
                    </a:solidFill>
                  </a:tcPr>
                </a:tc>
              </a:tr>
              <a:tr h="746359">
                <a:tc>
                  <a:txBody>
                    <a:bodyPr/>
                    <a:lstStyle/>
                    <a:p>
                      <a:r>
                        <a:rPr lang="en-US" sz="1400" dirty="0" smtClean="0"/>
                        <a:t>Stop Words</a:t>
                      </a:r>
                      <a:endParaRPr lang="en-US" sz="1400" dirty="0"/>
                    </a:p>
                  </a:txBody>
                  <a:tcPr marL="130048" marR="130048" marT="65024" marB="65024"/>
                </a:tc>
                <a:tc>
                  <a:txBody>
                    <a:bodyPr/>
                    <a:lstStyle/>
                    <a:p>
                      <a:r>
                        <a:rPr lang="en-US" sz="1400" dirty="0" smtClean="0"/>
                        <a:t>No built-in support. Customized</a:t>
                      </a:r>
                      <a:r>
                        <a:rPr lang="en-US" sz="1400" baseline="0" dirty="0" smtClean="0"/>
                        <a:t> work to remove at query time.</a:t>
                      </a:r>
                      <a:endParaRPr lang="en-US" sz="1400" dirty="0"/>
                    </a:p>
                  </a:txBody>
                  <a:tcPr marL="130048" marR="130048" marT="65024" marB="65024">
                    <a:solidFill>
                      <a:srgbClr val="FFFF00"/>
                    </a:solidFill>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dirty="0" smtClean="0"/>
                        <a:t>Implemented using build-in support for the required</a:t>
                      </a:r>
                      <a:r>
                        <a:rPr lang="en-US" sz="1400" baseline="0" dirty="0" smtClean="0"/>
                        <a:t> fields.  This removed the stop words at query time when they weren’t part of a phrase.</a:t>
                      </a:r>
                      <a:endParaRPr lang="en-US" sz="1400" dirty="0" smtClean="0"/>
                    </a:p>
                  </a:txBody>
                  <a:tcPr marL="130048" marR="130048" marT="65024" marB="65024">
                    <a:solidFill>
                      <a:srgbClr val="00B050"/>
                    </a:solidFill>
                  </a:tcPr>
                </a:tc>
              </a:tr>
              <a:tr h="539584">
                <a:tc>
                  <a:txBody>
                    <a:bodyPr/>
                    <a:lstStyle/>
                    <a:p>
                      <a:r>
                        <a:rPr lang="en-US" sz="1400" dirty="0" smtClean="0"/>
                        <a:t>Spelling</a:t>
                      </a:r>
                      <a:r>
                        <a:rPr lang="en-US" sz="1400" baseline="0" dirty="0" smtClean="0"/>
                        <a:t> suggestions</a:t>
                      </a:r>
                      <a:endParaRPr lang="en-US" sz="1400" dirty="0"/>
                    </a:p>
                  </a:txBody>
                  <a:tcPr marL="130048" marR="130048" marT="65024" marB="65024"/>
                </a:tc>
                <a:tc>
                  <a:txBody>
                    <a:bodyPr/>
                    <a:lstStyle/>
                    <a:p>
                      <a:r>
                        <a:rPr lang="en-US" sz="1400" dirty="0" smtClean="0"/>
                        <a:t>Did not implement in POC, but is supported</a:t>
                      </a:r>
                      <a:r>
                        <a:rPr lang="en-US" sz="1400" baseline="0" dirty="0" smtClean="0"/>
                        <a:t> by ML if we provide the custom dictionary.</a:t>
                      </a:r>
                      <a:endParaRPr lang="en-US" sz="1400" dirty="0"/>
                    </a:p>
                  </a:txBody>
                  <a:tcPr marL="130048" marR="130048" marT="65024" marB="65024">
                    <a:noFill/>
                  </a:tcPr>
                </a:tc>
                <a:tc>
                  <a:txBody>
                    <a:bodyPr/>
                    <a:lstStyle/>
                    <a:p>
                      <a:r>
                        <a:rPr lang="en-US" sz="1400" dirty="0" smtClean="0"/>
                        <a:t>Did not implement in POC. Anticipate implementing</a:t>
                      </a:r>
                      <a:r>
                        <a:rPr lang="en-US" sz="1400" baseline="0" dirty="0" smtClean="0"/>
                        <a:t> Scopus/</a:t>
                      </a:r>
                      <a:r>
                        <a:rPr lang="en-US" sz="1400" baseline="0" dirty="0" err="1" smtClean="0"/>
                        <a:t>Scirus</a:t>
                      </a:r>
                      <a:r>
                        <a:rPr lang="en-US" sz="1400" baseline="0" dirty="0" smtClean="0"/>
                        <a:t> custom dictionary</a:t>
                      </a:r>
                      <a:endParaRPr lang="en-US" sz="1400" dirty="0"/>
                    </a:p>
                  </a:txBody>
                  <a:tcPr marL="130048" marR="130048" marT="65024" marB="65024">
                    <a:noFill/>
                  </a:tcPr>
                </a:tc>
              </a:tr>
              <a:tr h="430783">
                <a:tc>
                  <a:txBody>
                    <a:bodyPr/>
                    <a:lstStyle/>
                    <a:p>
                      <a:r>
                        <a:rPr lang="en-US" sz="1400" dirty="0" smtClean="0"/>
                        <a:t>Synonym</a:t>
                      </a:r>
                      <a:r>
                        <a:rPr lang="en-US" sz="1400" baseline="0" dirty="0" smtClean="0"/>
                        <a:t> Expansion</a:t>
                      </a:r>
                      <a:endParaRPr lang="en-US" sz="1400" dirty="0"/>
                    </a:p>
                  </a:txBody>
                  <a:tcPr marL="130048" marR="130048" marT="65024" marB="65024"/>
                </a:tc>
                <a:tc>
                  <a:txBody>
                    <a:bodyPr/>
                    <a:lstStyle/>
                    <a:p>
                      <a:r>
                        <a:rPr lang="en-US" sz="1400" dirty="0" smtClean="0"/>
                        <a:t>Did not implement in POC</a:t>
                      </a:r>
                      <a:endParaRPr lang="en-US" sz="1400" dirty="0"/>
                    </a:p>
                  </a:txBody>
                  <a:tcPr marL="130048" marR="130048" marT="65024" marB="65024">
                    <a:noFill/>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dirty="0" smtClean="0"/>
                        <a:t>Implemented using build-in support for the required</a:t>
                      </a:r>
                      <a:r>
                        <a:rPr lang="en-US" sz="1400" baseline="0" dirty="0" smtClean="0"/>
                        <a:t> fields.</a:t>
                      </a:r>
                      <a:endParaRPr lang="en-US" sz="1400" dirty="0" smtClean="0"/>
                    </a:p>
                  </a:txBody>
                  <a:tcPr marL="130048" marR="130048" marT="65024" marB="65024">
                    <a:solidFill>
                      <a:srgbClr val="00B050"/>
                    </a:solidFill>
                  </a:tcPr>
                </a:tc>
              </a:tr>
              <a:tr h="402035">
                <a:tc>
                  <a:txBody>
                    <a:bodyPr/>
                    <a:lstStyle/>
                    <a:p>
                      <a:r>
                        <a:rPr lang="en-US" sz="1400" dirty="0" smtClean="0"/>
                        <a:t>High Cardinality</a:t>
                      </a:r>
                      <a:r>
                        <a:rPr lang="en-US" sz="1400" baseline="0" dirty="0" smtClean="0"/>
                        <a:t> Facets</a:t>
                      </a:r>
                      <a:endParaRPr lang="en-US" sz="1400" dirty="0"/>
                    </a:p>
                  </a:txBody>
                  <a:tcPr marL="130048" marR="130048" marT="65024" marB="65024"/>
                </a:tc>
                <a:tc>
                  <a:txBody>
                    <a:bodyPr/>
                    <a:lstStyle/>
                    <a:p>
                      <a:endParaRPr lang="en-US" sz="1400" dirty="0"/>
                    </a:p>
                  </a:txBody>
                  <a:tcPr marL="130048" marR="130048" marT="65024" marB="65024">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After tuning, very little impact to query responses.</a:t>
                      </a:r>
                    </a:p>
                  </a:txBody>
                  <a:tcPr marL="130048" marR="130048" marT="65024" marB="65024">
                    <a:solidFill>
                      <a:srgbClr val="00B050"/>
                    </a:solidFill>
                  </a:tcPr>
                </a:tc>
              </a:tr>
              <a:tr h="359965">
                <a:tc>
                  <a:txBody>
                    <a:bodyPr/>
                    <a:lstStyle/>
                    <a:p>
                      <a:r>
                        <a:rPr lang="en-US" sz="1400" smtClean="0"/>
                        <a:t>Exact Facet Counts</a:t>
                      </a:r>
                      <a:endParaRPr lang="en-US" sz="1400" dirty="0"/>
                    </a:p>
                  </a:txBody>
                  <a:tcPr marL="130048" marR="130048" marT="65024" marB="65024"/>
                </a:tc>
                <a:tc>
                  <a:txBody>
                    <a:bodyPr/>
                    <a:lstStyle/>
                    <a:p>
                      <a:endParaRPr lang="en-US" sz="1400" dirty="0"/>
                    </a:p>
                  </a:txBody>
                  <a:tcPr marL="130048" marR="130048" marT="65024" marB="65024">
                    <a:solidFill>
                      <a:srgbClr val="00B050"/>
                    </a:solidFill>
                  </a:tcPr>
                </a:tc>
                <a:tc>
                  <a:txBody>
                    <a:bodyPr/>
                    <a:lstStyle/>
                    <a:p>
                      <a:r>
                        <a:rPr lang="en-US" sz="1400" dirty="0" smtClean="0"/>
                        <a:t>Ran</a:t>
                      </a:r>
                      <a:r>
                        <a:rPr lang="en-US" sz="1400" baseline="0" dirty="0" smtClean="0"/>
                        <a:t> various tests that all returned exact counts</a:t>
                      </a:r>
                      <a:endParaRPr lang="en-US" sz="1400" dirty="0" smtClean="0"/>
                    </a:p>
                  </a:txBody>
                  <a:tcPr marL="130048" marR="130048" marT="65024" marB="65024">
                    <a:solidFill>
                      <a:srgbClr val="00B050"/>
                    </a:solidFill>
                  </a:tcPr>
                </a:tc>
              </a:tr>
              <a:tr h="746359">
                <a:tc>
                  <a:txBody>
                    <a:bodyPr/>
                    <a:lstStyle/>
                    <a:p>
                      <a:r>
                        <a:rPr lang="en-US" sz="1400" smtClean="0"/>
                        <a:t>Storing XML Markup</a:t>
                      </a:r>
                      <a:endParaRPr lang="en-US" sz="1400" dirty="0"/>
                    </a:p>
                  </a:txBody>
                  <a:tcPr marL="130048" marR="130048" marT="65024" marB="65024"/>
                </a:tc>
                <a:tc>
                  <a:txBody>
                    <a:bodyPr/>
                    <a:lstStyle/>
                    <a:p>
                      <a:r>
                        <a:rPr lang="en-US" sz="1400" dirty="0" smtClean="0"/>
                        <a:t>Does by default.</a:t>
                      </a:r>
                      <a:endParaRPr lang="en-US" sz="1400" dirty="0"/>
                    </a:p>
                  </a:txBody>
                  <a:tcPr marL="130048" marR="130048" marT="65024" marB="65024">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Did</a:t>
                      </a:r>
                      <a:r>
                        <a:rPr lang="en-US" sz="1400" baseline="0" dirty="0" smtClean="0"/>
                        <a:t> some basic testing to validate.  After the fact confirmation the ability to use a special HTML style filter. Has been implemented by SD.</a:t>
                      </a:r>
                      <a:endParaRPr lang="en-US" sz="1400" dirty="0" smtClean="0"/>
                    </a:p>
                  </a:txBody>
                  <a:tcPr marL="130048" marR="130048" marT="65024" marB="65024">
                    <a:solidFill>
                      <a:srgbClr val="00B050"/>
                    </a:solidFill>
                  </a:tcPr>
                </a:tc>
              </a:tr>
            </a:tbl>
          </a:graphicData>
        </a:graphic>
      </p:graphicFrame>
    </p:spTree>
    <p:extLst>
      <p:ext uri="{BB962C8B-B14F-4D97-AF65-F5344CB8AC3E}">
        <p14:creationId xmlns:p14="http://schemas.microsoft.com/office/powerpoint/2010/main" val="41279184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Functionality – results (2 of 2)</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77312293"/>
              </p:ext>
            </p:extLst>
          </p:nvPr>
        </p:nvGraphicFramePr>
        <p:xfrm>
          <a:off x="1625600" y="990600"/>
          <a:ext cx="9372601" cy="8319088"/>
        </p:xfrm>
        <a:graphic>
          <a:graphicData uri="http://schemas.openxmlformats.org/drawingml/2006/table">
            <a:tbl>
              <a:tblPr firstRow="1" bandRow="1">
                <a:tableStyleId>{5C22544A-7EE6-4342-B048-85BDC9FD1C3A}</a:tableStyleId>
              </a:tblPr>
              <a:tblGrid>
                <a:gridCol w="2007504"/>
                <a:gridCol w="3728222"/>
                <a:gridCol w="3636875"/>
              </a:tblGrid>
              <a:tr h="348441">
                <a:tc>
                  <a:txBody>
                    <a:bodyPr/>
                    <a:lstStyle/>
                    <a:p>
                      <a:r>
                        <a:rPr lang="en-US" sz="1800" dirty="0" smtClean="0"/>
                        <a:t>Feature</a:t>
                      </a:r>
                      <a:endParaRPr lang="en-US" sz="1800" dirty="0"/>
                    </a:p>
                  </a:txBody>
                  <a:tcPr marL="130048" marR="130048" marT="65024" marB="65024"/>
                </a:tc>
                <a:tc>
                  <a:txBody>
                    <a:bodyPr/>
                    <a:lstStyle/>
                    <a:p>
                      <a:r>
                        <a:rPr lang="en-US" sz="1800" dirty="0" err="1" smtClean="0"/>
                        <a:t>MarkLogic</a:t>
                      </a:r>
                      <a:endParaRPr lang="en-US" sz="1800" dirty="0"/>
                    </a:p>
                  </a:txBody>
                  <a:tcPr marL="130048" marR="130048" marT="65024" marB="65024"/>
                </a:tc>
                <a:tc>
                  <a:txBody>
                    <a:bodyPr/>
                    <a:lstStyle/>
                    <a:p>
                      <a:r>
                        <a:rPr lang="en-US" sz="1800" dirty="0" err="1" smtClean="0"/>
                        <a:t>SolrCloud</a:t>
                      </a:r>
                      <a:endParaRPr lang="en-US" sz="1800" dirty="0"/>
                    </a:p>
                  </a:txBody>
                  <a:tcPr marL="130048" marR="130048" marT="65024" marB="65024"/>
                </a:tc>
              </a:tr>
              <a:tr h="671279">
                <a:tc>
                  <a:txBody>
                    <a:bodyPr/>
                    <a:lstStyle/>
                    <a:p>
                      <a:r>
                        <a:rPr lang="en-US" sz="1400" dirty="0" smtClean="0"/>
                        <a:t>Exact Highlighting</a:t>
                      </a:r>
                      <a:endParaRPr lang="en-US" sz="1400" dirty="0"/>
                    </a:p>
                  </a:txBody>
                  <a:tcPr marL="130048" marR="130048" marT="65024" marB="65024"/>
                </a:tc>
                <a:tc>
                  <a:txBody>
                    <a:bodyPr/>
                    <a:lstStyle/>
                    <a:p>
                      <a:r>
                        <a:rPr lang="en-US" sz="1400" dirty="0" smtClean="0"/>
                        <a:t>Used built-in</a:t>
                      </a:r>
                      <a:r>
                        <a:rPr lang="en-US" sz="1400" baseline="0" dirty="0" smtClean="0"/>
                        <a:t> function</a:t>
                      </a:r>
                      <a:endParaRPr lang="en-US" sz="1400" dirty="0"/>
                    </a:p>
                  </a:txBody>
                  <a:tcPr marL="130048" marR="130048" marT="65024" marB="65024">
                    <a:solidFill>
                      <a:srgbClr val="00B050"/>
                    </a:solidFill>
                  </a:tcPr>
                </a:tc>
                <a:tc>
                  <a:txBody>
                    <a:bodyPr/>
                    <a:lstStyle/>
                    <a:p>
                      <a:r>
                        <a:rPr lang="en-US" sz="1400" dirty="0" smtClean="0"/>
                        <a:t>Used default simple highlighter.  If not sufficient, other</a:t>
                      </a:r>
                      <a:r>
                        <a:rPr lang="en-US" sz="1400" baseline="0" dirty="0" smtClean="0"/>
                        <a:t> options may be performance hit or cost. SD uses the same highlighter.</a:t>
                      </a:r>
                      <a:endParaRPr lang="en-US" sz="1400" dirty="0"/>
                    </a:p>
                  </a:txBody>
                  <a:tcPr marL="130048" marR="130048" marT="65024" marB="65024">
                    <a:solidFill>
                      <a:srgbClr val="FFFF00"/>
                    </a:solidFill>
                  </a:tcPr>
                </a:tc>
              </a:tr>
              <a:tr h="671279">
                <a:tc>
                  <a:txBody>
                    <a:bodyPr/>
                    <a:lstStyle/>
                    <a:p>
                      <a:r>
                        <a:rPr lang="en-US" sz="1400" smtClean="0"/>
                        <a:t>Exact</a:t>
                      </a:r>
                      <a:r>
                        <a:rPr lang="en-US" sz="1400" baseline="0" smtClean="0"/>
                        <a:t> Phrase</a:t>
                      </a:r>
                      <a:endParaRPr lang="en-US" sz="1400" dirty="0"/>
                    </a:p>
                  </a:txBody>
                  <a:tcPr marL="130048" marR="130048" marT="65024" marB="65024"/>
                </a:tc>
                <a:tc>
                  <a:txBody>
                    <a:bodyPr/>
                    <a:lstStyle/>
                    <a:p>
                      <a:r>
                        <a:rPr lang="en-US" sz="1400" dirty="0" smtClean="0"/>
                        <a:t>Possible bug prevented this from working efficiently otherwise could lead to estimated counts and/or worse performance</a:t>
                      </a:r>
                      <a:endParaRPr lang="en-US" sz="1400" dirty="0"/>
                    </a:p>
                  </a:txBody>
                  <a:tcPr marL="130048" marR="130048" marT="65024" marB="65024">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Significantly</a:t>
                      </a:r>
                      <a:r>
                        <a:rPr lang="en-US" sz="1400" baseline="0" dirty="0" smtClean="0"/>
                        <a:t> increases t</a:t>
                      </a:r>
                      <a:r>
                        <a:rPr lang="en-US" sz="1400" dirty="0" smtClean="0"/>
                        <a:t>he size of the index.  1.7% of user queries are exact phrases.</a:t>
                      </a:r>
                    </a:p>
                    <a:p>
                      <a:endParaRPr lang="en-US" sz="1400" dirty="0"/>
                    </a:p>
                  </a:txBody>
                  <a:tcPr marL="130048" marR="130048" marT="65024" marB="65024">
                    <a:solidFill>
                      <a:srgbClr val="00B050"/>
                    </a:solidFill>
                  </a:tcPr>
                </a:tc>
              </a:tr>
              <a:tr h="234393">
                <a:tc>
                  <a:txBody>
                    <a:bodyPr/>
                    <a:lstStyle/>
                    <a:p>
                      <a:r>
                        <a:rPr lang="en-US" sz="1400" dirty="0" smtClean="0"/>
                        <a:t>Loose Phrase</a:t>
                      </a:r>
                      <a:endParaRPr lang="en-US" sz="1400" dirty="0"/>
                    </a:p>
                  </a:txBody>
                  <a:tcPr marL="130048" marR="130048" marT="65024" marB="65024"/>
                </a:tc>
                <a:tc>
                  <a:txBody>
                    <a:bodyPr/>
                    <a:lstStyle/>
                    <a:p>
                      <a:endParaRPr lang="en-US" sz="1400" dirty="0"/>
                    </a:p>
                  </a:txBody>
                  <a:tcPr marL="130048" marR="130048" marT="65024" marB="65024">
                    <a:solidFill>
                      <a:srgbClr val="00B050"/>
                    </a:solidFill>
                  </a:tcPr>
                </a:tc>
                <a:tc>
                  <a:txBody>
                    <a:bodyPr/>
                    <a:lstStyle/>
                    <a:p>
                      <a:r>
                        <a:rPr lang="en-US" sz="1400" dirty="0" smtClean="0"/>
                        <a:t>Doesn’t expand wildcards.  Assuming</a:t>
                      </a:r>
                      <a:r>
                        <a:rPr lang="en-US" sz="1400" baseline="0" dirty="0" smtClean="0"/>
                        <a:t> that </a:t>
                      </a:r>
                      <a:r>
                        <a:rPr lang="en-US" sz="1400" baseline="0" dirty="0" err="1" smtClean="0"/>
                        <a:t>Solr</a:t>
                      </a:r>
                      <a:r>
                        <a:rPr lang="en-US" sz="1400" baseline="0" dirty="0" smtClean="0"/>
                        <a:t> 4.8 addresses this and is used for the project.  8-9% of user queries are loose phrases.</a:t>
                      </a:r>
                      <a:endParaRPr lang="en-US" sz="1400" dirty="0"/>
                    </a:p>
                  </a:txBody>
                  <a:tcPr marL="130048" marR="130048" marT="65024" marB="65024">
                    <a:solidFill>
                      <a:srgbClr val="FFFF00"/>
                    </a:solidFill>
                  </a:tcPr>
                </a:tc>
              </a:tr>
              <a:tr h="525650">
                <a:tc>
                  <a:txBody>
                    <a:bodyPr/>
                    <a:lstStyle/>
                    <a:p>
                      <a:r>
                        <a:rPr lang="en-US" sz="1400" dirty="0" smtClean="0"/>
                        <a:t>Field-level exact match, starts-with, ends with</a:t>
                      </a:r>
                      <a:endParaRPr lang="en-US" sz="1400" dirty="0"/>
                    </a:p>
                  </a:txBody>
                  <a:tcPr marL="130048" marR="130048" marT="65024" marB="65024"/>
                </a:tc>
                <a:tc>
                  <a:txBody>
                    <a:bodyPr/>
                    <a:lstStyle/>
                    <a:p>
                      <a:r>
                        <a:rPr lang="en-US" sz="1400" dirty="0" smtClean="0"/>
                        <a:t>Can be made to work with exact-value and wildcard</a:t>
                      </a:r>
                      <a:endParaRPr lang="en-US" sz="1400" dirty="0"/>
                    </a:p>
                  </a:txBody>
                  <a:tcPr marL="130048" marR="130048" marT="65024" marB="65024">
                    <a:solidFill>
                      <a:srgbClr val="00B050"/>
                    </a:solidFill>
                  </a:tcPr>
                </a:tc>
                <a:tc>
                  <a:txBody>
                    <a:bodyPr/>
                    <a:lstStyle/>
                    <a:p>
                      <a:r>
                        <a:rPr lang="en-US" sz="1400" dirty="0" smtClean="0"/>
                        <a:t>Implemented in two fields required</a:t>
                      </a:r>
                      <a:r>
                        <a:rPr lang="en-US" sz="1400" baseline="0" dirty="0" smtClean="0"/>
                        <a:t> based on query analysis.</a:t>
                      </a:r>
                      <a:endParaRPr lang="en-US" sz="1400" dirty="0"/>
                    </a:p>
                  </a:txBody>
                  <a:tcPr marL="130048" marR="130048" marT="65024" marB="65024">
                    <a:solidFill>
                      <a:srgbClr val="00B050"/>
                    </a:solidFill>
                  </a:tcPr>
                </a:tc>
              </a:tr>
              <a:tr h="380021">
                <a:tc>
                  <a:txBody>
                    <a:bodyPr/>
                    <a:lstStyle/>
                    <a:p>
                      <a:r>
                        <a:rPr lang="en-US" sz="1400" dirty="0" smtClean="0"/>
                        <a:t>Scoped</a:t>
                      </a:r>
                      <a:r>
                        <a:rPr lang="en-US" sz="1400" baseline="0" dirty="0" smtClean="0"/>
                        <a:t> Queries</a:t>
                      </a:r>
                      <a:endParaRPr lang="en-US" sz="1400" dirty="0"/>
                    </a:p>
                  </a:txBody>
                  <a:tcPr marL="130048" marR="130048" marT="65024" marB="65024"/>
                </a:tc>
                <a:tc>
                  <a:txBody>
                    <a:bodyPr/>
                    <a:lstStyle/>
                    <a:p>
                      <a:r>
                        <a:rPr lang="en-US" sz="1400" dirty="0" smtClean="0"/>
                        <a:t>Found a bug in </a:t>
                      </a:r>
                      <a:r>
                        <a:rPr lang="en-US" sz="1400" dirty="0" err="1" smtClean="0"/>
                        <a:t>MarkLogic</a:t>
                      </a:r>
                      <a:endParaRPr lang="en-US" sz="1400" dirty="0"/>
                    </a:p>
                  </a:txBody>
                  <a:tcPr marL="130048" marR="130048" marT="65024" marB="65024">
                    <a:solidFill>
                      <a:srgbClr val="FF0000"/>
                    </a:solidFill>
                  </a:tcPr>
                </a:tc>
                <a:tc>
                  <a:txBody>
                    <a:bodyPr/>
                    <a:lstStyle/>
                    <a:p>
                      <a:r>
                        <a:rPr lang="en-US" sz="1400" dirty="0" smtClean="0"/>
                        <a:t>Not implemented in POC.  The SD solution won’t support the complexity that Scopus requires,</a:t>
                      </a:r>
                      <a:r>
                        <a:rPr lang="en-US" sz="1400" baseline="0" dirty="0" smtClean="0"/>
                        <a:t> however follow-on work to the POC has identified a suggested algorithm, or potentially purchase external solution.  Needs investigation from Gillian if deep scopes are still required.</a:t>
                      </a:r>
                      <a:endParaRPr lang="en-US" sz="1400" dirty="0"/>
                    </a:p>
                  </a:txBody>
                  <a:tcPr marL="130048" marR="130048" marT="65024" marB="65024">
                    <a:solidFill>
                      <a:srgbClr val="FFFF00"/>
                    </a:solidFill>
                  </a:tcPr>
                </a:tc>
              </a:tr>
              <a:tr h="525650">
                <a:tc>
                  <a:txBody>
                    <a:bodyPr/>
                    <a:lstStyle/>
                    <a:p>
                      <a:r>
                        <a:rPr lang="en-US" sz="1400" dirty="0" smtClean="0"/>
                        <a:t>Proximity</a:t>
                      </a:r>
                      <a:r>
                        <a:rPr lang="en-US" sz="1400" baseline="0" dirty="0" smtClean="0"/>
                        <a:t> Searches</a:t>
                      </a:r>
                      <a:endParaRPr lang="en-US" sz="1400" dirty="0"/>
                    </a:p>
                  </a:txBody>
                  <a:tcPr marL="130048" marR="130048" marT="65024" marB="65024"/>
                </a:tc>
                <a:tc>
                  <a:txBody>
                    <a:bodyPr/>
                    <a:lstStyle/>
                    <a:p>
                      <a:r>
                        <a:rPr lang="en-US" sz="1400" dirty="0" smtClean="0"/>
                        <a:t>Validated</a:t>
                      </a:r>
                      <a:r>
                        <a:rPr lang="en-US" sz="1400" baseline="0" dirty="0" smtClean="0"/>
                        <a:t> as part of feature/count testing</a:t>
                      </a:r>
                      <a:endParaRPr lang="en-US" sz="1400" dirty="0"/>
                    </a:p>
                  </a:txBody>
                  <a:tcPr marL="130048" marR="130048" marT="65024" marB="65024">
                    <a:solidFill>
                      <a:srgbClr val="00B050"/>
                    </a:solidFill>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dirty="0" smtClean="0"/>
                        <a:t>Validated</a:t>
                      </a:r>
                      <a:r>
                        <a:rPr lang="en-US" sz="1400" baseline="0" dirty="0" smtClean="0"/>
                        <a:t> as part of feature/count testing</a:t>
                      </a:r>
                      <a:endParaRPr lang="en-US" sz="1400" dirty="0" smtClean="0"/>
                    </a:p>
                  </a:txBody>
                  <a:tcPr marL="130048" marR="130048" marT="65024" marB="65024">
                    <a:solidFill>
                      <a:srgbClr val="00B050"/>
                    </a:solidFill>
                  </a:tcPr>
                </a:tc>
              </a:tr>
              <a:tr h="380021">
                <a:tc>
                  <a:txBody>
                    <a:bodyPr/>
                    <a:lstStyle/>
                    <a:p>
                      <a:r>
                        <a:rPr lang="en-US" sz="1400" dirty="0" smtClean="0"/>
                        <a:t>Complex </a:t>
                      </a:r>
                      <a:r>
                        <a:rPr lang="en-US" sz="1400" dirty="0" err="1" smtClean="0"/>
                        <a:t>boolean</a:t>
                      </a:r>
                      <a:r>
                        <a:rPr lang="en-US" sz="1400" dirty="0" smtClean="0"/>
                        <a:t> support</a:t>
                      </a:r>
                      <a:endParaRPr lang="en-US" sz="1400" dirty="0"/>
                    </a:p>
                  </a:txBody>
                  <a:tcPr marL="130048" marR="130048" marT="65024" marB="65024"/>
                </a:tc>
                <a:tc>
                  <a:txBody>
                    <a:bodyPr/>
                    <a:lstStyle/>
                    <a:p>
                      <a:endParaRPr lang="en-US" sz="1400" dirty="0"/>
                    </a:p>
                  </a:txBody>
                  <a:tcPr marL="130048" marR="130048" marT="65024" marB="65024">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130048" marR="130048" marT="65024" marB="65024">
                    <a:solidFill>
                      <a:srgbClr val="00B050"/>
                    </a:solidFill>
                  </a:tcPr>
                </a:tc>
              </a:tr>
              <a:tr h="234393">
                <a:tc>
                  <a:txBody>
                    <a:bodyPr/>
                    <a:lstStyle/>
                    <a:p>
                      <a:r>
                        <a:rPr lang="en-US" sz="1400" dirty="0" smtClean="0"/>
                        <a:t>Sorting</a:t>
                      </a:r>
                      <a:endParaRPr lang="en-US" sz="1400" dirty="0"/>
                    </a:p>
                  </a:txBody>
                  <a:tcPr marL="130048" marR="130048" marT="65024" marB="65024"/>
                </a:tc>
                <a:tc>
                  <a:txBody>
                    <a:bodyPr/>
                    <a:lstStyle/>
                    <a:p>
                      <a:endParaRPr lang="en-US" sz="1400" dirty="0"/>
                    </a:p>
                  </a:txBody>
                  <a:tcPr marL="130048" marR="130048" marT="65024" marB="65024">
                    <a:solidFill>
                      <a:srgbClr val="00B050"/>
                    </a:solidFill>
                  </a:tcPr>
                </a:tc>
                <a:tc>
                  <a:txBody>
                    <a:bodyPr/>
                    <a:lstStyle/>
                    <a:p>
                      <a:r>
                        <a:rPr lang="en-US" sz="1400" dirty="0" smtClean="0"/>
                        <a:t>All current sorting options for search results</a:t>
                      </a:r>
                      <a:r>
                        <a:rPr lang="en-US" sz="1400" baseline="0" dirty="0" smtClean="0"/>
                        <a:t> &amp; facets are supported.</a:t>
                      </a:r>
                      <a:endParaRPr lang="en-US" sz="1400" dirty="0"/>
                    </a:p>
                  </a:txBody>
                  <a:tcPr marL="130048" marR="130048" marT="65024" marB="65024">
                    <a:solidFill>
                      <a:srgbClr val="00B050"/>
                    </a:solidFill>
                  </a:tcPr>
                </a:tc>
              </a:tr>
              <a:tr h="234393">
                <a:tc>
                  <a:txBody>
                    <a:bodyPr/>
                    <a:lstStyle/>
                    <a:p>
                      <a:r>
                        <a:rPr lang="en-US" sz="1400" dirty="0" smtClean="0"/>
                        <a:t>Return Fields</a:t>
                      </a:r>
                      <a:endParaRPr lang="en-US" sz="1400" dirty="0"/>
                    </a:p>
                  </a:txBody>
                  <a:tcPr marL="130048" marR="130048" marT="65024" marB="65024"/>
                </a:tc>
                <a:tc>
                  <a:txBody>
                    <a:bodyPr/>
                    <a:lstStyle/>
                    <a:p>
                      <a:r>
                        <a:rPr lang="en-US" sz="1400" dirty="0" smtClean="0"/>
                        <a:t>Large data impact</a:t>
                      </a:r>
                      <a:r>
                        <a:rPr lang="en-US" sz="1400" baseline="0" dirty="0" smtClean="0"/>
                        <a:t> performance</a:t>
                      </a:r>
                      <a:endParaRPr lang="en-US" sz="1400" dirty="0"/>
                    </a:p>
                  </a:txBody>
                  <a:tcPr marL="130048" marR="130048" marT="65024" marB="65024">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Large number</a:t>
                      </a:r>
                      <a:r>
                        <a:rPr lang="en-US" sz="1400" baseline="0" dirty="0" smtClean="0"/>
                        <a:t> of fields</a:t>
                      </a:r>
                      <a:r>
                        <a:rPr lang="en-US" sz="1400" dirty="0" smtClean="0"/>
                        <a:t> impact</a:t>
                      </a:r>
                      <a:r>
                        <a:rPr lang="en-US" sz="1400" baseline="0" dirty="0" smtClean="0"/>
                        <a:t> performance</a:t>
                      </a:r>
                      <a:endParaRPr lang="en-US" sz="1400" dirty="0" smtClean="0"/>
                    </a:p>
                  </a:txBody>
                  <a:tcPr marL="130048" marR="130048" marT="65024" marB="65024">
                    <a:solidFill>
                      <a:srgbClr val="FFFF00"/>
                    </a:solidFill>
                  </a:tcPr>
                </a:tc>
              </a:tr>
              <a:tr h="671279">
                <a:tc>
                  <a:txBody>
                    <a:bodyPr/>
                    <a:lstStyle/>
                    <a:p>
                      <a:r>
                        <a:rPr lang="en-US" sz="1400" dirty="0" smtClean="0"/>
                        <a:t>Multi-language support</a:t>
                      </a:r>
                      <a:endParaRPr lang="en-US" sz="1400" dirty="0"/>
                    </a:p>
                  </a:txBody>
                  <a:tcPr marL="130048" marR="130048" marT="65024" marB="650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Special</a:t>
                      </a:r>
                      <a:r>
                        <a:rPr lang="en-US" sz="1400" baseline="0" dirty="0" smtClean="0"/>
                        <a:t> multi-language support was not implemented.</a:t>
                      </a:r>
                      <a:endParaRPr lang="en-US" sz="1400" dirty="0" smtClean="0"/>
                    </a:p>
                  </a:txBody>
                  <a:tcPr marL="130048" marR="130048" marT="65024" marB="65024">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Special</a:t>
                      </a:r>
                      <a:r>
                        <a:rPr lang="en-US" sz="1400" baseline="0" dirty="0" smtClean="0"/>
                        <a:t> multi-language support was not implemented, beyond </a:t>
                      </a:r>
                      <a:r>
                        <a:rPr lang="en-US" sz="1400" baseline="0" dirty="0" err="1" smtClean="0"/>
                        <a:t>ascii</a:t>
                      </a:r>
                      <a:r>
                        <a:rPr lang="en-US" sz="1400" baseline="0" dirty="0" smtClean="0"/>
                        <a:t> character folding.</a:t>
                      </a:r>
                      <a:endParaRPr lang="en-US" sz="1400" dirty="0" smtClean="0"/>
                    </a:p>
                  </a:txBody>
                  <a:tcPr marL="130048" marR="130048" marT="65024" marB="65024">
                    <a:solidFill>
                      <a:srgbClr val="00B050"/>
                    </a:solidFill>
                  </a:tcPr>
                </a:tc>
              </a:tr>
              <a:tr h="671279">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b="0" dirty="0" smtClean="0"/>
                        <a:t>Answer count</a:t>
                      </a:r>
                    </a:p>
                  </a:txBody>
                  <a:tcPr marL="130048" marR="130048" marT="65024" marB="65024"/>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b="0" dirty="0" smtClean="0"/>
                        <a:t>Minor variations. Several of them</a:t>
                      </a:r>
                      <a:r>
                        <a:rPr lang="en-US" sz="1400" b="0" baseline="0" dirty="0" smtClean="0"/>
                        <a:t> weren’t run due to data not existing in POC. Some may require customization.</a:t>
                      </a:r>
                      <a:endParaRPr lang="en-US" sz="1400" b="0" dirty="0" smtClean="0"/>
                    </a:p>
                  </a:txBody>
                  <a:tcPr marL="130048" marR="130048" marT="65024" marB="65024">
                    <a:solidFill>
                      <a:srgbClr val="FFFF00"/>
                    </a:solidFill>
                  </a:tcPr>
                </a:tc>
                <a:tc>
                  <a:txBody>
                    <a:bodyPr/>
                    <a:lstStyle/>
                    <a:p>
                      <a:r>
                        <a:rPr lang="en-US" sz="1400" b="0" dirty="0" smtClean="0"/>
                        <a:t>Minor variations. Several of them</a:t>
                      </a:r>
                      <a:r>
                        <a:rPr lang="en-US" sz="1400" b="0" baseline="0" dirty="0" smtClean="0"/>
                        <a:t> weren’t run due to data not existing in POC. Some may require customization.</a:t>
                      </a:r>
                      <a:endParaRPr lang="en-US" sz="1400" b="0" dirty="0"/>
                    </a:p>
                  </a:txBody>
                  <a:tcPr marL="130048" marR="130048" marT="65024" marB="65024">
                    <a:solidFill>
                      <a:srgbClr val="FFFF00"/>
                    </a:solidFill>
                  </a:tcPr>
                </a:tc>
              </a:tr>
            </a:tbl>
          </a:graphicData>
        </a:graphic>
      </p:graphicFrame>
    </p:spTree>
    <p:extLst>
      <p:ext uri="{BB962C8B-B14F-4D97-AF65-F5344CB8AC3E}">
        <p14:creationId xmlns:p14="http://schemas.microsoft.com/office/powerpoint/2010/main" val="347130814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Costs – HW/hosting costs by search functionality – </a:t>
            </a:r>
            <a:endParaRPr lang="en-US" dirty="0">
              <a:solidFill>
                <a:srgbClr val="FF0000"/>
              </a:solidFill>
            </a:endParaRPr>
          </a:p>
        </p:txBody>
      </p:sp>
      <p:sp>
        <p:nvSpPr>
          <p:cNvPr id="4" name="Slide Number Placeholder 3"/>
          <p:cNvSpPr>
            <a:spLocks noGrp="1"/>
          </p:cNvSpPr>
          <p:nvPr>
            <p:ph type="sldNum" sz="quarter" idx="4"/>
          </p:nvPr>
        </p:nvSpPr>
        <p:spPr>
          <a:xfrm>
            <a:off x="11760200" y="9029700"/>
            <a:ext cx="593725" cy="519113"/>
          </a:xfrm>
        </p:spPr>
        <p:txBody>
          <a:bodyPr/>
          <a:lstStyle/>
          <a:p>
            <a:fld id="{F77E5412-01E6-49B4-994C-7A2A64B95905}" type="slidenum">
              <a:rPr lang="en-US" smtClean="0"/>
              <a:pPr/>
              <a:t>14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700161505"/>
              </p:ext>
            </p:extLst>
          </p:nvPr>
        </p:nvGraphicFramePr>
        <p:xfrm>
          <a:off x="2082800" y="1524000"/>
          <a:ext cx="8106567" cy="5660056"/>
        </p:xfrm>
        <a:graphic>
          <a:graphicData uri="http://schemas.openxmlformats.org/drawingml/2006/table">
            <a:tbl>
              <a:tblPr firstRow="1" firstCol="1" bandRow="1">
                <a:tableStyleId>{5C22544A-7EE6-4342-B048-85BDC9FD1C3A}</a:tableStyleId>
              </a:tblPr>
              <a:tblGrid>
                <a:gridCol w="5105400"/>
                <a:gridCol w="3001167"/>
              </a:tblGrid>
              <a:tr h="560471">
                <a:tc>
                  <a:txBody>
                    <a:bodyPr/>
                    <a:lstStyle/>
                    <a:p>
                      <a:pPr marL="0" marR="0" algn="ctr">
                        <a:spcBef>
                          <a:spcPts val="0"/>
                        </a:spcBef>
                        <a:spcAft>
                          <a:spcPts val="0"/>
                        </a:spcAft>
                      </a:pPr>
                      <a:r>
                        <a:rPr lang="en-US" sz="2400" dirty="0">
                          <a:effectLst/>
                        </a:rPr>
                        <a:t>Feature/function</a:t>
                      </a:r>
                      <a:endParaRPr lang="en-US" sz="2400" dirty="0">
                        <a:effectLst/>
                        <a:latin typeface="Calibri"/>
                        <a:ea typeface="Calibri"/>
                      </a:endParaRPr>
                    </a:p>
                  </a:txBody>
                  <a:tcPr marL="130175" marR="130175" marT="64770" marB="64770"/>
                </a:tc>
                <a:tc>
                  <a:txBody>
                    <a:bodyPr/>
                    <a:lstStyle/>
                    <a:p>
                      <a:pPr marL="0" marR="0" algn="ctr">
                        <a:spcBef>
                          <a:spcPts val="0"/>
                        </a:spcBef>
                        <a:spcAft>
                          <a:spcPts val="0"/>
                        </a:spcAft>
                      </a:pPr>
                      <a:r>
                        <a:rPr lang="en-US" sz="2400" dirty="0" err="1">
                          <a:effectLst/>
                        </a:rPr>
                        <a:t>SolrCloud</a:t>
                      </a:r>
                      <a:endParaRPr lang="en-US" sz="2400" dirty="0">
                        <a:effectLst/>
                        <a:latin typeface="Calibri"/>
                        <a:ea typeface="Calibri"/>
                      </a:endParaRPr>
                    </a:p>
                  </a:txBody>
                  <a:tcPr marL="130175" marR="130175" marT="64770" marB="64770"/>
                </a:tc>
              </a:tr>
              <a:tr h="560471">
                <a:tc>
                  <a:txBody>
                    <a:bodyPr/>
                    <a:lstStyle/>
                    <a:p>
                      <a:pPr marL="0" marR="0">
                        <a:spcBef>
                          <a:spcPts val="0"/>
                        </a:spcBef>
                        <a:spcAft>
                          <a:spcPts val="0"/>
                        </a:spcAft>
                      </a:pPr>
                      <a:r>
                        <a:rPr lang="en-US" sz="2000">
                          <a:effectLst/>
                        </a:rPr>
                        <a:t>SCOPUS - Core Abstract</a:t>
                      </a:r>
                      <a:endParaRPr lang="en-US" sz="2000">
                        <a:effectLst/>
                        <a:latin typeface="Calibri"/>
                        <a:ea typeface="Calibri"/>
                      </a:endParaRPr>
                    </a:p>
                  </a:txBody>
                  <a:tcPr marL="130175" marR="130175" marT="64770" marB="64770"/>
                </a:tc>
                <a:tc>
                  <a:txBody>
                    <a:bodyPr/>
                    <a:lstStyle/>
                    <a:p>
                      <a:pPr marL="0" marR="0" algn="ctr">
                        <a:spcBef>
                          <a:spcPts val="0"/>
                        </a:spcBef>
                        <a:spcAft>
                          <a:spcPts val="0"/>
                        </a:spcAft>
                      </a:pPr>
                      <a:r>
                        <a:rPr lang="en-US" sz="2000" dirty="0" smtClean="0">
                          <a:effectLst/>
                        </a:rPr>
                        <a:t>$ 559,273</a:t>
                      </a:r>
                      <a:endParaRPr lang="en-US" sz="2000" dirty="0">
                        <a:effectLst/>
                        <a:latin typeface="Calibri"/>
                        <a:ea typeface="Calibri"/>
                      </a:endParaRPr>
                    </a:p>
                  </a:txBody>
                  <a:tcPr marL="130175" marR="130175" marT="64770" marB="64770"/>
                </a:tc>
              </a:tr>
              <a:tr h="560471">
                <a:tc>
                  <a:txBody>
                    <a:bodyPr/>
                    <a:lstStyle/>
                    <a:p>
                      <a:pPr marL="0" marR="0">
                        <a:spcBef>
                          <a:spcPts val="0"/>
                        </a:spcBef>
                        <a:spcAft>
                          <a:spcPts val="0"/>
                        </a:spcAft>
                      </a:pPr>
                      <a:r>
                        <a:rPr lang="en-US" sz="2000" dirty="0">
                          <a:effectLst/>
                        </a:rPr>
                        <a:t>SCOPUS - Dummy Abstract</a:t>
                      </a:r>
                      <a:endParaRPr lang="en-US" sz="2000" dirty="0">
                        <a:effectLst/>
                        <a:latin typeface="Calibri"/>
                        <a:ea typeface="Calibri"/>
                      </a:endParaRPr>
                    </a:p>
                  </a:txBody>
                  <a:tcPr marL="130175" marR="130175" marT="64770" marB="64770"/>
                </a:tc>
                <a:tc>
                  <a:txBody>
                    <a:bodyPr/>
                    <a:lstStyle/>
                    <a:p>
                      <a:pPr marL="0" marR="0" algn="ctr">
                        <a:spcBef>
                          <a:spcPts val="0"/>
                        </a:spcBef>
                        <a:spcAft>
                          <a:spcPts val="0"/>
                        </a:spcAft>
                      </a:pPr>
                      <a:r>
                        <a:rPr lang="en-US" sz="2000" dirty="0">
                          <a:effectLst/>
                        </a:rPr>
                        <a:t>$  </a:t>
                      </a:r>
                      <a:r>
                        <a:rPr lang="en-US" sz="2000" dirty="0" smtClean="0">
                          <a:effectLst/>
                        </a:rPr>
                        <a:t>90,637</a:t>
                      </a:r>
                      <a:endParaRPr lang="en-US" sz="2000" dirty="0">
                        <a:effectLst/>
                        <a:latin typeface="Calibri"/>
                        <a:ea typeface="Calibri"/>
                      </a:endParaRPr>
                    </a:p>
                  </a:txBody>
                  <a:tcPr marL="130175" marR="130175" marT="64770" marB="64770"/>
                </a:tc>
              </a:tr>
              <a:tr h="560471">
                <a:tc>
                  <a:txBody>
                    <a:bodyPr/>
                    <a:lstStyle/>
                    <a:p>
                      <a:pPr marL="0" marR="0">
                        <a:spcBef>
                          <a:spcPts val="0"/>
                        </a:spcBef>
                        <a:spcAft>
                          <a:spcPts val="0"/>
                        </a:spcAft>
                      </a:pPr>
                      <a:r>
                        <a:rPr lang="en-US" sz="2000" dirty="0">
                          <a:effectLst/>
                        </a:rPr>
                        <a:t>SCOPUS - Author</a:t>
                      </a:r>
                      <a:endParaRPr lang="en-US" sz="2000" dirty="0">
                        <a:effectLst/>
                        <a:latin typeface="Calibri"/>
                        <a:ea typeface="Calibri"/>
                      </a:endParaRPr>
                    </a:p>
                  </a:txBody>
                  <a:tcPr marL="130175" marR="130175" marT="64770" marB="64770"/>
                </a:tc>
                <a:tc>
                  <a:txBody>
                    <a:bodyPr/>
                    <a:lstStyle/>
                    <a:p>
                      <a:pPr marL="0" marR="0" algn="ctr">
                        <a:spcBef>
                          <a:spcPts val="0"/>
                        </a:spcBef>
                        <a:spcAft>
                          <a:spcPts val="0"/>
                        </a:spcAft>
                      </a:pPr>
                      <a:r>
                        <a:rPr lang="en-US" sz="2000" dirty="0" smtClean="0">
                          <a:effectLst/>
                        </a:rPr>
                        <a:t> $ 171,765</a:t>
                      </a:r>
                      <a:endParaRPr lang="en-US" sz="2000" dirty="0">
                        <a:effectLst/>
                        <a:latin typeface="Calibri"/>
                        <a:ea typeface="Calibri"/>
                      </a:endParaRPr>
                    </a:p>
                  </a:txBody>
                  <a:tcPr marL="130175" marR="130175" marT="64770" marB="64770"/>
                </a:tc>
              </a:tr>
              <a:tr h="501316">
                <a:tc>
                  <a:txBody>
                    <a:bodyPr/>
                    <a:lstStyle/>
                    <a:p>
                      <a:pPr marL="0" marR="0">
                        <a:spcBef>
                          <a:spcPts val="0"/>
                        </a:spcBef>
                        <a:spcAft>
                          <a:spcPts val="0"/>
                        </a:spcAft>
                      </a:pPr>
                      <a:r>
                        <a:rPr lang="en-US" sz="2000" dirty="0">
                          <a:effectLst/>
                        </a:rPr>
                        <a:t>SCOPUS - Affiliation</a:t>
                      </a:r>
                      <a:endParaRPr lang="en-US" sz="2000" dirty="0">
                        <a:effectLst/>
                        <a:latin typeface="Calibri"/>
                        <a:ea typeface="Calibri"/>
                      </a:endParaRPr>
                    </a:p>
                  </a:txBody>
                  <a:tcPr marL="130175" marR="130175" marT="64770" marB="64770"/>
                </a:tc>
                <a:tc>
                  <a:txBody>
                    <a:bodyPr/>
                    <a:lstStyle/>
                    <a:p>
                      <a:pPr marL="0" marR="0" algn="ctr">
                        <a:spcBef>
                          <a:spcPts val="0"/>
                        </a:spcBef>
                        <a:spcAft>
                          <a:spcPts val="0"/>
                        </a:spcAft>
                      </a:pPr>
                      <a:r>
                        <a:rPr lang="en-US" sz="2000" dirty="0">
                          <a:effectLst/>
                        </a:rPr>
                        <a:t>$  </a:t>
                      </a:r>
                      <a:r>
                        <a:rPr lang="en-US" sz="2000" dirty="0" smtClean="0">
                          <a:effectLst/>
                        </a:rPr>
                        <a:t>60,165</a:t>
                      </a:r>
                      <a:endParaRPr lang="en-US" sz="2000" dirty="0">
                        <a:effectLst/>
                        <a:latin typeface="Calibri"/>
                        <a:ea typeface="Calibri"/>
                      </a:endParaRPr>
                    </a:p>
                  </a:txBody>
                  <a:tcPr marL="130175" marR="130175" marT="64770" marB="64770"/>
                </a:tc>
              </a:tr>
              <a:tr h="560471">
                <a:tc>
                  <a:txBody>
                    <a:bodyPr/>
                    <a:lstStyle/>
                    <a:p>
                      <a:pPr marL="0" marR="0">
                        <a:spcBef>
                          <a:spcPts val="0"/>
                        </a:spcBef>
                        <a:spcAft>
                          <a:spcPts val="0"/>
                        </a:spcAft>
                      </a:pPr>
                      <a:r>
                        <a:rPr lang="en-US" sz="2000" dirty="0">
                          <a:effectLst/>
                        </a:rPr>
                        <a:t>Scopus - Patent</a:t>
                      </a:r>
                      <a:endParaRPr lang="en-US" sz="2000" dirty="0">
                        <a:effectLst/>
                        <a:latin typeface="Calibri"/>
                        <a:ea typeface="Calibri"/>
                      </a:endParaRPr>
                    </a:p>
                  </a:txBody>
                  <a:tcPr marL="130175" marR="130175" marT="64770" marB="64770"/>
                </a:tc>
                <a:tc>
                  <a:txBody>
                    <a:bodyPr/>
                    <a:lstStyle/>
                    <a:p>
                      <a:pPr marL="0" marR="0" algn="ctr">
                        <a:spcBef>
                          <a:spcPts val="0"/>
                        </a:spcBef>
                        <a:spcAft>
                          <a:spcPts val="0"/>
                        </a:spcAft>
                      </a:pPr>
                      <a:r>
                        <a:rPr lang="en-US" sz="2000" dirty="0">
                          <a:effectLst/>
                        </a:rPr>
                        <a:t>$  </a:t>
                      </a:r>
                      <a:r>
                        <a:rPr lang="en-US" sz="2000" dirty="0" smtClean="0">
                          <a:effectLst/>
                        </a:rPr>
                        <a:t>87,813</a:t>
                      </a:r>
                      <a:endParaRPr lang="en-US" sz="2000" dirty="0">
                        <a:effectLst/>
                        <a:latin typeface="Calibri"/>
                        <a:ea typeface="Calibri"/>
                      </a:endParaRPr>
                    </a:p>
                  </a:txBody>
                  <a:tcPr marL="130175" marR="130175" marT="64770" marB="64770"/>
                </a:tc>
              </a:tr>
              <a:tr h="523374">
                <a:tc>
                  <a:txBody>
                    <a:bodyPr/>
                    <a:lstStyle/>
                    <a:p>
                      <a:pPr marL="0" marR="0">
                        <a:spcBef>
                          <a:spcPts val="0"/>
                        </a:spcBef>
                        <a:spcAft>
                          <a:spcPts val="0"/>
                        </a:spcAft>
                      </a:pPr>
                      <a:r>
                        <a:rPr lang="en-US" sz="2000">
                          <a:effectLst/>
                        </a:rPr>
                        <a:t>Shared (vpc, route53,storage, kinesis)</a:t>
                      </a:r>
                      <a:endParaRPr lang="en-US" sz="2000">
                        <a:effectLst/>
                        <a:latin typeface="Calibri"/>
                        <a:ea typeface="Calibri"/>
                      </a:endParaRPr>
                    </a:p>
                  </a:txBody>
                  <a:tcPr marL="130175" marR="130175" marT="64770" marB="64770"/>
                </a:tc>
                <a:tc>
                  <a:txBody>
                    <a:bodyPr/>
                    <a:lstStyle/>
                    <a:p>
                      <a:pPr marL="0" marR="0" algn="ctr">
                        <a:spcBef>
                          <a:spcPts val="0"/>
                        </a:spcBef>
                        <a:spcAft>
                          <a:spcPts val="0"/>
                        </a:spcAft>
                      </a:pPr>
                      <a:r>
                        <a:rPr lang="en-US" sz="2000" dirty="0" smtClean="0">
                          <a:effectLst/>
                        </a:rPr>
                        <a:t>$  22,264</a:t>
                      </a:r>
                      <a:endParaRPr lang="en-US" sz="2000" dirty="0">
                        <a:effectLst/>
                        <a:latin typeface="Calibri"/>
                        <a:ea typeface="Calibri"/>
                      </a:endParaRPr>
                    </a:p>
                  </a:txBody>
                  <a:tcPr marL="130175" marR="130175" marT="64770" marB="64770"/>
                </a:tc>
              </a:tr>
              <a:tr h="533400">
                <a:tc>
                  <a:txBody>
                    <a:bodyPr/>
                    <a:lstStyle/>
                    <a:p>
                      <a:pPr marL="0" marR="0">
                        <a:spcBef>
                          <a:spcPts val="0"/>
                        </a:spcBef>
                        <a:spcAft>
                          <a:spcPts val="0"/>
                        </a:spcAft>
                      </a:pPr>
                      <a:r>
                        <a:rPr lang="en-US" sz="2000">
                          <a:effectLst/>
                        </a:rPr>
                        <a:t>Shared Orchestration, Monitoring, Patching, etc.)</a:t>
                      </a:r>
                      <a:endParaRPr lang="en-US" sz="2000">
                        <a:effectLst/>
                        <a:latin typeface="Calibri"/>
                        <a:ea typeface="Calibri"/>
                      </a:endParaRPr>
                    </a:p>
                  </a:txBody>
                  <a:tcPr marL="130175" marR="130175" marT="64770" marB="64770"/>
                </a:tc>
                <a:tc>
                  <a:txBody>
                    <a:bodyPr/>
                    <a:lstStyle/>
                    <a:p>
                      <a:pPr marL="0" marR="0" algn="ctr">
                        <a:spcBef>
                          <a:spcPts val="0"/>
                        </a:spcBef>
                        <a:spcAft>
                          <a:spcPts val="0"/>
                        </a:spcAft>
                      </a:pPr>
                      <a:r>
                        <a:rPr lang="en-US" sz="2000" dirty="0" smtClean="0">
                          <a:effectLst/>
                        </a:rPr>
                        <a:t>$  105,191</a:t>
                      </a:r>
                      <a:endParaRPr lang="en-US" sz="2000" dirty="0">
                        <a:effectLst/>
                        <a:latin typeface="Calibri"/>
                        <a:ea typeface="Calibri"/>
                      </a:endParaRPr>
                    </a:p>
                  </a:txBody>
                  <a:tcPr marL="130175" marR="130175" marT="64770" marB="64770"/>
                </a:tc>
              </a:tr>
              <a:tr h="533400">
                <a:tc>
                  <a:txBody>
                    <a:bodyPr/>
                    <a:lstStyle/>
                    <a:p>
                      <a:pPr marL="0" marR="0">
                        <a:spcBef>
                          <a:spcPts val="0"/>
                        </a:spcBef>
                        <a:spcAft>
                          <a:spcPts val="0"/>
                        </a:spcAft>
                      </a:pPr>
                      <a:r>
                        <a:rPr lang="en-US" sz="2000">
                          <a:effectLst/>
                        </a:rPr>
                        <a:t>Services (Search Service, CTO)</a:t>
                      </a:r>
                      <a:endParaRPr lang="en-US" sz="2000">
                        <a:effectLst/>
                        <a:latin typeface="Calibri"/>
                        <a:ea typeface="Calibri"/>
                      </a:endParaRPr>
                    </a:p>
                  </a:txBody>
                  <a:tcPr marL="130175" marR="130175" marT="64770" marB="64770"/>
                </a:tc>
                <a:tc>
                  <a:txBody>
                    <a:bodyPr/>
                    <a:lstStyle/>
                    <a:p>
                      <a:pPr marL="0" marR="0" algn="ctr">
                        <a:spcBef>
                          <a:spcPts val="0"/>
                        </a:spcBef>
                        <a:spcAft>
                          <a:spcPts val="0"/>
                        </a:spcAft>
                      </a:pPr>
                      <a:r>
                        <a:rPr lang="en-US" sz="2000" dirty="0" smtClean="0">
                          <a:effectLst/>
                        </a:rPr>
                        <a:t>$  24,468</a:t>
                      </a:r>
                      <a:endParaRPr lang="en-US" sz="2000" dirty="0">
                        <a:effectLst/>
                        <a:latin typeface="Calibri"/>
                        <a:ea typeface="Calibri"/>
                      </a:endParaRPr>
                    </a:p>
                  </a:txBody>
                  <a:tcPr marL="130175" marR="130175" marT="64770" marB="64770"/>
                </a:tc>
              </a:tr>
              <a:tr h="560471">
                <a:tc>
                  <a:txBody>
                    <a:bodyPr/>
                    <a:lstStyle/>
                    <a:p>
                      <a:pPr marL="0" marR="0">
                        <a:spcBef>
                          <a:spcPts val="0"/>
                        </a:spcBef>
                        <a:spcAft>
                          <a:spcPts val="0"/>
                        </a:spcAft>
                      </a:pPr>
                      <a:r>
                        <a:rPr lang="en-US" sz="2000">
                          <a:effectLst/>
                        </a:rPr>
                        <a:t>TOTAL</a:t>
                      </a:r>
                      <a:endParaRPr lang="en-US" sz="2000">
                        <a:effectLst/>
                        <a:latin typeface="Calibri"/>
                        <a:ea typeface="Calibri"/>
                      </a:endParaRPr>
                    </a:p>
                  </a:txBody>
                  <a:tcPr marL="130175" marR="130175" marT="64770" marB="64770"/>
                </a:tc>
                <a:tc>
                  <a:txBody>
                    <a:bodyPr/>
                    <a:lstStyle/>
                    <a:p>
                      <a:pPr marL="0" marR="0" algn="ctr">
                        <a:spcBef>
                          <a:spcPts val="0"/>
                        </a:spcBef>
                        <a:spcAft>
                          <a:spcPts val="0"/>
                        </a:spcAft>
                      </a:pPr>
                      <a:r>
                        <a:rPr lang="en-US" sz="2000" kern="1200" dirty="0" smtClean="0">
                          <a:solidFill>
                            <a:schemeClr val="dk1"/>
                          </a:solidFill>
                          <a:effectLst/>
                          <a:latin typeface="+mn-lt"/>
                          <a:ea typeface="+mn-ea"/>
                          <a:cs typeface="+mn-cs"/>
                        </a:rPr>
                        <a:t>$1,121,580</a:t>
                      </a:r>
                      <a:endParaRPr lang="en-US" sz="2000" dirty="0">
                        <a:effectLst/>
                        <a:latin typeface="Calibri"/>
                        <a:ea typeface="Calibri"/>
                      </a:endParaRPr>
                    </a:p>
                  </a:txBody>
                  <a:tcPr marL="130175" marR="130175" marT="64770" marB="64770"/>
                </a:tc>
              </a:tr>
            </a:tbl>
          </a:graphicData>
        </a:graphic>
      </p:graphicFrame>
      <p:sp>
        <p:nvSpPr>
          <p:cNvPr id="5" name="TextBox 4"/>
          <p:cNvSpPr txBox="1"/>
          <p:nvPr/>
        </p:nvSpPr>
        <p:spPr>
          <a:xfrm>
            <a:off x="1244600" y="7543800"/>
            <a:ext cx="9753600" cy="707886"/>
          </a:xfrm>
          <a:prstGeom prst="rect">
            <a:avLst/>
          </a:prstGeom>
          <a:noFill/>
        </p:spPr>
        <p:txBody>
          <a:bodyPr wrap="square" rtlCol="0">
            <a:spAutoFit/>
          </a:bodyPr>
          <a:lstStyle/>
          <a:p>
            <a:r>
              <a:rPr lang="en-US" sz="2000" dirty="0" smtClean="0"/>
              <a:t>These are steady state costs for a full year (2016) that show contribution costs to the total for comparison</a:t>
            </a:r>
            <a:endParaRPr lang="en-US" sz="2000" dirty="0"/>
          </a:p>
        </p:txBody>
      </p:sp>
    </p:spTree>
    <p:extLst>
      <p:ext uri="{BB962C8B-B14F-4D97-AF65-F5344CB8AC3E}">
        <p14:creationId xmlns:p14="http://schemas.microsoft.com/office/powerpoint/2010/main" val="9643453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dirty="0" smtClean="0"/>
              <a:t>Multi-Region Approach</a:t>
            </a:r>
          </a:p>
          <a:p>
            <a:pPr lvl="1"/>
            <a:r>
              <a:rPr lang="en-US" dirty="0" smtClean="0"/>
              <a:t>Duplicate entire Production stack to second region</a:t>
            </a:r>
          </a:p>
          <a:p>
            <a:pPr lvl="1"/>
            <a:r>
              <a:rPr lang="en-US" dirty="0" smtClean="0"/>
              <a:t>Current issue to resolve – Kinesis only currently runs in US-EAST. We would assume it will be EU-WEST as well by the time this project releases.</a:t>
            </a:r>
          </a:p>
          <a:p>
            <a:pPr lvl="1"/>
            <a:r>
              <a:rPr lang="en-US" dirty="0" smtClean="0"/>
              <a:t>If we try to index in one region and copy to another, it will either lead us to an eventual consistency model or greatly delay “switching” time</a:t>
            </a:r>
          </a:p>
          <a:p>
            <a:pPr lvl="1"/>
            <a:r>
              <a:rPr lang="en-US" dirty="0" smtClean="0"/>
              <a:t>CAFÉ will be modified to write to S3/SNS/SQS in 2 regions.</a:t>
            </a:r>
          </a:p>
          <a:p>
            <a:pPr lvl="1"/>
            <a:r>
              <a:rPr lang="en-US" dirty="0" err="1" smtClean="0"/>
              <a:t>Solr</a:t>
            </a:r>
            <a:r>
              <a:rPr lang="en-US" dirty="0" smtClean="0"/>
              <a:t> pipeline will be modified to verify indexes are in sync before switching</a:t>
            </a:r>
          </a:p>
        </p:txBody>
      </p:sp>
      <p:sp>
        <p:nvSpPr>
          <p:cNvPr id="3" name="Title 2"/>
          <p:cNvSpPr>
            <a:spLocks noGrp="1"/>
          </p:cNvSpPr>
          <p:nvPr>
            <p:ph type="title"/>
          </p:nvPr>
        </p:nvSpPr>
        <p:spPr/>
        <p:txBody>
          <a:bodyPr/>
          <a:lstStyle/>
          <a:p>
            <a:r>
              <a:rPr lang="en-US" dirty="0" smtClean="0"/>
              <a:t>Single Region vs Multi-Region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These costs were shared during the hothouse as comparison.  The final costs will change some.</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Desire from Business is for 99.99% uptime, but in a disaster, data could be up to 24 hours old.</a:t>
            </a:r>
          </a:p>
          <a:p>
            <a:r>
              <a:rPr lang="en-US" sz="2400" dirty="0" smtClean="0"/>
              <a:t>Decision in Hothouse to follow the “Tier 3” classification and run Single Region.</a:t>
            </a:r>
            <a:endParaRPr lang="en-US" sz="2400" dirty="0"/>
          </a:p>
        </p:txBody>
      </p:sp>
      <p:sp>
        <p:nvSpPr>
          <p:cNvPr id="3" name="Title 2"/>
          <p:cNvSpPr>
            <a:spLocks noGrp="1"/>
          </p:cNvSpPr>
          <p:nvPr>
            <p:ph type="title"/>
          </p:nvPr>
        </p:nvSpPr>
        <p:spPr/>
        <p:txBody>
          <a:bodyPr/>
          <a:lstStyle/>
          <a:p>
            <a:r>
              <a:rPr lang="en-US" dirty="0" smtClean="0"/>
              <a:t>Single Region VS Multi Year cost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94541354"/>
              </p:ext>
            </p:extLst>
          </p:nvPr>
        </p:nvGraphicFramePr>
        <p:xfrm>
          <a:off x="3149600" y="2209800"/>
          <a:ext cx="6099175" cy="3879850"/>
        </p:xfrm>
        <a:graphic>
          <a:graphicData uri="http://schemas.openxmlformats.org/presentationml/2006/ole">
            <mc:AlternateContent xmlns:mc="http://schemas.openxmlformats.org/markup-compatibility/2006">
              <mc:Choice xmlns:v="urn:schemas-microsoft-com:vml" Requires="v">
                <p:oleObj spid="_x0000_s3083" name="Document" r:id="rId4" imgW="6099919" imgH="3879133" progId="Word.Document.12">
                  <p:embed/>
                </p:oleObj>
              </mc:Choice>
              <mc:Fallback>
                <p:oleObj name="Document" r:id="rId4" imgW="6099919" imgH="3879133" progId="Word.Document.12">
                  <p:embed/>
                  <p:pic>
                    <p:nvPicPr>
                      <p:cNvPr id="0" name=""/>
                      <p:cNvPicPr/>
                      <p:nvPr/>
                    </p:nvPicPr>
                    <p:blipFill>
                      <a:blip r:embed="rId5"/>
                      <a:stretch>
                        <a:fillRect/>
                      </a:stretch>
                    </p:blipFill>
                    <p:spPr>
                      <a:xfrm>
                        <a:off x="3149600" y="2209800"/>
                        <a:ext cx="6099175" cy="3879850"/>
                      </a:xfrm>
                      <a:prstGeom prst="rect">
                        <a:avLst/>
                      </a:prstGeom>
                    </p:spPr>
                  </p:pic>
                </p:oleObj>
              </mc:Fallback>
            </mc:AlternateContent>
          </a:graphicData>
        </a:graphic>
      </p:graphicFrame>
    </p:spTree>
    <p:extLst>
      <p:ext uri="{BB962C8B-B14F-4D97-AF65-F5344CB8AC3E}">
        <p14:creationId xmlns:p14="http://schemas.microsoft.com/office/powerpoint/2010/main" val="3594310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smtClean="0"/>
              <a:t>Query performance testing was based on ~2.5M queries harvested from Scopus production logs to build a full query set for</a:t>
            </a:r>
          </a:p>
          <a:p>
            <a:pPr lvl="1"/>
            <a:r>
              <a:rPr lang="en-US" dirty="0" smtClean="0"/>
              <a:t>Three sets of the full query set were used</a:t>
            </a:r>
          </a:p>
          <a:p>
            <a:pPr lvl="2"/>
            <a:r>
              <a:rPr lang="fr-FR" sz="3600" dirty="0"/>
              <a:t>91,533     affiliation record </a:t>
            </a:r>
            <a:r>
              <a:rPr lang="fr-FR" sz="3600" dirty="0" err="1"/>
              <a:t>queries</a:t>
            </a:r>
            <a:endParaRPr lang="fr-FR" sz="3600" dirty="0"/>
          </a:p>
          <a:p>
            <a:pPr lvl="2"/>
            <a:r>
              <a:rPr lang="fr-FR" sz="3600" dirty="0" smtClean="0"/>
              <a:t>289,655     </a:t>
            </a:r>
            <a:r>
              <a:rPr lang="fr-FR" sz="3600" dirty="0" err="1"/>
              <a:t>author</a:t>
            </a:r>
            <a:r>
              <a:rPr lang="fr-FR" sz="3600" dirty="0"/>
              <a:t> record </a:t>
            </a:r>
            <a:r>
              <a:rPr lang="fr-FR" sz="3600" dirty="0" err="1"/>
              <a:t>queries</a:t>
            </a:r>
            <a:endParaRPr lang="fr-FR" sz="3600" dirty="0"/>
          </a:p>
          <a:p>
            <a:pPr lvl="2"/>
            <a:r>
              <a:rPr lang="fr-FR" sz="3600" dirty="0" smtClean="0"/>
              <a:t>2,179,581    </a:t>
            </a:r>
            <a:r>
              <a:rPr lang="fr-FR" sz="3600" dirty="0" err="1"/>
              <a:t>core</a:t>
            </a:r>
            <a:r>
              <a:rPr lang="fr-FR" sz="3600" dirty="0"/>
              <a:t> records </a:t>
            </a:r>
            <a:r>
              <a:rPr lang="fr-FR" sz="3600" dirty="0" err="1"/>
              <a:t>queries</a:t>
            </a:r>
            <a:endParaRPr lang="fr-FR" sz="3600" dirty="0"/>
          </a:p>
          <a:p>
            <a:pPr lvl="1"/>
            <a:r>
              <a:rPr lang="en-US" dirty="0" smtClean="0"/>
              <a:t>Tests were performed by sending the subsets to the </a:t>
            </a:r>
            <a:r>
              <a:rPr lang="en-US" dirty="0" err="1" smtClean="0"/>
              <a:t>PoC</a:t>
            </a:r>
            <a:r>
              <a:rPr lang="en-US" dirty="0" smtClean="0"/>
              <a:t> systems </a:t>
            </a:r>
          </a:p>
          <a:p>
            <a:pPr lvl="2"/>
            <a:r>
              <a:rPr lang="en-US" dirty="0" smtClean="0"/>
              <a:t>Cache  priming was permitted prior to beginning the testing runs</a:t>
            </a:r>
          </a:p>
          <a:p>
            <a:pPr lvl="1"/>
            <a:r>
              <a:rPr lang="en-US" dirty="0" smtClean="0"/>
              <a:t>Timings were made with no updates running as early on assumption of updating to off-line index was agreed on.</a:t>
            </a:r>
          </a:p>
          <a:p>
            <a:pPr lvl="1"/>
            <a:r>
              <a:rPr lang="en-US" dirty="0" smtClean="0"/>
              <a:t>Times measured were client response times and compared with known average Scopus response times</a:t>
            </a:r>
          </a:p>
          <a:p>
            <a:r>
              <a:rPr lang="en-US" dirty="0" smtClean="0"/>
              <a:t>Index performance testing was based on wall clock timing a full bulk load of each content set, along with two different sized subsets of content updates</a:t>
            </a:r>
          </a:p>
        </p:txBody>
      </p:sp>
      <p:sp>
        <p:nvSpPr>
          <p:cNvPr id="3" name="Title 2"/>
          <p:cNvSpPr>
            <a:spLocks noGrp="1"/>
          </p:cNvSpPr>
          <p:nvPr>
            <p:ph type="title"/>
          </p:nvPr>
        </p:nvSpPr>
        <p:spPr/>
        <p:txBody>
          <a:bodyPr/>
          <a:lstStyle/>
          <a:p>
            <a:r>
              <a:rPr lang="en-US" dirty="0" smtClean="0"/>
              <a:t>Performance – approach</a:t>
            </a:r>
            <a:endParaRPr lang="en-US" dirty="0"/>
          </a:p>
        </p:txBody>
      </p:sp>
    </p:spTree>
    <p:extLst>
      <p:ext uri="{BB962C8B-B14F-4D97-AF65-F5344CB8AC3E}">
        <p14:creationId xmlns:p14="http://schemas.microsoft.com/office/powerpoint/2010/main" val="10987031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Performance – results</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1502804454"/>
              </p:ext>
            </p:extLst>
          </p:nvPr>
        </p:nvGraphicFramePr>
        <p:xfrm>
          <a:off x="787400" y="990600"/>
          <a:ext cx="11658600" cy="6796816"/>
        </p:xfrm>
        <a:graphic>
          <a:graphicData uri="http://schemas.openxmlformats.org/drawingml/2006/table">
            <a:tbl>
              <a:tblPr firstRow="1" bandRow="1">
                <a:tableStyleId>{5C22544A-7EE6-4342-B048-85BDC9FD1C3A}</a:tableStyleId>
              </a:tblPr>
              <a:tblGrid>
                <a:gridCol w="2537927"/>
                <a:gridCol w="4758612"/>
                <a:gridCol w="4362061"/>
              </a:tblGrid>
              <a:tr h="375455">
                <a:tc>
                  <a:txBody>
                    <a:bodyPr/>
                    <a:lstStyle/>
                    <a:p>
                      <a:r>
                        <a:rPr lang="en-US" sz="1800" dirty="0" smtClean="0"/>
                        <a:t>Test</a:t>
                      </a:r>
                      <a:endParaRPr lang="en-US" sz="1800" dirty="0"/>
                    </a:p>
                  </a:txBody>
                  <a:tcPr marL="130048" marR="130048" marT="65024" marB="65024"/>
                </a:tc>
                <a:tc>
                  <a:txBody>
                    <a:bodyPr/>
                    <a:lstStyle/>
                    <a:p>
                      <a:r>
                        <a:rPr lang="en-US" sz="1800" dirty="0" err="1" smtClean="0"/>
                        <a:t>MarkLogic</a:t>
                      </a:r>
                      <a:endParaRPr lang="en-US" sz="1800" dirty="0"/>
                    </a:p>
                  </a:txBody>
                  <a:tcPr marL="130048" marR="130048" marT="65024" marB="65024"/>
                </a:tc>
                <a:tc>
                  <a:txBody>
                    <a:bodyPr/>
                    <a:lstStyle/>
                    <a:p>
                      <a:r>
                        <a:rPr lang="en-US" sz="1800" dirty="0" err="1" smtClean="0"/>
                        <a:t>SolrCloud</a:t>
                      </a:r>
                      <a:endParaRPr lang="en-US" sz="1800" dirty="0"/>
                    </a:p>
                  </a:txBody>
                  <a:tcPr marL="130048" marR="130048" marT="65024" marB="65024"/>
                </a:tc>
              </a:tr>
              <a:tr h="1424432">
                <a:tc>
                  <a:txBody>
                    <a:bodyPr/>
                    <a:lstStyle/>
                    <a:p>
                      <a:r>
                        <a:rPr lang="en-US" sz="1800" b="1" dirty="0" smtClean="0"/>
                        <a:t>Affiliation Query (target of 4 </a:t>
                      </a:r>
                      <a:r>
                        <a:rPr lang="en-US" sz="1800" b="1" dirty="0" err="1" smtClean="0"/>
                        <a:t>qps</a:t>
                      </a:r>
                      <a:r>
                        <a:rPr lang="en-US" sz="1800" b="1" dirty="0" smtClean="0"/>
                        <a:t>)</a:t>
                      </a:r>
                      <a:endParaRPr lang="en-US" sz="1800" b="1" dirty="0"/>
                    </a:p>
                  </a:txBody>
                  <a:tcPr marL="130048" marR="130048" marT="65024" marB="65024"/>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600" baseline="0" dirty="0" smtClean="0"/>
                        <a:t>Achieved 32 QPS standalone and exhausted all queries in under the hour allotted.  Also surpassed all specific query type measurements/</a:t>
                      </a:r>
                    </a:p>
                    <a:p>
                      <a:pPr marL="0" marR="0" indent="0" algn="l" defTabSz="1300059" rtl="0" eaLnBrk="1" fontAlgn="auto" latinLnBrk="0" hangingPunct="1">
                        <a:lnSpc>
                          <a:spcPct val="100000"/>
                        </a:lnSpc>
                        <a:spcBef>
                          <a:spcPts val="0"/>
                        </a:spcBef>
                        <a:spcAft>
                          <a:spcPts val="0"/>
                        </a:spcAft>
                        <a:buClrTx/>
                        <a:buSzTx/>
                        <a:buFontTx/>
                        <a:buNone/>
                        <a:tabLst/>
                        <a:defRPr/>
                      </a:pPr>
                      <a:r>
                        <a:rPr lang="en-US" sz="1600" baseline="0" dirty="0" smtClean="0"/>
                        <a:t>Requirements. Only achieved 13 QPS in combination and navigators had problems.</a:t>
                      </a:r>
                      <a:endParaRPr lang="en-US" sz="1600" dirty="0" smtClean="0"/>
                    </a:p>
                  </a:txBody>
                  <a:tcPr marL="130048" marR="130048" marT="65024" marB="65024">
                    <a:solidFill>
                      <a:srgbClr val="FF0000"/>
                    </a:solidFill>
                  </a:tcPr>
                </a:tc>
                <a:tc>
                  <a:txBody>
                    <a:bodyPr/>
                    <a:lstStyle/>
                    <a:p>
                      <a:r>
                        <a:rPr lang="en-US" sz="1600" baseline="0" dirty="0" smtClean="0"/>
                        <a:t>Achieved 27 QPS and exhausted all queries in under the hour allotted.  Also surpassed all specific query type measurements/requirements</a:t>
                      </a:r>
                      <a:endParaRPr lang="en-US" sz="1600" dirty="0" smtClean="0"/>
                    </a:p>
                  </a:txBody>
                  <a:tcPr marL="130048" marR="130048" marT="65024" marB="65024">
                    <a:solidFill>
                      <a:srgbClr val="00B050"/>
                    </a:solidFill>
                  </a:tcPr>
                </a:tc>
              </a:tr>
              <a:tr h="1451847">
                <a:tc>
                  <a:txBody>
                    <a:bodyPr/>
                    <a:lstStyle/>
                    <a:p>
                      <a:r>
                        <a:rPr lang="en-US" sz="1800" b="1" dirty="0" smtClean="0"/>
                        <a:t>Author Query</a:t>
                      </a:r>
                      <a:r>
                        <a:rPr lang="en-US" sz="1800" b="1" baseline="0" dirty="0" smtClean="0"/>
                        <a:t> (</a:t>
                      </a:r>
                      <a:r>
                        <a:rPr lang="en-US" sz="1800" b="1" dirty="0" smtClean="0"/>
                        <a:t>target of 9 </a:t>
                      </a:r>
                      <a:r>
                        <a:rPr lang="en-US" sz="1800" b="1" dirty="0" err="1" smtClean="0"/>
                        <a:t>qps</a:t>
                      </a:r>
                      <a:r>
                        <a:rPr lang="en-US" sz="1800" b="1" dirty="0" smtClean="0"/>
                        <a:t>)</a:t>
                      </a:r>
                    </a:p>
                  </a:txBody>
                  <a:tcPr marL="130048" marR="130048" marT="65024" marB="65024"/>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600" baseline="0" dirty="0" smtClean="0"/>
                        <a:t>Achieved 18 QPS standalone..  Also surpassed all specific query type measurements/requirements. Tested standalone but really needed tested in combination w/others. Only achieved 16 QPS in combination and navigators had problems.</a:t>
                      </a:r>
                      <a:endParaRPr lang="en-US" sz="1600" dirty="0" smtClean="0"/>
                    </a:p>
                  </a:txBody>
                  <a:tcPr marL="130048" marR="130048" marT="65024" marB="65024">
                    <a:solidFill>
                      <a:srgbClr val="FF0000"/>
                    </a:solidFill>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600" baseline="0" dirty="0" smtClean="0"/>
                        <a:t>Achieved 20 QPS and exhausted all queries in under the hour allotted.  Also surpassed all specific query type measurements/requirements</a:t>
                      </a:r>
                      <a:endParaRPr lang="en-US" sz="1600" dirty="0" smtClean="0"/>
                    </a:p>
                  </a:txBody>
                  <a:tcPr marL="130048" marR="130048" marT="65024" marB="65024">
                    <a:solidFill>
                      <a:srgbClr val="00B050"/>
                    </a:solidFill>
                  </a:tcPr>
                </a:tc>
              </a:tr>
              <a:tr h="717262">
                <a:tc>
                  <a:txBody>
                    <a:bodyPr/>
                    <a:lstStyle/>
                    <a:p>
                      <a:r>
                        <a:rPr lang="en-US" sz="1800" b="1" dirty="0" smtClean="0"/>
                        <a:t>Core Query</a:t>
                      </a:r>
                      <a:r>
                        <a:rPr lang="en-US" sz="1800" b="1" baseline="0" dirty="0" smtClean="0"/>
                        <a:t> (</a:t>
                      </a:r>
                      <a:r>
                        <a:rPr lang="en-US" sz="1800" b="1" dirty="0" smtClean="0"/>
                        <a:t>target of 65 </a:t>
                      </a:r>
                      <a:r>
                        <a:rPr lang="en-US" sz="1800" b="1" dirty="0" err="1" smtClean="0"/>
                        <a:t>qps</a:t>
                      </a:r>
                      <a:r>
                        <a:rPr lang="en-US" sz="1800" b="1" dirty="0" smtClean="0"/>
                        <a:t>)</a:t>
                      </a:r>
                    </a:p>
                  </a:txBody>
                  <a:tcPr marL="130048" marR="130048" marT="65024" marB="65024"/>
                </a:tc>
                <a:tc>
                  <a:txBody>
                    <a:bodyPr/>
                    <a:lstStyle/>
                    <a:p>
                      <a:r>
                        <a:rPr lang="en-US" sz="1600" dirty="0" smtClean="0"/>
                        <a:t>Unable to meet QPS or response time targets.  Only reached 50 QPS before things started failing.</a:t>
                      </a:r>
                      <a:endParaRPr lang="en-US" sz="1600" dirty="0"/>
                    </a:p>
                  </a:txBody>
                  <a:tcPr marL="130048" marR="130048" marT="65024" marB="65024">
                    <a:solidFill>
                      <a:srgbClr val="FF0000"/>
                    </a:solidFill>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600" baseline="0" dirty="0" smtClean="0"/>
                        <a:t>Achieved 95 QPS.  Also surpassed all specific query type measurements/requirements</a:t>
                      </a:r>
                      <a:endParaRPr lang="en-US" sz="1600" dirty="0" smtClean="0"/>
                    </a:p>
                    <a:p>
                      <a:endParaRPr lang="en-US" sz="1600" dirty="0"/>
                    </a:p>
                  </a:txBody>
                  <a:tcPr marL="130048" marR="130048" marT="65024" marB="65024">
                    <a:solidFill>
                      <a:srgbClr val="00B050"/>
                    </a:solidFill>
                  </a:tcPr>
                </a:tc>
              </a:tr>
              <a:tr h="884867">
                <a:tc>
                  <a:txBody>
                    <a:bodyPr/>
                    <a:lstStyle/>
                    <a:p>
                      <a:r>
                        <a:rPr lang="en-US" sz="1800" b="1" dirty="0" smtClean="0"/>
                        <a:t>Affiliation Load</a:t>
                      </a:r>
                      <a:endParaRPr lang="en-US" sz="1800" b="1" dirty="0"/>
                    </a:p>
                  </a:txBody>
                  <a:tcPr marL="130048" marR="130048" marT="65024" marB="65024"/>
                </a:tc>
                <a:tc>
                  <a:txBody>
                    <a:bodyPr/>
                    <a:lstStyle/>
                    <a:p>
                      <a:r>
                        <a:rPr lang="en-US" sz="1600" dirty="0" smtClean="0"/>
                        <a:t>22:23</a:t>
                      </a:r>
                      <a:r>
                        <a:rPr lang="en-US" sz="1600" baseline="0" dirty="0" smtClean="0"/>
                        <a:t> across all three types (</a:t>
                      </a:r>
                      <a:r>
                        <a:rPr lang="en-US" sz="1600" baseline="0" dirty="0" err="1" smtClean="0"/>
                        <a:t>affil</a:t>
                      </a:r>
                      <a:r>
                        <a:rPr lang="en-US" sz="1600" baseline="0" dirty="0" smtClean="0"/>
                        <a:t>, author, cores) combined</a:t>
                      </a:r>
                      <a:endParaRPr lang="en-US" sz="1600" dirty="0"/>
                    </a:p>
                  </a:txBody>
                  <a:tcPr marL="130048" marR="130048" marT="65024" marB="65024">
                    <a:solidFill>
                      <a:srgbClr val="00B050"/>
                    </a:solidFill>
                  </a:tcPr>
                </a:tc>
                <a:tc>
                  <a:txBody>
                    <a:bodyPr/>
                    <a:lstStyle/>
                    <a:p>
                      <a:r>
                        <a:rPr lang="en-US" sz="1600" dirty="0" smtClean="0"/>
                        <a:t>~2:30</a:t>
                      </a:r>
                      <a:r>
                        <a:rPr lang="en-US" sz="1600" baseline="0" dirty="0" smtClean="0"/>
                        <a:t> hours for full batch</a:t>
                      </a:r>
                    </a:p>
                    <a:p>
                      <a:r>
                        <a:rPr lang="en-US" sz="1600" baseline="0" dirty="0" smtClean="0"/>
                        <a:t>38 minutes for 250K profiles</a:t>
                      </a:r>
                    </a:p>
                    <a:p>
                      <a:r>
                        <a:rPr lang="en-US" sz="1600" baseline="0" dirty="0" smtClean="0"/>
                        <a:t>~1:10 hours for 750K profiles</a:t>
                      </a:r>
                      <a:endParaRPr lang="en-US" sz="1600" dirty="0"/>
                    </a:p>
                  </a:txBody>
                  <a:tcPr marL="130048" marR="130048" marT="65024" marB="65024">
                    <a:solidFill>
                      <a:srgbClr val="00B050"/>
                    </a:solidFill>
                  </a:tcPr>
                </a:tc>
              </a:tr>
              <a:tr h="884867">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800" b="1" dirty="0" smtClean="0"/>
                        <a:t>Author Load</a:t>
                      </a:r>
                    </a:p>
                  </a:txBody>
                  <a:tcPr marL="130048" marR="130048" marT="65024" marB="65024"/>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600" dirty="0" smtClean="0"/>
                        <a:t>22:23</a:t>
                      </a:r>
                      <a:r>
                        <a:rPr lang="en-US" sz="1600" baseline="0" dirty="0" smtClean="0"/>
                        <a:t> across all three types (</a:t>
                      </a:r>
                      <a:r>
                        <a:rPr lang="en-US" sz="1600" baseline="0" dirty="0" err="1" smtClean="0"/>
                        <a:t>affil</a:t>
                      </a:r>
                      <a:r>
                        <a:rPr lang="en-US" sz="1600" baseline="0" dirty="0" smtClean="0"/>
                        <a:t>, author, cores) combined</a:t>
                      </a:r>
                      <a:endParaRPr lang="en-US" sz="1600" dirty="0" smtClean="0"/>
                    </a:p>
                    <a:p>
                      <a:endParaRPr lang="en-US" sz="1600" dirty="0"/>
                    </a:p>
                  </a:txBody>
                  <a:tcPr marL="130048" marR="130048" marT="65024" marB="65024">
                    <a:solidFill>
                      <a:srgbClr val="00B050"/>
                    </a:solidFill>
                  </a:tcPr>
                </a:tc>
                <a:tc>
                  <a:txBody>
                    <a:bodyPr/>
                    <a:lstStyle/>
                    <a:p>
                      <a:r>
                        <a:rPr lang="en-US" sz="1600" dirty="0" smtClean="0"/>
                        <a:t>~5 hours for full batch</a:t>
                      </a:r>
                    </a:p>
                    <a:p>
                      <a:r>
                        <a:rPr lang="en-US" sz="1600" dirty="0" smtClean="0"/>
                        <a:t>~1 hour for 250K</a:t>
                      </a:r>
                      <a:r>
                        <a:rPr lang="en-US" sz="1600" baseline="0" dirty="0" smtClean="0"/>
                        <a:t> profiles</a:t>
                      </a:r>
                      <a:endParaRPr lang="en-US" sz="1600" dirty="0" smtClean="0"/>
                    </a:p>
                    <a:p>
                      <a:r>
                        <a:rPr lang="en-US" sz="1600" dirty="0" smtClean="0"/>
                        <a:t>~2:30 for 750K profiles</a:t>
                      </a:r>
                      <a:endParaRPr lang="en-US" sz="1600" dirty="0"/>
                    </a:p>
                  </a:txBody>
                  <a:tcPr marL="130048" marR="130048" marT="65024" marB="65024">
                    <a:solidFill>
                      <a:srgbClr val="00B050"/>
                    </a:solidFill>
                  </a:tcPr>
                </a:tc>
              </a:tr>
              <a:tr h="884867">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800" b="1" dirty="0" smtClean="0"/>
                        <a:t>Core Load</a:t>
                      </a:r>
                    </a:p>
                  </a:txBody>
                  <a:tcPr marL="130048" marR="130048" marT="65024" marB="65024"/>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600" dirty="0" smtClean="0"/>
                        <a:t>22:23</a:t>
                      </a:r>
                      <a:r>
                        <a:rPr lang="en-US" sz="1600" baseline="0" dirty="0" smtClean="0"/>
                        <a:t> across all three types (</a:t>
                      </a:r>
                      <a:r>
                        <a:rPr lang="en-US" sz="1600" baseline="0" dirty="0" err="1" smtClean="0"/>
                        <a:t>affil</a:t>
                      </a:r>
                      <a:r>
                        <a:rPr lang="en-US" sz="1600" baseline="0" dirty="0" smtClean="0"/>
                        <a:t>, author, cores) combined</a:t>
                      </a:r>
                      <a:endParaRPr lang="en-US" sz="1600" dirty="0" smtClean="0"/>
                    </a:p>
                    <a:p>
                      <a:endParaRPr lang="en-US" sz="1600" dirty="0"/>
                    </a:p>
                  </a:txBody>
                  <a:tcPr marL="130048" marR="130048" marT="65024" marB="65024">
                    <a:solidFill>
                      <a:srgbClr val="00B050"/>
                    </a:solidFill>
                  </a:tcPr>
                </a:tc>
                <a:tc>
                  <a:txBody>
                    <a:bodyPr/>
                    <a:lstStyle/>
                    <a:p>
                      <a:r>
                        <a:rPr lang="en-US" sz="1600" dirty="0" smtClean="0"/>
                        <a:t>~17:30 hours for full batch</a:t>
                      </a:r>
                    </a:p>
                    <a:p>
                      <a:r>
                        <a:rPr lang="en-US" sz="1600" dirty="0" smtClean="0"/>
                        <a:t>~3:20 hours for 400K records</a:t>
                      </a:r>
                    </a:p>
                    <a:p>
                      <a:r>
                        <a:rPr lang="en-US" sz="1600" dirty="0" smtClean="0"/>
                        <a:t>~7:30 hours for 1.2M records</a:t>
                      </a:r>
                      <a:endParaRPr lang="en-US" sz="1600" dirty="0"/>
                    </a:p>
                  </a:txBody>
                  <a:tcPr marL="130048" marR="130048" marT="65024" marB="65024">
                    <a:solidFill>
                      <a:srgbClr val="00B050"/>
                    </a:solidFill>
                  </a:tcPr>
                </a:tc>
              </a:tr>
            </a:tbl>
          </a:graphicData>
        </a:graphic>
      </p:graphicFrame>
      <p:sp>
        <p:nvSpPr>
          <p:cNvPr id="2" name="TextBox 1"/>
          <p:cNvSpPr txBox="1"/>
          <p:nvPr/>
        </p:nvSpPr>
        <p:spPr>
          <a:xfrm>
            <a:off x="1016000" y="8077200"/>
            <a:ext cx="11277600" cy="338554"/>
          </a:xfrm>
          <a:prstGeom prst="rect">
            <a:avLst/>
          </a:prstGeom>
          <a:noFill/>
        </p:spPr>
        <p:txBody>
          <a:bodyPr wrap="square" rtlCol="0">
            <a:spAutoFit/>
          </a:bodyPr>
          <a:lstStyle/>
          <a:p>
            <a:r>
              <a:rPr lang="en-US" sz="1600" dirty="0" smtClean="0"/>
              <a:t>**All </a:t>
            </a:r>
            <a:r>
              <a:rPr lang="en-US" sz="1600" dirty="0" err="1" smtClean="0"/>
              <a:t>SolrCloud</a:t>
            </a:r>
            <a:r>
              <a:rPr lang="en-US" sz="1600" dirty="0" smtClean="0"/>
              <a:t> load times could be tuned lower by adding additional index boxes.  A performance limit was never hit.</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sz="2800" dirty="0" smtClean="0"/>
              <a:t>“ </a:t>
            </a:r>
            <a:r>
              <a:rPr lang="en-US" sz="2800" dirty="0"/>
              <a:t>I want to find the right author using their name and keywords related to their research”  - this is presently not possible in the author collection because it is not in any way linked to the documents. </a:t>
            </a:r>
          </a:p>
          <a:p>
            <a:pPr marL="514350" indent="-514350">
              <a:buFont typeface="+mj-lt"/>
              <a:buAutoNum type="arabicPeriod"/>
            </a:pPr>
            <a:r>
              <a:rPr lang="en-US" sz="2800" dirty="0"/>
              <a:t>Interested in the functionality Darin mentioned of keeping “side” meta-information – if we could include some keyword info in the author index in that way we could finally crack this one.  </a:t>
            </a:r>
          </a:p>
          <a:p>
            <a:pPr marL="514350" indent="-514350">
              <a:buFont typeface="+mj-lt"/>
              <a:buAutoNum type="arabicPeriod"/>
            </a:pPr>
            <a:r>
              <a:rPr lang="en-US" sz="2800" dirty="0" smtClean="0"/>
              <a:t>Looking </a:t>
            </a:r>
            <a:r>
              <a:rPr lang="en-US" sz="2800" dirty="0"/>
              <a:t>at what is coming down the road in the world of ROS – term suggestion at various levels and clustered by discipline ; - guided search (user types “bridge” and gets option to choose a number of directions – dentistry, construction, chemistry etc. </a:t>
            </a:r>
          </a:p>
          <a:p>
            <a:pPr marL="514350" indent="-514350">
              <a:buFont typeface="+mj-lt"/>
              <a:buAutoNum type="arabicPeriod"/>
            </a:pPr>
            <a:r>
              <a:rPr lang="en-US" sz="2800" dirty="0" smtClean="0"/>
              <a:t>At </a:t>
            </a:r>
            <a:r>
              <a:rPr lang="en-US" sz="2800" dirty="0"/>
              <a:t>least some minor ability to employ semantic technologies in combination with keyword search – some expression of relationships in triples etc. </a:t>
            </a:r>
            <a:endParaRPr lang="en-US" sz="2800" dirty="0" smtClean="0"/>
          </a:p>
          <a:p>
            <a:pPr marL="514350" indent="-514350">
              <a:buFont typeface="+mj-lt"/>
              <a:buAutoNum type="arabicPeriod"/>
            </a:pPr>
            <a:r>
              <a:rPr lang="en-US" sz="2800" dirty="0" smtClean="0"/>
              <a:t>Patents in a shared index (Patents 2.0 project).  This is to allow mixed results of core documents and patents.</a:t>
            </a:r>
          </a:p>
          <a:p>
            <a:pPr marL="514350" indent="-514350">
              <a:buFont typeface="+mj-lt"/>
              <a:buAutoNum type="arabicPeriod"/>
            </a:pPr>
            <a:r>
              <a:rPr lang="en-US" sz="2800" dirty="0" smtClean="0"/>
              <a:t>Sorting on things like usage metrics, </a:t>
            </a:r>
            <a:r>
              <a:rPr lang="en-US" sz="2800" dirty="0" err="1" smtClean="0"/>
              <a:t>altmetrics</a:t>
            </a:r>
            <a:r>
              <a:rPr lang="en-US" sz="2800" dirty="0" smtClean="0"/>
              <a:t>, tweet count, etc.</a:t>
            </a:r>
          </a:p>
        </p:txBody>
      </p:sp>
      <p:sp>
        <p:nvSpPr>
          <p:cNvPr id="3" name="Title 2"/>
          <p:cNvSpPr>
            <a:spLocks noGrp="1"/>
          </p:cNvSpPr>
          <p:nvPr>
            <p:ph type="title"/>
          </p:nvPr>
        </p:nvSpPr>
        <p:spPr/>
        <p:txBody>
          <a:bodyPr/>
          <a:lstStyle/>
          <a:p>
            <a:r>
              <a:rPr lang="en-US" dirty="0" smtClean="0"/>
              <a:t>Future requirements</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134571728"/>
              </p:ext>
            </p:extLst>
          </p:nvPr>
        </p:nvGraphicFramePr>
        <p:xfrm>
          <a:off x="650875" y="1447800"/>
          <a:ext cx="11718924" cy="7559040"/>
        </p:xfrm>
        <a:graphic>
          <a:graphicData uri="http://schemas.openxmlformats.org/drawingml/2006/table">
            <a:tbl>
              <a:tblPr firstRow="1" bandRow="1">
                <a:tableStyleId>{5C22544A-7EE6-4342-B048-85BDC9FD1C3A}</a:tableStyleId>
              </a:tblPr>
              <a:tblGrid>
                <a:gridCol w="2346325"/>
                <a:gridCol w="4419600"/>
                <a:gridCol w="4952999"/>
              </a:tblGrid>
              <a:tr h="0">
                <a:tc>
                  <a:txBody>
                    <a:bodyPr/>
                    <a:lstStyle/>
                    <a:p>
                      <a:r>
                        <a:rPr lang="en-US" dirty="0" smtClean="0"/>
                        <a:t>Time</a:t>
                      </a:r>
                      <a:endParaRPr lang="en-US" dirty="0"/>
                    </a:p>
                  </a:txBody>
                  <a:tcPr/>
                </a:tc>
                <a:tc>
                  <a:txBody>
                    <a:bodyPr/>
                    <a:lstStyle/>
                    <a:p>
                      <a:r>
                        <a:rPr lang="en-US" dirty="0" smtClean="0"/>
                        <a:t>Topic</a:t>
                      </a:r>
                      <a:endParaRPr lang="en-US" dirty="0"/>
                    </a:p>
                  </a:txBody>
                  <a:tcPr/>
                </a:tc>
                <a:tc>
                  <a:txBody>
                    <a:bodyPr/>
                    <a:lstStyle/>
                    <a:p>
                      <a:r>
                        <a:rPr lang="en-US" dirty="0" smtClean="0"/>
                        <a:t>Goal</a:t>
                      </a:r>
                      <a:endParaRPr lang="en-US" dirty="0"/>
                    </a:p>
                  </a:txBody>
                  <a:tcPr/>
                </a:tc>
              </a:tr>
              <a:tr h="189276">
                <a:tc>
                  <a:txBody>
                    <a:bodyPr/>
                    <a:lstStyle/>
                    <a:p>
                      <a:r>
                        <a:rPr lang="en-US" b="1" dirty="0" smtClean="0"/>
                        <a:t>Tuesday</a:t>
                      </a:r>
                      <a:endParaRPr lang="en-US" b="1" dirty="0"/>
                    </a:p>
                  </a:txBody>
                  <a:tcPr/>
                </a:tc>
                <a:tc>
                  <a:txBody>
                    <a:bodyPr/>
                    <a:lstStyle/>
                    <a:p>
                      <a:endParaRPr lang="en-US" dirty="0"/>
                    </a:p>
                  </a:txBody>
                  <a:tcPr/>
                </a:tc>
                <a:tc>
                  <a:txBody>
                    <a:bodyPr/>
                    <a:lstStyle/>
                    <a:p>
                      <a:endParaRPr lang="en-US" dirty="0"/>
                    </a:p>
                  </a:txBody>
                  <a:tcPr/>
                </a:tc>
              </a:tr>
              <a:tr h="189276">
                <a:tc>
                  <a:txBody>
                    <a:bodyPr/>
                    <a:lstStyle/>
                    <a:p>
                      <a:r>
                        <a:rPr lang="en-US" dirty="0" smtClean="0"/>
                        <a:t>1-1:30 PM</a:t>
                      </a:r>
                      <a:endParaRPr lang="en-US" dirty="0"/>
                    </a:p>
                  </a:txBody>
                  <a:tcPr/>
                </a:tc>
                <a:tc>
                  <a:txBody>
                    <a:bodyPr/>
                    <a:lstStyle/>
                    <a:p>
                      <a:r>
                        <a:rPr lang="en-US" baseline="0" dirty="0" smtClean="0"/>
                        <a:t>Opening remarks and logistics</a:t>
                      </a:r>
                      <a:endParaRPr lang="en-US" dirty="0"/>
                    </a:p>
                  </a:txBody>
                  <a:tcPr/>
                </a:tc>
                <a:tc>
                  <a:txBody>
                    <a:bodyPr/>
                    <a:lstStyle/>
                    <a:p>
                      <a:r>
                        <a:rPr lang="en-US" dirty="0" smtClean="0"/>
                        <a:t>Get alignment on day’s objectives and process</a:t>
                      </a:r>
                      <a:endParaRPr lang="en-US" dirty="0"/>
                    </a:p>
                  </a:txBody>
                  <a:tcPr/>
                </a:tc>
              </a:tr>
              <a:tr h="189276">
                <a:tc>
                  <a:txBody>
                    <a:bodyPr/>
                    <a:lstStyle/>
                    <a:p>
                      <a:r>
                        <a:rPr lang="en-US" dirty="0" smtClean="0"/>
                        <a:t>1:30-5:00PM</a:t>
                      </a:r>
                      <a:endParaRPr lang="en-US" dirty="0"/>
                    </a:p>
                  </a:txBody>
                  <a:tcPr/>
                </a:tc>
                <a:tc>
                  <a:txBody>
                    <a:bodyPr/>
                    <a:lstStyle/>
                    <a:p>
                      <a:r>
                        <a:rPr lang="en-US" dirty="0" smtClean="0"/>
                        <a:t>Elaboration phase review</a:t>
                      </a:r>
                      <a:endParaRPr lang="en-US" dirty="0"/>
                    </a:p>
                  </a:txBody>
                  <a:tcPr/>
                </a:tc>
                <a:tc>
                  <a:txBody>
                    <a:bodyPr/>
                    <a:lstStyle/>
                    <a:p>
                      <a:r>
                        <a:rPr lang="en-US" dirty="0" smtClean="0"/>
                        <a:t>Report on </a:t>
                      </a:r>
                      <a:r>
                        <a:rPr lang="en-US" dirty="0" err="1" smtClean="0"/>
                        <a:t>PoC</a:t>
                      </a:r>
                      <a:r>
                        <a:rPr lang="en-US" dirty="0" smtClean="0"/>
                        <a:t> implementation and evaluation and recommendation</a:t>
                      </a:r>
                      <a:endParaRPr lang="en-US" dirty="0"/>
                    </a:p>
                  </a:txBody>
                  <a:tcPr/>
                </a:tc>
              </a:tr>
              <a:tr h="189276">
                <a:tc>
                  <a:txBody>
                    <a:bodyPr/>
                    <a:lstStyle/>
                    <a:p>
                      <a:r>
                        <a:rPr lang="en-US" b="1" dirty="0" smtClean="0"/>
                        <a:t>Wednesday</a:t>
                      </a:r>
                      <a:endParaRPr lang="en-US" b="1" dirty="0"/>
                    </a:p>
                  </a:txBody>
                  <a:tcPr/>
                </a:tc>
                <a:tc>
                  <a:txBody>
                    <a:bodyPr/>
                    <a:lstStyle/>
                    <a:p>
                      <a:endParaRPr lang="en-US" dirty="0"/>
                    </a:p>
                  </a:txBody>
                  <a:tcPr/>
                </a:tc>
                <a:tc>
                  <a:txBody>
                    <a:bodyPr/>
                    <a:lstStyle/>
                    <a:p>
                      <a:endParaRPr lang="en-US" dirty="0"/>
                    </a:p>
                  </a:txBody>
                  <a:tcPr/>
                </a:tc>
              </a:tr>
              <a:tr h="189276">
                <a:tc>
                  <a:txBody>
                    <a:bodyPr/>
                    <a:lstStyle/>
                    <a:p>
                      <a:r>
                        <a:rPr lang="en-US" dirty="0" smtClean="0"/>
                        <a:t>1pm</a:t>
                      </a:r>
                      <a:r>
                        <a:rPr lang="en-US" baseline="0" dirty="0" smtClean="0"/>
                        <a:t> – 1:30pm</a:t>
                      </a:r>
                      <a:endParaRPr lang="en-US" dirty="0"/>
                    </a:p>
                  </a:txBody>
                  <a:tcPr/>
                </a:tc>
                <a:tc>
                  <a:txBody>
                    <a:bodyPr/>
                    <a:lstStyle/>
                    <a:p>
                      <a:r>
                        <a:rPr lang="en-US" dirty="0" smtClean="0"/>
                        <a:t>Questions</a:t>
                      </a:r>
                      <a:r>
                        <a:rPr lang="en-US" baseline="0" dirty="0" smtClean="0"/>
                        <a:t> review</a:t>
                      </a:r>
                      <a:endParaRPr lang="en-US" dirty="0"/>
                    </a:p>
                  </a:txBody>
                  <a:tcPr/>
                </a:tc>
                <a:tc>
                  <a:txBody>
                    <a:bodyPr/>
                    <a:lstStyle/>
                    <a:p>
                      <a:r>
                        <a:rPr lang="en-US" dirty="0" smtClean="0"/>
                        <a:t>Address</a:t>
                      </a:r>
                      <a:r>
                        <a:rPr lang="en-US" baseline="0" dirty="0" smtClean="0"/>
                        <a:t> any questions raised from previous day</a:t>
                      </a:r>
                      <a:endParaRPr lang="en-US" dirty="0"/>
                    </a:p>
                  </a:txBody>
                  <a:tcPr/>
                </a:tc>
              </a:tr>
              <a:tr h="189276">
                <a:tc>
                  <a:txBody>
                    <a:bodyPr/>
                    <a:lstStyle/>
                    <a:p>
                      <a:r>
                        <a:rPr lang="en-US" dirty="0" smtClean="0"/>
                        <a:t>1:30pm – 2:30pm</a:t>
                      </a:r>
                      <a:endParaRPr lang="en-US" dirty="0"/>
                    </a:p>
                  </a:txBody>
                  <a:tcPr/>
                </a:tc>
                <a:tc>
                  <a:txBody>
                    <a:bodyPr/>
                    <a:lstStyle/>
                    <a:p>
                      <a:r>
                        <a:rPr lang="en-US" dirty="0" smtClean="0"/>
                        <a:t>Financial and Schedule review</a:t>
                      </a:r>
                      <a:endParaRPr lang="en-US" dirty="0"/>
                    </a:p>
                  </a:txBody>
                  <a:tcPr/>
                </a:tc>
                <a:tc>
                  <a:txBody>
                    <a:bodyPr/>
                    <a:lstStyle/>
                    <a:p>
                      <a:r>
                        <a:rPr lang="en-US" dirty="0" smtClean="0"/>
                        <a:t>Present draft recommendation for FAST Replacement execution phase</a:t>
                      </a:r>
                      <a:endParaRPr lang="en-US" dirty="0"/>
                    </a:p>
                  </a:txBody>
                  <a:tcPr/>
                </a:tc>
              </a:tr>
              <a:tr h="189276">
                <a:tc>
                  <a:txBody>
                    <a:bodyPr/>
                    <a:lstStyle/>
                    <a:p>
                      <a:r>
                        <a:rPr lang="en-US" dirty="0" smtClean="0"/>
                        <a:t>2:30pm – 4pm</a:t>
                      </a:r>
                      <a:endParaRPr lang="en-US" dirty="0"/>
                    </a:p>
                  </a:txBody>
                  <a:tcPr/>
                </a:tc>
                <a:tc>
                  <a:txBody>
                    <a:bodyPr/>
                    <a:lstStyle/>
                    <a:p>
                      <a:r>
                        <a:rPr lang="en-US" dirty="0" smtClean="0"/>
                        <a:t>Draft Business</a:t>
                      </a:r>
                      <a:r>
                        <a:rPr lang="en-US" baseline="0" dirty="0" smtClean="0"/>
                        <a:t> Case Review</a:t>
                      </a:r>
                      <a:endParaRPr lang="en-US" dirty="0"/>
                    </a:p>
                  </a:txBody>
                  <a:tcPr/>
                </a:tc>
                <a:tc>
                  <a:txBody>
                    <a:bodyPr/>
                    <a:lstStyle/>
                    <a:p>
                      <a:r>
                        <a:rPr lang="en-US" dirty="0" smtClean="0"/>
                        <a:t>Discuss and iterate on business case components as a group</a:t>
                      </a:r>
                      <a:endParaRPr lang="en-US" dirty="0"/>
                    </a:p>
                  </a:txBody>
                  <a:tcPr/>
                </a:tc>
              </a:tr>
              <a:tr h="189276">
                <a:tc>
                  <a:txBody>
                    <a:bodyPr/>
                    <a:lstStyle/>
                    <a:p>
                      <a:r>
                        <a:rPr lang="en-US" dirty="0" smtClean="0"/>
                        <a:t>4pm – 5pm</a:t>
                      </a:r>
                      <a:endParaRPr lang="en-US" dirty="0"/>
                    </a:p>
                  </a:txBody>
                  <a:tcPr/>
                </a:tc>
                <a:tc>
                  <a:txBody>
                    <a:bodyPr/>
                    <a:lstStyle/>
                    <a:p>
                      <a:r>
                        <a:rPr lang="en-US" dirty="0" smtClean="0"/>
                        <a:t>Pre-IRB planning and next steps</a:t>
                      </a:r>
                      <a:endParaRPr lang="en-US" dirty="0"/>
                    </a:p>
                  </a:txBody>
                  <a:tcPr/>
                </a:tc>
                <a:tc>
                  <a:txBody>
                    <a:bodyPr/>
                    <a:lstStyle/>
                    <a:p>
                      <a:r>
                        <a:rPr lang="en-US" dirty="0" smtClean="0"/>
                        <a:t>Summarize decisions,</a:t>
                      </a:r>
                      <a:r>
                        <a:rPr lang="en-US" baseline="0" dirty="0" smtClean="0"/>
                        <a:t> </a:t>
                      </a:r>
                      <a:r>
                        <a:rPr lang="en-US" dirty="0" smtClean="0"/>
                        <a:t>determine tasks for business case preparation, and finalize IRB date for business case review</a:t>
                      </a:r>
                      <a:endParaRPr lang="en-US" dirty="0"/>
                    </a:p>
                  </a:txBody>
                  <a:tcPr/>
                </a:tc>
              </a:tr>
            </a:tbl>
          </a:graphicData>
        </a:graphic>
      </p:graphicFrame>
      <p:sp>
        <p:nvSpPr>
          <p:cNvPr id="5" name="Title 4"/>
          <p:cNvSpPr>
            <a:spLocks noGrp="1"/>
          </p:cNvSpPr>
          <p:nvPr>
            <p:ph type="title"/>
          </p:nvPr>
        </p:nvSpPr>
        <p:spPr/>
        <p:txBody>
          <a:bodyPr/>
          <a:lstStyle/>
          <a:p>
            <a:r>
              <a:rPr lang="en-US" dirty="0" smtClean="0"/>
              <a:t>Agenda</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5360" y="325120"/>
            <a:ext cx="10945707" cy="975360"/>
          </a:xfrm>
        </p:spPr>
        <p:txBody>
          <a:bodyPr lIns="91435" tIns="45718" rIns="91435"/>
          <a:lstStyle/>
          <a:p>
            <a:r>
              <a:rPr lang="en-US" sz="4400" dirty="0"/>
              <a:t>Index Switching Vs. </a:t>
            </a:r>
            <a:r>
              <a:rPr lang="en-US" sz="4400" dirty="0" err="1"/>
              <a:t>Realtime</a:t>
            </a:r>
            <a:r>
              <a:rPr lang="en-US" sz="4400" dirty="0"/>
              <a:t> </a:t>
            </a:r>
            <a:r>
              <a:rPr lang="en-US" sz="4400" dirty="0" smtClean="0"/>
              <a:t>Updates</a:t>
            </a:r>
            <a:endParaRPr lang="en-US" sz="4600" dirty="0">
              <a:solidFill>
                <a:srgbClr val="FF0000"/>
              </a:solidFill>
            </a:endParaRPr>
          </a:p>
        </p:txBody>
      </p:sp>
      <p:sp>
        <p:nvSpPr>
          <p:cNvPr id="6" name="Content Placeholder 2"/>
          <p:cNvSpPr>
            <a:spLocks noGrp="1"/>
          </p:cNvSpPr>
          <p:nvPr/>
        </p:nvSpPr>
        <p:spPr bwMode="auto">
          <a:xfrm>
            <a:off x="975360" y="1806199"/>
            <a:ext cx="11379200" cy="7188789"/>
          </a:xfrm>
          <a:prstGeom prst="rect">
            <a:avLst/>
          </a:prstGeom>
          <a:noFill/>
          <a:ln w="9525">
            <a:noFill/>
            <a:miter lim="800000"/>
            <a:headEnd/>
            <a:tailEnd/>
          </a:ln>
        </p:spPr>
        <p:txBody>
          <a:bodyPr vert="horz" wrap="square" lIns="130046" tIns="65023" rIns="130046" bIns="65023" numCol="1" anchor="t" anchorCtr="0" compatLnSpc="1">
            <a:prstTxWarp prst="textNoShape">
              <a:avLst/>
            </a:prstTxWarp>
            <a:normAutofit/>
          </a:bodyPr>
          <a:lstStyle>
            <a:lvl1pPr marL="342900" indent="-342900" algn="l" rtl="0" eaLnBrk="1" fontAlgn="base" hangingPunct="1">
              <a:spcBef>
                <a:spcPct val="20000"/>
              </a:spcBef>
              <a:spcAft>
                <a:spcPct val="0"/>
              </a:spcAft>
              <a:buSzPct val="75000"/>
              <a:buFont typeface="Wingdings" pitchFamily="2" charset="2"/>
              <a:buChar char=""/>
              <a:defRPr sz="2300">
                <a:solidFill>
                  <a:schemeClr val="tx1">
                    <a:lumMod val="65000"/>
                    <a:lumOff val="35000"/>
                  </a:schemeClr>
                </a:solidFill>
                <a:latin typeface="Calibri" pitchFamily="34" charset="0"/>
                <a:ea typeface="+mn-ea"/>
                <a:cs typeface="+mn-cs"/>
              </a:defRPr>
            </a:lvl1pPr>
            <a:lvl2pPr marL="742950" indent="-285750" algn="l" rtl="0" eaLnBrk="1" fontAlgn="base" hangingPunct="1">
              <a:spcBef>
                <a:spcPct val="20000"/>
              </a:spcBef>
              <a:spcAft>
                <a:spcPct val="0"/>
              </a:spcAft>
              <a:buSzPct val="75000"/>
              <a:buFont typeface="Wingdings" pitchFamily="2" charset="2"/>
              <a:buChar char=""/>
              <a:defRPr sz="2000">
                <a:solidFill>
                  <a:schemeClr val="tx1">
                    <a:lumMod val="65000"/>
                    <a:lumOff val="35000"/>
                  </a:schemeClr>
                </a:solidFill>
                <a:latin typeface="Calibri" pitchFamily="34" charset="0"/>
                <a:ea typeface="+mn-ea"/>
                <a:cs typeface="+mn-cs"/>
              </a:defRPr>
            </a:lvl2pPr>
            <a:lvl3pPr marL="1143000" indent="-228600" algn="l" rtl="0" eaLnBrk="1" fontAlgn="base" hangingPunct="1">
              <a:spcBef>
                <a:spcPct val="20000"/>
              </a:spcBef>
              <a:spcAft>
                <a:spcPct val="0"/>
              </a:spcAft>
              <a:buSzPct val="75000"/>
              <a:buFont typeface="Wingdings" pitchFamily="2" charset="2"/>
              <a:buChar char=""/>
              <a:defRPr sz="1800">
                <a:solidFill>
                  <a:schemeClr val="tx1">
                    <a:lumMod val="65000"/>
                    <a:lumOff val="35000"/>
                  </a:schemeClr>
                </a:solidFill>
                <a:latin typeface="Calibri" pitchFamily="34" charset="0"/>
                <a:ea typeface="+mn-ea"/>
                <a:cs typeface="+mn-cs"/>
              </a:defRPr>
            </a:lvl3pPr>
            <a:lvl4pPr marL="1600200" indent="-228600" algn="l" rtl="0" eaLnBrk="1" fontAlgn="base" hangingPunct="1">
              <a:spcBef>
                <a:spcPct val="20000"/>
              </a:spcBef>
              <a:spcAft>
                <a:spcPct val="0"/>
              </a:spcAft>
              <a:buSzPct val="75000"/>
              <a:buFont typeface="Wingdings" pitchFamily="2" charset="2"/>
              <a:buChar char=""/>
              <a:defRPr sz="1600">
                <a:solidFill>
                  <a:schemeClr val="tx1">
                    <a:lumMod val="65000"/>
                    <a:lumOff val="35000"/>
                  </a:schemeClr>
                </a:solidFill>
                <a:latin typeface="Calibri" pitchFamily="34" charset="0"/>
                <a:ea typeface="+mn-ea"/>
                <a:cs typeface="+mn-cs"/>
              </a:defRPr>
            </a:lvl4pPr>
            <a:lvl5pPr marL="2057400" indent="-228600" algn="l" rtl="0" eaLnBrk="1" fontAlgn="base" hangingPunct="1">
              <a:spcBef>
                <a:spcPct val="20000"/>
              </a:spcBef>
              <a:spcAft>
                <a:spcPct val="0"/>
              </a:spcAft>
              <a:buFont typeface="Wingdings" pitchFamily="2" charset="2"/>
              <a:buChar char=""/>
              <a:defRPr sz="1400">
                <a:solidFill>
                  <a:schemeClr val="tx1">
                    <a:lumMod val="65000"/>
                    <a:lumOff val="35000"/>
                  </a:schemeClr>
                </a:solidFill>
                <a:latin typeface="Calibri" pitchFamily="34" charset="0"/>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endParaRPr lang="en-US" dirty="0">
              <a:solidFill>
                <a:schemeClr val="tx1"/>
              </a:solidFill>
            </a:endParaRP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4121703145"/>
              </p:ext>
            </p:extLst>
          </p:nvPr>
        </p:nvGraphicFramePr>
        <p:xfrm>
          <a:off x="433493" y="1143000"/>
          <a:ext cx="11921067" cy="8046989"/>
        </p:xfrm>
        <a:graphic>
          <a:graphicData uri="http://schemas.openxmlformats.org/drawingml/2006/table">
            <a:tbl>
              <a:tblPr firstRow="1" bandRow="1">
                <a:tableStyleId>{5C22544A-7EE6-4342-B048-85BDC9FD1C3A}</a:tableStyleId>
              </a:tblPr>
              <a:tblGrid>
                <a:gridCol w="1801707"/>
                <a:gridCol w="10119360"/>
              </a:tblGrid>
              <a:tr h="631057">
                <a:tc>
                  <a:txBody>
                    <a:bodyPr/>
                    <a:lstStyle/>
                    <a:p>
                      <a:endParaRPr lang="en-US" sz="3400" dirty="0"/>
                    </a:p>
                  </a:txBody>
                  <a:tcPr marL="130048" marR="130048" marT="65024" marB="65024"/>
                </a:tc>
                <a:tc>
                  <a:txBody>
                    <a:bodyPr/>
                    <a:lstStyle/>
                    <a:p>
                      <a:r>
                        <a:rPr lang="en-US" sz="3400" dirty="0" smtClean="0"/>
                        <a:t>Activities</a:t>
                      </a:r>
                      <a:endParaRPr lang="en-US" sz="3400" dirty="0"/>
                    </a:p>
                  </a:txBody>
                  <a:tcPr marL="130048" marR="130048" marT="65024" marB="65024"/>
                </a:tc>
              </a:tr>
              <a:tr h="624987">
                <a:tc>
                  <a:txBody>
                    <a:bodyPr/>
                    <a:lstStyle/>
                    <a:p>
                      <a:r>
                        <a:rPr lang="en-US" sz="1600" dirty="0" smtClean="0"/>
                        <a:t>Requirement</a:t>
                      </a:r>
                      <a:endParaRPr lang="en-US" sz="1600" dirty="0"/>
                    </a:p>
                  </a:txBody>
                  <a:tcPr marL="130048" marR="130048" marT="65024" marB="65024"/>
                </a:tc>
                <a:tc>
                  <a:txBody>
                    <a:bodyPr/>
                    <a:lstStyle/>
                    <a:p>
                      <a:r>
                        <a:rPr lang="en-US" sz="1400" dirty="0" smtClean="0"/>
                        <a:t>Completely in-sync indexed content with displayed counts (article citation counts, author  published counts,</a:t>
                      </a:r>
                      <a:r>
                        <a:rPr lang="en-US" sz="1400" baseline="0" dirty="0" smtClean="0"/>
                        <a:t> institution published counts, </a:t>
                      </a:r>
                      <a:r>
                        <a:rPr lang="en-US" sz="1400" baseline="0" dirty="0" err="1" smtClean="0"/>
                        <a:t>Citref</a:t>
                      </a:r>
                      <a:r>
                        <a:rPr lang="en-US" sz="1400" baseline="0" dirty="0" smtClean="0"/>
                        <a:t> IDs, etc</a:t>
                      </a:r>
                      <a:r>
                        <a:rPr lang="en-US" sz="1400" dirty="0" smtClean="0"/>
                        <a:t>.)</a:t>
                      </a:r>
                    </a:p>
                  </a:txBody>
                  <a:tcPr marL="130048" marR="130048" marT="65024" marB="65024"/>
                </a:tc>
              </a:tr>
              <a:tr h="957466">
                <a:tc>
                  <a:txBody>
                    <a:bodyPr/>
                    <a:lstStyle/>
                    <a:p>
                      <a:r>
                        <a:rPr lang="en-US" sz="1600" dirty="0" smtClean="0"/>
                        <a:t>Solution</a:t>
                      </a:r>
                      <a:endParaRPr lang="en-US" sz="1600" dirty="0"/>
                    </a:p>
                  </a:txBody>
                  <a:tcPr marL="130048" marR="130048" marT="65024" marB="65024"/>
                </a:tc>
                <a:tc>
                  <a:txBody>
                    <a:bodyPr/>
                    <a:lstStyle/>
                    <a:p>
                      <a:pPr marL="0" marR="0" lvl="0" indent="0" algn="l" defTabSz="1300059" rtl="0" eaLnBrk="1" fontAlgn="auto" latinLnBrk="0" hangingPunct="1">
                        <a:lnSpc>
                          <a:spcPct val="100000"/>
                        </a:lnSpc>
                        <a:spcBef>
                          <a:spcPts val="0"/>
                        </a:spcBef>
                        <a:spcAft>
                          <a:spcPts val="0"/>
                        </a:spcAft>
                        <a:buClrTx/>
                        <a:buSzTx/>
                        <a:buFont typeface="+mj-lt"/>
                        <a:buNone/>
                        <a:tabLst/>
                        <a:defRPr/>
                      </a:pPr>
                      <a:r>
                        <a:rPr lang="en-US" sz="1400" dirty="0" smtClean="0"/>
                        <a:t>The recommended architecture envisions indexing into an offline index for a time period, calculating all required counts, updating the index, and “flipping” to make the index live.</a:t>
                      </a:r>
                    </a:p>
                    <a:p>
                      <a:pPr marL="0" marR="0" lvl="0" indent="0" algn="l" defTabSz="1300059" rtl="0" eaLnBrk="1" fontAlgn="auto" latinLnBrk="0" hangingPunct="1">
                        <a:lnSpc>
                          <a:spcPct val="100000"/>
                        </a:lnSpc>
                        <a:spcBef>
                          <a:spcPts val="0"/>
                        </a:spcBef>
                        <a:spcAft>
                          <a:spcPts val="0"/>
                        </a:spcAft>
                        <a:buClrTx/>
                        <a:buSzTx/>
                        <a:buFont typeface="+mj-lt"/>
                        <a:buNone/>
                        <a:tabLst/>
                        <a:defRPr/>
                      </a:pPr>
                      <a:r>
                        <a:rPr lang="en-US" sz="1400" dirty="0" smtClean="0"/>
                        <a:t>Another control</a:t>
                      </a:r>
                      <a:r>
                        <a:rPr lang="en-US" sz="1400" baseline="0" dirty="0" smtClean="0"/>
                        <a:t> factor could be added that would instigate a flip after XX number of documents have been indexed.  This might be useful if a large tuning batch has been submitted that drives many updates.</a:t>
                      </a:r>
                      <a:endParaRPr lang="en-US" sz="1400" dirty="0" smtClean="0"/>
                    </a:p>
                  </a:txBody>
                  <a:tcPr marL="130048" marR="130048" marT="65024" marB="65024"/>
                </a:tc>
              </a:tr>
              <a:tr h="4666657">
                <a:tc>
                  <a:txBody>
                    <a:bodyPr/>
                    <a:lstStyle/>
                    <a:p>
                      <a:r>
                        <a:rPr lang="en-US" sz="1600" dirty="0" smtClean="0"/>
                        <a:t>Indexing Pipeline Characteristics (Cores</a:t>
                      </a:r>
                      <a:r>
                        <a:rPr lang="en-US" sz="1600" baseline="0" dirty="0" smtClean="0"/>
                        <a:t> are the example)</a:t>
                      </a:r>
                      <a:endParaRPr lang="en-US" sz="1600" dirty="0"/>
                    </a:p>
                  </a:txBody>
                  <a:tcPr marL="130048" marR="130048" marT="65024" marB="65024"/>
                </a:tc>
                <a:tc>
                  <a:txBody>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txBody>
                  <a:tcPr marL="130048" marR="130048" marT="65024" marB="65024"/>
                </a:tc>
              </a:tr>
              <a:tr h="996818">
                <a:tc>
                  <a:txBody>
                    <a:bodyPr/>
                    <a:lstStyle/>
                    <a:p>
                      <a:r>
                        <a:rPr lang="en-US" sz="1600" dirty="0" smtClean="0"/>
                        <a:t>Business Goal</a:t>
                      </a:r>
                      <a:endParaRPr lang="en-US" sz="1600" dirty="0"/>
                    </a:p>
                  </a:txBody>
                  <a:tcPr marL="130048" marR="130048" marT="65024" marB="65024"/>
                </a:tc>
                <a:tc>
                  <a:txBody>
                    <a:bodyPr/>
                    <a:lstStyle/>
                    <a:p>
                      <a:pPr>
                        <a:buFont typeface="+mj-lt"/>
                        <a:buNone/>
                      </a:pPr>
                      <a:r>
                        <a:rPr lang="en-US" sz="1400" dirty="0" smtClean="0">
                          <a:latin typeface="Calibri" panose="020F0502020204030204" pitchFamily="34" charset="0"/>
                          <a:cs typeface="Calibri" panose="020F0502020204030204" pitchFamily="34" charset="0"/>
                        </a:rPr>
                        <a:t>It</a:t>
                      </a:r>
                      <a:r>
                        <a:rPr lang="en-US" sz="1400" baseline="0" dirty="0" smtClean="0">
                          <a:latin typeface="Calibri" panose="020F0502020204030204" pitchFamily="34" charset="0"/>
                          <a:cs typeface="Calibri" panose="020F0502020204030204" pitchFamily="34" charset="0"/>
                        </a:rPr>
                        <a:t> is the future goal of the business to tune the indexing pipeline to flip every 1 hour with indexed content and in-sync counts.  This will not be achieved in this project.  Currently content appears in the Scopus index every 6 hours into the Author/Institution cluster and every 12 hours in the Main (core/dummy) cluster.</a:t>
                      </a:r>
                    </a:p>
                  </a:txBody>
                  <a:tcPr marL="130048" marR="130048" marT="65024" marB="65024"/>
                </a:tc>
              </a:tr>
            </a:tbl>
          </a:graphicData>
        </a:graphic>
      </p:graphicFrame>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110" y="3657600"/>
            <a:ext cx="8540750" cy="445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8179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 of “Citation Counting”</a:t>
            </a:r>
            <a:endParaRPr lang="en-US" dirty="0"/>
          </a:p>
        </p:txBody>
      </p:sp>
      <p:pic>
        <p:nvPicPr>
          <p:cNvPr id="4" name="Picture 3" descr="EC2-Instan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2209800"/>
            <a:ext cx="990600" cy="990600"/>
          </a:xfrm>
          <a:prstGeom prst="rect">
            <a:avLst/>
          </a:prstGeom>
        </p:spPr>
      </p:pic>
      <p:pic>
        <p:nvPicPr>
          <p:cNvPr id="6" name="Picture 5" descr="Kinesis-Enabled_App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1141" y="4233740"/>
            <a:ext cx="622587" cy="622587"/>
          </a:xfrm>
          <a:prstGeom prst="rect">
            <a:avLst/>
          </a:prstGeom>
        </p:spPr>
      </p:pic>
      <p:pic>
        <p:nvPicPr>
          <p:cNvPr id="7" name="Picture 6" descr="RedShif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5600" y="5230731"/>
            <a:ext cx="731520" cy="731520"/>
          </a:xfrm>
          <a:prstGeom prst="rect">
            <a:avLst/>
          </a:prstGeom>
        </p:spPr>
      </p:pic>
      <p:pic>
        <p:nvPicPr>
          <p:cNvPr id="8" name="Picture 7" descr="S3-Bucke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42404" y="4279233"/>
            <a:ext cx="731520" cy="731520"/>
          </a:xfrm>
          <a:prstGeom prst="rect">
            <a:avLst/>
          </a:prstGeom>
        </p:spPr>
      </p:pic>
      <p:pic>
        <p:nvPicPr>
          <p:cNvPr id="9" name="Picture 8" descr="EC2-Instan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2173188"/>
            <a:ext cx="990600" cy="990600"/>
          </a:xfrm>
          <a:prstGeom prst="rect">
            <a:avLst/>
          </a:prstGeom>
        </p:spPr>
      </p:pic>
      <p:sp>
        <p:nvSpPr>
          <p:cNvPr id="10" name="TextBox 9"/>
          <p:cNvSpPr txBox="1"/>
          <p:nvPr/>
        </p:nvSpPr>
        <p:spPr>
          <a:xfrm>
            <a:off x="231140" y="2622320"/>
            <a:ext cx="1203960" cy="307777"/>
          </a:xfrm>
          <a:prstGeom prst="rect">
            <a:avLst/>
          </a:prstGeom>
          <a:noFill/>
        </p:spPr>
        <p:txBody>
          <a:bodyPr wrap="square" rtlCol="0">
            <a:spAutoFit/>
          </a:bodyPr>
          <a:lstStyle/>
          <a:p>
            <a:r>
              <a:rPr lang="en-US" sz="1400" dirty="0" err="1" smtClean="0"/>
              <a:t>Solr</a:t>
            </a:r>
            <a:r>
              <a:rPr lang="en-US" sz="1400" dirty="0" smtClean="0"/>
              <a:t> Loader</a:t>
            </a:r>
            <a:endParaRPr lang="en-US" sz="1400" dirty="0"/>
          </a:p>
        </p:txBody>
      </p:sp>
      <p:cxnSp>
        <p:nvCxnSpPr>
          <p:cNvPr id="12" name="Straight Arrow Connector 11"/>
          <p:cNvCxnSpPr/>
          <p:nvPr/>
        </p:nvCxnSpPr>
        <p:spPr>
          <a:xfrm>
            <a:off x="1930400" y="3048000"/>
            <a:ext cx="750741" cy="1231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03728" y="4175701"/>
            <a:ext cx="1203960" cy="738664"/>
          </a:xfrm>
          <a:prstGeom prst="rect">
            <a:avLst/>
          </a:prstGeom>
          <a:noFill/>
        </p:spPr>
        <p:txBody>
          <a:bodyPr wrap="square" rtlCol="0">
            <a:spAutoFit/>
          </a:bodyPr>
          <a:lstStyle/>
          <a:p>
            <a:r>
              <a:rPr lang="en-US" sz="1400" dirty="0"/>
              <a:t>Manage metadata loading</a:t>
            </a:r>
          </a:p>
        </p:txBody>
      </p:sp>
      <p:cxnSp>
        <p:nvCxnSpPr>
          <p:cNvPr id="15" name="Straight Arrow Connector 14"/>
          <p:cNvCxnSpPr/>
          <p:nvPr/>
        </p:nvCxnSpPr>
        <p:spPr>
          <a:xfrm>
            <a:off x="3234788" y="4856327"/>
            <a:ext cx="2200812" cy="6156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43217" y="5962580"/>
            <a:ext cx="2116285" cy="307777"/>
          </a:xfrm>
          <a:prstGeom prst="rect">
            <a:avLst/>
          </a:prstGeom>
        </p:spPr>
        <p:txBody>
          <a:bodyPr wrap="none">
            <a:spAutoFit/>
          </a:bodyPr>
          <a:lstStyle/>
          <a:p>
            <a:r>
              <a:rPr lang="en-US" sz="1400" dirty="0" smtClean="0"/>
              <a:t>Calculate counts &amp; </a:t>
            </a:r>
            <a:r>
              <a:rPr lang="en-US" sz="1400" dirty="0" err="1" smtClean="0"/>
              <a:t>citref</a:t>
            </a:r>
            <a:endParaRPr lang="en-US" sz="1400" dirty="0"/>
          </a:p>
        </p:txBody>
      </p:sp>
      <p:cxnSp>
        <p:nvCxnSpPr>
          <p:cNvPr id="18" name="Straight Arrow Connector 17"/>
          <p:cNvCxnSpPr>
            <a:stCxn id="7" idx="3"/>
          </p:cNvCxnSpPr>
          <p:nvPr/>
        </p:nvCxnSpPr>
        <p:spPr>
          <a:xfrm flipV="1">
            <a:off x="6167120" y="4711333"/>
            <a:ext cx="1700958" cy="885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72864" y="4491104"/>
            <a:ext cx="2106667" cy="307777"/>
          </a:xfrm>
          <a:prstGeom prst="rect">
            <a:avLst/>
          </a:prstGeom>
        </p:spPr>
        <p:txBody>
          <a:bodyPr wrap="none">
            <a:spAutoFit/>
          </a:bodyPr>
          <a:lstStyle/>
          <a:p>
            <a:r>
              <a:rPr lang="en-US" sz="1400" dirty="0" smtClean="0"/>
              <a:t>Cache daily calculations</a:t>
            </a:r>
            <a:endParaRPr lang="en-US" sz="1400" dirty="0"/>
          </a:p>
        </p:txBody>
      </p:sp>
      <p:sp>
        <p:nvSpPr>
          <p:cNvPr id="22" name="Rectangle 21"/>
          <p:cNvSpPr/>
          <p:nvPr/>
        </p:nvSpPr>
        <p:spPr>
          <a:xfrm>
            <a:off x="9240278" y="2514599"/>
            <a:ext cx="2929007" cy="523220"/>
          </a:xfrm>
          <a:prstGeom prst="rect">
            <a:avLst/>
          </a:prstGeom>
        </p:spPr>
        <p:txBody>
          <a:bodyPr wrap="none">
            <a:spAutoFit/>
          </a:bodyPr>
          <a:lstStyle/>
          <a:p>
            <a:r>
              <a:rPr lang="en-US" sz="1400" dirty="0" smtClean="0"/>
              <a:t>Load counts into “external file” &amp; </a:t>
            </a:r>
          </a:p>
          <a:p>
            <a:r>
              <a:rPr lang="en-US" sz="1400" dirty="0" smtClean="0"/>
              <a:t>Update shard with </a:t>
            </a:r>
            <a:r>
              <a:rPr lang="en-US" sz="1400" dirty="0" err="1" smtClean="0"/>
              <a:t>citref</a:t>
            </a:r>
            <a:r>
              <a:rPr lang="en-US" sz="1400" dirty="0" smtClean="0"/>
              <a:t> (for cores)</a:t>
            </a:r>
            <a:endParaRPr lang="en-US" sz="1400" dirty="0"/>
          </a:p>
        </p:txBody>
      </p:sp>
      <p:cxnSp>
        <p:nvCxnSpPr>
          <p:cNvPr id="23" name="Straight Arrow Connector 22"/>
          <p:cNvCxnSpPr>
            <a:stCxn id="8" idx="0"/>
          </p:cNvCxnSpPr>
          <p:nvPr/>
        </p:nvCxnSpPr>
        <p:spPr>
          <a:xfrm flipV="1">
            <a:off x="8108164" y="3056454"/>
            <a:ext cx="759562" cy="1222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Flowchart: Magnetic Disk 25"/>
          <p:cNvSpPr/>
          <p:nvPr/>
        </p:nvSpPr>
        <p:spPr>
          <a:xfrm>
            <a:off x="4886960" y="2362164"/>
            <a:ext cx="914400" cy="990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283403" y="2730011"/>
            <a:ext cx="2603557" cy="200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92434" y="2486304"/>
            <a:ext cx="1528766" cy="307777"/>
          </a:xfrm>
          <a:prstGeom prst="rect">
            <a:avLst/>
          </a:prstGeom>
          <a:noFill/>
        </p:spPr>
        <p:txBody>
          <a:bodyPr wrap="square" rtlCol="0">
            <a:spAutoFit/>
          </a:bodyPr>
          <a:lstStyle/>
          <a:p>
            <a:r>
              <a:rPr lang="en-US" sz="1400" dirty="0" smtClean="0"/>
              <a:t>Indexed content</a:t>
            </a:r>
            <a:endParaRPr lang="en-US" sz="1400" dirty="0"/>
          </a:p>
        </p:txBody>
      </p:sp>
      <p:sp>
        <p:nvSpPr>
          <p:cNvPr id="30" name="TextBox 29"/>
          <p:cNvSpPr txBox="1"/>
          <p:nvPr/>
        </p:nvSpPr>
        <p:spPr>
          <a:xfrm>
            <a:off x="4743216" y="1757689"/>
            <a:ext cx="1423903" cy="523220"/>
          </a:xfrm>
          <a:prstGeom prst="rect">
            <a:avLst/>
          </a:prstGeom>
          <a:noFill/>
        </p:spPr>
        <p:txBody>
          <a:bodyPr wrap="square" rtlCol="0">
            <a:spAutoFit/>
          </a:bodyPr>
          <a:lstStyle/>
          <a:p>
            <a:r>
              <a:rPr lang="en-US" sz="1400" dirty="0" err="1" smtClean="0"/>
              <a:t>SolrCloud</a:t>
            </a:r>
            <a:r>
              <a:rPr lang="en-US" sz="1400" dirty="0" smtClean="0"/>
              <a:t> Shards</a:t>
            </a:r>
            <a:endParaRPr lang="en-US" sz="1400" dirty="0"/>
          </a:p>
        </p:txBody>
      </p:sp>
      <p:cxnSp>
        <p:nvCxnSpPr>
          <p:cNvPr id="31" name="Straight Arrow Connector 30"/>
          <p:cNvCxnSpPr>
            <a:endCxn id="26" idx="4"/>
          </p:cNvCxnSpPr>
          <p:nvPr/>
        </p:nvCxnSpPr>
        <p:spPr>
          <a:xfrm flipH="1">
            <a:off x="5801360" y="2776208"/>
            <a:ext cx="2607603" cy="81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Flowchart: Magnetic Disk 33"/>
          <p:cNvSpPr/>
          <p:nvPr/>
        </p:nvSpPr>
        <p:spPr>
          <a:xfrm>
            <a:off x="6266685" y="3229243"/>
            <a:ext cx="396240" cy="41553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831840" y="3719029"/>
            <a:ext cx="1203960" cy="307777"/>
          </a:xfrm>
          <a:prstGeom prst="rect">
            <a:avLst/>
          </a:prstGeom>
          <a:noFill/>
        </p:spPr>
        <p:txBody>
          <a:bodyPr wrap="square" rtlCol="0">
            <a:spAutoFit/>
          </a:bodyPr>
          <a:lstStyle/>
          <a:p>
            <a:r>
              <a:rPr lang="en-US" sz="1400" dirty="0" smtClean="0"/>
              <a:t>External File</a:t>
            </a:r>
            <a:endParaRPr lang="en-US" sz="1400" b="1" dirty="0"/>
          </a:p>
        </p:txBody>
      </p:sp>
      <p:cxnSp>
        <p:nvCxnSpPr>
          <p:cNvPr id="36" name="Straight Arrow Connector 35"/>
          <p:cNvCxnSpPr>
            <a:endCxn id="34" idx="4"/>
          </p:cNvCxnSpPr>
          <p:nvPr/>
        </p:nvCxnSpPr>
        <p:spPr>
          <a:xfrm flipH="1">
            <a:off x="6662925" y="2930097"/>
            <a:ext cx="1746038" cy="506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587113" y="2511823"/>
            <a:ext cx="1203960" cy="307777"/>
          </a:xfrm>
          <a:prstGeom prst="rect">
            <a:avLst/>
          </a:prstGeom>
          <a:noFill/>
        </p:spPr>
        <p:txBody>
          <a:bodyPr wrap="square" rtlCol="0">
            <a:spAutoFit/>
          </a:bodyPr>
          <a:lstStyle/>
          <a:p>
            <a:r>
              <a:rPr lang="en-US" sz="1400" dirty="0" err="1" smtClean="0"/>
              <a:t>Citref</a:t>
            </a:r>
            <a:r>
              <a:rPr lang="en-US" sz="1400" dirty="0" smtClean="0"/>
              <a:t> data</a:t>
            </a:r>
            <a:endParaRPr lang="en-US" sz="1400" dirty="0"/>
          </a:p>
        </p:txBody>
      </p:sp>
      <p:sp>
        <p:nvSpPr>
          <p:cNvPr id="40" name="TextBox 39"/>
          <p:cNvSpPr txBox="1"/>
          <p:nvPr/>
        </p:nvSpPr>
        <p:spPr>
          <a:xfrm>
            <a:off x="7317875" y="3200400"/>
            <a:ext cx="1203960" cy="523220"/>
          </a:xfrm>
          <a:prstGeom prst="rect">
            <a:avLst/>
          </a:prstGeom>
          <a:noFill/>
        </p:spPr>
        <p:txBody>
          <a:bodyPr wrap="square" rtlCol="0">
            <a:spAutoFit/>
          </a:bodyPr>
          <a:lstStyle/>
          <a:p>
            <a:r>
              <a:rPr lang="en-US" sz="1400" dirty="0" smtClean="0"/>
              <a:t>Calculated Counts</a:t>
            </a:r>
            <a:endParaRPr lang="en-US" sz="1400" dirty="0"/>
          </a:p>
        </p:txBody>
      </p:sp>
      <p:sp>
        <p:nvSpPr>
          <p:cNvPr id="41" name="TextBox 40"/>
          <p:cNvSpPr txBox="1"/>
          <p:nvPr/>
        </p:nvSpPr>
        <p:spPr>
          <a:xfrm>
            <a:off x="2316385" y="3329289"/>
            <a:ext cx="1528766" cy="523220"/>
          </a:xfrm>
          <a:prstGeom prst="rect">
            <a:avLst/>
          </a:prstGeom>
          <a:noFill/>
        </p:spPr>
        <p:txBody>
          <a:bodyPr wrap="square" rtlCol="0">
            <a:spAutoFit/>
          </a:bodyPr>
          <a:lstStyle/>
          <a:p>
            <a:r>
              <a:rPr lang="en-US" sz="1400" dirty="0" smtClean="0"/>
              <a:t>Extracted metadata</a:t>
            </a:r>
            <a:endParaRPr lang="en-US" sz="1400" dirty="0"/>
          </a:p>
        </p:txBody>
      </p:sp>
    </p:spTree>
    <p:extLst>
      <p:ext uri="{BB962C8B-B14F-4D97-AF65-F5344CB8AC3E}">
        <p14:creationId xmlns:p14="http://schemas.microsoft.com/office/powerpoint/2010/main" val="18986576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5360" y="325120"/>
            <a:ext cx="10945707" cy="975360"/>
          </a:xfrm>
        </p:spPr>
        <p:txBody>
          <a:bodyPr lIns="91435" tIns="45718" rIns="91435"/>
          <a:lstStyle/>
          <a:p>
            <a:r>
              <a:rPr lang="en-US" sz="4400" dirty="0" smtClean="0"/>
              <a:t>Choice of Kinesis/Redshift</a:t>
            </a:r>
            <a:endParaRPr lang="en-US" sz="4600" dirty="0">
              <a:solidFill>
                <a:srgbClr val="FF0000"/>
              </a:solidFill>
            </a:endParaRPr>
          </a:p>
        </p:txBody>
      </p:sp>
      <p:sp>
        <p:nvSpPr>
          <p:cNvPr id="6" name="Content Placeholder 2"/>
          <p:cNvSpPr>
            <a:spLocks noGrp="1"/>
          </p:cNvSpPr>
          <p:nvPr/>
        </p:nvSpPr>
        <p:spPr bwMode="auto">
          <a:xfrm>
            <a:off x="975360" y="1806199"/>
            <a:ext cx="11379200" cy="7188789"/>
          </a:xfrm>
          <a:prstGeom prst="rect">
            <a:avLst/>
          </a:prstGeom>
          <a:noFill/>
          <a:ln w="9525">
            <a:noFill/>
            <a:miter lim="800000"/>
            <a:headEnd/>
            <a:tailEnd/>
          </a:ln>
        </p:spPr>
        <p:txBody>
          <a:bodyPr vert="horz" wrap="square" lIns="130046" tIns="65023" rIns="130046" bIns="65023" numCol="1" anchor="t" anchorCtr="0" compatLnSpc="1">
            <a:prstTxWarp prst="textNoShape">
              <a:avLst/>
            </a:prstTxWarp>
            <a:normAutofit/>
          </a:bodyPr>
          <a:lstStyle>
            <a:lvl1pPr marL="342900" indent="-342900" algn="l" rtl="0" eaLnBrk="1" fontAlgn="base" hangingPunct="1">
              <a:spcBef>
                <a:spcPct val="20000"/>
              </a:spcBef>
              <a:spcAft>
                <a:spcPct val="0"/>
              </a:spcAft>
              <a:buSzPct val="75000"/>
              <a:buFont typeface="Wingdings" pitchFamily="2" charset="2"/>
              <a:buChar char=""/>
              <a:defRPr sz="2300">
                <a:solidFill>
                  <a:schemeClr val="tx1">
                    <a:lumMod val="65000"/>
                    <a:lumOff val="35000"/>
                  </a:schemeClr>
                </a:solidFill>
                <a:latin typeface="Calibri" pitchFamily="34" charset="0"/>
                <a:ea typeface="+mn-ea"/>
                <a:cs typeface="+mn-cs"/>
              </a:defRPr>
            </a:lvl1pPr>
            <a:lvl2pPr marL="742950" indent="-285750" algn="l" rtl="0" eaLnBrk="1" fontAlgn="base" hangingPunct="1">
              <a:spcBef>
                <a:spcPct val="20000"/>
              </a:spcBef>
              <a:spcAft>
                <a:spcPct val="0"/>
              </a:spcAft>
              <a:buSzPct val="75000"/>
              <a:buFont typeface="Wingdings" pitchFamily="2" charset="2"/>
              <a:buChar char=""/>
              <a:defRPr sz="2000">
                <a:solidFill>
                  <a:schemeClr val="tx1">
                    <a:lumMod val="65000"/>
                    <a:lumOff val="35000"/>
                  </a:schemeClr>
                </a:solidFill>
                <a:latin typeface="Calibri" pitchFamily="34" charset="0"/>
                <a:ea typeface="+mn-ea"/>
                <a:cs typeface="+mn-cs"/>
              </a:defRPr>
            </a:lvl2pPr>
            <a:lvl3pPr marL="1143000" indent="-228600" algn="l" rtl="0" eaLnBrk="1" fontAlgn="base" hangingPunct="1">
              <a:spcBef>
                <a:spcPct val="20000"/>
              </a:spcBef>
              <a:spcAft>
                <a:spcPct val="0"/>
              </a:spcAft>
              <a:buSzPct val="75000"/>
              <a:buFont typeface="Wingdings" pitchFamily="2" charset="2"/>
              <a:buChar char=""/>
              <a:defRPr sz="1800">
                <a:solidFill>
                  <a:schemeClr val="tx1">
                    <a:lumMod val="65000"/>
                    <a:lumOff val="35000"/>
                  </a:schemeClr>
                </a:solidFill>
                <a:latin typeface="Calibri" pitchFamily="34" charset="0"/>
                <a:ea typeface="+mn-ea"/>
                <a:cs typeface="+mn-cs"/>
              </a:defRPr>
            </a:lvl3pPr>
            <a:lvl4pPr marL="1600200" indent="-228600" algn="l" rtl="0" eaLnBrk="1" fontAlgn="base" hangingPunct="1">
              <a:spcBef>
                <a:spcPct val="20000"/>
              </a:spcBef>
              <a:spcAft>
                <a:spcPct val="0"/>
              </a:spcAft>
              <a:buSzPct val="75000"/>
              <a:buFont typeface="Wingdings" pitchFamily="2" charset="2"/>
              <a:buChar char=""/>
              <a:defRPr sz="1600">
                <a:solidFill>
                  <a:schemeClr val="tx1">
                    <a:lumMod val="65000"/>
                    <a:lumOff val="35000"/>
                  </a:schemeClr>
                </a:solidFill>
                <a:latin typeface="Calibri" pitchFamily="34" charset="0"/>
                <a:ea typeface="+mn-ea"/>
                <a:cs typeface="+mn-cs"/>
              </a:defRPr>
            </a:lvl4pPr>
            <a:lvl5pPr marL="2057400" indent="-228600" algn="l" rtl="0" eaLnBrk="1" fontAlgn="base" hangingPunct="1">
              <a:spcBef>
                <a:spcPct val="20000"/>
              </a:spcBef>
              <a:spcAft>
                <a:spcPct val="0"/>
              </a:spcAft>
              <a:buFont typeface="Wingdings" pitchFamily="2" charset="2"/>
              <a:buChar char=""/>
              <a:defRPr sz="1400">
                <a:solidFill>
                  <a:schemeClr val="tx1">
                    <a:lumMod val="65000"/>
                    <a:lumOff val="35000"/>
                  </a:schemeClr>
                </a:solidFill>
                <a:latin typeface="Calibri" pitchFamily="34" charset="0"/>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endParaRPr lang="en-US" dirty="0">
              <a:solidFill>
                <a:schemeClr val="tx1"/>
              </a:solidFill>
            </a:endParaRP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420094695"/>
              </p:ext>
            </p:extLst>
          </p:nvPr>
        </p:nvGraphicFramePr>
        <p:xfrm>
          <a:off x="433493" y="1190815"/>
          <a:ext cx="11921067" cy="7764356"/>
        </p:xfrm>
        <a:graphic>
          <a:graphicData uri="http://schemas.openxmlformats.org/drawingml/2006/table">
            <a:tbl>
              <a:tblPr firstRow="1" bandRow="1">
                <a:tableStyleId>{5C22544A-7EE6-4342-B048-85BDC9FD1C3A}</a:tableStyleId>
              </a:tblPr>
              <a:tblGrid>
                <a:gridCol w="1801707"/>
                <a:gridCol w="10119360"/>
              </a:tblGrid>
              <a:tr h="600009">
                <a:tc>
                  <a:txBody>
                    <a:bodyPr/>
                    <a:lstStyle/>
                    <a:p>
                      <a:endParaRPr lang="en-US" sz="3400" dirty="0"/>
                    </a:p>
                  </a:txBody>
                  <a:tcPr marL="130048" marR="130048" marT="65024" marB="65024"/>
                </a:tc>
                <a:tc>
                  <a:txBody>
                    <a:bodyPr/>
                    <a:lstStyle/>
                    <a:p>
                      <a:r>
                        <a:rPr lang="en-US" sz="3400" dirty="0" smtClean="0"/>
                        <a:t>Activities</a:t>
                      </a:r>
                      <a:endParaRPr lang="en-US" sz="3400" dirty="0"/>
                    </a:p>
                  </a:txBody>
                  <a:tcPr marL="130048" marR="130048" marT="65024" marB="65024"/>
                </a:tc>
              </a:tr>
              <a:tr h="882146">
                <a:tc>
                  <a:txBody>
                    <a:bodyPr/>
                    <a:lstStyle/>
                    <a:p>
                      <a:r>
                        <a:rPr lang="en-US" sz="2000" dirty="0" smtClean="0"/>
                        <a:t>Options Considered</a:t>
                      </a:r>
                      <a:endParaRPr lang="en-US" sz="2000" dirty="0"/>
                    </a:p>
                  </a:txBody>
                  <a:tcPr marL="130048" marR="130048" marT="65024" marB="65024"/>
                </a:tc>
                <a:tc>
                  <a:txBody>
                    <a:bodyPr/>
                    <a:lstStyle/>
                    <a:p>
                      <a:r>
                        <a:rPr lang="en-US" sz="1800" dirty="0" smtClean="0"/>
                        <a:t>Kinesis/Redshift </a:t>
                      </a:r>
                    </a:p>
                    <a:p>
                      <a:r>
                        <a:rPr lang="en-US" sz="1800" dirty="0" smtClean="0"/>
                        <a:t>HPCC</a:t>
                      </a:r>
                    </a:p>
                    <a:p>
                      <a:r>
                        <a:rPr lang="en-US" sz="1800" dirty="0" smtClean="0"/>
                        <a:t>Spark/Shark</a:t>
                      </a:r>
                    </a:p>
                  </a:txBody>
                  <a:tcPr marL="130048" marR="130048" marT="65024" marB="65024"/>
                </a:tc>
              </a:tr>
              <a:tr h="4827969">
                <a:tc>
                  <a:txBody>
                    <a:bodyPr/>
                    <a:lstStyle/>
                    <a:p>
                      <a:r>
                        <a:rPr lang="en-US" sz="2000" dirty="0" smtClean="0"/>
                        <a:t>Pros &amp; Cons</a:t>
                      </a:r>
                      <a:endParaRPr lang="en-US" sz="2000" dirty="0"/>
                    </a:p>
                  </a:txBody>
                  <a:tcPr marL="130048" marR="130048" marT="65024" marB="65024"/>
                </a:tc>
                <a:tc>
                  <a:txBody>
                    <a:bodyPr/>
                    <a:lstStyle/>
                    <a:p>
                      <a:endParaRPr lang="en-US" sz="1800" dirty="0" smtClean="0"/>
                    </a:p>
                  </a:txBody>
                  <a:tcPr marL="130048" marR="130048" marT="65024" marB="65024"/>
                </a:tc>
              </a:tr>
              <a:tr h="1335171">
                <a:tc>
                  <a:txBody>
                    <a:bodyPr/>
                    <a:lstStyle/>
                    <a:p>
                      <a:r>
                        <a:rPr lang="en-US" sz="2000" dirty="0" smtClean="0"/>
                        <a:t>Direction</a:t>
                      </a:r>
                      <a:endParaRPr lang="en-US" sz="2000" dirty="0"/>
                    </a:p>
                  </a:txBody>
                  <a:tcPr marL="130048" marR="130048" marT="65024" marB="65024"/>
                </a:tc>
                <a:tc>
                  <a:txBody>
                    <a:bodyPr/>
                    <a:lstStyle/>
                    <a:p>
                      <a:pPr>
                        <a:buFont typeface="+mj-lt"/>
                        <a:buNone/>
                      </a:pPr>
                      <a:r>
                        <a:rPr lang="en-US" sz="2000" dirty="0" smtClean="0">
                          <a:latin typeface="Calibri" panose="020F0502020204030204" pitchFamily="34" charset="0"/>
                          <a:cs typeface="Calibri" panose="020F0502020204030204" pitchFamily="34" charset="0"/>
                        </a:rPr>
                        <a:t>Kinesis/Redshift</a:t>
                      </a:r>
                      <a:r>
                        <a:rPr lang="en-US" sz="2000" baseline="0" dirty="0" smtClean="0">
                          <a:latin typeface="Calibri" panose="020F0502020204030204" pitchFamily="34" charset="0"/>
                          <a:cs typeface="Calibri" panose="020F0502020204030204" pitchFamily="34" charset="0"/>
                        </a:rPr>
                        <a:t> due to low cost, east of use, fast ramp up, and fast performance. Due to the modularized architecture we can replace Redshift if a better approach is available.</a:t>
                      </a:r>
                      <a:endParaRPr lang="en-US" sz="2000" dirty="0" smtClean="0">
                        <a:latin typeface="Calibri" panose="020F0502020204030204" pitchFamily="34" charset="0"/>
                        <a:cs typeface="Calibri" panose="020F0502020204030204" pitchFamily="34" charset="0"/>
                      </a:endParaRPr>
                    </a:p>
                  </a:txBody>
                  <a:tcPr marL="130048" marR="130048" marT="65024" marB="65024"/>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130273606"/>
              </p:ext>
            </p:extLst>
          </p:nvPr>
        </p:nvGraphicFramePr>
        <p:xfrm>
          <a:off x="2330026" y="2819400"/>
          <a:ext cx="8669868" cy="4861560"/>
        </p:xfrm>
        <a:graphic>
          <a:graphicData uri="http://schemas.openxmlformats.org/drawingml/2006/table">
            <a:tbl>
              <a:tblPr firstRow="1" bandRow="1">
                <a:tableStyleId>{5C22544A-7EE6-4342-B048-85BDC9FD1C3A}</a:tableStyleId>
              </a:tblPr>
              <a:tblGrid>
                <a:gridCol w="2889956"/>
                <a:gridCol w="2889956"/>
                <a:gridCol w="2889956"/>
              </a:tblGrid>
              <a:tr h="370840">
                <a:tc>
                  <a:txBody>
                    <a:bodyPr/>
                    <a:lstStyle/>
                    <a:p>
                      <a:endParaRPr lang="en-US" dirty="0"/>
                    </a:p>
                  </a:txBody>
                  <a:tcPr/>
                </a:tc>
                <a:tc>
                  <a:txBody>
                    <a:bodyPr/>
                    <a:lstStyle/>
                    <a:p>
                      <a:r>
                        <a:rPr lang="en-US" dirty="0" smtClean="0"/>
                        <a:t>Pros</a:t>
                      </a:r>
                      <a:endParaRPr lang="en-US" dirty="0"/>
                    </a:p>
                  </a:txBody>
                  <a:tcPr/>
                </a:tc>
                <a:tc>
                  <a:txBody>
                    <a:bodyPr/>
                    <a:lstStyle/>
                    <a:p>
                      <a:r>
                        <a:rPr lang="en-US" dirty="0" smtClean="0"/>
                        <a:t>Cons</a:t>
                      </a:r>
                      <a:endParaRPr lang="en-US" dirty="0"/>
                    </a:p>
                  </a:txBody>
                  <a:tcPr/>
                </a:tc>
              </a:tr>
              <a:tr h="370840">
                <a:tc>
                  <a:txBody>
                    <a:bodyPr/>
                    <a:lstStyle/>
                    <a:p>
                      <a:r>
                        <a:rPr lang="en-US" dirty="0" smtClean="0"/>
                        <a:t>Kinesis/Redshift</a:t>
                      </a:r>
                      <a:endParaRPr lang="en-US" dirty="0"/>
                    </a:p>
                  </a:txBody>
                  <a:tcPr/>
                </a:tc>
                <a:tc>
                  <a:txBody>
                    <a:bodyPr/>
                    <a:lstStyle/>
                    <a:p>
                      <a:pPr marL="457200" indent="-457200">
                        <a:buFont typeface="Arial" panose="020B0604020202020204" pitchFamily="34" charset="0"/>
                        <a:buChar char="•"/>
                      </a:pPr>
                      <a:r>
                        <a:rPr lang="en-US" sz="1400" dirty="0" smtClean="0"/>
                        <a:t>Resilient</a:t>
                      </a:r>
                      <a:r>
                        <a:rPr lang="en-US" sz="1400" baseline="0" dirty="0" smtClean="0"/>
                        <a:t> AWS service</a:t>
                      </a:r>
                    </a:p>
                    <a:p>
                      <a:pPr marL="457200" indent="-457200">
                        <a:buFont typeface="Arial" panose="020B0604020202020204" pitchFamily="34" charset="0"/>
                        <a:buChar char="•"/>
                      </a:pPr>
                      <a:r>
                        <a:rPr lang="en-US" sz="1400" baseline="0" dirty="0" smtClean="0"/>
                        <a:t>Low cost</a:t>
                      </a:r>
                    </a:p>
                    <a:p>
                      <a:pPr marL="457200" indent="-457200">
                        <a:buFont typeface="Arial" panose="020B0604020202020204" pitchFamily="34" charset="0"/>
                        <a:buChar char="•"/>
                      </a:pPr>
                      <a:r>
                        <a:rPr lang="en-US" sz="1400" baseline="0" dirty="0" smtClean="0"/>
                        <a:t>SQL interface ease to use</a:t>
                      </a:r>
                    </a:p>
                    <a:p>
                      <a:pPr marL="457200" indent="-457200">
                        <a:buFont typeface="Arial" panose="020B0604020202020204" pitchFamily="34" charset="0"/>
                        <a:buChar char="•"/>
                      </a:pPr>
                      <a:r>
                        <a:rPr lang="en-US" sz="1400" baseline="0" dirty="0" smtClean="0"/>
                        <a:t>Low ramp-up time</a:t>
                      </a:r>
                    </a:p>
                    <a:p>
                      <a:pPr marL="457200" indent="-457200">
                        <a:buFont typeface="Arial" panose="020B0604020202020204" pitchFamily="34" charset="0"/>
                        <a:buChar char="•"/>
                      </a:pPr>
                      <a:r>
                        <a:rPr lang="en-US" sz="1400" baseline="0" dirty="0" smtClean="0"/>
                        <a:t>Very Fast</a:t>
                      </a:r>
                    </a:p>
                    <a:p>
                      <a:pPr marL="457200" indent="-457200">
                        <a:buFont typeface="Arial" panose="020B0604020202020204" pitchFamily="34" charset="0"/>
                        <a:buChar char="•"/>
                      </a:pPr>
                      <a:r>
                        <a:rPr lang="en-US" sz="1400" baseline="0" dirty="0" smtClean="0"/>
                        <a:t>Both Redshift &amp; Kinesis Proven during POC</a:t>
                      </a:r>
                      <a:endParaRPr lang="en-US" sz="1400" dirty="0"/>
                    </a:p>
                  </a:txBody>
                  <a:tcPr/>
                </a:tc>
                <a:tc>
                  <a:txBody>
                    <a:bodyPr/>
                    <a:lstStyle/>
                    <a:p>
                      <a:pPr marL="285750" marR="0" indent="-285750" algn="l" defTabSz="130005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Little</a:t>
                      </a:r>
                      <a:r>
                        <a:rPr lang="en-US" sz="1400" baseline="0" dirty="0" smtClean="0"/>
                        <a:t> Operational Experience</a:t>
                      </a:r>
                    </a:p>
                  </a:txBody>
                  <a:tcPr/>
                </a:tc>
              </a:tr>
              <a:tr h="370840">
                <a:tc>
                  <a:txBody>
                    <a:bodyPr/>
                    <a:lstStyle/>
                    <a:p>
                      <a:r>
                        <a:rPr lang="en-US" dirty="0" smtClean="0"/>
                        <a:t>HPCC</a:t>
                      </a:r>
                      <a:endParaRPr lang="en-US" dirty="0"/>
                    </a:p>
                  </a:txBody>
                  <a:tcPr/>
                </a:tc>
                <a:tc>
                  <a:txBody>
                    <a:bodyPr/>
                    <a:lstStyle/>
                    <a:p>
                      <a:pPr marL="457200" indent="-457200">
                        <a:buFont typeface="Arial" panose="020B0604020202020204" pitchFamily="34" charset="0"/>
                        <a:buChar char="•"/>
                      </a:pPr>
                      <a:r>
                        <a:rPr lang="en-US" sz="1400" baseline="0" dirty="0" smtClean="0"/>
                        <a:t>RE asset</a:t>
                      </a:r>
                    </a:p>
                    <a:p>
                      <a:pPr marL="457200" indent="-457200">
                        <a:buFont typeface="Arial" panose="020B0604020202020204" pitchFamily="34" charset="0"/>
                        <a:buChar char="•"/>
                      </a:pPr>
                      <a:r>
                        <a:rPr lang="en-US" sz="1400" baseline="0" dirty="0" smtClean="0"/>
                        <a:t>Can scale for capacity</a:t>
                      </a:r>
                    </a:p>
                    <a:p>
                      <a:pPr marL="457200" indent="-457200">
                        <a:buFont typeface="Arial" panose="020B0604020202020204" pitchFamily="34" charset="0"/>
                        <a:buChar char="•"/>
                      </a:pPr>
                      <a:r>
                        <a:rPr lang="en-US" sz="1400" baseline="0" dirty="0" smtClean="0"/>
                        <a:t>Low cost</a:t>
                      </a:r>
                    </a:p>
                    <a:p>
                      <a:pPr marL="457200" indent="-457200">
                        <a:buFont typeface="Arial" panose="020B0604020202020204" pitchFamily="34" charset="0"/>
                        <a:buChar char="•"/>
                      </a:pPr>
                      <a:r>
                        <a:rPr lang="en-US" sz="1400" baseline="0" dirty="0" smtClean="0"/>
                        <a:t>Very Fast</a:t>
                      </a:r>
                    </a:p>
                    <a:p>
                      <a:pPr marL="457200" indent="-457200">
                        <a:buFont typeface="Arial" panose="020B0604020202020204" pitchFamily="34" charset="0"/>
                        <a:buChar char="•"/>
                      </a:pPr>
                      <a:r>
                        <a:rPr lang="en-US" sz="1400" baseline="0" dirty="0" smtClean="0"/>
                        <a:t>Could leverage </a:t>
                      </a:r>
                      <a:r>
                        <a:rPr lang="en-US" sz="1400" baseline="0" dirty="0" err="1" smtClean="0"/>
                        <a:t>Scival</a:t>
                      </a:r>
                      <a:r>
                        <a:rPr lang="en-US" sz="1400" baseline="0" dirty="0" smtClean="0"/>
                        <a:t> code</a:t>
                      </a:r>
                    </a:p>
                    <a:p>
                      <a:pPr marL="457200" indent="-457200">
                        <a:buFont typeface="Arial" panose="020B0604020202020204" pitchFamily="34" charset="0"/>
                        <a:buChar char="•"/>
                      </a:pPr>
                      <a:endParaRPr lang="en-US" sz="1400" baseline="0" dirty="0" smtClean="0"/>
                    </a:p>
                  </a:txBody>
                  <a:tcPr/>
                </a:tc>
                <a:tc>
                  <a:txBody>
                    <a:bodyPr/>
                    <a:lstStyle/>
                    <a:p>
                      <a:pPr marL="457200" indent="-457200">
                        <a:buFont typeface="Arial" panose="020B0604020202020204" pitchFamily="34" charset="0"/>
                        <a:buChar char="•"/>
                      </a:pPr>
                      <a:r>
                        <a:rPr lang="en-US" sz="1400" dirty="0" smtClean="0"/>
                        <a:t>Not AWS proven, only prototyped</a:t>
                      </a:r>
                    </a:p>
                    <a:p>
                      <a:pPr marL="457200" indent="-457200">
                        <a:buFont typeface="Arial" panose="020B0604020202020204" pitchFamily="34" charset="0"/>
                        <a:buChar char="•"/>
                      </a:pPr>
                      <a:r>
                        <a:rPr lang="en-US" sz="1400" dirty="0" smtClean="0"/>
                        <a:t>Would require another POC</a:t>
                      </a:r>
                    </a:p>
                    <a:p>
                      <a:pPr marL="457200" indent="-457200">
                        <a:buFont typeface="Arial" panose="020B0604020202020204" pitchFamily="34" charset="0"/>
                        <a:buChar char="•"/>
                      </a:pPr>
                      <a:r>
                        <a:rPr lang="en-US" sz="1400" dirty="0" smtClean="0"/>
                        <a:t>RE</a:t>
                      </a:r>
                      <a:r>
                        <a:rPr lang="en-US" sz="1400" baseline="0" dirty="0" smtClean="0"/>
                        <a:t> hosted reliability issues</a:t>
                      </a:r>
                    </a:p>
                    <a:p>
                      <a:pPr marL="457200" indent="-457200">
                        <a:buFont typeface="Arial" panose="020B0604020202020204" pitchFamily="34" charset="0"/>
                        <a:buChar char="•"/>
                      </a:pPr>
                      <a:r>
                        <a:rPr lang="en-US" sz="1400" baseline="0" dirty="0" smtClean="0"/>
                        <a:t>Latency with exporting from AWS</a:t>
                      </a:r>
                    </a:p>
                    <a:p>
                      <a:pPr marL="457200" indent="-457200">
                        <a:buFont typeface="Arial" panose="020B0604020202020204" pitchFamily="34" charset="0"/>
                        <a:buChar char="•"/>
                      </a:pPr>
                      <a:r>
                        <a:rPr lang="en-US" sz="1400" baseline="0" dirty="0" smtClean="0"/>
                        <a:t>Long ramp-up time</a:t>
                      </a:r>
                      <a:endParaRPr lang="en-US" sz="1400" dirty="0"/>
                    </a:p>
                  </a:txBody>
                  <a:tcPr/>
                </a:tc>
              </a:tr>
              <a:tr h="1203960">
                <a:tc>
                  <a:txBody>
                    <a:bodyPr/>
                    <a:lstStyle/>
                    <a:p>
                      <a:r>
                        <a:rPr lang="en-US" dirty="0" smtClean="0"/>
                        <a:t>Spark/Shark</a:t>
                      </a:r>
                      <a:endParaRPr lang="en-US" dirty="0"/>
                    </a:p>
                  </a:txBody>
                  <a:tcPr/>
                </a:tc>
                <a:tc>
                  <a:txBody>
                    <a:bodyPr/>
                    <a:lstStyle/>
                    <a:p>
                      <a:pPr marL="285750" indent="-285750">
                        <a:buFont typeface="Arial" panose="020B0604020202020204" pitchFamily="34" charset="0"/>
                        <a:buChar char="•"/>
                      </a:pPr>
                      <a:r>
                        <a:rPr lang="en-US" sz="1400" dirty="0" smtClean="0"/>
                        <a:t>Faster</a:t>
                      </a:r>
                      <a:r>
                        <a:rPr lang="en-US" sz="1400" baseline="0" dirty="0" smtClean="0"/>
                        <a:t> EMR engine than Hadoop</a:t>
                      </a:r>
                    </a:p>
                    <a:p>
                      <a:pPr marL="285750" indent="-285750">
                        <a:buFont typeface="Arial" panose="020B0604020202020204" pitchFamily="34" charset="0"/>
                        <a:buChar char="•"/>
                      </a:pPr>
                      <a:r>
                        <a:rPr lang="en-US" sz="1400" baseline="0" dirty="0" smtClean="0"/>
                        <a:t>Extensible for new data</a:t>
                      </a:r>
                    </a:p>
                    <a:p>
                      <a:pPr marL="285750" indent="-285750">
                        <a:buFont typeface="Arial" panose="020B0604020202020204" pitchFamily="34" charset="0"/>
                        <a:buChar char="•"/>
                      </a:pPr>
                      <a:r>
                        <a:rPr lang="en-US" sz="1400" baseline="0" dirty="0" smtClean="0"/>
                        <a:t>SQL interface w/Shark</a:t>
                      </a:r>
                    </a:p>
                    <a:p>
                      <a:pPr marL="285750" indent="-285750">
                        <a:buFont typeface="Arial" panose="020B0604020202020204" pitchFamily="34" charset="0"/>
                        <a:buChar char="•"/>
                      </a:pPr>
                      <a:r>
                        <a:rPr lang="en-US" sz="1400" baseline="0" dirty="0" err="1" smtClean="0"/>
                        <a:t>Opensource</a:t>
                      </a:r>
                      <a:endParaRPr lang="en-US" sz="1400" dirty="0"/>
                    </a:p>
                  </a:txBody>
                  <a:tcPr/>
                </a:tc>
                <a:tc>
                  <a:txBody>
                    <a:bodyPr/>
                    <a:lstStyle/>
                    <a:p>
                      <a:pPr marL="285750" indent="-285750">
                        <a:buFont typeface="Arial" panose="020B0604020202020204" pitchFamily="34" charset="0"/>
                        <a:buChar char="•"/>
                      </a:pPr>
                      <a:r>
                        <a:rPr lang="en-US" sz="1400" dirty="0" smtClean="0"/>
                        <a:t>New ELS technology</a:t>
                      </a:r>
                    </a:p>
                    <a:p>
                      <a:pPr marL="285750" indent="-285750">
                        <a:buFont typeface="Arial" panose="020B0604020202020204" pitchFamily="34" charset="0"/>
                        <a:buChar char="•"/>
                      </a:pPr>
                      <a:r>
                        <a:rPr lang="en-US" sz="1400" dirty="0" smtClean="0"/>
                        <a:t>No Operational Experience</a:t>
                      </a:r>
                      <a:endParaRPr lang="en-US" sz="1400" dirty="0"/>
                    </a:p>
                  </a:txBody>
                  <a:tcPr/>
                </a:tc>
              </a:tr>
            </a:tbl>
          </a:graphicData>
        </a:graphic>
      </p:graphicFrame>
    </p:spTree>
    <p:extLst>
      <p:ext uri="{BB962C8B-B14F-4D97-AF65-F5344CB8AC3E}">
        <p14:creationId xmlns:p14="http://schemas.microsoft.com/office/powerpoint/2010/main" val="16976385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Synchronization of counts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31057295"/>
              </p:ext>
            </p:extLst>
          </p:nvPr>
        </p:nvGraphicFramePr>
        <p:xfrm>
          <a:off x="433493" y="1190814"/>
          <a:ext cx="11921067" cy="7791059"/>
        </p:xfrm>
        <a:graphic>
          <a:graphicData uri="http://schemas.openxmlformats.org/drawingml/2006/table">
            <a:tbl>
              <a:tblPr firstRow="1" bandRow="1">
                <a:tableStyleId>{69CF1AB2-1976-4502-BF36-3FF5EA218861}</a:tableStyleId>
              </a:tblPr>
              <a:tblGrid>
                <a:gridCol w="1649307"/>
                <a:gridCol w="10271760"/>
              </a:tblGrid>
              <a:tr h="2997571">
                <a:tc>
                  <a:txBody>
                    <a:bodyPr/>
                    <a:lstStyle/>
                    <a:p>
                      <a:r>
                        <a:rPr lang="en-US" sz="2000" b="1" dirty="0" smtClean="0"/>
                        <a:t>Current Architecture</a:t>
                      </a:r>
                      <a:endParaRPr lang="en-US" sz="2000" b="1" dirty="0"/>
                    </a:p>
                  </a:txBody>
                  <a:tcPr marL="130048" marR="130048" marT="65024" marB="65024"/>
                </a:tc>
                <a:tc>
                  <a:txBody>
                    <a:bodyPr/>
                    <a:lstStyle/>
                    <a:p>
                      <a:pPr marL="342900" indent="-342900">
                        <a:buAutoNum type="arabicPeriod"/>
                      </a:pPr>
                      <a:r>
                        <a:rPr lang="en-US" sz="1800" b="0" dirty="0" smtClean="0"/>
                        <a:t>Both</a:t>
                      </a:r>
                      <a:r>
                        <a:rPr lang="en-US" sz="1800" b="0" baseline="0" dirty="0" smtClean="0"/>
                        <a:t> </a:t>
                      </a:r>
                      <a:r>
                        <a:rPr lang="en-US" sz="1800" b="0" baseline="0" dirty="0" err="1" smtClean="0"/>
                        <a:t>MarkLogic</a:t>
                      </a:r>
                      <a:r>
                        <a:rPr lang="en-US" sz="1800" b="0" baseline="0" dirty="0" smtClean="0"/>
                        <a:t> and FAST are used for citation counting.  </a:t>
                      </a:r>
                    </a:p>
                    <a:p>
                      <a:pPr marL="342900" indent="-342900">
                        <a:buAutoNum type="arabicPeriod"/>
                      </a:pPr>
                      <a:r>
                        <a:rPr lang="en-US" sz="1800" b="0" baseline="0" dirty="0" smtClean="0"/>
                        <a:t>FAST calculates counts while indexing content and updates static counts in the search index.</a:t>
                      </a:r>
                    </a:p>
                    <a:p>
                      <a:pPr marL="342900" indent="-342900">
                        <a:buAutoNum type="arabicPeriod"/>
                      </a:pPr>
                      <a:r>
                        <a:rPr lang="en-US" sz="1800" b="0" baseline="0" dirty="0" smtClean="0"/>
                        <a:t>The FAST counts are used for sorting, returned for display in search results, etc.</a:t>
                      </a:r>
                    </a:p>
                    <a:p>
                      <a:pPr marL="342900" indent="-342900">
                        <a:buAutoNum type="arabicPeriod"/>
                      </a:pPr>
                      <a:r>
                        <a:rPr lang="en-US" sz="1800" b="0" baseline="0" dirty="0" smtClean="0"/>
                        <a:t>FAST also sends a copy of the counts, on a per document basis, back to </a:t>
                      </a:r>
                      <a:r>
                        <a:rPr lang="en-US" sz="1800" b="0" baseline="0" dirty="0" err="1" smtClean="0"/>
                        <a:t>Xfab</a:t>
                      </a:r>
                      <a:r>
                        <a:rPr lang="en-US" sz="1800" b="0" baseline="0" dirty="0" smtClean="0"/>
                        <a:t> to load into </a:t>
                      </a:r>
                      <a:r>
                        <a:rPr lang="en-US" sz="1800" b="0" baseline="0" dirty="0" err="1" smtClean="0"/>
                        <a:t>MarkLogic</a:t>
                      </a:r>
                      <a:endParaRPr lang="en-US" sz="1800" b="0" baseline="0" dirty="0" smtClean="0"/>
                    </a:p>
                    <a:p>
                      <a:pPr marL="342900" indent="-342900">
                        <a:buAutoNum type="arabicPeriod"/>
                      </a:pPr>
                      <a:r>
                        <a:rPr lang="en-US" sz="1800" b="0" baseline="0" dirty="0" smtClean="0"/>
                        <a:t>The Metadata Retrieval service returns the FAST counts upon request (often to 3</a:t>
                      </a:r>
                      <a:r>
                        <a:rPr lang="en-US" sz="1800" b="0" baseline="30000" dirty="0" smtClean="0"/>
                        <a:t>rd</a:t>
                      </a:r>
                      <a:r>
                        <a:rPr lang="en-US" sz="1800" b="0" baseline="0" dirty="0" smtClean="0"/>
                        <a:t> parties)</a:t>
                      </a:r>
                    </a:p>
                    <a:p>
                      <a:pPr marL="342900" indent="-342900">
                        <a:buAutoNum type="arabicPeriod"/>
                      </a:pPr>
                      <a:r>
                        <a:rPr lang="en-US" sz="1800" b="0" baseline="0" dirty="0" smtClean="0"/>
                        <a:t>CTO calculates citation counts dynamically upon request to display its table of information.</a:t>
                      </a:r>
                    </a:p>
                    <a:p>
                      <a:pPr marL="342900" indent="-342900">
                        <a:buAutoNum type="arabicPeriod"/>
                      </a:pPr>
                      <a:r>
                        <a:rPr lang="en-US" sz="1800" b="0" baseline="0" dirty="0" smtClean="0"/>
                        <a:t>Scopus has made changes to insure that any counts shown on one page consistently are from one source.</a:t>
                      </a:r>
                    </a:p>
                    <a:p>
                      <a:pPr marL="342900" indent="-342900">
                        <a:buAutoNum type="arabicPeriod"/>
                      </a:pPr>
                      <a:r>
                        <a:rPr lang="en-US" sz="1800" b="0" baseline="0" dirty="0" smtClean="0"/>
                        <a:t>As can be seen, discrepancies can exist (due to timing) between the three sources of counts </a:t>
                      </a:r>
                    </a:p>
                  </a:txBody>
                  <a:tcPr marL="130048" marR="130048" marT="65024" marB="65024"/>
                </a:tc>
              </a:tr>
              <a:tr h="3569950">
                <a:tc>
                  <a:txBody>
                    <a:bodyPr/>
                    <a:lstStyle/>
                    <a:p>
                      <a:r>
                        <a:rPr lang="en-US" sz="2000" b="1" dirty="0" smtClean="0"/>
                        <a:t>Proposed Architecture</a:t>
                      </a:r>
                      <a:endParaRPr lang="en-US" sz="2000" b="1" dirty="0"/>
                    </a:p>
                  </a:txBody>
                  <a:tcPr marL="130048" marR="130048" marT="65024" marB="65024"/>
                </a:tc>
                <a:tc>
                  <a:txBody>
                    <a:bodyPr/>
                    <a:lstStyle/>
                    <a:p>
                      <a:pPr marL="342900" indent="-342900">
                        <a:buFont typeface="+mj-lt"/>
                        <a:buAutoNum type="arabicPeriod"/>
                      </a:pPr>
                      <a:r>
                        <a:rPr lang="en-US" sz="1800" dirty="0" smtClean="0"/>
                        <a:t>Use the </a:t>
                      </a:r>
                      <a:r>
                        <a:rPr lang="en-US" sz="1800" dirty="0" err="1" smtClean="0"/>
                        <a:t>SolrCloud</a:t>
                      </a:r>
                      <a:r>
                        <a:rPr lang="en-US" sz="1800" dirty="0" smtClean="0"/>
                        <a:t> index</a:t>
                      </a:r>
                      <a:r>
                        <a:rPr lang="en-US" sz="1800" baseline="0" dirty="0" smtClean="0"/>
                        <a:t> as the source of all count</a:t>
                      </a:r>
                    </a:p>
                    <a:p>
                      <a:pPr marL="342900" indent="-342900">
                        <a:buFont typeface="+mj-lt"/>
                        <a:buAutoNum type="arabicPeriod"/>
                      </a:pPr>
                      <a:r>
                        <a:rPr lang="en-US" sz="1800" baseline="0" dirty="0" smtClean="0"/>
                        <a:t>As a final step of offline indexing, calculate all citation counts (including  author-document and institution document counts) and load into the index before it is made live.</a:t>
                      </a:r>
                    </a:p>
                    <a:p>
                      <a:pPr marL="342900" indent="-342900">
                        <a:buFont typeface="+mj-lt"/>
                        <a:buAutoNum type="arabicPeriod"/>
                      </a:pPr>
                      <a:r>
                        <a:rPr lang="en-US" sz="1800" baseline="0" dirty="0" smtClean="0"/>
                        <a:t>The </a:t>
                      </a:r>
                      <a:r>
                        <a:rPr lang="en-US" sz="1800" baseline="0" dirty="0" err="1" smtClean="0"/>
                        <a:t>SolrCloud</a:t>
                      </a:r>
                      <a:r>
                        <a:rPr lang="en-US" sz="1800" baseline="0" dirty="0" smtClean="0"/>
                        <a:t> counts are used for sorting, returned for display, etc.</a:t>
                      </a:r>
                    </a:p>
                    <a:p>
                      <a:pPr marL="342900" indent="-342900">
                        <a:buFont typeface="+mj-lt"/>
                        <a:buAutoNum type="arabicPeriod"/>
                      </a:pPr>
                      <a:r>
                        <a:rPr lang="en-US" sz="1800" baseline="0" dirty="0" err="1" smtClean="0"/>
                        <a:t>SolrCloud</a:t>
                      </a:r>
                      <a:r>
                        <a:rPr lang="en-US" sz="1800" baseline="0" dirty="0" smtClean="0"/>
                        <a:t> will NOT send a copy of the counts back to </a:t>
                      </a:r>
                      <a:r>
                        <a:rPr lang="en-US" sz="1800" baseline="0" dirty="0" err="1" smtClean="0"/>
                        <a:t>Xfab</a:t>
                      </a:r>
                      <a:r>
                        <a:rPr lang="en-US" sz="1800" baseline="0" dirty="0" smtClean="0"/>
                        <a:t> and the counts will no longer be stored in </a:t>
                      </a:r>
                      <a:r>
                        <a:rPr lang="en-US" sz="1800" baseline="0" dirty="0" err="1" smtClean="0"/>
                        <a:t>MarkLogic</a:t>
                      </a:r>
                      <a:r>
                        <a:rPr lang="en-US" sz="1800" baseline="0" dirty="0" smtClean="0"/>
                        <a:t>.</a:t>
                      </a:r>
                    </a:p>
                    <a:p>
                      <a:pPr marL="342900" indent="-342900">
                        <a:buFont typeface="+mj-lt"/>
                        <a:buAutoNum type="arabicPeriod"/>
                      </a:pPr>
                      <a:r>
                        <a:rPr lang="en-US" sz="1800" baseline="0" dirty="0" smtClean="0"/>
                        <a:t>The Metadata Retrieval Service will be modified to contact </a:t>
                      </a:r>
                      <a:r>
                        <a:rPr lang="en-US" sz="1800" baseline="0" dirty="0" err="1" smtClean="0"/>
                        <a:t>SolrCloud</a:t>
                      </a:r>
                      <a:r>
                        <a:rPr lang="en-US" sz="1800" baseline="0" dirty="0" smtClean="0"/>
                        <a:t> for retrieval of any counts.</a:t>
                      </a:r>
                    </a:p>
                    <a:p>
                      <a:pPr marL="342900" indent="-342900">
                        <a:buFont typeface="+mj-lt"/>
                        <a:buAutoNum type="arabicPeriod"/>
                      </a:pPr>
                      <a:r>
                        <a:rPr lang="en-US" sz="1800" baseline="0" dirty="0" smtClean="0"/>
                        <a:t>CTO will be modified to build multiple </a:t>
                      </a:r>
                      <a:r>
                        <a:rPr lang="en-US" sz="1800" baseline="0" dirty="0" err="1" smtClean="0"/>
                        <a:t>SolrCloud</a:t>
                      </a:r>
                      <a:r>
                        <a:rPr lang="en-US" sz="1800" baseline="0" dirty="0" smtClean="0"/>
                        <a:t> queries and use Year facet counts for display in the table</a:t>
                      </a:r>
                    </a:p>
                    <a:p>
                      <a:pPr marL="650029" lvl="1" indent="0">
                        <a:buFont typeface="+mj-lt"/>
                        <a:buNone/>
                      </a:pPr>
                      <a:r>
                        <a:rPr lang="en-US" sz="1800" baseline="0" dirty="0" smtClean="0"/>
                        <a:t>NOTE:  There is very low use of CTO. This was performance tested during the POC and the proposed capacity includes supporting the volume of additional CTO queries.</a:t>
                      </a:r>
                    </a:p>
                    <a:p>
                      <a:pPr marL="342900" lvl="0" indent="-342900">
                        <a:buFont typeface="+mj-lt"/>
                        <a:buAutoNum type="arabicPeriod"/>
                      </a:pPr>
                      <a:r>
                        <a:rPr lang="en-US" sz="1800" baseline="0" dirty="0" smtClean="0"/>
                        <a:t> All counts that are displayed by Scopus will come from one source.</a:t>
                      </a:r>
                    </a:p>
                    <a:p>
                      <a:pPr marL="342900" lvl="0" indent="-342900">
                        <a:buFont typeface="+mj-lt"/>
                        <a:buAutoNum type="arabicPeriod"/>
                      </a:pPr>
                      <a:r>
                        <a:rPr lang="en-US" sz="1800" baseline="0" dirty="0" smtClean="0"/>
                        <a:t>As can be seen, discrepancies should no longer exist in the Scopus product for these counts.</a:t>
                      </a:r>
                    </a:p>
                    <a:p>
                      <a:pPr marL="342900" lvl="0" indent="-342900">
                        <a:buFont typeface="+mj-lt"/>
                        <a:buAutoNum type="arabicPeriod"/>
                      </a:pPr>
                      <a:r>
                        <a:rPr lang="en-US" sz="1800" baseline="0" dirty="0" smtClean="0"/>
                        <a:t>Journal Evaluation counts are calculated by </a:t>
                      </a:r>
                      <a:r>
                        <a:rPr lang="en-US" sz="1800" baseline="0" dirty="0" err="1" smtClean="0"/>
                        <a:t>Xfab</a:t>
                      </a:r>
                      <a:r>
                        <a:rPr lang="en-US" sz="1800" baseline="0" dirty="0" smtClean="0"/>
                        <a:t> currently on a monthly basis. Any change to this mechanism is not in the scope of this project.</a:t>
                      </a:r>
                    </a:p>
                    <a:p>
                      <a:pPr marL="342900" marR="0" lvl="0" indent="-342900" algn="l" defTabSz="1300059" rtl="0" eaLnBrk="1" fontAlgn="auto" latinLnBrk="0" hangingPunct="1">
                        <a:lnSpc>
                          <a:spcPct val="100000"/>
                        </a:lnSpc>
                        <a:spcBef>
                          <a:spcPts val="0"/>
                        </a:spcBef>
                        <a:spcAft>
                          <a:spcPts val="0"/>
                        </a:spcAft>
                        <a:buClrTx/>
                        <a:buSzTx/>
                        <a:buFont typeface="+mj-lt"/>
                        <a:buAutoNum type="arabicPeriod"/>
                        <a:tabLst/>
                        <a:defRPr/>
                      </a:pPr>
                      <a:r>
                        <a:rPr lang="en-US" sz="1800" baseline="0" dirty="0" err="1" smtClean="0">
                          <a:latin typeface="Calibri" panose="020F0502020204030204" pitchFamily="34" charset="0"/>
                          <a:cs typeface="Calibri" panose="020F0502020204030204" pitchFamily="34" charset="0"/>
                        </a:rPr>
                        <a:t>Sciverse</a:t>
                      </a:r>
                      <a:r>
                        <a:rPr lang="en-US" sz="1800" baseline="0" dirty="0" smtClean="0">
                          <a:latin typeface="Calibri" panose="020F0502020204030204" pitchFamily="34" charset="0"/>
                          <a:cs typeface="Calibri" panose="020F0502020204030204" pitchFamily="34" charset="0"/>
                        </a:rPr>
                        <a:t> Author Retrieval API currently uses </a:t>
                      </a:r>
                      <a:r>
                        <a:rPr lang="en-US" sz="1800" baseline="0" dirty="0" err="1" smtClean="0">
                          <a:latin typeface="Calibri" panose="020F0502020204030204" pitchFamily="34" charset="0"/>
                          <a:cs typeface="Calibri" panose="020F0502020204030204" pitchFamily="34" charset="0"/>
                        </a:rPr>
                        <a:t>Scival</a:t>
                      </a:r>
                      <a:r>
                        <a:rPr lang="en-US" sz="1800" baseline="0" dirty="0" smtClean="0">
                          <a:latin typeface="Calibri" panose="020F0502020204030204" pitchFamily="34" charset="0"/>
                          <a:cs typeface="Calibri" panose="020F0502020204030204" pitchFamily="34" charset="0"/>
                        </a:rPr>
                        <a:t> HPCC for citation counts. </a:t>
                      </a:r>
                      <a:r>
                        <a:rPr lang="en-US" sz="1800" baseline="0" dirty="0" smtClean="0"/>
                        <a:t>Any change to this mechanism is not in the scope of this project.</a:t>
                      </a:r>
                    </a:p>
                  </a:txBody>
                  <a:tcPr marL="130048" marR="130048" marT="65024" marB="65024"/>
                </a:tc>
              </a:tr>
            </a:tbl>
          </a:graphicData>
        </a:graphic>
      </p:graphicFrame>
    </p:spTree>
    <p:extLst>
      <p:ext uri="{BB962C8B-B14F-4D97-AF65-F5344CB8AC3E}">
        <p14:creationId xmlns:p14="http://schemas.microsoft.com/office/powerpoint/2010/main" val="356883852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a:bodyPr>
          <a:lstStyle/>
          <a:p>
            <a:r>
              <a:rPr lang="en-US" dirty="0" smtClean="0"/>
              <a:t>Content types</a:t>
            </a:r>
          </a:p>
          <a:p>
            <a:pPr lvl="1"/>
            <a:r>
              <a:rPr lang="en-US" dirty="0" smtClean="0"/>
              <a:t>Patents under Scopus </a:t>
            </a:r>
          </a:p>
          <a:p>
            <a:pPr lvl="1"/>
            <a:r>
              <a:rPr lang="en-US" dirty="0" smtClean="0"/>
              <a:t>Dummy records in Scopus</a:t>
            </a:r>
          </a:p>
          <a:p>
            <a:r>
              <a:rPr lang="en-US" dirty="0" smtClean="0"/>
              <a:t>Database Size &amp; Indexing Performance</a:t>
            </a:r>
          </a:p>
          <a:p>
            <a:pPr lvl="1"/>
            <a:r>
              <a:rPr lang="en-US" dirty="0" smtClean="0"/>
              <a:t>Exact Phrase</a:t>
            </a:r>
          </a:p>
          <a:p>
            <a:pPr lvl="1"/>
            <a:r>
              <a:rPr lang="en-US" dirty="0" smtClean="0"/>
              <a:t>Large number of CIP fields returned (and subsequently need to be stored)</a:t>
            </a:r>
          </a:p>
          <a:p>
            <a:pPr lvl="1"/>
            <a:r>
              <a:rPr lang="en-US" dirty="0" smtClean="0"/>
              <a:t>Stored XML markup</a:t>
            </a:r>
          </a:p>
          <a:p>
            <a:pPr lvl="1"/>
            <a:r>
              <a:rPr lang="en-US" dirty="0" err="1" smtClean="0"/>
              <a:t>Citref</a:t>
            </a:r>
            <a:r>
              <a:rPr lang="en-US" dirty="0" smtClean="0"/>
              <a:t> Indexing</a:t>
            </a:r>
          </a:p>
        </p:txBody>
      </p:sp>
      <p:sp>
        <p:nvSpPr>
          <p:cNvPr id="4" name="Content Placeholder 3"/>
          <p:cNvSpPr>
            <a:spLocks noGrp="1"/>
          </p:cNvSpPr>
          <p:nvPr>
            <p:ph sz="quarter" idx="4"/>
          </p:nvPr>
        </p:nvSpPr>
        <p:spPr/>
        <p:txBody>
          <a:bodyPr>
            <a:normAutofit/>
          </a:bodyPr>
          <a:lstStyle/>
          <a:p>
            <a:r>
              <a:rPr lang="en-US" dirty="0" smtClean="0"/>
              <a:t>Query Performance</a:t>
            </a:r>
          </a:p>
          <a:p>
            <a:pPr lvl="1"/>
            <a:r>
              <a:rPr lang="en-US" dirty="0" smtClean="0"/>
              <a:t>Large cardinality facets</a:t>
            </a:r>
          </a:p>
          <a:p>
            <a:pPr lvl="1"/>
            <a:r>
              <a:rPr lang="en-US" dirty="0" smtClean="0"/>
              <a:t>Number of facets</a:t>
            </a:r>
          </a:p>
          <a:p>
            <a:pPr lvl="1"/>
            <a:r>
              <a:rPr lang="en-US" dirty="0" smtClean="0"/>
              <a:t>Number of fields returned in results (especially XML)</a:t>
            </a:r>
          </a:p>
          <a:p>
            <a:pPr lvl="1"/>
            <a:r>
              <a:rPr lang="en-US" dirty="0" smtClean="0"/>
              <a:t>Wildcard &amp; Stemming</a:t>
            </a:r>
          </a:p>
          <a:p>
            <a:pPr lvl="1"/>
            <a:r>
              <a:rPr lang="en-US" dirty="0" smtClean="0"/>
              <a:t>Leading Wildcards</a:t>
            </a:r>
          </a:p>
          <a:p>
            <a:pPr lvl="1"/>
            <a:r>
              <a:rPr lang="en-US" dirty="0" smtClean="0"/>
              <a:t>Limiting Wildcard expansion</a:t>
            </a:r>
          </a:p>
          <a:p>
            <a:r>
              <a:rPr lang="en-US" dirty="0" smtClean="0"/>
              <a:t>Complexity/Cost</a:t>
            </a:r>
          </a:p>
          <a:p>
            <a:pPr lvl="1"/>
            <a:r>
              <a:rPr lang="en-US" dirty="0" smtClean="0"/>
              <a:t>Perfectly in-sync counts</a:t>
            </a:r>
          </a:p>
          <a:p>
            <a:pPr lvl="1"/>
            <a:r>
              <a:rPr lang="en-US" dirty="0" smtClean="0"/>
              <a:t>Tombstone Queries</a:t>
            </a:r>
          </a:p>
          <a:p>
            <a:pPr lvl="1"/>
            <a:r>
              <a:rPr lang="en-US" dirty="0" smtClean="0"/>
              <a:t>Scoped Search</a:t>
            </a:r>
          </a:p>
          <a:p>
            <a:endParaRPr lang="en-US" dirty="0"/>
          </a:p>
        </p:txBody>
      </p:sp>
      <p:sp>
        <p:nvSpPr>
          <p:cNvPr id="3" name="Title 2"/>
          <p:cNvSpPr>
            <a:spLocks noGrp="1"/>
          </p:cNvSpPr>
          <p:nvPr>
            <p:ph type="title"/>
          </p:nvPr>
        </p:nvSpPr>
        <p:spPr/>
        <p:txBody>
          <a:bodyPr/>
          <a:lstStyle/>
          <a:p>
            <a:r>
              <a:rPr lang="en-US" dirty="0" smtClean="0"/>
              <a:t>Cost/complexity drivers in functionality</a:t>
            </a:r>
            <a:endParaRPr lang="en-US" dirty="0"/>
          </a:p>
        </p:txBody>
      </p:sp>
    </p:spTree>
    <p:extLst>
      <p:ext uri="{BB962C8B-B14F-4D97-AF65-F5344CB8AC3E}">
        <p14:creationId xmlns:p14="http://schemas.microsoft.com/office/powerpoint/2010/main" val="400719374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 included and excluded in estimates </a:t>
            </a:r>
            <a:endParaRPr lang="en-US" dirty="0">
              <a:solidFill>
                <a:srgbClr val="FF0000"/>
              </a:solidFill>
            </a:endParaRPr>
          </a:p>
        </p:txBody>
      </p:sp>
      <p:sp>
        <p:nvSpPr>
          <p:cNvPr id="4" name="Slide Number Placeholder 3"/>
          <p:cNvSpPr>
            <a:spLocks noGrp="1"/>
          </p:cNvSpPr>
          <p:nvPr>
            <p:ph type="sldNum" sz="quarter" idx="4"/>
          </p:nvPr>
        </p:nvSpPr>
        <p:spPr>
          <a:xfrm>
            <a:off x="11760200" y="9029700"/>
            <a:ext cx="593725" cy="519113"/>
          </a:xfrm>
        </p:spPr>
        <p:txBody>
          <a:bodyPr/>
          <a:lstStyle/>
          <a:p>
            <a:fld id="{F77E5412-01E6-49B4-994C-7A2A64B95905}" type="slidenum">
              <a:rPr lang="en-US" smtClean="0"/>
              <a:pPr/>
              <a:t>25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74947728"/>
              </p:ext>
            </p:extLst>
          </p:nvPr>
        </p:nvGraphicFramePr>
        <p:xfrm>
          <a:off x="541867" y="1986844"/>
          <a:ext cx="12137814" cy="5239286"/>
        </p:xfrm>
        <a:graphic>
          <a:graphicData uri="http://schemas.openxmlformats.org/drawingml/2006/table">
            <a:tbl>
              <a:tblPr firstRow="1" bandRow="1">
                <a:tableStyleId>{073A0DAA-6AF3-43AB-8588-CEC1D06C72B9}</a:tableStyleId>
              </a:tblPr>
              <a:tblGrid>
                <a:gridCol w="6068907"/>
                <a:gridCol w="6068907"/>
              </a:tblGrid>
              <a:tr h="693589">
                <a:tc>
                  <a:txBody>
                    <a:bodyPr/>
                    <a:lstStyle/>
                    <a:p>
                      <a:pPr algn="ctr"/>
                      <a:r>
                        <a:rPr lang="en-US" sz="3700" dirty="0" smtClean="0"/>
                        <a:t>Included</a:t>
                      </a:r>
                      <a:endParaRPr lang="en-US" sz="3700" dirty="0"/>
                    </a:p>
                  </a:txBody>
                  <a:tcPr marL="130048" marR="130048" marT="65024" marB="65024">
                    <a:solidFill>
                      <a:schemeClr val="tx1">
                        <a:lumMod val="50000"/>
                        <a:lumOff val="50000"/>
                      </a:schemeClr>
                    </a:solidFill>
                  </a:tcPr>
                </a:tc>
                <a:tc>
                  <a:txBody>
                    <a:bodyPr/>
                    <a:lstStyle/>
                    <a:p>
                      <a:pPr algn="ctr"/>
                      <a:r>
                        <a:rPr lang="en-US" sz="3700" dirty="0" smtClean="0"/>
                        <a:t>Excluded</a:t>
                      </a:r>
                      <a:endParaRPr lang="en-US" sz="3700" dirty="0"/>
                    </a:p>
                  </a:txBody>
                  <a:tcPr marL="130048" marR="130048" marT="65024" marB="65024">
                    <a:solidFill>
                      <a:schemeClr val="tx1">
                        <a:lumMod val="50000"/>
                        <a:lumOff val="50000"/>
                      </a:schemeClr>
                    </a:solidFill>
                  </a:tcPr>
                </a:tc>
              </a:tr>
              <a:tr h="1517227">
                <a:tc>
                  <a:txBody>
                    <a:bodyPr/>
                    <a:lstStyle/>
                    <a:p>
                      <a:r>
                        <a:rPr lang="en-US" sz="2300" dirty="0" err="1" smtClean="0"/>
                        <a:t>Labour</a:t>
                      </a:r>
                      <a:r>
                        <a:rPr lang="en-US" sz="2300" baseline="0" dirty="0" smtClean="0"/>
                        <a:t> required to build, test and certify search solutions (e.g. P</a:t>
                      </a:r>
                      <a:r>
                        <a:rPr lang="en-US" sz="2300" dirty="0" smtClean="0"/>
                        <a:t>MO,</a:t>
                      </a:r>
                      <a:r>
                        <a:rPr lang="en-US" sz="2300" baseline="0" dirty="0" smtClean="0"/>
                        <a:t> </a:t>
                      </a:r>
                      <a:r>
                        <a:rPr lang="en-US" sz="2300" dirty="0" smtClean="0"/>
                        <a:t>regression testing, </a:t>
                      </a:r>
                      <a:r>
                        <a:rPr lang="en-US" sz="2300" baseline="0" dirty="0" smtClean="0"/>
                        <a:t>release management, performance testing, customer documentation) </a:t>
                      </a:r>
                      <a:endParaRPr lang="en-US" sz="2300" dirty="0"/>
                    </a:p>
                  </a:txBody>
                  <a:tcPr marL="130048" marR="130048" marT="65024" marB="65024"/>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2300" dirty="0" smtClean="0"/>
                        <a:t>TIO Labor</a:t>
                      </a:r>
                      <a:r>
                        <a:rPr lang="en-US" sz="2300" baseline="0" dirty="0" smtClean="0"/>
                        <a:t> (no incremental resources required out of TIO)</a:t>
                      </a:r>
                      <a:endParaRPr lang="en-US" sz="2300" dirty="0" smtClean="0"/>
                    </a:p>
                    <a:p>
                      <a:endParaRPr lang="en-US" sz="2300" dirty="0"/>
                    </a:p>
                  </a:txBody>
                  <a:tcPr marL="130048" marR="130048" marT="65024" marB="65024"/>
                </a:tc>
              </a:tr>
              <a:tr h="823637">
                <a:tc>
                  <a:txBody>
                    <a:bodyPr/>
                    <a:lstStyle/>
                    <a:p>
                      <a:r>
                        <a:rPr lang="en-US" sz="2300" dirty="0" smtClean="0"/>
                        <a:t>Consulting (FAST</a:t>
                      </a:r>
                      <a:r>
                        <a:rPr lang="en-US" sz="2300" baseline="0" dirty="0" smtClean="0"/>
                        <a:t> for exit and search consulting depending on solution chosen)</a:t>
                      </a:r>
                      <a:endParaRPr lang="en-US" sz="2300" dirty="0"/>
                    </a:p>
                  </a:txBody>
                  <a:tcPr marL="130048" marR="130048" marT="65024" marB="65024"/>
                </a:tc>
                <a:tc>
                  <a:txBody>
                    <a:bodyPr/>
                    <a:lstStyle/>
                    <a:p>
                      <a:r>
                        <a:rPr lang="en-US" sz="2300" dirty="0" smtClean="0"/>
                        <a:t>Contingencies</a:t>
                      </a:r>
                      <a:endParaRPr lang="en-US" sz="2300" dirty="0"/>
                    </a:p>
                  </a:txBody>
                  <a:tcPr marL="130048" marR="130048" marT="65024" marB="65024"/>
                </a:tc>
              </a:tr>
              <a:tr h="823637">
                <a:tc>
                  <a:txBody>
                    <a:bodyPr/>
                    <a:lstStyle/>
                    <a:p>
                      <a:r>
                        <a:rPr lang="en-US" sz="2300" dirty="0" smtClean="0"/>
                        <a:t>Hosting</a:t>
                      </a:r>
                      <a:r>
                        <a:rPr lang="en-US" sz="2300" baseline="0" dirty="0" smtClean="0"/>
                        <a:t> in Amazon cloud and Direct Connect</a:t>
                      </a:r>
                      <a:endParaRPr lang="en-US" sz="2300" dirty="0"/>
                    </a:p>
                  </a:txBody>
                  <a:tcPr marL="130048" marR="130048" marT="65024" marB="65024"/>
                </a:tc>
                <a:tc>
                  <a:txBody>
                    <a:bodyPr/>
                    <a:lstStyle/>
                    <a:p>
                      <a:endParaRPr lang="en-US" sz="2300" dirty="0"/>
                    </a:p>
                  </a:txBody>
                  <a:tcPr marL="130048" marR="130048" marT="65024" marB="65024"/>
                </a:tc>
              </a:tr>
              <a:tr h="527417">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2300" dirty="0" smtClean="0"/>
                        <a:t>On-going support and maintenance</a:t>
                      </a:r>
                      <a:r>
                        <a:rPr lang="en-US" sz="2300" baseline="0" dirty="0" smtClean="0"/>
                        <a:t> of the search solution </a:t>
                      </a:r>
                      <a:endParaRPr lang="en-US" sz="2300" dirty="0" smtClean="0"/>
                    </a:p>
                  </a:txBody>
                  <a:tcPr marL="130048" marR="130048" marT="65024" marB="65024"/>
                </a:tc>
                <a:tc>
                  <a:txBody>
                    <a:bodyPr/>
                    <a:lstStyle/>
                    <a:p>
                      <a:endParaRPr lang="en-US" sz="2300" dirty="0"/>
                    </a:p>
                  </a:txBody>
                  <a:tcPr marL="130048" marR="130048" marT="65024" marB="65024"/>
                </a:tc>
              </a:tr>
              <a:tr h="527417">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2300" dirty="0" smtClean="0"/>
                        <a:t>Tools to</a:t>
                      </a:r>
                      <a:r>
                        <a:rPr lang="en-US" sz="2300" baseline="0" dirty="0" smtClean="0"/>
                        <a:t> support search </a:t>
                      </a:r>
                      <a:endParaRPr lang="en-US" sz="2300" dirty="0" smtClean="0"/>
                    </a:p>
                  </a:txBody>
                  <a:tcPr marL="130048" marR="130048" marT="65024" marB="65024"/>
                </a:tc>
                <a:tc>
                  <a:txBody>
                    <a:bodyPr/>
                    <a:lstStyle/>
                    <a:p>
                      <a:endParaRPr lang="en-US" sz="2300" dirty="0"/>
                    </a:p>
                  </a:txBody>
                  <a:tcPr marL="130048" marR="130048" marT="65024" marB="65024"/>
                </a:tc>
              </a:tr>
            </a:tbl>
          </a:graphicData>
        </a:graphic>
      </p:graphicFrame>
    </p:spTree>
    <p:extLst>
      <p:ext uri="{BB962C8B-B14F-4D97-AF65-F5344CB8AC3E}">
        <p14:creationId xmlns:p14="http://schemas.microsoft.com/office/powerpoint/2010/main" val="42887953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 summary costs per option - </a:t>
            </a:r>
            <a:endParaRPr lang="en-US" dirty="0"/>
          </a:p>
        </p:txBody>
      </p:sp>
      <p:sp>
        <p:nvSpPr>
          <p:cNvPr id="4" name="Slide Number Placeholder 3"/>
          <p:cNvSpPr>
            <a:spLocks noGrp="1"/>
          </p:cNvSpPr>
          <p:nvPr>
            <p:ph type="sldNum" sz="quarter" idx="4"/>
          </p:nvPr>
        </p:nvSpPr>
        <p:spPr>
          <a:xfrm>
            <a:off x="11760200" y="9029700"/>
            <a:ext cx="593725" cy="519113"/>
          </a:xfrm>
        </p:spPr>
        <p:txBody>
          <a:bodyPr/>
          <a:lstStyle/>
          <a:p>
            <a:fld id="{F77E5412-01E6-49B4-994C-7A2A64B95905}" type="slidenum">
              <a:rPr lang="en-US" smtClean="0"/>
              <a:pPr/>
              <a:t>26</a:t>
            </a:fld>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1088407"/>
            <a:ext cx="9829800" cy="745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5076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a:bodyPr>
          <a:lstStyle/>
          <a:p>
            <a:r>
              <a:rPr lang="en-US" dirty="0" smtClean="0"/>
              <a:t>The evaluation results support the recommendation of </a:t>
            </a:r>
            <a:r>
              <a:rPr lang="en-US" dirty="0" err="1" smtClean="0"/>
              <a:t>SolrCloud</a:t>
            </a:r>
            <a:r>
              <a:rPr lang="en-US" dirty="0" smtClean="0"/>
              <a:t> to replace FAST</a:t>
            </a:r>
          </a:p>
          <a:p>
            <a:pPr lvl="1"/>
            <a:r>
              <a:rPr lang="en-US" dirty="0" err="1" smtClean="0"/>
              <a:t>PoC</a:t>
            </a:r>
            <a:r>
              <a:rPr lang="en-US" dirty="0" smtClean="0"/>
              <a:t> functionality given sufficient time in execution phase will be met.  Building off the </a:t>
            </a:r>
            <a:r>
              <a:rPr lang="en-US" dirty="0" err="1" smtClean="0"/>
              <a:t>ScienceDirect</a:t>
            </a:r>
            <a:r>
              <a:rPr lang="en-US" dirty="0" smtClean="0"/>
              <a:t> implementation will ease this</a:t>
            </a:r>
          </a:p>
          <a:p>
            <a:pPr lvl="1"/>
            <a:r>
              <a:rPr lang="en-US" dirty="0" err="1" smtClean="0"/>
              <a:t>PoC</a:t>
            </a:r>
            <a:r>
              <a:rPr lang="en-US" dirty="0" smtClean="0"/>
              <a:t> performance goals were met and exceeded</a:t>
            </a:r>
          </a:p>
          <a:p>
            <a:r>
              <a:rPr lang="en-US" dirty="0" err="1" smtClean="0"/>
              <a:t>MarkLogic</a:t>
            </a:r>
            <a:r>
              <a:rPr lang="en-US" dirty="0" smtClean="0"/>
              <a:t> was unable to meet the performance goals</a:t>
            </a:r>
          </a:p>
        </p:txBody>
      </p:sp>
      <p:sp>
        <p:nvSpPr>
          <p:cNvPr id="4" name="Content Placeholder 3"/>
          <p:cNvSpPr>
            <a:spLocks noGrp="1"/>
          </p:cNvSpPr>
          <p:nvPr>
            <p:ph sz="quarter" idx="4"/>
          </p:nvPr>
        </p:nvSpPr>
        <p:spPr/>
        <p:txBody>
          <a:bodyPr>
            <a:normAutofit fontScale="92500" lnSpcReduction="20000"/>
          </a:bodyPr>
          <a:lstStyle/>
          <a:p>
            <a:r>
              <a:rPr lang="en-US" dirty="0" smtClean="0"/>
              <a:t>By virtue of its open source implementation, </a:t>
            </a:r>
            <a:r>
              <a:rPr lang="en-US" dirty="0" err="1" smtClean="0"/>
              <a:t>SolrCloud</a:t>
            </a:r>
            <a:r>
              <a:rPr lang="en-US" dirty="0" smtClean="0"/>
              <a:t> supports customizability that may be needed to fit future requirements</a:t>
            </a:r>
          </a:p>
          <a:p>
            <a:r>
              <a:rPr lang="en-US" dirty="0" smtClean="0"/>
              <a:t>Eliminating or relaxing some current requirements can further reduce cost and risk, e.g.</a:t>
            </a:r>
          </a:p>
          <a:p>
            <a:pPr lvl="1"/>
            <a:r>
              <a:rPr lang="en-US" dirty="0" smtClean="0"/>
              <a:t>Eliminating exact phrase searching results in smaller indexes resulting in reduced HW cost</a:t>
            </a:r>
          </a:p>
          <a:p>
            <a:pPr lvl="1"/>
            <a:r>
              <a:rPr lang="en-US" dirty="0" smtClean="0"/>
              <a:t>Relaxing the exact consistency of counts</a:t>
            </a:r>
          </a:p>
          <a:p>
            <a:pPr lvl="1"/>
            <a:r>
              <a:rPr lang="en-US" dirty="0" smtClean="0"/>
              <a:t>Getting rid of </a:t>
            </a:r>
            <a:r>
              <a:rPr lang="en-US" dirty="0" err="1" smtClean="0"/>
              <a:t>Citref</a:t>
            </a:r>
            <a:r>
              <a:rPr lang="en-US" dirty="0" smtClean="0"/>
              <a:t> or lowering frequency of </a:t>
            </a:r>
            <a:r>
              <a:rPr lang="en-US" dirty="0" err="1" smtClean="0"/>
              <a:t>Citref</a:t>
            </a:r>
            <a:r>
              <a:rPr lang="en-US" dirty="0" smtClean="0"/>
              <a:t> updates (every 24 or 48 hours)</a:t>
            </a:r>
          </a:p>
          <a:p>
            <a:endParaRPr lang="en-US" dirty="0"/>
          </a:p>
        </p:txBody>
      </p:sp>
      <p:sp>
        <p:nvSpPr>
          <p:cNvPr id="3" name="Title 2"/>
          <p:cNvSpPr>
            <a:spLocks noGrp="1"/>
          </p:cNvSpPr>
          <p:nvPr>
            <p:ph type="title"/>
          </p:nvPr>
        </p:nvSpPr>
        <p:spPr/>
        <p:txBody>
          <a:bodyPr/>
          <a:lstStyle/>
          <a:p>
            <a:r>
              <a:rPr lang="en-US" dirty="0" smtClean="0"/>
              <a:t>Conclusions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Proposed Timing</a:t>
            </a:r>
            <a:endParaRPr lang="en-US" dirty="0">
              <a:solidFill>
                <a:srgbClr val="FF0000"/>
              </a:solidFill>
            </a:endParaRPr>
          </a:p>
        </p:txBody>
      </p:sp>
      <p:sp>
        <p:nvSpPr>
          <p:cNvPr id="7" name="TextBox 6"/>
          <p:cNvSpPr txBox="1"/>
          <p:nvPr/>
        </p:nvSpPr>
        <p:spPr>
          <a:xfrm>
            <a:off x="711202" y="5867400"/>
            <a:ext cx="8153399" cy="2523764"/>
          </a:xfrm>
          <a:prstGeom prst="rect">
            <a:avLst/>
          </a:prstGeom>
          <a:noFill/>
        </p:spPr>
        <p:txBody>
          <a:bodyPr wrap="square" lIns="91435" tIns="45718" rIns="91435" bIns="45718" rtlCol="0">
            <a:spAutoFit/>
          </a:bodyPr>
          <a:lstStyle/>
          <a:p>
            <a:r>
              <a:rPr lang="en-US" sz="1400" u="sng" dirty="0"/>
              <a:t>Notes:</a:t>
            </a:r>
          </a:p>
          <a:p>
            <a:r>
              <a:rPr lang="en-US" sz="1400" dirty="0"/>
              <a:t>1. Assumes August approval on business case.</a:t>
            </a:r>
          </a:p>
          <a:p>
            <a:r>
              <a:rPr lang="en-US" sz="1400" dirty="0"/>
              <a:t>2. Mid-October JAD to ‘kick off’.</a:t>
            </a:r>
          </a:p>
          <a:p>
            <a:r>
              <a:rPr lang="en-US" sz="1400" dirty="0"/>
              <a:t>3. </a:t>
            </a:r>
            <a:r>
              <a:rPr lang="en-US" sz="1400" dirty="0" smtClean="0"/>
              <a:t>Agile:</a:t>
            </a:r>
          </a:p>
          <a:p>
            <a:r>
              <a:rPr lang="en-US" sz="1400" dirty="0"/>
              <a:t>	</a:t>
            </a:r>
            <a:r>
              <a:rPr lang="en-US" sz="1400" dirty="0" smtClean="0"/>
              <a:t>a. Functional Testing with iterations and full CERT </a:t>
            </a:r>
            <a:r>
              <a:rPr lang="en-US" sz="1400" dirty="0"/>
              <a:t>cycle on the </a:t>
            </a:r>
            <a:r>
              <a:rPr lang="en-US" sz="1400" dirty="0" smtClean="0"/>
              <a:t>back-end.</a:t>
            </a:r>
          </a:p>
          <a:p>
            <a:r>
              <a:rPr lang="en-US" sz="1400" dirty="0"/>
              <a:t>	</a:t>
            </a:r>
            <a:r>
              <a:rPr lang="en-US" sz="1400" dirty="0" smtClean="0"/>
              <a:t>b. Performance Testing starting with sprint 2.</a:t>
            </a:r>
          </a:p>
          <a:p>
            <a:pPr marL="342900" indent="-342900">
              <a:buAutoNum type="arabicPeriod" startAt="4"/>
            </a:pPr>
            <a:r>
              <a:rPr lang="en-US" sz="1400" dirty="0" smtClean="0"/>
              <a:t>If we don’t hit a summer release, the next opportunity would be January 2016.</a:t>
            </a:r>
          </a:p>
          <a:p>
            <a:pPr marL="342900" indent="-342900">
              <a:buAutoNum type="arabicPeriod" startAt="4"/>
            </a:pPr>
            <a:r>
              <a:rPr lang="en-US" sz="1400" dirty="0" smtClean="0"/>
              <a:t>FAST </a:t>
            </a:r>
            <a:r>
              <a:rPr lang="en-US" sz="1400" dirty="0" err="1" smtClean="0"/>
              <a:t>Proserve</a:t>
            </a:r>
            <a:r>
              <a:rPr lang="en-US" sz="1400" dirty="0" smtClean="0"/>
              <a:t> resources can ramp down after the last FAST release before this project releases.</a:t>
            </a:r>
          </a:p>
          <a:p>
            <a:pPr marL="342900" indent="-342900">
              <a:buAutoNum type="arabicPeriod" startAt="4"/>
            </a:pPr>
            <a:r>
              <a:rPr lang="en-US" sz="1400" dirty="0" smtClean="0"/>
              <a:t>FAST OPS resources should stay around until FAST retires.</a:t>
            </a:r>
          </a:p>
          <a:p>
            <a:endParaRPr lang="en-US" sz="1800" dirty="0" smtClean="0"/>
          </a:p>
        </p:txBody>
      </p:sp>
      <p:pic>
        <p:nvPicPr>
          <p:cNvPr id="5" name="Picture 4"/>
          <p:cNvPicPr/>
          <p:nvPr/>
        </p:nvPicPr>
        <p:blipFill>
          <a:blip r:embed="rId2"/>
          <a:stretch>
            <a:fillRect/>
          </a:stretch>
        </p:blipFill>
        <p:spPr>
          <a:xfrm>
            <a:off x="1092200" y="1066800"/>
            <a:ext cx="9906000" cy="4800600"/>
          </a:xfrm>
          <a:prstGeom prst="rect">
            <a:avLst/>
          </a:prstGeom>
        </p:spPr>
      </p:pic>
    </p:spTree>
    <p:extLst>
      <p:ext uri="{BB962C8B-B14F-4D97-AF65-F5344CB8AC3E}">
        <p14:creationId xmlns:p14="http://schemas.microsoft.com/office/powerpoint/2010/main" val="35688210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Business Case Components for discussion</a:t>
            </a:r>
            <a:endParaRPr lang="en-US" dirty="0"/>
          </a:p>
        </p:txBody>
      </p:sp>
      <p:sp>
        <p:nvSpPr>
          <p:cNvPr id="2" name="Content Placeholder 1"/>
          <p:cNvSpPr>
            <a:spLocks noGrp="1"/>
          </p:cNvSpPr>
          <p:nvPr>
            <p:ph type="subTitle" idx="1"/>
          </p:nvPr>
        </p:nvSpPr>
        <p:spPr/>
        <p:txBody>
          <a:bodyPr>
            <a:normAutofit fontScale="92500" lnSpcReduction="10000"/>
          </a:bodyPr>
          <a:lstStyle/>
          <a:p>
            <a:r>
              <a:rPr lang="en-US" dirty="0" smtClean="0"/>
              <a:t>Financial Summary </a:t>
            </a:r>
          </a:p>
          <a:p>
            <a:r>
              <a:rPr lang="en-US" dirty="0" smtClean="0"/>
              <a:t>Tangible Benefits</a:t>
            </a:r>
          </a:p>
          <a:p>
            <a:r>
              <a:rPr lang="en-US" dirty="0" smtClean="0"/>
              <a:t>Intangible Benefits</a:t>
            </a:r>
          </a:p>
          <a:p>
            <a:r>
              <a:rPr lang="en-US" dirty="0" smtClean="0"/>
              <a:t>Key Milestones/deliverables</a:t>
            </a:r>
          </a:p>
          <a:p>
            <a:r>
              <a:rPr lang="en-US" dirty="0" smtClean="0"/>
              <a:t>Risks &amp; Issues </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54348411"/>
              </p:ext>
            </p:extLst>
          </p:nvPr>
        </p:nvGraphicFramePr>
        <p:xfrm>
          <a:off x="86430" y="3626627"/>
          <a:ext cx="6648892" cy="1667245"/>
        </p:xfrm>
        <a:graphic>
          <a:graphicData uri="http://schemas.openxmlformats.org/drawingml/2006/table">
            <a:tbl>
              <a:tblPr firstRow="1" bandRow="1">
                <a:tableStyleId>{E8B1032C-EA38-4F05-BA0D-38AFFFC7BED3}</a:tableStyleId>
              </a:tblPr>
              <a:tblGrid>
                <a:gridCol w="5720024"/>
                <a:gridCol w="928868"/>
              </a:tblGrid>
              <a:tr h="332814">
                <a:tc>
                  <a:txBody>
                    <a:bodyPr/>
                    <a:lstStyle/>
                    <a:p>
                      <a:pPr marL="0" algn="ctr" defTabSz="914400" rtl="0" eaLnBrk="1" latinLnBrk="0" hangingPunct="1"/>
                      <a:r>
                        <a:rPr lang="en-US" sz="1300" kern="1200" dirty="0" smtClean="0"/>
                        <a:t>                          Milestones</a:t>
                      </a:r>
                      <a:endParaRPr lang="en-US" sz="1300" b="1" kern="1200" dirty="0">
                        <a:solidFill>
                          <a:schemeClr val="dk1"/>
                        </a:solidFill>
                        <a:latin typeface="+mn-lt"/>
                        <a:ea typeface="+mn-ea"/>
                        <a:cs typeface="+mn-cs"/>
                      </a:endParaRPr>
                    </a:p>
                  </a:txBody>
                  <a:tcPr marL="130018" marR="130018" marT="64997" marB="64997"/>
                </a:tc>
                <a:tc>
                  <a:txBody>
                    <a:bodyPr/>
                    <a:lstStyle/>
                    <a:p>
                      <a:pPr marL="0" algn="ctr" defTabSz="914400" rtl="0" eaLnBrk="1" latinLnBrk="0" hangingPunct="1"/>
                      <a:r>
                        <a:rPr lang="en-US" sz="1300" kern="1200" dirty="0" smtClean="0"/>
                        <a:t>Date</a:t>
                      </a:r>
                      <a:endParaRPr lang="en-US" sz="1300" b="1" kern="1200" dirty="0">
                        <a:solidFill>
                          <a:schemeClr val="dk1"/>
                        </a:solidFill>
                        <a:latin typeface="+mn-lt"/>
                        <a:ea typeface="+mn-ea"/>
                        <a:cs typeface="+mn-cs"/>
                      </a:endParaRPr>
                    </a:p>
                  </a:txBody>
                  <a:tcPr marL="130018" marR="130018" marT="64997" marB="64997"/>
                </a:tc>
              </a:tr>
              <a:tr h="265326">
                <a:tc>
                  <a:txBody>
                    <a:bodyPr/>
                    <a:lstStyle/>
                    <a:p>
                      <a:pPr marL="53975" indent="0" algn="l" fontAlgn="b"/>
                      <a:r>
                        <a:rPr lang="en-US" sz="1300" b="0" i="0" u="none" strike="noStrike" dirty="0" smtClean="0">
                          <a:solidFill>
                            <a:srgbClr val="000000"/>
                          </a:solidFill>
                          <a:effectLst/>
                          <a:latin typeface="+mn-lt"/>
                        </a:rPr>
                        <a:t>Performance test harness</a:t>
                      </a:r>
                      <a:r>
                        <a:rPr lang="en-US" sz="1300" b="0" i="0" u="none" strike="noStrike" baseline="0" dirty="0" smtClean="0">
                          <a:solidFill>
                            <a:srgbClr val="000000"/>
                          </a:solidFill>
                          <a:effectLst/>
                          <a:latin typeface="+mn-lt"/>
                        </a:rPr>
                        <a:t> smoke test</a:t>
                      </a:r>
                      <a:endParaRPr lang="en-US" sz="1300" b="0" i="0" u="none" strike="noStrike" dirty="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Feb 10,2014</a:t>
                      </a:r>
                      <a:endParaRPr lang="en-US" sz="1300" b="0" i="0" u="none" strike="noStrike" dirty="0">
                        <a:solidFill>
                          <a:srgbClr val="000000"/>
                        </a:solidFill>
                        <a:effectLst/>
                        <a:latin typeface="+mn-lt"/>
                      </a:endParaRPr>
                    </a:p>
                  </a:txBody>
                  <a:tcPr marL="13547" marR="13547" marT="13547" marB="0" anchor="b"/>
                </a:tc>
              </a:tr>
              <a:tr h="213592">
                <a:tc>
                  <a:txBody>
                    <a:bodyPr/>
                    <a:lstStyle/>
                    <a:p>
                      <a:pPr marL="53975" indent="0" algn="l" fontAlgn="b"/>
                      <a:r>
                        <a:rPr lang="en-US" sz="1300" b="0" i="0" u="none" strike="noStrike" dirty="0" smtClean="0">
                          <a:solidFill>
                            <a:srgbClr val="000000"/>
                          </a:solidFill>
                          <a:effectLst/>
                          <a:latin typeface="+mn-lt"/>
                        </a:rPr>
                        <a:t>Feature/function</a:t>
                      </a:r>
                      <a:r>
                        <a:rPr lang="en-US" sz="1300" b="0" i="0" u="none" strike="noStrike" baseline="0" dirty="0" smtClean="0">
                          <a:solidFill>
                            <a:srgbClr val="000000"/>
                          </a:solidFill>
                          <a:effectLst/>
                          <a:latin typeface="+mn-lt"/>
                        </a:rPr>
                        <a:t> definitions and checklist</a:t>
                      </a:r>
                      <a:endParaRPr lang="en-US" sz="1300" b="0" i="0" u="none" strike="noStrike" dirty="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Feb 24, 2014</a:t>
                      </a:r>
                      <a:endParaRPr lang="en-US" sz="1300" b="0" i="0" u="none" strike="noStrike" dirty="0">
                        <a:solidFill>
                          <a:srgbClr val="000000"/>
                        </a:solidFill>
                        <a:effectLst/>
                        <a:latin typeface="+mn-lt"/>
                      </a:endParaRPr>
                    </a:p>
                  </a:txBody>
                  <a:tcPr marL="13547" marR="13547" marT="13547" marB="0" anchor="b"/>
                </a:tc>
              </a:tr>
              <a:tr h="214737">
                <a:tc>
                  <a:txBody>
                    <a:bodyPr/>
                    <a:lstStyle/>
                    <a:p>
                      <a:pPr marL="53975" indent="0" algn="l" fontAlgn="b"/>
                      <a:r>
                        <a:rPr lang="en-US" sz="1300" b="0" i="0" u="none" strike="noStrike" dirty="0" smtClean="0">
                          <a:solidFill>
                            <a:srgbClr val="000000"/>
                          </a:solidFill>
                          <a:effectLst/>
                          <a:latin typeface="+mn-lt"/>
                        </a:rPr>
                        <a:t>POC systems developed</a:t>
                      </a:r>
                      <a:endParaRPr lang="en-US" sz="1300" b="0" i="0" u="none" strike="noStrike" dirty="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Mar</a:t>
                      </a:r>
                      <a:r>
                        <a:rPr lang="en-US" sz="1300" b="0" i="0" u="none" strike="noStrike" baseline="0" dirty="0" smtClean="0">
                          <a:solidFill>
                            <a:srgbClr val="000000"/>
                          </a:solidFill>
                          <a:effectLst/>
                          <a:latin typeface="+mn-lt"/>
                        </a:rPr>
                        <a:t> 24, 2014</a:t>
                      </a:r>
                      <a:endParaRPr lang="en-US" sz="1300" b="0" i="0" u="none" strike="noStrike" dirty="0">
                        <a:solidFill>
                          <a:srgbClr val="000000"/>
                        </a:solidFill>
                        <a:effectLst/>
                        <a:latin typeface="+mn-lt"/>
                      </a:endParaRPr>
                    </a:p>
                  </a:txBody>
                  <a:tcPr marL="13547" marR="13547" marT="13547" marB="0" anchor="b"/>
                </a:tc>
              </a:tr>
              <a:tr h="213592">
                <a:tc>
                  <a:txBody>
                    <a:bodyPr/>
                    <a:lstStyle/>
                    <a:p>
                      <a:pPr marL="53975" indent="0" algn="l" fontAlgn="b"/>
                      <a:r>
                        <a:rPr lang="en-US" sz="1300" b="0" i="0" u="none" strike="noStrike" dirty="0" smtClean="0">
                          <a:solidFill>
                            <a:srgbClr val="000000"/>
                          </a:solidFill>
                          <a:effectLst/>
                          <a:latin typeface="+mn-lt"/>
                        </a:rPr>
                        <a:t>Feature/function checklist and deviance</a:t>
                      </a:r>
                      <a:r>
                        <a:rPr lang="en-US" sz="1300" b="0" i="0" u="none" strike="noStrike" baseline="0" dirty="0" smtClean="0">
                          <a:solidFill>
                            <a:srgbClr val="000000"/>
                          </a:solidFill>
                          <a:effectLst/>
                          <a:latin typeface="+mn-lt"/>
                        </a:rPr>
                        <a:t> analysis for POCs</a:t>
                      </a:r>
                      <a:endParaRPr lang="en-US" sz="1300" b="0" i="0" u="none" strike="noStrike" dirty="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Apr 7,2014</a:t>
                      </a:r>
                      <a:endParaRPr lang="en-US" sz="1300" b="0" i="0" u="none" strike="noStrike" dirty="0">
                        <a:solidFill>
                          <a:srgbClr val="000000"/>
                        </a:solidFill>
                        <a:effectLst/>
                        <a:latin typeface="+mn-lt"/>
                      </a:endParaRPr>
                    </a:p>
                  </a:txBody>
                  <a:tcPr marL="13547" marR="13547" marT="13547" marB="0" anchor="b"/>
                </a:tc>
              </a:tr>
              <a:tr h="213592">
                <a:tc>
                  <a:txBody>
                    <a:bodyPr/>
                    <a:lstStyle/>
                    <a:p>
                      <a:pPr marL="53975" indent="0" algn="l" fontAlgn="b"/>
                      <a:r>
                        <a:rPr lang="en-US" sz="1300" b="0" i="0" u="none" strike="noStrike" dirty="0" smtClean="0">
                          <a:solidFill>
                            <a:srgbClr val="000000"/>
                          </a:solidFill>
                          <a:effectLst/>
                          <a:latin typeface="+mn-lt"/>
                        </a:rPr>
                        <a:t>Alternative search solution cost/benefit analysis</a:t>
                      </a:r>
                      <a:endParaRPr lang="en-US" sz="1300" b="0" i="0" u="none" strike="noStrike" dirty="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Apr 21, 2014</a:t>
                      </a:r>
                      <a:endParaRPr lang="en-US" sz="1300" b="0" i="0" u="none" strike="noStrike" dirty="0">
                        <a:solidFill>
                          <a:srgbClr val="000000"/>
                        </a:solidFill>
                        <a:effectLst/>
                        <a:latin typeface="+mn-lt"/>
                      </a:endParaRPr>
                    </a:p>
                  </a:txBody>
                  <a:tcPr marL="13547" marR="13547" marT="13547" marB="0" anchor="b"/>
                </a:tc>
              </a:tr>
              <a:tr h="213592">
                <a:tc>
                  <a:txBody>
                    <a:bodyPr/>
                    <a:lstStyle/>
                    <a:p>
                      <a:pPr marL="53975" indent="0" algn="l" fontAlgn="b"/>
                      <a:r>
                        <a:rPr lang="en-US" sz="1300" b="0" i="0" u="none" strike="noStrike" dirty="0" smtClean="0">
                          <a:solidFill>
                            <a:srgbClr val="000000"/>
                          </a:solidFill>
                          <a:effectLst/>
                          <a:latin typeface="+mn-lt"/>
                        </a:rPr>
                        <a:t>Draft  Business</a:t>
                      </a:r>
                      <a:r>
                        <a:rPr lang="en-US" sz="1300" b="0" i="0" u="none" strike="noStrike" baseline="0" dirty="0" smtClean="0">
                          <a:solidFill>
                            <a:srgbClr val="000000"/>
                          </a:solidFill>
                          <a:effectLst/>
                          <a:latin typeface="+mn-lt"/>
                        </a:rPr>
                        <a:t> Case as input for Hothouse</a:t>
                      </a:r>
                      <a:endParaRPr lang="en-US" sz="1300" b="0" i="0" u="none" strike="noStrike" dirty="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Apr 21, 2014</a:t>
                      </a:r>
                      <a:endParaRPr lang="en-US" sz="1300" b="0" i="0" u="none" strike="noStrike" dirty="0">
                        <a:solidFill>
                          <a:srgbClr val="000000"/>
                        </a:solidFill>
                        <a:effectLst/>
                        <a:latin typeface="+mn-lt"/>
                      </a:endParaRPr>
                    </a:p>
                  </a:txBody>
                  <a:tcPr marL="13547" marR="13547" marT="13547"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675349"/>
              </p:ext>
            </p:extLst>
          </p:nvPr>
        </p:nvGraphicFramePr>
        <p:xfrm>
          <a:off x="6774143" y="1600200"/>
          <a:ext cx="6055966" cy="1844907"/>
        </p:xfrm>
        <a:graphic>
          <a:graphicData uri="http://schemas.openxmlformats.org/drawingml/2006/table">
            <a:tbl>
              <a:tblPr firstRow="1" bandRow="1">
                <a:tableStyleId>{E8B1032C-EA38-4F05-BA0D-38AFFFC7BED3}</a:tableStyleId>
              </a:tblPr>
              <a:tblGrid>
                <a:gridCol w="6055966"/>
              </a:tblGrid>
              <a:tr h="325046">
                <a:tc>
                  <a:txBody>
                    <a:bodyPr/>
                    <a:lstStyle/>
                    <a:p>
                      <a:pPr algn="ctr"/>
                      <a:r>
                        <a:rPr lang="en-US" sz="1300" dirty="0" smtClean="0"/>
                        <a:t>Current Status Summary</a:t>
                      </a:r>
                      <a:endParaRPr lang="en-US" sz="1300" dirty="0"/>
                    </a:p>
                  </a:txBody>
                  <a:tcPr marL="130020" marR="130020" marT="64987" marB="64987"/>
                </a:tc>
              </a:tr>
              <a:tr h="1495478">
                <a:tc>
                  <a:txBody>
                    <a:bodyPr/>
                    <a:lstStyle/>
                    <a:p>
                      <a:pPr marL="53975" indent="-53975">
                        <a:buFont typeface="Arial" pitchFamily="34" charset="0"/>
                        <a:buChar char="•"/>
                      </a:pPr>
                      <a:r>
                        <a:rPr lang="en-US" sz="1300" dirty="0" smtClean="0"/>
                        <a:t>Technology scoring done with final sizing/cost information</a:t>
                      </a:r>
                    </a:p>
                    <a:p>
                      <a:pPr marL="53975" indent="-53975">
                        <a:buFont typeface="Arial" pitchFamily="34" charset="0"/>
                        <a:buChar char="•"/>
                      </a:pPr>
                      <a:r>
                        <a:rPr lang="en-US" sz="1300" dirty="0" smtClean="0"/>
                        <a:t>Captured data on load times</a:t>
                      </a:r>
                      <a:r>
                        <a:rPr lang="en-US" sz="1300" baseline="0" dirty="0" smtClean="0"/>
                        <a:t> and performance </a:t>
                      </a:r>
                      <a:r>
                        <a:rPr lang="en-US" sz="1300" dirty="0" smtClean="0"/>
                        <a:t>test results</a:t>
                      </a:r>
                    </a:p>
                    <a:p>
                      <a:pPr marL="53975" indent="-53975">
                        <a:buFont typeface="Arial" pitchFamily="34" charset="0"/>
                        <a:buChar char="•"/>
                      </a:pPr>
                      <a:r>
                        <a:rPr lang="en-US" sz="1300" dirty="0" smtClean="0"/>
                        <a:t>Completed Feature/Functions checklists</a:t>
                      </a:r>
                      <a:r>
                        <a:rPr lang="en-US" sz="1300" baseline="0" dirty="0" smtClean="0"/>
                        <a:t> and architecture documentation</a:t>
                      </a:r>
                      <a:endParaRPr lang="en-US" sz="1300" dirty="0" smtClean="0"/>
                    </a:p>
                    <a:p>
                      <a:pPr marL="53975" indent="-53975">
                        <a:buFont typeface="Arial" pitchFamily="34" charset="0"/>
                        <a:buChar char="•"/>
                      </a:pPr>
                      <a:r>
                        <a:rPr lang="en-US" sz="1300" dirty="0" smtClean="0"/>
                        <a:t>Preliminary schedule for the release prepared</a:t>
                      </a:r>
                    </a:p>
                    <a:p>
                      <a:pPr marL="53975" indent="-53975">
                        <a:buFont typeface="Arial" pitchFamily="34" charset="0"/>
                        <a:buChar char="•"/>
                      </a:pPr>
                      <a:r>
                        <a:rPr lang="en-US" sz="1300" dirty="0" smtClean="0"/>
                        <a:t>High Availability and Disaster Recovery support folded into the </a:t>
                      </a:r>
                      <a:r>
                        <a:rPr lang="en-US" sz="1300" dirty="0" err="1" smtClean="0"/>
                        <a:t>sizings</a:t>
                      </a:r>
                      <a:endParaRPr lang="en-US" sz="1300" dirty="0" smtClean="0"/>
                    </a:p>
                    <a:p>
                      <a:pPr marL="53975" indent="-53975">
                        <a:buFont typeface="Arial" pitchFamily="34" charset="0"/>
                        <a:buChar char="•"/>
                      </a:pPr>
                      <a:r>
                        <a:rPr lang="en-US" sz="1300" dirty="0" smtClean="0"/>
                        <a:t>Finalized cloud hosting and logistics</a:t>
                      </a:r>
                    </a:p>
                    <a:p>
                      <a:pPr marL="53975" indent="-53975">
                        <a:buFont typeface="Arial" pitchFamily="34" charset="0"/>
                        <a:buChar char="•"/>
                      </a:pPr>
                      <a:r>
                        <a:rPr lang="en-US" sz="1300" dirty="0" smtClean="0"/>
                        <a:t>Business</a:t>
                      </a:r>
                      <a:r>
                        <a:rPr lang="en-US" sz="1300" baseline="0" dirty="0" smtClean="0"/>
                        <a:t> Case proposal completed for review at the Hothouse</a:t>
                      </a:r>
                      <a:endParaRPr lang="en-US" sz="1300" dirty="0" smtClean="0"/>
                    </a:p>
                  </a:txBody>
                  <a:tcPr marL="130020" marR="130020" marT="64987" marB="64987"/>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41985551"/>
              </p:ext>
            </p:extLst>
          </p:nvPr>
        </p:nvGraphicFramePr>
        <p:xfrm>
          <a:off x="87461" y="5446694"/>
          <a:ext cx="6647860" cy="2974839"/>
        </p:xfrm>
        <a:graphic>
          <a:graphicData uri="http://schemas.openxmlformats.org/drawingml/2006/table">
            <a:tbl>
              <a:tblPr firstRow="1" bandRow="1">
                <a:tableStyleId>{E8B1032C-EA38-4F05-BA0D-38AFFFC7BED3}</a:tableStyleId>
              </a:tblPr>
              <a:tblGrid>
                <a:gridCol w="3323930"/>
                <a:gridCol w="3323930"/>
              </a:tblGrid>
              <a:tr h="325120">
                <a:tc gridSpan="2">
                  <a:txBody>
                    <a:bodyPr/>
                    <a:lstStyle/>
                    <a:p>
                      <a:pPr algn="ctr"/>
                      <a:r>
                        <a:rPr lang="en-US" sz="1300" dirty="0" smtClean="0"/>
                        <a:t>Key Team Members</a:t>
                      </a:r>
                      <a:endParaRPr lang="en-US" sz="1300" dirty="0">
                        <a:latin typeface="+mn-lt"/>
                      </a:endParaRPr>
                    </a:p>
                  </a:txBody>
                  <a:tcPr marL="65024" marR="65024" marT="65024" marB="65024"/>
                </a:tc>
                <a:tc hMerge="1">
                  <a:txBody>
                    <a:bodyPr/>
                    <a:lstStyle/>
                    <a:p>
                      <a:endParaRPr lang="en-US"/>
                    </a:p>
                  </a:txBody>
                  <a:tcPr/>
                </a:tc>
              </a:tr>
              <a:tr h="325120">
                <a:tc>
                  <a:txBody>
                    <a:bodyPr/>
                    <a:lstStyle/>
                    <a:p>
                      <a:pPr marL="0" marR="0" algn="ctr">
                        <a:spcBef>
                          <a:spcPts val="0"/>
                        </a:spcBef>
                        <a:spcAft>
                          <a:spcPts val="0"/>
                        </a:spcAft>
                        <a:tabLst>
                          <a:tab pos="2743200" algn="ctr"/>
                          <a:tab pos="5486400" algn="r"/>
                          <a:tab pos="457200" algn="l"/>
                        </a:tabLst>
                      </a:pPr>
                      <a:r>
                        <a:rPr lang="en-US" sz="1300" b="1" dirty="0" smtClean="0">
                          <a:effectLst/>
                        </a:rPr>
                        <a:t>Name</a:t>
                      </a:r>
                      <a:endParaRPr lang="en-US" sz="1300" b="1" dirty="0">
                        <a:effectLst/>
                        <a:latin typeface="+mn-lt"/>
                        <a:ea typeface="Times New Roman"/>
                        <a:cs typeface="Times New Roman"/>
                      </a:endParaRPr>
                    </a:p>
                  </a:txBody>
                  <a:tcPr marL="65024" marR="65024" marT="65024" marB="65024"/>
                </a:tc>
                <a:tc>
                  <a:txBody>
                    <a:bodyPr/>
                    <a:lstStyle/>
                    <a:p>
                      <a:pPr algn="ctr"/>
                      <a:r>
                        <a:rPr lang="en-US" sz="1300" b="1" dirty="0" smtClean="0"/>
                        <a:t>Role</a:t>
                      </a:r>
                      <a:endParaRPr lang="en-US" sz="1300" b="1" dirty="0">
                        <a:latin typeface="+mn-lt"/>
                      </a:endParaRPr>
                    </a:p>
                  </a:txBody>
                  <a:tcPr marL="65024" marR="65024" marT="65024" marB="65024"/>
                </a:tc>
              </a:tr>
              <a:tr h="349495">
                <a:tc>
                  <a:txBody>
                    <a:bodyPr/>
                    <a:lstStyle/>
                    <a:p>
                      <a:pPr marL="53975" marR="0" indent="0" algn="l">
                        <a:spcBef>
                          <a:spcPts val="0"/>
                        </a:spcBef>
                        <a:spcAft>
                          <a:spcPts val="0"/>
                        </a:spcAft>
                        <a:tabLst>
                          <a:tab pos="2743200" algn="ctr"/>
                          <a:tab pos="5486400" algn="r"/>
                          <a:tab pos="457200" algn="l"/>
                        </a:tabLst>
                      </a:pPr>
                      <a:r>
                        <a:rPr lang="en-US" sz="1300" smtClean="0">
                          <a:effectLst/>
                        </a:rPr>
                        <a:t>Brad Allen</a:t>
                      </a:r>
                      <a:endParaRPr lang="en-US" sz="1300" dirty="0">
                        <a:effectLst/>
                        <a:latin typeface="+mn-lt"/>
                        <a:ea typeface="Times New Roman"/>
                        <a:cs typeface="Times New Roman"/>
                      </a:endParaRPr>
                    </a:p>
                  </a:txBody>
                  <a:tcPr marL="65024" marR="65024" marT="65024" marB="65024"/>
                </a:tc>
                <a:tc>
                  <a:txBody>
                    <a:bodyPr/>
                    <a:lstStyle/>
                    <a:p>
                      <a:r>
                        <a:rPr lang="en-US" sz="1300" dirty="0" smtClean="0"/>
                        <a:t>Chair</a:t>
                      </a:r>
                      <a:endParaRPr lang="en-US" sz="1300" dirty="0">
                        <a:latin typeface="+mn-lt"/>
                      </a:endParaRPr>
                    </a:p>
                  </a:txBody>
                  <a:tcPr marL="65024" marR="65024" marT="65024" marB="65024"/>
                </a:tc>
              </a:tr>
              <a:tr h="325120">
                <a:tc>
                  <a:txBody>
                    <a:bodyPr/>
                    <a:lstStyle/>
                    <a:p>
                      <a:pPr marL="53975" marR="0" indent="0" algn="l">
                        <a:spcBef>
                          <a:spcPts val="0"/>
                        </a:spcBef>
                        <a:spcAft>
                          <a:spcPts val="0"/>
                        </a:spcAft>
                        <a:tabLst>
                          <a:tab pos="2743200" algn="ctr"/>
                          <a:tab pos="5486400" algn="r"/>
                          <a:tab pos="457200" algn="l"/>
                        </a:tabLst>
                      </a:pPr>
                      <a:r>
                        <a:rPr lang="en-US" sz="1300" dirty="0" smtClean="0">
                          <a:effectLst/>
                          <a:latin typeface="+mn-lt"/>
                          <a:ea typeface="Times New Roman"/>
                          <a:cs typeface="Times New Roman"/>
                        </a:rPr>
                        <a:t>Mark Kortekaas</a:t>
                      </a:r>
                      <a:endParaRPr lang="en-US" sz="1300" dirty="0">
                        <a:effectLst/>
                        <a:latin typeface="+mn-lt"/>
                        <a:ea typeface="Times New Roman"/>
                        <a:cs typeface="Times New Roman"/>
                      </a:endParaRPr>
                    </a:p>
                  </a:txBody>
                  <a:tcPr marL="65024" marR="65024" marT="65024" marB="65024"/>
                </a:tc>
                <a:tc>
                  <a:txBody>
                    <a:bodyPr/>
                    <a:lstStyle/>
                    <a:p>
                      <a:r>
                        <a:rPr lang="en-US" sz="1300" dirty="0" smtClean="0">
                          <a:latin typeface="+mn-lt"/>
                        </a:rPr>
                        <a:t>Technology</a:t>
                      </a:r>
                      <a:r>
                        <a:rPr lang="en-US" sz="1300" baseline="0" dirty="0" smtClean="0">
                          <a:latin typeface="+mn-lt"/>
                        </a:rPr>
                        <a:t> Owner</a:t>
                      </a:r>
                      <a:endParaRPr lang="en-US" sz="1300" dirty="0">
                        <a:latin typeface="+mn-lt"/>
                      </a:endParaRPr>
                    </a:p>
                  </a:txBody>
                  <a:tcPr marL="65024" marR="65024" marT="65024" marB="65024"/>
                </a:tc>
              </a:tr>
              <a:tr h="325120">
                <a:tc>
                  <a:txBody>
                    <a:bodyPr/>
                    <a:lstStyle/>
                    <a:p>
                      <a:pPr marL="53975" marR="0" indent="0" algn="l">
                        <a:spcBef>
                          <a:spcPts val="0"/>
                        </a:spcBef>
                        <a:spcAft>
                          <a:spcPts val="0"/>
                        </a:spcAft>
                        <a:tabLst>
                          <a:tab pos="2743200" algn="ctr"/>
                          <a:tab pos="5486400" algn="r"/>
                          <a:tab pos="457200" algn="l"/>
                        </a:tabLst>
                      </a:pPr>
                      <a:r>
                        <a:rPr lang="en-US" sz="1300" dirty="0" smtClean="0">
                          <a:effectLst/>
                          <a:latin typeface="+mn-lt"/>
                          <a:ea typeface="Times New Roman"/>
                          <a:cs typeface="Times New Roman"/>
                        </a:rPr>
                        <a:t>Chris Shillum </a:t>
                      </a:r>
                      <a:endParaRPr lang="en-US" sz="1300" dirty="0">
                        <a:effectLst/>
                        <a:latin typeface="+mn-lt"/>
                        <a:ea typeface="Times New Roman"/>
                        <a:cs typeface="Times New Roman"/>
                      </a:endParaRPr>
                    </a:p>
                  </a:txBody>
                  <a:tcPr marL="65024" marR="65024" marT="65024" marB="65024"/>
                </a:tc>
                <a:tc>
                  <a:txBody>
                    <a:bodyPr/>
                    <a:lstStyle/>
                    <a:p>
                      <a:r>
                        <a:rPr lang="en-US" sz="1300" dirty="0" smtClean="0">
                          <a:latin typeface="+mn-lt"/>
                        </a:rPr>
                        <a:t>Product Owner</a:t>
                      </a:r>
                      <a:endParaRPr lang="en-US" sz="1300" dirty="0">
                        <a:latin typeface="+mn-lt"/>
                      </a:endParaRPr>
                    </a:p>
                  </a:txBody>
                  <a:tcPr marL="65024" marR="65024" marT="65024" marB="65024"/>
                </a:tc>
              </a:tr>
              <a:tr h="325120">
                <a:tc>
                  <a:txBody>
                    <a:bodyPr/>
                    <a:lstStyle/>
                    <a:p>
                      <a:pPr marL="53975" marR="0" indent="0" algn="l">
                        <a:spcBef>
                          <a:spcPts val="0"/>
                        </a:spcBef>
                        <a:spcAft>
                          <a:spcPts val="0"/>
                        </a:spcAft>
                        <a:tabLst>
                          <a:tab pos="2743200" algn="ctr"/>
                          <a:tab pos="5486400" algn="r"/>
                          <a:tab pos="457200" algn="l"/>
                        </a:tabLst>
                      </a:pPr>
                      <a:r>
                        <a:rPr lang="en-US" sz="1300" dirty="0" smtClean="0">
                          <a:effectLst/>
                          <a:latin typeface="+mn-lt"/>
                          <a:ea typeface="Times New Roman"/>
                          <a:cs typeface="Times New Roman"/>
                        </a:rPr>
                        <a:t>Eric Swenson</a:t>
                      </a:r>
                      <a:endParaRPr lang="en-US" sz="1300" dirty="0">
                        <a:effectLst/>
                        <a:latin typeface="+mn-lt"/>
                        <a:ea typeface="Times New Roman"/>
                        <a:cs typeface="Times New Roman"/>
                      </a:endParaRPr>
                    </a:p>
                  </a:txBody>
                  <a:tcPr marL="65024" marR="65024" marT="65024" marB="65024"/>
                </a:tc>
                <a:tc>
                  <a:txBody>
                    <a:bodyPr/>
                    <a:lstStyle/>
                    <a:p>
                      <a:r>
                        <a:rPr lang="en-US" sz="1300" dirty="0" smtClean="0">
                          <a:latin typeface="+mn-lt"/>
                        </a:rPr>
                        <a:t>Scopus</a:t>
                      </a:r>
                      <a:r>
                        <a:rPr lang="en-US" sz="1300" baseline="0" dirty="0" smtClean="0">
                          <a:latin typeface="+mn-lt"/>
                        </a:rPr>
                        <a:t> Representative</a:t>
                      </a:r>
                      <a:endParaRPr lang="en-US" sz="1300" dirty="0">
                        <a:latin typeface="+mn-lt"/>
                      </a:endParaRPr>
                    </a:p>
                  </a:txBody>
                  <a:tcPr marL="65024" marR="65024" marT="65024" marB="65024"/>
                </a:tc>
              </a:tr>
              <a:tr h="325120">
                <a:tc>
                  <a:txBody>
                    <a:bodyPr/>
                    <a:lstStyle/>
                    <a:p>
                      <a:pPr marL="53975" marR="0" indent="0" algn="l">
                        <a:spcBef>
                          <a:spcPts val="0"/>
                        </a:spcBef>
                        <a:spcAft>
                          <a:spcPts val="0"/>
                        </a:spcAft>
                        <a:tabLst>
                          <a:tab pos="2743200" algn="ctr"/>
                          <a:tab pos="5486400" algn="r"/>
                          <a:tab pos="457200" algn="l"/>
                        </a:tabLst>
                      </a:pPr>
                      <a:r>
                        <a:rPr lang="en-US" sz="1300" dirty="0" smtClean="0">
                          <a:effectLst/>
                        </a:rPr>
                        <a:t>Dave Benson</a:t>
                      </a:r>
                      <a:endParaRPr lang="en-US" sz="1300" dirty="0">
                        <a:effectLst/>
                        <a:latin typeface="+mn-lt"/>
                        <a:ea typeface="Times New Roman"/>
                        <a:cs typeface="Times New Roman"/>
                      </a:endParaRPr>
                    </a:p>
                  </a:txBody>
                  <a:tcPr marL="65024" marR="65024" marT="65024" marB="65024"/>
                </a:tc>
                <a:tc>
                  <a:txBody>
                    <a:bodyPr/>
                    <a:lstStyle/>
                    <a:p>
                      <a:r>
                        <a:rPr lang="en-US" sz="1300" dirty="0" smtClean="0">
                          <a:latin typeface="+mn-lt"/>
                        </a:rPr>
                        <a:t>Finance</a:t>
                      </a:r>
                      <a:endParaRPr lang="en-US" sz="1300" dirty="0">
                        <a:latin typeface="+mn-lt"/>
                      </a:endParaRPr>
                    </a:p>
                  </a:txBody>
                  <a:tcPr marL="65024" marR="65024" marT="65024" marB="65024"/>
                </a:tc>
              </a:tr>
              <a:tr h="325120">
                <a:tc>
                  <a:txBody>
                    <a:bodyPr/>
                    <a:lstStyle/>
                    <a:p>
                      <a:pPr marL="53975" marR="0" indent="0" algn="l" defTabSz="914400" rtl="0" eaLnBrk="1" fontAlgn="auto" latinLnBrk="0" hangingPunct="1">
                        <a:lnSpc>
                          <a:spcPct val="100000"/>
                        </a:lnSpc>
                        <a:spcBef>
                          <a:spcPts val="0"/>
                        </a:spcBef>
                        <a:spcAft>
                          <a:spcPts val="0"/>
                        </a:spcAft>
                        <a:buClrTx/>
                        <a:buSzTx/>
                        <a:buFontTx/>
                        <a:buNone/>
                        <a:tabLst>
                          <a:tab pos="2743200" algn="ctr"/>
                          <a:tab pos="5486400" algn="r"/>
                          <a:tab pos="457200" algn="l"/>
                        </a:tabLst>
                        <a:defRPr/>
                      </a:pPr>
                      <a:r>
                        <a:rPr lang="en-US" sz="1300" dirty="0" smtClean="0">
                          <a:effectLst/>
                        </a:rPr>
                        <a:t>Darin McBeath</a:t>
                      </a:r>
                      <a:endParaRPr lang="en-US" sz="1300" dirty="0" smtClean="0">
                        <a:effectLst/>
                        <a:latin typeface="+mn-lt"/>
                        <a:ea typeface="Times New Roman"/>
                        <a:cs typeface="Times New Roman"/>
                      </a:endParaRPr>
                    </a:p>
                  </a:txBody>
                  <a:tcPr marL="65024" marR="65024" marT="65024" marB="65024"/>
                </a:tc>
                <a:tc>
                  <a:txBody>
                    <a:bodyPr/>
                    <a:lstStyle/>
                    <a:p>
                      <a:r>
                        <a:rPr lang="en-US" sz="1300" dirty="0" smtClean="0">
                          <a:latin typeface="+mn-lt"/>
                        </a:rPr>
                        <a:t>Project Architect</a:t>
                      </a:r>
                      <a:endParaRPr lang="en-US" sz="1300" dirty="0">
                        <a:latin typeface="+mn-lt"/>
                      </a:endParaRPr>
                    </a:p>
                  </a:txBody>
                  <a:tcPr marL="65024" marR="65024" marT="65024" marB="65024"/>
                </a:tc>
              </a:tr>
              <a:tr h="325120">
                <a:tc>
                  <a:txBody>
                    <a:bodyPr/>
                    <a:lstStyle/>
                    <a:p>
                      <a:pPr marL="53975" marR="0" indent="0" algn="l">
                        <a:spcBef>
                          <a:spcPts val="0"/>
                        </a:spcBef>
                        <a:spcAft>
                          <a:spcPts val="0"/>
                        </a:spcAft>
                        <a:tabLst>
                          <a:tab pos="2743200" algn="ctr"/>
                          <a:tab pos="5486400" algn="r"/>
                          <a:tab pos="457200" algn="l"/>
                        </a:tabLst>
                      </a:pPr>
                      <a:r>
                        <a:rPr lang="en-US" sz="1300" dirty="0" smtClean="0">
                          <a:effectLst/>
                        </a:rPr>
                        <a:t>Jim Slaton</a:t>
                      </a:r>
                      <a:endParaRPr lang="en-US" sz="1300" dirty="0">
                        <a:effectLst/>
                        <a:latin typeface="+mn-lt"/>
                        <a:ea typeface="Times New Roman"/>
                        <a:cs typeface="Times New Roman"/>
                      </a:endParaRPr>
                    </a:p>
                  </a:txBody>
                  <a:tcPr marL="65024" marR="65024" marT="65024" marB="65024"/>
                </a:tc>
                <a:tc>
                  <a:txBody>
                    <a:bodyPr/>
                    <a:lstStyle/>
                    <a:p>
                      <a:r>
                        <a:rPr lang="en-US" sz="1300" dirty="0" smtClean="0">
                          <a:latin typeface="+mn-lt"/>
                        </a:rPr>
                        <a:t>Analysis &amp; Planning Lead </a:t>
                      </a:r>
                      <a:endParaRPr lang="en-US" sz="1300" dirty="0">
                        <a:latin typeface="+mn-lt"/>
                      </a:endParaRPr>
                    </a:p>
                  </a:txBody>
                  <a:tcPr marL="65024" marR="65024" marT="65024" marB="65024"/>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62372544"/>
              </p:ext>
            </p:extLst>
          </p:nvPr>
        </p:nvGraphicFramePr>
        <p:xfrm>
          <a:off x="6783848" y="3618182"/>
          <a:ext cx="6046260" cy="1809700"/>
        </p:xfrm>
        <a:graphic>
          <a:graphicData uri="http://schemas.openxmlformats.org/drawingml/2006/table">
            <a:tbl>
              <a:tblPr firstRow="1" bandRow="1">
                <a:tableStyleId>{E8B1032C-EA38-4F05-BA0D-38AFFFC7BED3}</a:tableStyleId>
              </a:tblPr>
              <a:tblGrid>
                <a:gridCol w="5052552"/>
                <a:gridCol w="993708"/>
              </a:tblGrid>
              <a:tr h="334898">
                <a:tc>
                  <a:txBody>
                    <a:bodyPr/>
                    <a:lstStyle/>
                    <a:p>
                      <a:pPr algn="ctr"/>
                      <a:r>
                        <a:rPr lang="en-US" sz="1300" dirty="0" smtClean="0"/>
                        <a:t>                      Milestones</a:t>
                      </a:r>
                    </a:p>
                  </a:txBody>
                  <a:tcPr marL="130017" marR="130017" marT="65070" marB="65070"/>
                </a:tc>
                <a:tc>
                  <a:txBody>
                    <a:bodyPr/>
                    <a:lstStyle/>
                    <a:p>
                      <a:pPr algn="ctr"/>
                      <a:r>
                        <a:rPr lang="en-US" sz="1300" dirty="0" smtClean="0"/>
                        <a:t>Date</a:t>
                      </a:r>
                      <a:endParaRPr lang="en-US" sz="1300" b="1" dirty="0"/>
                    </a:p>
                  </a:txBody>
                  <a:tcPr marL="130017" marR="130017" marT="65070" marB="65070"/>
                </a:tc>
              </a:tr>
              <a:tr h="244449">
                <a:tc>
                  <a:txBody>
                    <a:bodyPr/>
                    <a:lstStyle/>
                    <a:p>
                      <a:pPr marL="115888" marR="0" indent="0" algn="l" defTabSz="914400" rtl="0" eaLnBrk="1" fontAlgn="b" latinLnBrk="0" hangingPunct="1">
                        <a:lnSpc>
                          <a:spcPct val="100000"/>
                        </a:lnSpc>
                        <a:spcBef>
                          <a:spcPts val="0"/>
                        </a:spcBef>
                        <a:spcAft>
                          <a:spcPts val="0"/>
                        </a:spcAft>
                        <a:buClrTx/>
                        <a:buSzTx/>
                        <a:buFontTx/>
                        <a:buNone/>
                        <a:tabLst/>
                        <a:defRPr/>
                      </a:pPr>
                      <a:r>
                        <a:rPr lang="en-US" sz="1300" b="0" i="0" u="none" strike="noStrike" dirty="0" smtClean="0">
                          <a:solidFill>
                            <a:srgbClr val="000000"/>
                          </a:solidFill>
                          <a:effectLst/>
                          <a:latin typeface="+mn-lt"/>
                        </a:rPr>
                        <a:t>Hothouse</a:t>
                      </a:r>
                    </a:p>
                  </a:txBody>
                  <a:tcPr marL="13547" marR="13547" marT="13547" marB="0" anchor="b"/>
                </a:tc>
                <a:tc>
                  <a:txBody>
                    <a:bodyPr/>
                    <a:lstStyle/>
                    <a:p>
                      <a:pPr algn="l" fontAlgn="b"/>
                      <a:r>
                        <a:rPr lang="en-US" sz="1300" b="0" i="0" u="none" strike="noStrike" dirty="0" smtClean="0">
                          <a:solidFill>
                            <a:srgbClr val="000000"/>
                          </a:solidFill>
                          <a:effectLst/>
                          <a:latin typeface="+mn-lt"/>
                        </a:rPr>
                        <a:t>June 18, 2014</a:t>
                      </a:r>
                      <a:endParaRPr lang="en-US" sz="1300" b="0" i="0" u="none" strike="noStrike" dirty="0">
                        <a:solidFill>
                          <a:srgbClr val="000000"/>
                        </a:solidFill>
                        <a:effectLst/>
                        <a:latin typeface="+mn-lt"/>
                      </a:endParaRPr>
                    </a:p>
                  </a:txBody>
                  <a:tcPr marL="13547" marR="13547" marT="13547" marB="0" anchor="b"/>
                </a:tc>
              </a:tr>
              <a:tr h="222071">
                <a:tc>
                  <a:txBody>
                    <a:bodyPr/>
                    <a:lstStyle/>
                    <a:p>
                      <a:pPr marL="115888" marR="0" indent="0" algn="l" defTabSz="914400" rtl="0" eaLnBrk="1" fontAlgn="b" latinLnBrk="0" hangingPunct="1">
                        <a:lnSpc>
                          <a:spcPct val="100000"/>
                        </a:lnSpc>
                        <a:spcBef>
                          <a:spcPts val="0"/>
                        </a:spcBef>
                        <a:spcAft>
                          <a:spcPts val="0"/>
                        </a:spcAft>
                        <a:buClrTx/>
                        <a:buSzTx/>
                        <a:buFontTx/>
                        <a:buNone/>
                        <a:tabLst/>
                        <a:defRPr/>
                      </a:pPr>
                      <a:r>
                        <a:rPr lang="en-US" sz="1300" b="0" i="0" u="none" strike="noStrike" dirty="0" smtClean="0">
                          <a:solidFill>
                            <a:srgbClr val="000000"/>
                          </a:solidFill>
                          <a:effectLst/>
                          <a:latin typeface="+mn-lt"/>
                        </a:rPr>
                        <a:t>Business Case  Ready for Review/Approval</a:t>
                      </a:r>
                      <a:r>
                        <a:rPr lang="en-US" sz="1300" b="0" i="0" u="none" strike="noStrike" baseline="0" dirty="0" smtClean="0">
                          <a:solidFill>
                            <a:srgbClr val="000000"/>
                          </a:solidFill>
                          <a:effectLst/>
                          <a:latin typeface="+mn-lt"/>
                        </a:rPr>
                        <a:t> </a:t>
                      </a:r>
                      <a:endParaRPr lang="en-US" sz="1300" b="0" i="0" u="none" strike="noStrike" dirty="0" smtClean="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July</a:t>
                      </a:r>
                      <a:r>
                        <a:rPr lang="en-US" sz="1300" b="0" i="0" u="none" strike="noStrike" baseline="0" dirty="0" smtClean="0">
                          <a:solidFill>
                            <a:srgbClr val="000000"/>
                          </a:solidFill>
                          <a:effectLst/>
                          <a:latin typeface="+mn-lt"/>
                        </a:rPr>
                        <a:t> 2, 2014</a:t>
                      </a:r>
                      <a:endParaRPr lang="en-US" sz="1300" b="0" i="0" u="none" strike="noStrike" dirty="0">
                        <a:solidFill>
                          <a:srgbClr val="000000"/>
                        </a:solidFill>
                        <a:effectLst/>
                        <a:latin typeface="+mn-lt"/>
                      </a:endParaRPr>
                    </a:p>
                  </a:txBody>
                  <a:tcPr marL="13547" marR="13547" marT="13547" marB="0" anchor="b"/>
                </a:tc>
              </a:tr>
              <a:tr h="304800">
                <a:tc>
                  <a:txBody>
                    <a:bodyPr/>
                    <a:lstStyle/>
                    <a:p>
                      <a:pPr marL="115888" marR="0" indent="0" algn="l" defTabSz="914400" rtl="0" eaLnBrk="1" fontAlgn="b" latinLnBrk="0" hangingPunct="1">
                        <a:lnSpc>
                          <a:spcPct val="100000"/>
                        </a:lnSpc>
                        <a:spcBef>
                          <a:spcPts val="0"/>
                        </a:spcBef>
                        <a:spcAft>
                          <a:spcPts val="0"/>
                        </a:spcAft>
                        <a:buClrTx/>
                        <a:buSzTx/>
                        <a:buFontTx/>
                        <a:buNone/>
                        <a:tabLst/>
                        <a:defRPr/>
                      </a:pPr>
                      <a:r>
                        <a:rPr lang="en-US" sz="1300" b="0" i="0" u="none" strike="noStrike" dirty="0" smtClean="0">
                          <a:solidFill>
                            <a:srgbClr val="000000"/>
                          </a:solidFill>
                          <a:effectLst/>
                          <a:latin typeface="+mn-lt"/>
                        </a:rPr>
                        <a:t>Final Business Case </a:t>
                      </a:r>
                      <a:r>
                        <a:rPr lang="en-US" sz="1300" b="0" i="0" u="none" strike="noStrike" baseline="0" dirty="0" smtClean="0">
                          <a:solidFill>
                            <a:srgbClr val="000000"/>
                          </a:solidFill>
                          <a:effectLst/>
                          <a:latin typeface="+mn-lt"/>
                        </a:rPr>
                        <a:t> Pre-approved/submitted to ELS PGO</a:t>
                      </a:r>
                      <a:endParaRPr lang="en-US" sz="1300" b="0" i="0" u="none" strike="noStrike" dirty="0" smtClean="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July</a:t>
                      </a:r>
                      <a:r>
                        <a:rPr lang="en-US" sz="1300" b="0" i="0" u="none" strike="noStrike" baseline="0" dirty="0" smtClean="0">
                          <a:solidFill>
                            <a:srgbClr val="000000"/>
                          </a:solidFill>
                          <a:effectLst/>
                          <a:latin typeface="+mn-lt"/>
                        </a:rPr>
                        <a:t> 10, 2014</a:t>
                      </a:r>
                      <a:endParaRPr lang="en-US" sz="1300" b="0" i="0" u="none" strike="noStrike" dirty="0">
                        <a:solidFill>
                          <a:srgbClr val="000000"/>
                        </a:solidFill>
                        <a:effectLst/>
                        <a:latin typeface="+mn-lt"/>
                      </a:endParaRPr>
                    </a:p>
                  </a:txBody>
                  <a:tcPr marL="13547" marR="13547" marT="13547" marB="0" anchor="b"/>
                </a:tc>
              </a:tr>
              <a:tr h="249607">
                <a:tc>
                  <a:txBody>
                    <a:bodyPr/>
                    <a:lstStyle/>
                    <a:p>
                      <a:pPr marL="115888" indent="0" algn="l" fontAlgn="b"/>
                      <a:r>
                        <a:rPr lang="en-US" sz="1300" b="0" i="0" u="none" strike="noStrike" dirty="0" smtClean="0">
                          <a:solidFill>
                            <a:srgbClr val="000000"/>
                          </a:solidFill>
                          <a:effectLst/>
                          <a:latin typeface="+mn-lt"/>
                        </a:rPr>
                        <a:t>IRB </a:t>
                      </a:r>
                      <a:endParaRPr lang="en-US" sz="1300" b="0" i="0" u="none" strike="noStrike" dirty="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July 21, 2014</a:t>
                      </a:r>
                      <a:endParaRPr lang="en-US" sz="1300" b="0" i="0" u="none" strike="noStrike" dirty="0">
                        <a:solidFill>
                          <a:srgbClr val="000000"/>
                        </a:solidFill>
                        <a:effectLst/>
                        <a:latin typeface="+mn-lt"/>
                      </a:endParaRPr>
                    </a:p>
                  </a:txBody>
                  <a:tcPr marL="13547" marR="13547" marT="13547" marB="0" anchor="b"/>
                </a:tc>
              </a:tr>
              <a:tr h="239043">
                <a:tc>
                  <a:txBody>
                    <a:bodyPr/>
                    <a:lstStyle/>
                    <a:p>
                      <a:pPr marL="115888" indent="0" algn="l" fontAlgn="b"/>
                      <a:endParaRPr lang="en-US" sz="1300" b="0" i="0" u="none" strike="noStrike" dirty="0">
                        <a:solidFill>
                          <a:srgbClr val="000000"/>
                        </a:solidFill>
                        <a:effectLst/>
                        <a:latin typeface="+mn-lt"/>
                      </a:endParaRPr>
                    </a:p>
                  </a:txBody>
                  <a:tcPr marL="13547" marR="13547" marT="13547" marB="0" anchor="b"/>
                </a:tc>
                <a:tc>
                  <a:txBody>
                    <a:bodyPr/>
                    <a:lstStyle/>
                    <a:p>
                      <a:pPr algn="l" fontAlgn="b"/>
                      <a:endParaRPr lang="en-US" sz="1300" b="0" i="0" u="none" strike="noStrike" dirty="0">
                        <a:solidFill>
                          <a:srgbClr val="000000"/>
                        </a:solidFill>
                        <a:effectLst/>
                        <a:latin typeface="+mn-lt"/>
                      </a:endParaRPr>
                    </a:p>
                  </a:txBody>
                  <a:tcPr marL="13547" marR="13547" marT="13547" marB="0" anchor="b"/>
                </a:tc>
              </a:tr>
              <a:tr h="214832">
                <a:tc>
                  <a:txBody>
                    <a:bodyPr/>
                    <a:lstStyle/>
                    <a:p>
                      <a:pPr marL="115888" indent="0" algn="l" fontAlgn="b"/>
                      <a:endParaRPr lang="en-US" sz="1300" b="0" i="0" u="none" strike="noStrike" dirty="0">
                        <a:solidFill>
                          <a:srgbClr val="000000"/>
                        </a:solidFill>
                        <a:effectLst/>
                        <a:latin typeface="+mn-lt"/>
                      </a:endParaRPr>
                    </a:p>
                  </a:txBody>
                  <a:tcPr marL="13547" marR="13547" marT="13547" marB="0" anchor="b"/>
                </a:tc>
                <a:tc>
                  <a:txBody>
                    <a:bodyPr/>
                    <a:lstStyle/>
                    <a:p>
                      <a:pPr algn="ctr" fontAlgn="b"/>
                      <a:endParaRPr lang="en-US" sz="1300" b="0" i="0" u="none" strike="noStrike" dirty="0">
                        <a:solidFill>
                          <a:srgbClr val="000000"/>
                        </a:solidFill>
                        <a:effectLst/>
                        <a:latin typeface="+mn-lt"/>
                      </a:endParaRPr>
                    </a:p>
                  </a:txBody>
                  <a:tcPr marL="13547" marR="13547" marT="13547"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28296710"/>
              </p:ext>
            </p:extLst>
          </p:nvPr>
        </p:nvGraphicFramePr>
        <p:xfrm>
          <a:off x="6783851" y="5427398"/>
          <a:ext cx="6046257" cy="1895092"/>
        </p:xfrm>
        <a:graphic>
          <a:graphicData uri="http://schemas.openxmlformats.org/drawingml/2006/table">
            <a:tbl>
              <a:tblPr firstRow="1" bandRow="1">
                <a:tableStyleId>{E8B1032C-EA38-4F05-BA0D-38AFFFC7BED3}</a:tableStyleId>
              </a:tblPr>
              <a:tblGrid>
                <a:gridCol w="3335196"/>
                <a:gridCol w="936195"/>
                <a:gridCol w="858177"/>
                <a:gridCol w="916689"/>
              </a:tblGrid>
              <a:tr h="337463">
                <a:tc gridSpan="4">
                  <a:txBody>
                    <a:bodyPr/>
                    <a:lstStyle/>
                    <a:p>
                      <a:pPr algn="ctr"/>
                      <a:r>
                        <a:rPr lang="en-US" sz="1300" kern="1200" dirty="0" smtClean="0"/>
                        <a:t>Risks &amp; Issues</a:t>
                      </a:r>
                      <a:endParaRPr lang="en-US" sz="1300" b="1" kern="1200" dirty="0">
                        <a:solidFill>
                          <a:schemeClr val="lt1"/>
                        </a:solidFill>
                        <a:latin typeface="+mn-lt"/>
                        <a:ea typeface="+mn-ea"/>
                        <a:cs typeface="+mn-cs"/>
                      </a:endParaRPr>
                    </a:p>
                  </a:txBody>
                  <a:tcPr marL="130039" marR="130039" marT="65074" marB="65074"/>
                </a:tc>
                <a:tc hMerge="1">
                  <a:txBody>
                    <a:bodyPr/>
                    <a:lstStyle/>
                    <a:p>
                      <a:endParaRPr lang="en-US"/>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hMerge="1">
                  <a:txBody>
                    <a:bodyPr/>
                    <a:lstStyle/>
                    <a:p>
                      <a:endParaRPr lang="en-US" dirty="0"/>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hMerge="1">
                  <a:txBody>
                    <a:bodyPr/>
                    <a:lstStyle/>
                    <a:p>
                      <a:endParaRPr lang="en-US"/>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r>
              <a:tr h="325220">
                <a:tc>
                  <a:txBody>
                    <a:bodyPr/>
                    <a:lstStyle/>
                    <a:p>
                      <a:pPr marL="0" algn="ctr" defTabSz="914400" rtl="0" eaLnBrk="1" latinLnBrk="0" hangingPunct="1"/>
                      <a:r>
                        <a:rPr lang="en-US" sz="1300" b="1" kern="1200" dirty="0" smtClean="0">
                          <a:latin typeface="+mn-lt"/>
                        </a:rPr>
                        <a:t>Description</a:t>
                      </a:r>
                      <a:endParaRPr lang="en-US" sz="1300" b="1" kern="1200" dirty="0">
                        <a:solidFill>
                          <a:schemeClr val="dk1"/>
                        </a:solidFill>
                        <a:latin typeface="+mn-lt"/>
                        <a:ea typeface="+mn-ea"/>
                        <a:cs typeface="+mn-cs"/>
                      </a:endParaRPr>
                    </a:p>
                  </a:txBody>
                  <a:tcPr marL="130039" marR="130039" marT="65074" marB="65074"/>
                </a:tc>
                <a:tc>
                  <a:txBody>
                    <a:bodyPr/>
                    <a:lstStyle/>
                    <a:p>
                      <a:pPr marL="0" algn="ctr" defTabSz="914400" rtl="0" eaLnBrk="1" latinLnBrk="0" hangingPunct="1"/>
                      <a:r>
                        <a:rPr lang="en-US" sz="1300" b="1" kern="1200" dirty="0" smtClean="0">
                          <a:latin typeface="+mn-lt"/>
                        </a:rPr>
                        <a:t>Assignee</a:t>
                      </a:r>
                      <a:endParaRPr lang="en-US" sz="1300" b="1" kern="1200" dirty="0">
                        <a:solidFill>
                          <a:schemeClr val="dk1"/>
                        </a:solidFill>
                        <a:latin typeface="+mn-lt"/>
                        <a:ea typeface="+mn-ea"/>
                        <a:cs typeface="+mn-cs"/>
                      </a:endParaRPr>
                    </a:p>
                  </a:txBody>
                  <a:tcPr marL="130039" marR="130039" marT="65074" marB="65074"/>
                </a:tc>
                <a:tc>
                  <a:txBody>
                    <a:bodyPr/>
                    <a:lstStyle/>
                    <a:p>
                      <a:pPr marL="0" algn="ctr" defTabSz="914400" rtl="0" eaLnBrk="1" latinLnBrk="0" hangingPunct="1"/>
                      <a:r>
                        <a:rPr lang="en-US" sz="1300" b="1" kern="1200" dirty="0" smtClean="0">
                          <a:latin typeface="+mn-lt"/>
                        </a:rPr>
                        <a:t>Impact</a:t>
                      </a:r>
                      <a:endParaRPr lang="en-US" sz="1300" b="1" kern="1200" dirty="0">
                        <a:solidFill>
                          <a:schemeClr val="dk1"/>
                        </a:solidFill>
                        <a:latin typeface="+mn-lt"/>
                        <a:ea typeface="+mn-ea"/>
                        <a:cs typeface="+mn-cs"/>
                      </a:endParaRPr>
                    </a:p>
                  </a:txBody>
                  <a:tcPr marL="130039" marR="130039" marT="65074" marB="65074"/>
                </a:tc>
                <a:tc>
                  <a:txBody>
                    <a:bodyPr/>
                    <a:lstStyle/>
                    <a:p>
                      <a:r>
                        <a:rPr lang="en-US" sz="1300" b="1" dirty="0" smtClean="0">
                          <a:latin typeface="+mn-lt"/>
                        </a:rPr>
                        <a:t>Status</a:t>
                      </a:r>
                      <a:endParaRPr lang="en-US" sz="1300" b="1" dirty="0">
                        <a:latin typeface="+mn-lt"/>
                      </a:endParaRPr>
                    </a:p>
                  </a:txBody>
                  <a:tcPr marL="130039" marR="130039" marT="65074" marB="65074"/>
                </a:tc>
              </a:tr>
              <a:tr h="346894">
                <a:tc>
                  <a:txBody>
                    <a:bodyPr/>
                    <a:lstStyle/>
                    <a:p>
                      <a:pPr marL="115888" indent="0" algn="l" fontAlgn="b"/>
                      <a:r>
                        <a:rPr lang="en-US" sz="1300" u="none" strike="noStrike" dirty="0" smtClean="0">
                          <a:effectLst/>
                          <a:latin typeface="+mn-lt"/>
                        </a:rPr>
                        <a:t>Availability</a:t>
                      </a:r>
                      <a:r>
                        <a:rPr lang="en-US" sz="1300" u="none" strike="noStrike" baseline="0" dirty="0" smtClean="0">
                          <a:effectLst/>
                          <a:latin typeface="+mn-lt"/>
                        </a:rPr>
                        <a:t> of </a:t>
                      </a:r>
                      <a:r>
                        <a:rPr lang="en-US" sz="1300" u="none" strike="noStrike" baseline="0" dirty="0" err="1" smtClean="0">
                          <a:effectLst/>
                          <a:latin typeface="+mn-lt"/>
                        </a:rPr>
                        <a:t>MarkLogic</a:t>
                      </a:r>
                      <a:r>
                        <a:rPr lang="en-US" sz="1300" u="none" strike="noStrike" baseline="0" dirty="0" smtClean="0">
                          <a:effectLst/>
                          <a:latin typeface="+mn-lt"/>
                        </a:rPr>
                        <a:t> consultant for POC</a:t>
                      </a:r>
                      <a:endParaRPr lang="en-US" sz="1300" b="0" i="0" u="none" strike="noStrike" dirty="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Darin McBeath</a:t>
                      </a:r>
                      <a:endParaRPr lang="en-US" sz="1300" b="0" i="0" u="none" strike="noStrike" dirty="0">
                        <a:solidFill>
                          <a:srgbClr val="000000"/>
                        </a:solidFill>
                        <a:effectLst/>
                        <a:latin typeface="+mn-lt"/>
                      </a:endParaRPr>
                    </a:p>
                  </a:txBody>
                  <a:tcPr marL="13547" marR="13547" marT="13547" marB="0" anchor="b"/>
                </a:tc>
                <a:tc>
                  <a:txBody>
                    <a:bodyPr/>
                    <a:lstStyle/>
                    <a:p>
                      <a:endParaRPr lang="en-US" sz="1400" dirty="0">
                        <a:latin typeface="+mn-lt"/>
                      </a:endParaRPr>
                    </a:p>
                  </a:txBody>
                  <a:tcPr marL="130039" marR="130039" marT="65074" marB="65074"/>
                </a:tc>
                <a:tc>
                  <a:txBody>
                    <a:bodyPr/>
                    <a:lstStyle/>
                    <a:p>
                      <a:r>
                        <a:rPr lang="en-US" sz="1300" dirty="0" smtClean="0">
                          <a:latin typeface="+mn-lt"/>
                        </a:rPr>
                        <a:t>Closed</a:t>
                      </a:r>
                      <a:endParaRPr lang="en-US" sz="1300" dirty="0">
                        <a:latin typeface="+mn-lt"/>
                      </a:endParaRPr>
                    </a:p>
                  </a:txBody>
                  <a:tcPr marL="130039" marR="130039" marT="65074" marB="65074"/>
                </a:tc>
              </a:tr>
              <a:tr h="346894">
                <a:tc>
                  <a:txBody>
                    <a:bodyPr/>
                    <a:lstStyle/>
                    <a:p>
                      <a:pPr marL="115888" indent="0" algn="l" fontAlgn="b"/>
                      <a:r>
                        <a:rPr lang="en-US" sz="1300" u="none" strike="noStrike" dirty="0" smtClean="0">
                          <a:effectLst/>
                          <a:latin typeface="+mn-lt"/>
                        </a:rPr>
                        <a:t>Encounter </a:t>
                      </a:r>
                      <a:r>
                        <a:rPr lang="en-US" sz="1300" u="none" strike="noStrike" dirty="0" err="1" smtClean="0">
                          <a:effectLst/>
                          <a:latin typeface="+mn-lt"/>
                        </a:rPr>
                        <a:t>Solr</a:t>
                      </a:r>
                      <a:r>
                        <a:rPr lang="en-US" sz="1300" u="none" strike="noStrike" dirty="0" smtClean="0">
                          <a:effectLst/>
                          <a:latin typeface="+mn-lt"/>
                        </a:rPr>
                        <a:t> problems during POC</a:t>
                      </a:r>
                      <a:endParaRPr lang="en-US" sz="1300" b="0" i="0" u="none" strike="noStrike" dirty="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Darin McBeath</a:t>
                      </a:r>
                      <a:endParaRPr lang="en-US" sz="1300" b="0" i="0" u="none" strike="noStrike" dirty="0">
                        <a:solidFill>
                          <a:srgbClr val="000000"/>
                        </a:solidFill>
                        <a:effectLst/>
                        <a:latin typeface="+mn-lt"/>
                      </a:endParaRPr>
                    </a:p>
                  </a:txBody>
                  <a:tcPr marL="13547" marR="13547" marT="13547" marB="0" anchor="b"/>
                </a:tc>
                <a:tc>
                  <a:txBody>
                    <a:bodyPr/>
                    <a:lstStyle/>
                    <a:p>
                      <a:endParaRPr lang="en-US" sz="1400" dirty="0">
                        <a:latin typeface="+mn-lt"/>
                      </a:endParaRPr>
                    </a:p>
                  </a:txBody>
                  <a:tcPr marL="130039" marR="130039" marT="65074" marB="65074"/>
                </a:tc>
                <a:tc>
                  <a:txBody>
                    <a:bodyPr/>
                    <a:lstStyle/>
                    <a:p>
                      <a:r>
                        <a:rPr lang="en-US" sz="1300" dirty="0" smtClean="0">
                          <a:latin typeface="+mn-lt"/>
                        </a:rPr>
                        <a:t>Closed</a:t>
                      </a:r>
                      <a:endParaRPr lang="en-US" sz="1300" dirty="0">
                        <a:latin typeface="+mn-lt"/>
                      </a:endParaRPr>
                    </a:p>
                  </a:txBody>
                  <a:tcPr marL="130039" marR="130039" marT="65074" marB="65074"/>
                </a:tc>
              </a:tr>
              <a:tr h="346894">
                <a:tc>
                  <a:txBody>
                    <a:bodyPr/>
                    <a:lstStyle/>
                    <a:p>
                      <a:pPr marL="115888" indent="0" algn="l" fontAlgn="b"/>
                      <a:r>
                        <a:rPr lang="en-US" sz="1300" u="none" strike="noStrike" dirty="0" smtClean="0">
                          <a:effectLst/>
                          <a:latin typeface="+mn-lt"/>
                        </a:rPr>
                        <a:t>Complex</a:t>
                      </a:r>
                      <a:r>
                        <a:rPr lang="en-US" sz="1300" u="none" strike="noStrike" baseline="0" dirty="0" smtClean="0">
                          <a:effectLst/>
                          <a:latin typeface="+mn-lt"/>
                        </a:rPr>
                        <a:t> feature requirements conflict with performance requirements</a:t>
                      </a:r>
                      <a:endParaRPr lang="en-US" sz="1300" b="0" i="0" u="none" strike="noStrike" dirty="0">
                        <a:solidFill>
                          <a:srgbClr val="000000"/>
                        </a:solidFill>
                        <a:effectLst/>
                        <a:latin typeface="+mn-lt"/>
                      </a:endParaRPr>
                    </a:p>
                  </a:txBody>
                  <a:tcPr marL="13547" marR="13547" marT="13547" marB="0" anchor="b"/>
                </a:tc>
                <a:tc>
                  <a:txBody>
                    <a:bodyPr/>
                    <a:lstStyle/>
                    <a:p>
                      <a:pPr algn="l" fontAlgn="b"/>
                      <a:r>
                        <a:rPr lang="en-US" sz="1300" b="0" i="0" u="none" strike="noStrike" dirty="0" smtClean="0">
                          <a:solidFill>
                            <a:srgbClr val="000000"/>
                          </a:solidFill>
                          <a:effectLst/>
                          <a:latin typeface="+mn-lt"/>
                        </a:rPr>
                        <a:t>Jim Slaton</a:t>
                      </a:r>
                      <a:endParaRPr lang="en-US" sz="1300" b="0" i="0" u="none" strike="noStrike" dirty="0">
                        <a:solidFill>
                          <a:srgbClr val="000000"/>
                        </a:solidFill>
                        <a:effectLst/>
                        <a:latin typeface="+mn-lt"/>
                      </a:endParaRPr>
                    </a:p>
                  </a:txBody>
                  <a:tcPr marL="13547" marR="13547" marT="13547" marB="0" anchor="b"/>
                </a:tc>
                <a:tc>
                  <a:txBody>
                    <a:bodyPr/>
                    <a:lstStyle/>
                    <a:p>
                      <a:pPr algn="ctr"/>
                      <a:r>
                        <a:rPr lang="en-US" sz="1400" dirty="0" smtClean="0">
                          <a:latin typeface="+mn-lt"/>
                        </a:rPr>
                        <a:t>High</a:t>
                      </a:r>
                      <a:endParaRPr lang="en-US" sz="1400" dirty="0">
                        <a:latin typeface="+mn-lt"/>
                      </a:endParaRPr>
                    </a:p>
                  </a:txBody>
                  <a:tcPr marL="130039" marR="130039" marT="65074" marB="65074">
                    <a:solidFill>
                      <a:srgbClr val="FF0000"/>
                    </a:solidFill>
                  </a:tcPr>
                </a:tc>
                <a:tc>
                  <a:txBody>
                    <a:bodyPr/>
                    <a:lstStyle/>
                    <a:p>
                      <a:r>
                        <a:rPr lang="en-US" sz="1400" dirty="0" smtClean="0">
                          <a:latin typeface="+mn-lt"/>
                        </a:rPr>
                        <a:t>Closed</a:t>
                      </a:r>
                      <a:endParaRPr lang="en-US" sz="1400" dirty="0">
                        <a:latin typeface="+mn-lt"/>
                      </a:endParaRPr>
                    </a:p>
                  </a:txBody>
                  <a:tcPr marL="130039" marR="130039" marT="65074" marB="65074"/>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645918984"/>
              </p:ext>
            </p:extLst>
          </p:nvPr>
        </p:nvGraphicFramePr>
        <p:xfrm>
          <a:off x="77641" y="1608142"/>
          <a:ext cx="6657681" cy="1844571"/>
        </p:xfrm>
        <a:graphic>
          <a:graphicData uri="http://schemas.openxmlformats.org/drawingml/2006/table">
            <a:tbl>
              <a:tblPr firstRow="1" bandRow="1">
                <a:tableStyleId>{E8B1032C-EA38-4F05-BA0D-38AFFFC7BED3}</a:tableStyleId>
              </a:tblPr>
              <a:tblGrid>
                <a:gridCol w="6657681"/>
              </a:tblGrid>
              <a:tr h="324878">
                <a:tc>
                  <a:txBody>
                    <a:bodyPr/>
                    <a:lstStyle/>
                    <a:p>
                      <a:pPr algn="ctr"/>
                      <a:r>
                        <a:rPr lang="en-US" sz="1300" dirty="0" smtClean="0"/>
                        <a:t>Project Description</a:t>
                      </a:r>
                      <a:endParaRPr lang="en-US" sz="1300" dirty="0"/>
                    </a:p>
                  </a:txBody>
                  <a:tcPr marL="130047" marR="130047" marT="64903" marB="64903"/>
                </a:tc>
              </a:tr>
              <a:tr h="1495310">
                <a:tc>
                  <a:txBody>
                    <a:bodyPr/>
                    <a:lstStyle/>
                    <a:p>
                      <a:r>
                        <a:rPr lang="en-US" sz="1300" dirty="0" smtClean="0"/>
                        <a:t>The goal of the Scopus  FAST Replacement Project was to develop </a:t>
                      </a:r>
                      <a:r>
                        <a:rPr lang="en-US" sz="1300" dirty="0" err="1" smtClean="0"/>
                        <a:t>PoCs</a:t>
                      </a:r>
                      <a:r>
                        <a:rPr lang="en-US" sz="1300" dirty="0" smtClean="0"/>
                        <a:t> for two technology options (</a:t>
                      </a:r>
                      <a:r>
                        <a:rPr lang="en-US" sz="1300" dirty="0" err="1" smtClean="0"/>
                        <a:t>Solr</a:t>
                      </a:r>
                      <a:r>
                        <a:rPr lang="en-US" sz="1300" baseline="0" dirty="0" smtClean="0"/>
                        <a:t> </a:t>
                      </a:r>
                      <a:r>
                        <a:rPr lang="en-US" sz="1300" dirty="0" smtClean="0"/>
                        <a:t> and Mark Logic), evaluate the options against a set of consistent criteria, and perform detailed analysis and planning for next stage. The project is undertaken to reduce operating costs for search and to provide a platform for delivering search solutions addressing future product requirements. The estimated total savings is $3.2m </a:t>
                      </a:r>
                      <a:r>
                        <a:rPr lang="en-US" sz="1300" baseline="0" dirty="0" smtClean="0"/>
                        <a:t>and </a:t>
                      </a:r>
                      <a:r>
                        <a:rPr lang="en-US" sz="1300" dirty="0" smtClean="0"/>
                        <a:t>resolves the dependency on MS/FAST hosting for search. The overall objective for the project is to complete the migration of the FAST Search for Scopus</a:t>
                      </a:r>
                      <a:r>
                        <a:rPr lang="en-US" sz="1300" baseline="0" dirty="0" smtClean="0"/>
                        <a:t> </a:t>
                      </a:r>
                      <a:r>
                        <a:rPr lang="en-US" sz="1300" dirty="0" smtClean="0"/>
                        <a:t>by mid-2015.</a:t>
                      </a:r>
                      <a:endParaRPr lang="en-US" sz="1300" dirty="0"/>
                    </a:p>
                  </a:txBody>
                  <a:tcPr marL="130047" marR="130047" marT="64903" marB="64903"/>
                </a:tc>
              </a:tr>
            </a:tbl>
          </a:graphicData>
        </a:graphic>
      </p:graphicFrame>
      <p:sp>
        <p:nvSpPr>
          <p:cNvPr id="11" name="Title 10"/>
          <p:cNvSpPr>
            <a:spLocks noGrp="1"/>
          </p:cNvSpPr>
          <p:nvPr>
            <p:ph type="title"/>
          </p:nvPr>
        </p:nvSpPr>
        <p:spPr/>
        <p:txBody>
          <a:bodyPr/>
          <a:lstStyle/>
          <a:p>
            <a:r>
              <a:rPr lang="en-US" dirty="0" smtClean="0"/>
              <a:t>Project overview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700" dirty="0" smtClean="0"/>
              <a:t>BC Component - Cost Model</a:t>
            </a:r>
            <a:endParaRPr lang="en-US" dirty="0">
              <a:solidFill>
                <a:srgbClr val="FF0000"/>
              </a:solidFill>
            </a:endParaRPr>
          </a:p>
        </p:txBody>
      </p:sp>
      <p:sp>
        <p:nvSpPr>
          <p:cNvPr id="4" name="Slide Number Placeholder 3"/>
          <p:cNvSpPr>
            <a:spLocks noGrp="1"/>
          </p:cNvSpPr>
          <p:nvPr>
            <p:ph type="sldNum" sz="quarter" idx="4294967295"/>
          </p:nvPr>
        </p:nvSpPr>
        <p:spPr>
          <a:xfrm>
            <a:off x="8886613" y="9396871"/>
            <a:ext cx="3901440" cy="325120"/>
          </a:xfrm>
          <a:prstGeom prst="rect">
            <a:avLst/>
          </a:prstGeom>
        </p:spPr>
        <p:txBody>
          <a:bodyPr lIns="130046" tIns="65023" rIns="130046" bIns="65023"/>
          <a:lstStyle/>
          <a:p>
            <a:pPr>
              <a:defRPr/>
            </a:pPr>
            <a:fld id="{2446B0F3-818A-4AD5-9375-A3DC8D3F3699}" type="slidenum">
              <a:rPr lang="en-GB" smtClean="0"/>
              <a:pPr>
                <a:defRPr/>
              </a:pPr>
              <a:t>30</a:t>
            </a:fld>
            <a:endParaRPr lang="en-GB"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745094890"/>
              </p:ext>
            </p:extLst>
          </p:nvPr>
        </p:nvGraphicFramePr>
        <p:xfrm>
          <a:off x="2230438" y="1811338"/>
          <a:ext cx="8542337" cy="5589587"/>
        </p:xfrm>
        <a:graphic>
          <a:graphicData uri="http://schemas.openxmlformats.org/presentationml/2006/ole">
            <mc:AlternateContent xmlns:mc="http://schemas.openxmlformats.org/markup-compatibility/2006">
              <mc:Choice xmlns:v="urn:schemas-microsoft-com:vml" Requires="v">
                <p:oleObj spid="_x0000_s2094" name="Worksheet" r:id="rId5" imgW="7991555" imgH="5229302" progId="Excel.Sheet.8">
                  <p:embed/>
                </p:oleObj>
              </mc:Choice>
              <mc:Fallback>
                <p:oleObj name="Worksheet" r:id="rId5" imgW="7991555" imgH="5229302" progId="Excel.Sheet.8">
                  <p:embed/>
                  <p:pic>
                    <p:nvPicPr>
                      <p:cNvPr id="0" name=""/>
                      <p:cNvPicPr>
                        <a:picLocks noChangeAspect="1" noChangeArrowheads="1"/>
                      </p:cNvPicPr>
                      <p:nvPr/>
                    </p:nvPicPr>
                    <p:blipFill>
                      <a:blip r:embed="rId6"/>
                      <a:srcRect/>
                      <a:stretch>
                        <a:fillRect/>
                      </a:stretch>
                    </p:blipFill>
                    <p:spPr bwMode="auto">
                      <a:xfrm>
                        <a:off x="2230438" y="1811338"/>
                        <a:ext cx="8542337"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472678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886613" y="9396871"/>
            <a:ext cx="3901440" cy="325120"/>
          </a:xfrm>
          <a:prstGeom prst="rect">
            <a:avLst/>
          </a:prstGeom>
        </p:spPr>
        <p:txBody>
          <a:bodyPr lIns="130046" tIns="65023" rIns="130046" bIns="65023"/>
          <a:lstStyle/>
          <a:p>
            <a:pPr>
              <a:defRPr/>
            </a:pPr>
            <a:fld id="{A832836A-DD1B-4486-8669-30FECD1990CF}" type="slidenum">
              <a:rPr lang="en-GB"/>
              <a:pPr>
                <a:defRPr/>
              </a:pPr>
              <a:t>31</a:t>
            </a:fld>
            <a:endParaRPr lang="en-GB" dirty="0"/>
          </a:p>
        </p:txBody>
      </p:sp>
      <p:sp>
        <p:nvSpPr>
          <p:cNvPr id="3075" name="Rectangle 2"/>
          <p:cNvSpPr>
            <a:spLocks noGrp="1" noChangeArrowheads="1"/>
          </p:cNvSpPr>
          <p:nvPr>
            <p:ph type="title"/>
          </p:nvPr>
        </p:nvSpPr>
        <p:spPr>
          <a:xfrm>
            <a:off x="1074702" y="370276"/>
            <a:ext cx="10855396" cy="1000196"/>
          </a:xfrm>
        </p:spPr>
        <p:txBody>
          <a:bodyPr>
            <a:normAutofit fontScale="90000"/>
          </a:bodyPr>
          <a:lstStyle/>
          <a:p>
            <a:pPr eaLnBrk="1" hangingPunct="1"/>
            <a:r>
              <a:rPr lang="en-GB" sz="4600" dirty="0" smtClean="0">
                <a:latin typeface="Calibri" pitchFamily="34" charset="0"/>
                <a:cs typeface="Calibri" pitchFamily="34" charset="0"/>
              </a:rPr>
              <a:t>BC Component - Investment </a:t>
            </a:r>
            <a:r>
              <a:rPr lang="en-GB" sz="4600" dirty="0">
                <a:latin typeface="Calibri" pitchFamily="34" charset="0"/>
                <a:cs typeface="Calibri" pitchFamily="34" charset="0"/>
              </a:rPr>
              <a:t>Business Case </a:t>
            </a:r>
            <a:r>
              <a:rPr lang="en-GB" sz="4600" dirty="0" smtClean="0">
                <a:latin typeface="Calibri" pitchFamily="34" charset="0"/>
                <a:cs typeface="Calibri" pitchFamily="34" charset="0"/>
              </a:rPr>
              <a:t>Summary </a:t>
            </a:r>
            <a:endParaRPr lang="en-US" sz="4600" dirty="0"/>
          </a:p>
        </p:txBody>
      </p:sp>
      <p:sp>
        <p:nvSpPr>
          <p:cNvPr id="3076" name="Rectangle 4"/>
          <p:cNvSpPr>
            <a:spLocks noGrp="1" noChangeArrowheads="1"/>
          </p:cNvSpPr>
          <p:nvPr>
            <p:ph type="body" idx="1"/>
          </p:nvPr>
        </p:nvSpPr>
        <p:spPr>
          <a:xfrm>
            <a:off x="1083734" y="1517227"/>
            <a:ext cx="10837333" cy="7251982"/>
          </a:xfrm>
        </p:spPr>
        <p:txBody>
          <a:bodyPr/>
          <a:lstStyle/>
          <a:p>
            <a:pPr marL="650230" lvl="1" indent="0" eaLnBrk="1" hangingPunct="1">
              <a:buNone/>
            </a:pPr>
            <a:endParaRPr lang="en-US" sz="26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22747152"/>
              </p:ext>
            </p:extLst>
          </p:nvPr>
        </p:nvGraphicFramePr>
        <p:xfrm>
          <a:off x="1176303" y="1496907"/>
          <a:ext cx="10765084" cy="7051560"/>
        </p:xfrm>
        <a:graphic>
          <a:graphicData uri="http://schemas.openxmlformats.org/drawingml/2006/table">
            <a:tbl>
              <a:tblPr firstRow="1" bandRow="1">
                <a:tableStyleId>{10A1B5D5-9B99-4C35-A422-299274C87663}</a:tableStyleId>
              </a:tblPr>
              <a:tblGrid>
                <a:gridCol w="3641344"/>
                <a:gridCol w="296220"/>
                <a:gridCol w="975360"/>
                <a:gridCol w="975360"/>
                <a:gridCol w="975360"/>
                <a:gridCol w="975360"/>
                <a:gridCol w="975360"/>
                <a:gridCol w="975360"/>
                <a:gridCol w="975360"/>
              </a:tblGrid>
              <a:tr h="369727">
                <a:tc>
                  <a:txBody>
                    <a:bodyPr/>
                    <a:lstStyle/>
                    <a:p>
                      <a:r>
                        <a:rPr lang="en-US" sz="1600" dirty="0" smtClean="0">
                          <a:solidFill>
                            <a:schemeClr val="tx1"/>
                          </a:solidFill>
                          <a:latin typeface="Calibri" panose="020F0502020204030204" pitchFamily="34" charset="0"/>
                          <a:cs typeface="Calibri" panose="020F0502020204030204" pitchFamily="34" charset="0"/>
                        </a:rPr>
                        <a:t>Year</a:t>
                      </a:r>
                      <a:endParaRPr lang="en-US" sz="1600" dirty="0">
                        <a:solidFill>
                          <a:schemeClr val="tx1"/>
                        </a:solidFill>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endParaRPr lang="en-US" sz="600" dirty="0">
                        <a:solidFill>
                          <a:schemeClr val="tx1"/>
                        </a:solidFill>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smtClean="0">
                          <a:solidFill>
                            <a:srgbClr val="000000"/>
                          </a:solidFill>
                          <a:effectLst/>
                          <a:latin typeface="Calibri"/>
                        </a:rPr>
                        <a:t>2014</a:t>
                      </a:r>
                      <a:endParaRPr lang="en-US" sz="1600" b="0" i="0" u="none" strike="noStrike" dirty="0">
                        <a:solidFill>
                          <a:srgbClr val="000000"/>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ctr"/>
                      <a:r>
                        <a:rPr lang="en-US" sz="1600" b="0" i="0" u="none" strike="noStrike" dirty="0">
                          <a:solidFill>
                            <a:srgbClr val="000000"/>
                          </a:solidFill>
                          <a:effectLst/>
                          <a:latin typeface="Calibri"/>
                        </a:rPr>
                        <a:t>2015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ctr"/>
                      <a:r>
                        <a:rPr lang="en-US" sz="1600" b="0" i="0" u="none" strike="noStrike" dirty="0">
                          <a:solidFill>
                            <a:srgbClr val="000000"/>
                          </a:solidFill>
                          <a:effectLst/>
                          <a:latin typeface="Calibri"/>
                        </a:rPr>
                        <a:t>2016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ctr"/>
                      <a:r>
                        <a:rPr lang="en-US" sz="1600" b="0" i="0" u="none" strike="noStrike" dirty="0">
                          <a:solidFill>
                            <a:srgbClr val="000000"/>
                          </a:solidFill>
                          <a:effectLst/>
                          <a:latin typeface="Calibri"/>
                        </a:rPr>
                        <a:t>2017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ctr"/>
                      <a:r>
                        <a:rPr lang="en-US" sz="1600" b="0" i="0" u="none" strike="noStrike" dirty="0">
                          <a:solidFill>
                            <a:srgbClr val="000000"/>
                          </a:solidFill>
                          <a:effectLst/>
                          <a:latin typeface="Calibri"/>
                        </a:rPr>
                        <a:t>2018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ctr"/>
                      <a:r>
                        <a:rPr lang="en-US" sz="1600" b="0" i="0" u="none" strike="noStrike" dirty="0" smtClean="0">
                          <a:solidFill>
                            <a:srgbClr val="000000"/>
                          </a:solidFill>
                          <a:effectLst/>
                          <a:latin typeface="Calibri"/>
                        </a:rPr>
                        <a:t>2019</a:t>
                      </a:r>
                      <a:endParaRPr lang="en-US" sz="1600" b="0" i="0" u="none" strike="noStrike" dirty="0">
                        <a:solidFill>
                          <a:srgbClr val="000000"/>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a:r>
                        <a:rPr lang="en-US" sz="1600" dirty="0" smtClean="0">
                          <a:solidFill>
                            <a:schemeClr val="tx1"/>
                          </a:solidFill>
                          <a:latin typeface="Calibri" panose="020F0502020204030204" pitchFamily="34" charset="0"/>
                          <a:cs typeface="Calibri" panose="020F0502020204030204" pitchFamily="34" charset="0"/>
                        </a:rPr>
                        <a:t>Total</a:t>
                      </a:r>
                      <a:endParaRPr lang="en-US" sz="1600" dirty="0">
                        <a:solidFill>
                          <a:schemeClr val="tx1"/>
                        </a:solidFill>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r h="369727">
                <a:tc>
                  <a:txBody>
                    <a:bodyPr/>
                    <a:lstStyle/>
                    <a:p>
                      <a:r>
                        <a:rPr lang="en-US" sz="1600" b="1" dirty="0" smtClean="0">
                          <a:solidFill>
                            <a:schemeClr val="bg1"/>
                          </a:solidFill>
                          <a:latin typeface="Calibri" panose="020F0502020204030204" pitchFamily="34" charset="0"/>
                          <a:cs typeface="Calibri" panose="020F0502020204030204" pitchFamily="34" charset="0"/>
                        </a:rPr>
                        <a:t>Cash Benefits</a:t>
                      </a:r>
                      <a:endParaRPr lang="en-US" sz="1600" b="1" dirty="0">
                        <a:solidFill>
                          <a:schemeClr val="bg1"/>
                        </a:solidFill>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algn="r"/>
                      <a:endParaRPr lang="en-US" sz="16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F497D"/>
                    </a:solidFill>
                  </a:tcPr>
                </a:tc>
              </a:tr>
              <a:tr h="369727">
                <a:tc>
                  <a:txBody>
                    <a:bodyPr/>
                    <a:lstStyle/>
                    <a:p>
                      <a:pPr lvl="0"/>
                      <a:r>
                        <a:rPr lang="en-US" sz="1600" dirty="0" smtClean="0">
                          <a:latin typeface="Calibri" panose="020F0502020204030204" pitchFamily="34" charset="0"/>
                          <a:cs typeface="Calibri" panose="020F0502020204030204" pitchFamily="34" charset="0"/>
                        </a:rPr>
                        <a:t>     Incremental Revenue</a:t>
                      </a:r>
                      <a:endParaRPr lang="en-US" sz="16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r h="369727">
                <a:tc>
                  <a:txBody>
                    <a:bodyPr/>
                    <a:lstStyle/>
                    <a:p>
                      <a:pPr lvl="0"/>
                      <a:r>
                        <a:rPr lang="en-US" sz="1600" dirty="0" smtClean="0">
                          <a:latin typeface="Calibri" panose="020F0502020204030204" pitchFamily="34" charset="0"/>
                          <a:cs typeface="Calibri" panose="020F0502020204030204" pitchFamily="34" charset="0"/>
                        </a:rPr>
                        <a:t>     Cost Savings</a:t>
                      </a:r>
                      <a:endParaRPr lang="en-US" sz="16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chemeClr val="tx1"/>
                          </a:solidFill>
                          <a:effectLst/>
                          <a:latin typeface="Calibri"/>
                        </a:rPr>
                        <a:t>524</a:t>
                      </a:r>
                      <a:endParaRPr lang="en-US" sz="1600" b="0" i="0" u="none" strike="noStrike" dirty="0">
                        <a:solidFill>
                          <a:schemeClr val="tx1"/>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chemeClr val="tx1"/>
                          </a:solidFill>
                          <a:effectLst/>
                          <a:latin typeface="Calibri"/>
                        </a:rPr>
                        <a:t>3236</a:t>
                      </a:r>
                      <a:endParaRPr lang="en-US" sz="1600" b="0" i="0" u="none" strike="noStrike" dirty="0">
                        <a:solidFill>
                          <a:schemeClr val="tx1"/>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chemeClr val="tx1"/>
                          </a:solidFill>
                          <a:effectLst/>
                          <a:latin typeface="Calibri"/>
                        </a:rPr>
                        <a:t>3236</a:t>
                      </a:r>
                      <a:endParaRPr lang="en-US" sz="1600" b="0" i="0" u="none" strike="noStrike" dirty="0">
                        <a:solidFill>
                          <a:schemeClr val="tx1"/>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chemeClr val="tx1"/>
                          </a:solidFill>
                          <a:effectLst/>
                          <a:latin typeface="Calibri"/>
                        </a:rPr>
                        <a:t>3236</a:t>
                      </a:r>
                      <a:endParaRPr lang="en-US" sz="1600" b="0" i="0" u="none" strike="noStrike" dirty="0">
                        <a:solidFill>
                          <a:schemeClr val="tx1"/>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chemeClr val="tx1"/>
                          </a:solidFill>
                          <a:effectLst/>
                          <a:latin typeface="Calibri"/>
                        </a:rPr>
                        <a:t>3236</a:t>
                      </a:r>
                      <a:endParaRPr lang="en-US" sz="1600" b="0" i="0" u="none" strike="noStrike" dirty="0">
                        <a:solidFill>
                          <a:schemeClr val="tx1"/>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rgbClr val="000000"/>
                          </a:solidFill>
                          <a:effectLst/>
                          <a:latin typeface="Calibri"/>
                        </a:rPr>
                        <a:t>13467</a:t>
                      </a:r>
                      <a:endParaRPr lang="en-US" sz="1600" b="0" i="0" u="none" strike="noStrike" dirty="0">
                        <a:solidFill>
                          <a:srgbClr val="000000"/>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r h="369727">
                <a:tc>
                  <a:txBody>
                    <a:bodyPr/>
                    <a:lstStyle/>
                    <a:p>
                      <a:pPr lvl="0"/>
                      <a:r>
                        <a:rPr lang="en-US" sz="1600" dirty="0" smtClean="0">
                          <a:latin typeface="Calibri" panose="020F0502020204030204" pitchFamily="34" charset="0"/>
                          <a:cs typeface="Calibri" panose="020F0502020204030204" pitchFamily="34" charset="0"/>
                        </a:rPr>
                        <a:t>     Other Incremental Benefits</a:t>
                      </a:r>
                      <a:endParaRPr lang="en-US" sz="16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r h="369727">
                <a:tc>
                  <a:txBody>
                    <a:bodyPr/>
                    <a:lstStyle/>
                    <a:p>
                      <a:r>
                        <a:rPr lang="en-US" sz="1600" b="1" dirty="0" smtClean="0">
                          <a:latin typeface="Calibri" panose="020F0502020204030204" pitchFamily="34" charset="0"/>
                          <a:cs typeface="Calibri" panose="020F0502020204030204" pitchFamily="34" charset="0"/>
                        </a:rPr>
                        <a:t>Total Cash Benefits</a:t>
                      </a:r>
                      <a:endParaRPr lang="en-US" sz="1600" b="1"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600" b="1" i="0" u="none" strike="noStrike" dirty="0">
                          <a:solidFill>
                            <a:srgbClr val="000000"/>
                          </a:solidFill>
                          <a:effectLst/>
                          <a:latin typeface="Cambria"/>
                        </a:rPr>
                        <a:t>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a:solidFill>
                            <a:srgbClr val="000000"/>
                          </a:solidFill>
                          <a:effectLst/>
                          <a:latin typeface="Cambria"/>
                        </a:rPr>
                        <a:t>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a:solidFill>
                            <a:srgbClr val="000000"/>
                          </a:solidFill>
                          <a:effectLst/>
                          <a:latin typeface="Cambria"/>
                        </a:rPr>
                        <a:t>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a:solidFill>
                            <a:srgbClr val="000000"/>
                          </a:solidFill>
                          <a:effectLst/>
                          <a:latin typeface="Cambria"/>
                        </a:rPr>
                        <a:t>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a:solidFill>
                            <a:srgbClr val="000000"/>
                          </a:solidFill>
                          <a:effectLst/>
                          <a:latin typeface="Cambria"/>
                        </a:rPr>
                        <a:t>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a:solidFill>
                            <a:srgbClr val="000000"/>
                          </a:solidFill>
                          <a:effectLst/>
                          <a:latin typeface="Cambria"/>
                        </a:rPr>
                        <a:t>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ctr"/>
                      <a:r>
                        <a:rPr lang="en-US" sz="1600" b="0" i="0" u="none" strike="noStrike" dirty="0">
                          <a:solidFill>
                            <a:srgbClr val="000000"/>
                          </a:solidFill>
                          <a:effectLst/>
                          <a:latin typeface="Cambria"/>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r h="260144">
                <a:tc>
                  <a:txBody>
                    <a:bodyPr/>
                    <a:lstStyle/>
                    <a:p>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9727">
                <a:tc>
                  <a:txBody>
                    <a:bodyPr/>
                    <a:lstStyle/>
                    <a:p>
                      <a:r>
                        <a:rPr lang="en-US" sz="1600" b="1" dirty="0" smtClean="0">
                          <a:solidFill>
                            <a:schemeClr val="bg1"/>
                          </a:solidFill>
                          <a:latin typeface="Calibri" panose="020F0502020204030204" pitchFamily="34" charset="0"/>
                          <a:cs typeface="Calibri" panose="020F0502020204030204" pitchFamily="34" charset="0"/>
                        </a:rPr>
                        <a:t>Cash Expense – One  Time</a:t>
                      </a:r>
                      <a:endParaRPr lang="en-US" sz="1600" b="1" dirty="0">
                        <a:solidFill>
                          <a:schemeClr val="bg1"/>
                        </a:solidFill>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algn="r"/>
                      <a:endParaRPr lang="en-US" sz="16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r>
              <a:tr h="369727">
                <a:tc>
                  <a:txBody>
                    <a:bodyPr/>
                    <a:lstStyle/>
                    <a:p>
                      <a:r>
                        <a:rPr lang="en-US" sz="1600" b="1" dirty="0" smtClean="0">
                          <a:latin typeface="Calibri" panose="020F0502020204030204" pitchFamily="34" charset="0"/>
                          <a:cs typeface="Calibri" panose="020F0502020204030204" pitchFamily="34" charset="0"/>
                        </a:rPr>
                        <a:t>Total Cash Expense – One Time</a:t>
                      </a:r>
                      <a:endParaRPr lang="en-US" sz="1600" b="1"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600" b="1" i="0" u="none" strike="noStrike" dirty="0" smtClean="0">
                          <a:solidFill>
                            <a:srgbClr val="000000"/>
                          </a:solidFill>
                          <a:effectLst/>
                          <a:latin typeface="Cambria"/>
                        </a:rPr>
                        <a:t>-936</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-3315</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a:solidFill>
                            <a:srgbClr val="000000"/>
                          </a:solidFill>
                          <a:effectLst/>
                          <a:latin typeface="Cambria"/>
                        </a:rPr>
                        <a:t>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a:solidFill>
                            <a:srgbClr val="000000"/>
                          </a:solidFill>
                          <a:effectLst/>
                          <a:latin typeface="Cambria"/>
                        </a:rPr>
                        <a:t>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a:solidFill>
                            <a:srgbClr val="000000"/>
                          </a:solidFill>
                          <a:effectLst/>
                          <a:latin typeface="Cambria"/>
                        </a:rPr>
                        <a:t>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a:solidFill>
                            <a:srgbClr val="000000"/>
                          </a:solidFill>
                          <a:effectLst/>
                          <a:latin typeface="Cambria"/>
                        </a:rPr>
                        <a:t>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-4251</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r h="260144">
                <a:tc>
                  <a:txBody>
                    <a:bodyPr/>
                    <a:lstStyle/>
                    <a:p>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9727">
                <a:tc>
                  <a:txBody>
                    <a:bodyPr/>
                    <a:lstStyle/>
                    <a:p>
                      <a:r>
                        <a:rPr lang="en-US" sz="1600" b="1" dirty="0" smtClean="0">
                          <a:solidFill>
                            <a:schemeClr val="bg1"/>
                          </a:solidFill>
                          <a:latin typeface="Calibri" panose="020F0502020204030204" pitchFamily="34" charset="0"/>
                          <a:cs typeface="Calibri" panose="020F0502020204030204" pitchFamily="34" charset="0"/>
                        </a:rPr>
                        <a:t>Cash Expense – Run Costs</a:t>
                      </a:r>
                      <a:endParaRPr lang="en-US" sz="1600" b="1" dirty="0">
                        <a:solidFill>
                          <a:schemeClr val="bg1"/>
                        </a:solidFill>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algn="r"/>
                      <a:endParaRPr lang="en-US" sz="16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r>
              <a:tr h="369727">
                <a:tc>
                  <a:txBody>
                    <a:bodyPr/>
                    <a:lstStyle/>
                    <a:p>
                      <a:r>
                        <a:rPr lang="en-US" sz="1600" b="1" dirty="0" smtClean="0">
                          <a:solidFill>
                            <a:schemeClr val="tx1"/>
                          </a:solidFill>
                          <a:latin typeface="Calibri" panose="020F0502020204030204" pitchFamily="34" charset="0"/>
                          <a:cs typeface="Calibri" panose="020F0502020204030204" pitchFamily="34" charset="0"/>
                        </a:rPr>
                        <a:t>Total Cash Expense – Run Costs</a:t>
                      </a:r>
                      <a:endParaRPr lang="en-US" sz="1600" b="1" dirty="0">
                        <a:solidFill>
                          <a:schemeClr val="tx1"/>
                        </a:solidFill>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600" b="1" i="0" u="none" strike="noStrike" dirty="0">
                          <a:solidFill>
                            <a:srgbClr val="000000"/>
                          </a:solidFill>
                          <a:effectLst/>
                          <a:latin typeface="Cambria"/>
                        </a:rPr>
                        <a:t>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-996</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-1430</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-1441</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-1451</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-1462</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-6780</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r h="260144">
                <a:tc>
                  <a:txBody>
                    <a:bodyPr/>
                    <a:lstStyle/>
                    <a:p>
                      <a:endParaRPr lang="en-US" sz="900" b="1" dirty="0">
                        <a:solidFill>
                          <a:schemeClr val="bg1"/>
                        </a:solidFill>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9727">
                <a:tc>
                  <a:txBody>
                    <a:bodyPr/>
                    <a:lstStyle/>
                    <a:p>
                      <a:r>
                        <a:rPr lang="en-US" sz="1600" b="1" dirty="0" smtClean="0">
                          <a:solidFill>
                            <a:schemeClr val="bg1"/>
                          </a:solidFill>
                          <a:latin typeface="Calibri" panose="020F0502020204030204" pitchFamily="34" charset="0"/>
                          <a:cs typeface="Calibri" panose="020F0502020204030204" pitchFamily="34" charset="0"/>
                        </a:rPr>
                        <a:t>Net Cash Flow</a:t>
                      </a:r>
                      <a:endParaRPr lang="en-US" sz="1600" b="1" dirty="0">
                        <a:solidFill>
                          <a:schemeClr val="bg1"/>
                        </a:solidFill>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algn="r"/>
                      <a:endParaRPr lang="en-US" sz="16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r>
              <a:tr h="369727">
                <a:tc>
                  <a:txBody>
                    <a:bodyPr/>
                    <a:lstStyle/>
                    <a:p>
                      <a:r>
                        <a:rPr lang="en-US" sz="1600" b="1" dirty="0" smtClean="0">
                          <a:latin typeface="Calibri" panose="020F0502020204030204" pitchFamily="34" charset="0"/>
                          <a:cs typeface="Calibri" panose="020F0502020204030204" pitchFamily="34" charset="0"/>
                        </a:rPr>
                        <a:t>Net Cash Flow - Discounted</a:t>
                      </a:r>
                      <a:endParaRPr lang="en-US" sz="1600" b="1"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600" b="1" i="0" u="none" strike="noStrike" dirty="0" smtClean="0">
                          <a:solidFill>
                            <a:srgbClr val="000000"/>
                          </a:solidFill>
                          <a:effectLst/>
                          <a:latin typeface="Cambria"/>
                        </a:rPr>
                        <a:t>-9360</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-3787</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1805</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1795</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1785</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1774</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2436</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r h="260144">
                <a:tc>
                  <a:txBody>
                    <a:bodyPr/>
                    <a:lstStyle/>
                    <a:p>
                      <a:pPr marL="0" algn="l" defTabSz="914400" rtl="0" eaLnBrk="1" latinLnBrk="0" hangingPunct="1"/>
                      <a:endParaRPr lang="en-US" sz="900" kern="1200" dirty="0">
                        <a:solidFill>
                          <a:schemeClr val="dk1"/>
                        </a:solidFill>
                        <a:latin typeface="Calibri" panose="020F0502020204030204" pitchFamily="34" charset="0"/>
                        <a:ea typeface="+mn-ea"/>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9727">
                <a:tc>
                  <a:txBody>
                    <a:bodyPr/>
                    <a:lstStyle/>
                    <a:p>
                      <a:pPr marL="0" algn="l" defTabSz="914400" rtl="0" eaLnBrk="1" latinLnBrk="0" hangingPunct="1"/>
                      <a:r>
                        <a:rPr lang="en-US" sz="1600" b="1" kern="1200" dirty="0" smtClean="0">
                          <a:solidFill>
                            <a:schemeClr val="bg1"/>
                          </a:solidFill>
                          <a:latin typeface="Calibri" panose="020F0502020204030204" pitchFamily="34" charset="0"/>
                          <a:ea typeface="+mn-ea"/>
                          <a:cs typeface="Calibri" panose="020F0502020204030204" pitchFamily="34" charset="0"/>
                        </a:rPr>
                        <a:t>Profit &amp; Loss Account</a:t>
                      </a:r>
                      <a:endParaRPr lang="en-US" sz="1600" b="1" kern="1200" dirty="0">
                        <a:solidFill>
                          <a:schemeClr val="bg1"/>
                        </a:solidFill>
                        <a:latin typeface="Calibri" panose="020F0502020204030204" pitchFamily="34" charset="0"/>
                        <a:ea typeface="+mn-ea"/>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algn="r"/>
                      <a:endParaRPr lang="en-US" sz="1600" dirty="0">
                        <a:latin typeface="Calibri" panose="020F0502020204030204" pitchFamily="34" charset="0"/>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r"/>
                      <a:endParaRPr lang="en-US" sz="11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r>
              <a:tr h="369727">
                <a:tc>
                  <a:txBody>
                    <a:bodyPr/>
                    <a:lstStyle/>
                    <a:p>
                      <a:pPr marL="0" algn="l" defTabSz="914400" rtl="0" eaLnBrk="1" latinLnBrk="0" hangingPunct="1"/>
                      <a:r>
                        <a:rPr lang="en-US" sz="1600" kern="1200" dirty="0" smtClean="0">
                          <a:solidFill>
                            <a:schemeClr val="dk1"/>
                          </a:solidFill>
                          <a:latin typeface="Calibri" panose="020F0502020204030204" pitchFamily="34" charset="0"/>
                          <a:ea typeface="+mn-ea"/>
                          <a:cs typeface="Calibri" panose="020F0502020204030204" pitchFamily="34" charset="0"/>
                        </a:rPr>
                        <a:t>     Total Cash Expense – Capitalization</a:t>
                      </a:r>
                      <a:endParaRPr lang="en-US" sz="1600" kern="1200" dirty="0">
                        <a:solidFill>
                          <a:schemeClr val="dk1"/>
                        </a:solidFill>
                        <a:latin typeface="Calibri" panose="020F0502020204030204" pitchFamily="34" charset="0"/>
                        <a:ea typeface="+mn-ea"/>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chemeClr val="tx1"/>
                          </a:solidFill>
                          <a:effectLst/>
                          <a:latin typeface="Calibri"/>
                        </a:rPr>
                        <a:t>724</a:t>
                      </a:r>
                      <a:endParaRPr lang="en-US" sz="1600" b="0" i="0" u="none" strike="noStrike" dirty="0">
                        <a:solidFill>
                          <a:schemeClr val="tx1"/>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chemeClr val="tx1"/>
                          </a:solidFill>
                          <a:effectLst/>
                          <a:latin typeface="Calibri"/>
                        </a:rPr>
                        <a:t>2379</a:t>
                      </a:r>
                      <a:endParaRPr lang="en-US" sz="1600" b="0" i="0" u="none" strike="noStrike" dirty="0">
                        <a:solidFill>
                          <a:schemeClr val="tx1"/>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rgbClr val="000000"/>
                          </a:solidFill>
                          <a:effectLst/>
                          <a:latin typeface="Calibri"/>
                        </a:rPr>
                        <a:t>3103</a:t>
                      </a:r>
                      <a:endParaRPr lang="en-US" sz="1600" b="0" i="0" u="none" strike="noStrike" dirty="0">
                        <a:solidFill>
                          <a:srgbClr val="000000"/>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r h="369727">
                <a:tc>
                  <a:txBody>
                    <a:bodyPr/>
                    <a:lstStyle/>
                    <a:p>
                      <a:pPr marL="0" algn="l" defTabSz="914400" rtl="0" eaLnBrk="1" latinLnBrk="0" hangingPunct="1"/>
                      <a:r>
                        <a:rPr lang="en-US" sz="1600" kern="1200" dirty="0" smtClean="0">
                          <a:solidFill>
                            <a:schemeClr val="dk1"/>
                          </a:solidFill>
                          <a:latin typeface="Calibri" panose="020F0502020204030204" pitchFamily="34" charset="0"/>
                          <a:ea typeface="+mn-ea"/>
                          <a:cs typeface="Calibri" panose="020F0502020204030204" pitchFamily="34" charset="0"/>
                        </a:rPr>
                        <a:t>     Amortization</a:t>
                      </a:r>
                      <a:endParaRPr lang="en-US" sz="1600" kern="1200" dirty="0">
                        <a:solidFill>
                          <a:schemeClr val="dk1"/>
                        </a:solidFill>
                        <a:latin typeface="Calibri" panose="020F0502020204030204" pitchFamily="34" charset="0"/>
                        <a:ea typeface="+mn-ea"/>
                        <a:cs typeface="Calibri" panose="020F0502020204030204" pitchFamily="34" charset="0"/>
                      </a:endParaRPr>
                    </a:p>
                  </a:txBody>
                  <a:tcPr marL="130048" marR="130048" marT="65037" marB="65037">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chemeClr val="tx1"/>
                          </a:solidFill>
                          <a:effectLst/>
                          <a:latin typeface="Calibri"/>
                        </a:rPr>
                        <a:t>-259</a:t>
                      </a:r>
                      <a:endParaRPr lang="en-US" sz="1600" b="0" i="0" u="none" strike="noStrike" dirty="0">
                        <a:solidFill>
                          <a:schemeClr val="tx1"/>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chemeClr val="tx1"/>
                          </a:solidFill>
                          <a:effectLst/>
                          <a:latin typeface="Calibri"/>
                        </a:rPr>
                        <a:t>-1034</a:t>
                      </a:r>
                      <a:endParaRPr lang="en-US" sz="1600" b="0" i="0" u="none" strike="noStrike" dirty="0">
                        <a:solidFill>
                          <a:schemeClr val="tx1"/>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chemeClr val="tx1"/>
                          </a:solidFill>
                          <a:effectLst/>
                          <a:latin typeface="Calibri"/>
                        </a:rPr>
                        <a:t>-1034</a:t>
                      </a:r>
                      <a:endParaRPr lang="en-US" sz="1600" b="0" i="0" u="none" strike="noStrike" dirty="0">
                        <a:solidFill>
                          <a:schemeClr val="tx1"/>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chemeClr val="tx1"/>
                          </a:solidFill>
                          <a:effectLst/>
                          <a:latin typeface="Calibri"/>
                        </a:rPr>
                        <a:t>-776</a:t>
                      </a:r>
                      <a:endParaRPr lang="en-US" sz="1600" b="0" i="0" u="none" strike="noStrike" dirty="0">
                        <a:solidFill>
                          <a:schemeClr val="tx1"/>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a:solidFill>
                            <a:schemeClr val="tx1"/>
                          </a:solidFill>
                          <a:effectLst/>
                          <a:latin typeface="Calibri"/>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600" b="0" i="0" u="none" strike="noStrike" dirty="0" smtClean="0">
                          <a:solidFill>
                            <a:srgbClr val="000000"/>
                          </a:solidFill>
                          <a:effectLst/>
                          <a:latin typeface="Calibri"/>
                        </a:rPr>
                        <a:t>-3103</a:t>
                      </a:r>
                      <a:endParaRPr lang="en-US" sz="1600" b="0" i="0" u="none" strike="noStrike" dirty="0">
                        <a:solidFill>
                          <a:srgbClr val="000000"/>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r h="369727">
                <a:tc>
                  <a:txBody>
                    <a:bodyPr/>
                    <a:lstStyle/>
                    <a:p>
                      <a:pPr marL="0" algn="l" defTabSz="914400" rtl="0" eaLnBrk="1" latinLnBrk="0" hangingPunct="1"/>
                      <a:r>
                        <a:rPr lang="en-US" sz="1600" b="1" kern="1200" dirty="0" smtClean="0">
                          <a:solidFill>
                            <a:schemeClr val="dk1"/>
                          </a:solidFill>
                          <a:latin typeface="Calibri" panose="020F0502020204030204" pitchFamily="34" charset="0"/>
                          <a:ea typeface="+mn-ea"/>
                          <a:cs typeface="Calibri" panose="020F0502020204030204" pitchFamily="34" charset="0"/>
                        </a:rPr>
                        <a:t>Total Profit &amp; Loss Account</a:t>
                      </a:r>
                      <a:endParaRPr lang="en-US" sz="1600" b="1" kern="1200" dirty="0">
                        <a:solidFill>
                          <a:schemeClr val="dk1"/>
                        </a:solidFill>
                        <a:latin typeface="Calibri" panose="020F0502020204030204" pitchFamily="34" charset="0"/>
                        <a:ea typeface="+mn-ea"/>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endParaRPr lang="en-US" sz="600" dirty="0">
                        <a:latin typeface="+mj-lt"/>
                        <a:cs typeface="Calibri" panose="020F0502020204030204" pitchFamily="34" charset="0"/>
                      </a:endParaRPr>
                    </a:p>
                  </a:txBody>
                  <a:tcPr marL="130048" marR="130048" marT="65037" marB="6503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600" b="1" i="0" u="none" strike="noStrike" dirty="0" smtClean="0">
                          <a:solidFill>
                            <a:srgbClr val="000000"/>
                          </a:solidFill>
                          <a:effectLst/>
                          <a:latin typeface="Cambria"/>
                        </a:rPr>
                        <a:t>-212</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-1667</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771</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761</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1009</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1774</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r" fontAlgn="b"/>
                      <a:r>
                        <a:rPr lang="en-US" sz="1600" b="1" i="0" u="none" strike="noStrike" dirty="0" smtClean="0">
                          <a:solidFill>
                            <a:srgbClr val="000000"/>
                          </a:solidFill>
                          <a:effectLst/>
                          <a:latin typeface="Cambria"/>
                        </a:rPr>
                        <a:t>2436</a:t>
                      </a:r>
                      <a:endParaRPr lang="en-US" sz="1600" b="1" i="0" u="none" strike="noStrike" dirty="0">
                        <a:solidFill>
                          <a:srgbClr val="000000"/>
                        </a:solidFill>
                        <a:effectLst/>
                        <a:latin typeface="Cambri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r>
            </a:tbl>
          </a:graphicData>
        </a:graphic>
      </p:graphicFrame>
    </p:spTree>
    <p:extLst>
      <p:ext uri="{BB962C8B-B14F-4D97-AF65-F5344CB8AC3E}">
        <p14:creationId xmlns:p14="http://schemas.microsoft.com/office/powerpoint/2010/main" val="85573679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35" tIns="45718" rIns="91435"/>
          <a:lstStyle/>
          <a:p>
            <a:pPr lvl="0"/>
            <a:r>
              <a:rPr lang="en-GB" sz="4600" dirty="0" smtClean="0"/>
              <a:t>BC Component - Tangible Benefits</a:t>
            </a:r>
            <a:r>
              <a:rPr lang="en-GB" sz="4600" dirty="0" smtClean="0">
                <a:solidFill>
                  <a:srgbClr val="FF0000"/>
                </a:solidFill>
              </a:rPr>
              <a:t>  </a:t>
            </a:r>
            <a:endParaRPr lang="en-US" sz="4600" dirty="0">
              <a:solidFill>
                <a:srgbClr val="FF0000"/>
              </a:solidFill>
            </a:endParaRPr>
          </a:p>
        </p:txBody>
      </p:sp>
      <p:sp>
        <p:nvSpPr>
          <p:cNvPr id="5" name="Slide Number Placeholder 3"/>
          <p:cNvSpPr>
            <a:spLocks noGrp="1"/>
          </p:cNvSpPr>
          <p:nvPr>
            <p:ph type="sldNum" sz="quarter" idx="4294967295"/>
          </p:nvPr>
        </p:nvSpPr>
        <p:spPr>
          <a:xfrm>
            <a:off x="12571307" y="9320107"/>
            <a:ext cx="433493" cy="433493"/>
          </a:xfrm>
          <a:prstGeom prst="ellipse">
            <a:avLst/>
          </a:prstGeom>
        </p:spPr>
        <p:txBody>
          <a:bodyPr lIns="130046" tIns="65023" rIns="130046" bIns="65023"/>
          <a:lstStyle/>
          <a:p>
            <a:fld id="{E55AD8F0-B8BE-4F05-A76F-867B86DE1D3F}" type="slidenum">
              <a:rPr lang="en-US" smtClean="0"/>
              <a:pPr/>
              <a:t>32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93947554"/>
              </p:ext>
            </p:extLst>
          </p:nvPr>
        </p:nvGraphicFramePr>
        <p:xfrm>
          <a:off x="635001" y="1296591"/>
          <a:ext cx="11430001" cy="7946026"/>
        </p:xfrm>
        <a:graphic>
          <a:graphicData uri="http://schemas.openxmlformats.org/drawingml/2006/table">
            <a:tbl>
              <a:tblPr firstRow="1" bandRow="1">
                <a:tableStyleId>{5C22544A-7EE6-4342-B048-85BDC9FD1C3A}</a:tableStyleId>
              </a:tblPr>
              <a:tblGrid>
                <a:gridCol w="5356362"/>
                <a:gridCol w="1385216"/>
                <a:gridCol w="1811437"/>
                <a:gridCol w="1172105"/>
                <a:gridCol w="1704881"/>
              </a:tblGrid>
              <a:tr h="953524">
                <a:tc>
                  <a:txBody>
                    <a:bodyPr/>
                    <a:lstStyle/>
                    <a:p>
                      <a:r>
                        <a:rPr lang="en-GB" sz="2400" dirty="0" smtClean="0"/>
                        <a:t>Tangible Benefit</a:t>
                      </a:r>
                      <a:endParaRPr lang="en-GB" sz="2400" dirty="0"/>
                    </a:p>
                  </a:txBody>
                  <a:tcPr marL="64294" marR="64294" marT="32147" marB="32147" anchor="ctr"/>
                </a:tc>
                <a:tc>
                  <a:txBody>
                    <a:bodyPr/>
                    <a:lstStyle/>
                    <a:p>
                      <a:pPr algn="ctr"/>
                      <a:r>
                        <a:rPr lang="en-GB" sz="2400" dirty="0" smtClean="0"/>
                        <a:t>Benefit</a:t>
                      </a:r>
                      <a:r>
                        <a:rPr lang="en-GB" sz="2400" baseline="0" dirty="0" smtClean="0"/>
                        <a:t> Type</a:t>
                      </a:r>
                      <a:endParaRPr lang="en-GB" sz="2400" dirty="0"/>
                    </a:p>
                  </a:txBody>
                  <a:tcPr marL="64294" marR="64294" marT="32147" marB="32147" anchor="ctr"/>
                </a:tc>
                <a:tc>
                  <a:txBody>
                    <a:bodyPr/>
                    <a:lstStyle/>
                    <a:p>
                      <a:pPr algn="ctr"/>
                      <a:r>
                        <a:rPr lang="en-GB" sz="2400" dirty="0" smtClean="0"/>
                        <a:t>Value</a:t>
                      </a:r>
                      <a:endParaRPr lang="en-GB" sz="2400" dirty="0"/>
                    </a:p>
                  </a:txBody>
                  <a:tcPr marL="64294" marR="64294" marT="32147" marB="32147" anchor="ctr"/>
                </a:tc>
                <a:tc>
                  <a:txBody>
                    <a:bodyPr/>
                    <a:lstStyle/>
                    <a:p>
                      <a:pPr algn="ctr"/>
                      <a:r>
                        <a:rPr lang="en-GB" sz="2400" dirty="0" smtClean="0"/>
                        <a:t>Owner</a:t>
                      </a:r>
                      <a:endParaRPr lang="en-GB" sz="2400" dirty="0"/>
                    </a:p>
                  </a:txBody>
                  <a:tcPr marL="64294" marR="64294" marT="32147" marB="32147" anchor="ctr"/>
                </a:tc>
                <a:tc>
                  <a:txBody>
                    <a:bodyPr/>
                    <a:lstStyle/>
                    <a:p>
                      <a:pPr algn="ctr"/>
                      <a:r>
                        <a:rPr lang="en-GB" sz="2400" dirty="0" smtClean="0"/>
                        <a:t>Due Date</a:t>
                      </a:r>
                      <a:endParaRPr lang="en-GB" sz="2400" dirty="0"/>
                    </a:p>
                  </a:txBody>
                  <a:tcPr marL="64294" marR="64294" marT="32147" marB="32147" anchor="ctr"/>
                </a:tc>
              </a:tr>
              <a:tr h="11654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Consistency of citation counts throughout</a:t>
                      </a:r>
                      <a:r>
                        <a:rPr lang="en-US" sz="2000" baseline="0" dirty="0" smtClean="0"/>
                        <a:t> the SCOPUS product. </a:t>
                      </a:r>
                      <a:endParaRPr lang="en-US" sz="2000" dirty="0" smtClean="0"/>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r>
                        <a:rPr lang="en-GB" sz="2000" dirty="0" smtClean="0">
                          <a:latin typeface="Calibri" panose="020F0502020204030204" pitchFamily="34" charset="0"/>
                          <a:cs typeface="Calibri" panose="020F0502020204030204" pitchFamily="34" charset="0"/>
                        </a:rPr>
                        <a:t>2015-Jul-18</a:t>
                      </a:r>
                      <a:endParaRPr lang="en-GB" sz="2000" dirty="0">
                        <a:latin typeface="Calibri" panose="020F0502020204030204" pitchFamily="34" charset="0"/>
                        <a:cs typeface="Calibri" panose="020F0502020204030204" pitchFamily="34" charset="0"/>
                      </a:endParaRPr>
                    </a:p>
                  </a:txBody>
                  <a:tcPr marL="64294" marR="64294" marT="32147" marB="32147" anchor="ctr"/>
                </a:tc>
              </a:tr>
              <a:tr h="1165417">
                <a:tc>
                  <a:txBody>
                    <a:bodyPr/>
                    <a:lstStyle/>
                    <a:p>
                      <a:r>
                        <a:rPr lang="en-US" sz="2000" dirty="0" smtClean="0"/>
                        <a:t>Simplifies the management of indexing content across multiple shards</a:t>
                      </a:r>
                    </a:p>
                    <a:p>
                      <a:endParaRPr lang="en-US"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latin typeface="Calibri" panose="020F0502020204030204" pitchFamily="34" charset="0"/>
                          <a:cs typeface="Calibri" panose="020F0502020204030204" pitchFamily="34" charset="0"/>
                        </a:rPr>
                        <a:t>2015-Jul-18</a:t>
                      </a:r>
                    </a:p>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r>
              <a:tr h="1165417">
                <a:tc>
                  <a:txBody>
                    <a:bodyPr/>
                    <a:lstStyle/>
                    <a:p>
                      <a:pPr marL="0" marR="0" indent="0" algn="l" defTabSz="1300125" rtl="0" eaLnBrk="1" fontAlgn="auto" latinLnBrk="0" hangingPunct="1">
                        <a:lnSpc>
                          <a:spcPct val="100000"/>
                        </a:lnSpc>
                        <a:spcBef>
                          <a:spcPts val="0"/>
                        </a:spcBef>
                        <a:spcAft>
                          <a:spcPts val="0"/>
                        </a:spcAft>
                        <a:buClrTx/>
                        <a:buSzTx/>
                        <a:buFontTx/>
                        <a:buNone/>
                        <a:tabLst/>
                        <a:defRPr/>
                      </a:pPr>
                      <a:r>
                        <a:rPr lang="en-US" sz="2000" dirty="0" smtClean="0"/>
                        <a:t>Simplifies the load-balancing of queries across multiple replicas</a:t>
                      </a:r>
                    </a:p>
                    <a:p>
                      <a:pPr marL="0" marR="0" indent="0" algn="l" defTabSz="1300125" rtl="0" eaLnBrk="1" fontAlgn="auto" latinLnBrk="0" hangingPunct="1">
                        <a:lnSpc>
                          <a:spcPct val="100000"/>
                        </a:lnSpc>
                        <a:spcBef>
                          <a:spcPts val="0"/>
                        </a:spcBef>
                        <a:spcAft>
                          <a:spcPts val="0"/>
                        </a:spcAft>
                        <a:buClrTx/>
                        <a:buSzTx/>
                        <a:buFontTx/>
                        <a:buNone/>
                        <a:tabLst/>
                        <a:defRPr/>
                      </a:pPr>
                      <a:endParaRPr lang="en-US" sz="2000" dirty="0" smtClean="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latin typeface="Calibri" panose="020F0502020204030204" pitchFamily="34" charset="0"/>
                          <a:cs typeface="Calibri" panose="020F0502020204030204" pitchFamily="34" charset="0"/>
                        </a:rPr>
                        <a:t>2015-Jul-18</a:t>
                      </a:r>
                    </a:p>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r>
              <a:tr h="11654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Simplifies the distributed searching across multiple shards</a:t>
                      </a:r>
                    </a:p>
                    <a:p>
                      <a:endParaRPr lang="en-US"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latin typeface="Calibri" panose="020F0502020204030204" pitchFamily="34" charset="0"/>
                          <a:cs typeface="Calibri" panose="020F0502020204030204" pitchFamily="34" charset="0"/>
                        </a:rPr>
                        <a:t>2015-Jul-18</a:t>
                      </a:r>
                    </a:p>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r>
              <a:tr h="11654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Manages the redirection of queries when a shard becomes non-responsive</a:t>
                      </a:r>
                    </a:p>
                    <a:p>
                      <a:endParaRPr lang="en-US"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r>
                        <a:rPr lang="en-GB" sz="2000" dirty="0" smtClean="0">
                          <a:latin typeface="Calibri" panose="020F0502020204030204" pitchFamily="34" charset="0"/>
                          <a:cs typeface="Calibri" panose="020F0502020204030204" pitchFamily="34" charset="0"/>
                        </a:rPr>
                        <a:t>2015-Jul-18</a:t>
                      </a:r>
                      <a:endParaRPr lang="en-GB" sz="2000" dirty="0">
                        <a:latin typeface="Calibri" panose="020F0502020204030204" pitchFamily="34" charset="0"/>
                        <a:cs typeface="Calibri" panose="020F0502020204030204" pitchFamily="34" charset="0"/>
                      </a:endParaRPr>
                    </a:p>
                  </a:txBody>
                  <a:tcPr marL="64294" marR="64294" marT="32147" marB="32147" anchor="ctr"/>
                </a:tc>
              </a:tr>
              <a:tr h="1165417">
                <a:tc>
                  <a:txBody>
                    <a:bodyPr/>
                    <a:lstStyle/>
                    <a:p>
                      <a:r>
                        <a:rPr lang="en-US" sz="2000" dirty="0" smtClean="0">
                          <a:latin typeface="Calibri" panose="020F0502020204030204" pitchFamily="34" charset="0"/>
                          <a:cs typeface="Calibri" panose="020F0502020204030204" pitchFamily="34" charset="0"/>
                        </a:rPr>
                        <a:t>5 year Cost Savings</a:t>
                      </a:r>
                      <a:endParaRPr lang="en-US"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r>
                        <a:rPr lang="en-GB" sz="2000" dirty="0" smtClean="0">
                          <a:latin typeface="Calibri" panose="020F0502020204030204" pitchFamily="34" charset="0"/>
                          <a:cs typeface="Calibri" panose="020F0502020204030204" pitchFamily="34" charset="0"/>
                        </a:rPr>
                        <a:t>$13.5m</a:t>
                      </a: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r>
                        <a:rPr lang="en-GB" sz="2000" dirty="0" smtClean="0">
                          <a:latin typeface="Calibri" panose="020F0502020204030204" pitchFamily="34" charset="0"/>
                          <a:cs typeface="Calibri" panose="020F0502020204030204" pitchFamily="34" charset="0"/>
                        </a:rPr>
                        <a:t>2020</a:t>
                      </a:r>
                      <a:endParaRPr lang="en-GB" sz="2000" dirty="0">
                        <a:latin typeface="Calibri" panose="020F0502020204030204" pitchFamily="34" charset="0"/>
                        <a:cs typeface="Calibri" panose="020F0502020204030204" pitchFamily="34" charset="0"/>
                      </a:endParaRPr>
                    </a:p>
                  </a:txBody>
                  <a:tcPr marL="64294" marR="64294" marT="32147" marB="32147" anchor="ctr"/>
                </a:tc>
              </a:tr>
            </a:tbl>
          </a:graphicData>
        </a:graphic>
      </p:graphicFrame>
    </p:spTree>
    <p:extLst>
      <p:ext uri="{BB962C8B-B14F-4D97-AF65-F5344CB8AC3E}">
        <p14:creationId xmlns:p14="http://schemas.microsoft.com/office/powerpoint/2010/main" val="83577209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5360" y="433493"/>
            <a:ext cx="10837333" cy="975360"/>
          </a:xfrm>
        </p:spPr>
        <p:txBody>
          <a:bodyPr lIns="91435" tIns="45718" rIns="91435">
            <a:normAutofit/>
          </a:bodyPr>
          <a:lstStyle/>
          <a:p>
            <a:pPr lvl="0"/>
            <a:r>
              <a:rPr lang="en-GB" sz="4600" dirty="0" smtClean="0"/>
              <a:t>BC Component - Intangible Benefits</a:t>
            </a:r>
            <a:r>
              <a:rPr lang="en-GB" sz="4600" dirty="0" smtClean="0">
                <a:solidFill>
                  <a:srgbClr val="FF0000"/>
                </a:solidFill>
              </a:rPr>
              <a:t> </a:t>
            </a:r>
            <a:endParaRPr lang="en-US" sz="4600" dirty="0">
              <a:solidFill>
                <a:srgbClr val="FF0000"/>
              </a:solidFill>
            </a:endParaRPr>
          </a:p>
        </p:txBody>
      </p:sp>
      <p:sp>
        <p:nvSpPr>
          <p:cNvPr id="5" name="Slide Number Placeholder 3"/>
          <p:cNvSpPr>
            <a:spLocks noGrp="1"/>
          </p:cNvSpPr>
          <p:nvPr>
            <p:ph type="sldNum" sz="quarter" idx="4294967295"/>
          </p:nvPr>
        </p:nvSpPr>
        <p:spPr>
          <a:xfrm>
            <a:off x="12571307" y="9320107"/>
            <a:ext cx="433493" cy="433493"/>
          </a:xfrm>
          <a:prstGeom prst="ellipse">
            <a:avLst/>
          </a:prstGeom>
        </p:spPr>
        <p:txBody>
          <a:bodyPr lIns="130046" tIns="65023" rIns="130046" bIns="65023"/>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64266273"/>
              </p:ext>
            </p:extLst>
          </p:nvPr>
        </p:nvGraphicFramePr>
        <p:xfrm>
          <a:off x="762000" y="1296590"/>
          <a:ext cx="11379199" cy="7161609"/>
        </p:xfrm>
        <a:graphic>
          <a:graphicData uri="http://schemas.openxmlformats.org/drawingml/2006/table">
            <a:tbl>
              <a:tblPr firstRow="1" bandRow="1">
                <a:tableStyleId>{5C22544A-7EE6-4342-B048-85BDC9FD1C3A}</a:tableStyleId>
              </a:tblPr>
              <a:tblGrid>
                <a:gridCol w="7322410"/>
                <a:gridCol w="1652766"/>
                <a:gridCol w="2404023"/>
              </a:tblGrid>
              <a:tr h="867101">
                <a:tc>
                  <a:txBody>
                    <a:bodyPr/>
                    <a:lstStyle/>
                    <a:p>
                      <a:r>
                        <a:rPr lang="en-GB" sz="2400" dirty="0" smtClean="0"/>
                        <a:t>Intangible Benefit</a:t>
                      </a:r>
                      <a:endParaRPr lang="en-GB" sz="2400" dirty="0"/>
                    </a:p>
                  </a:txBody>
                  <a:tcPr marL="64294" marR="64294" marT="32147" marB="32147" anchor="ctr"/>
                </a:tc>
                <a:tc>
                  <a:txBody>
                    <a:bodyPr/>
                    <a:lstStyle/>
                    <a:p>
                      <a:pPr algn="ctr"/>
                      <a:r>
                        <a:rPr lang="en-GB" sz="2400" dirty="0" smtClean="0"/>
                        <a:t>Owner</a:t>
                      </a:r>
                      <a:endParaRPr lang="en-GB" sz="2400" dirty="0"/>
                    </a:p>
                  </a:txBody>
                  <a:tcPr marL="64294" marR="64294" marT="32147" marB="32147" anchor="ctr"/>
                </a:tc>
                <a:tc>
                  <a:txBody>
                    <a:bodyPr/>
                    <a:lstStyle/>
                    <a:p>
                      <a:pPr algn="ctr"/>
                      <a:r>
                        <a:rPr lang="en-GB" sz="2400" dirty="0" smtClean="0"/>
                        <a:t>Due Date</a:t>
                      </a:r>
                      <a:endParaRPr lang="en-GB" sz="2400" dirty="0"/>
                    </a:p>
                  </a:txBody>
                  <a:tcPr marL="64294" marR="64294" marT="32147" marB="32147" anchor="ctr"/>
                </a:tc>
              </a:tr>
              <a:tr h="1573627">
                <a:tc>
                  <a:txBody>
                    <a:bodyPr/>
                    <a:lstStyle/>
                    <a:p>
                      <a:pPr lvl="0"/>
                      <a:r>
                        <a:rPr lang="en-GB" sz="2000" kern="1200" dirty="0" smtClean="0">
                          <a:solidFill>
                            <a:schemeClr val="dk1"/>
                          </a:solidFill>
                          <a:effectLst/>
                          <a:latin typeface="+mn-lt"/>
                          <a:ea typeface="+mn-ea"/>
                          <a:cs typeface="+mn-cs"/>
                        </a:rPr>
                        <a:t>Up-to-date search industry-standard search technology for Scopus which is in active development by a large open source community</a:t>
                      </a:r>
                      <a:endParaRPr lang="en-US" sz="2000" kern="1200" dirty="0" smtClean="0">
                        <a:solidFill>
                          <a:schemeClr val="dk1"/>
                        </a:solidFill>
                        <a:effectLst/>
                        <a:latin typeface="+mn-lt"/>
                        <a:ea typeface="+mn-ea"/>
                        <a:cs typeface="+mn-cs"/>
                      </a:endParaRPr>
                    </a:p>
                    <a:p>
                      <a:endParaRPr lang="en-US" sz="2000" dirty="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latin typeface="Calibri" panose="020F0502020204030204" pitchFamily="34" charset="0"/>
                          <a:cs typeface="Calibri" panose="020F0502020204030204" pitchFamily="34" charset="0"/>
                        </a:rPr>
                        <a:t>2015-Jul-18</a:t>
                      </a:r>
                    </a:p>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r>
              <a:tr h="1573627">
                <a:tc>
                  <a:txBody>
                    <a:bodyPr/>
                    <a:lstStyle/>
                    <a:p>
                      <a:pPr lvl="0"/>
                      <a:r>
                        <a:rPr lang="en-GB" sz="2000" kern="1200" dirty="0" smtClean="0">
                          <a:solidFill>
                            <a:schemeClr val="dk1"/>
                          </a:solidFill>
                          <a:effectLst/>
                          <a:latin typeface="+mn-lt"/>
                          <a:ea typeface="+mn-ea"/>
                          <a:cs typeface="+mn-cs"/>
                        </a:rPr>
                        <a:t>The ability to leverage Elsevier operational expertise to operate and maintain the system without dependency on a third party vendor.</a:t>
                      </a:r>
                      <a:endParaRPr lang="en-US" sz="2000" kern="1200" dirty="0" smtClean="0">
                        <a:solidFill>
                          <a:schemeClr val="dk1"/>
                        </a:solidFill>
                        <a:effectLst/>
                        <a:latin typeface="+mn-lt"/>
                        <a:ea typeface="+mn-ea"/>
                        <a:cs typeface="+mn-cs"/>
                      </a:endParaRPr>
                    </a:p>
                    <a:p>
                      <a:pPr marL="0" marR="0" indent="0" algn="l" defTabSz="1300125" rtl="0" eaLnBrk="1" fontAlgn="auto" latinLnBrk="0" hangingPunct="1">
                        <a:lnSpc>
                          <a:spcPct val="100000"/>
                        </a:lnSpc>
                        <a:spcBef>
                          <a:spcPts val="0"/>
                        </a:spcBef>
                        <a:spcAft>
                          <a:spcPts val="0"/>
                        </a:spcAft>
                        <a:buClrTx/>
                        <a:buSzTx/>
                        <a:buFontTx/>
                        <a:buNone/>
                        <a:tabLst/>
                        <a:defRPr/>
                      </a:pPr>
                      <a:endParaRPr lang="en-US" sz="2000" dirty="0" smtClean="0">
                        <a:latin typeface="Calibri" panose="020F0502020204030204" pitchFamily="34" charset="0"/>
                        <a:cs typeface="Calibri" panose="020F0502020204030204" pitchFamily="34" charset="0"/>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latin typeface="Calibri" panose="020F0502020204030204" pitchFamily="34" charset="0"/>
                          <a:cs typeface="Calibri" panose="020F0502020204030204" pitchFamily="34" charset="0"/>
                        </a:rPr>
                        <a:t>2015-Jul-18</a:t>
                      </a:r>
                    </a:p>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r>
              <a:tr h="1573627">
                <a:tc>
                  <a:txBody>
                    <a:bodyPr/>
                    <a:lstStyle/>
                    <a:p>
                      <a:pPr lvl="0"/>
                      <a:r>
                        <a:rPr lang="en-GB" sz="2000" kern="1200" dirty="0" smtClean="0">
                          <a:solidFill>
                            <a:schemeClr val="dk1"/>
                          </a:solidFill>
                          <a:effectLst/>
                          <a:latin typeface="+mn-lt"/>
                          <a:ea typeface="+mn-ea"/>
                          <a:cs typeface="+mn-cs"/>
                        </a:rPr>
                        <a:t>Improved content processing and information access performance will with reduced indexing latency and the ability to perform large-scale re-indexing in temporary cloud environments when needed. </a:t>
                      </a:r>
                      <a:endParaRPr lang="en-US" sz="2000" kern="1200" dirty="0" smtClean="0">
                        <a:solidFill>
                          <a:schemeClr val="dk1"/>
                        </a:solidFill>
                        <a:effectLst/>
                        <a:latin typeface="+mn-lt"/>
                        <a:ea typeface="+mn-ea"/>
                        <a:cs typeface="+mn-cs"/>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latin typeface="Calibri" panose="020F0502020204030204" pitchFamily="34" charset="0"/>
                          <a:cs typeface="Calibri" panose="020F0502020204030204" pitchFamily="34" charset="0"/>
                        </a:rPr>
                        <a:t>2015-Jul-18</a:t>
                      </a:r>
                    </a:p>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r>
              <a:tr h="1573627">
                <a:tc>
                  <a:txBody>
                    <a:bodyPr/>
                    <a:lstStyle/>
                    <a:p>
                      <a:pPr lvl="0"/>
                      <a:r>
                        <a:rPr lang="en-GB" sz="2000" kern="1200" dirty="0" smtClean="0">
                          <a:solidFill>
                            <a:schemeClr val="dk1"/>
                          </a:solidFill>
                          <a:effectLst/>
                          <a:latin typeface="+mn-lt"/>
                          <a:ea typeface="+mn-ea"/>
                          <a:cs typeface="+mn-cs"/>
                        </a:rPr>
                        <a:t>Efficiency, availability and performance gains through elasticity of environments, ability to distribute geographically, and strategic fit through the deployment of search in the Amazon Cloud.</a:t>
                      </a:r>
                      <a:endParaRPr lang="en-US" sz="2000" kern="1200" dirty="0" smtClean="0">
                        <a:solidFill>
                          <a:schemeClr val="dk1"/>
                        </a:solidFill>
                        <a:effectLst/>
                        <a:latin typeface="+mn-lt"/>
                        <a:ea typeface="+mn-ea"/>
                        <a:cs typeface="+mn-cs"/>
                      </a:endParaRPr>
                    </a:p>
                  </a:txBody>
                  <a:tcPr marL="64294" marR="64294" marT="32147" marB="32147" anchor="ctr"/>
                </a:tc>
                <a:tc>
                  <a:txBody>
                    <a:bodyPr/>
                    <a:lstStyle/>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latin typeface="Calibri" panose="020F0502020204030204" pitchFamily="34" charset="0"/>
                          <a:cs typeface="Calibri" panose="020F0502020204030204" pitchFamily="34" charset="0"/>
                        </a:rPr>
                        <a:t>2015-Jul-18</a:t>
                      </a:r>
                    </a:p>
                    <a:p>
                      <a:pPr algn="ctr"/>
                      <a:endParaRPr lang="en-GB" sz="2000" dirty="0">
                        <a:latin typeface="Calibri" panose="020F0502020204030204" pitchFamily="34" charset="0"/>
                        <a:cs typeface="Calibri" panose="020F0502020204030204" pitchFamily="34" charset="0"/>
                      </a:endParaRPr>
                    </a:p>
                  </a:txBody>
                  <a:tcPr marL="64294" marR="64294" marT="32147" marB="32147" anchor="ctr"/>
                </a:tc>
              </a:tr>
            </a:tbl>
          </a:graphicData>
        </a:graphic>
      </p:graphicFrame>
    </p:spTree>
    <p:extLst>
      <p:ext uri="{BB962C8B-B14F-4D97-AF65-F5344CB8AC3E}">
        <p14:creationId xmlns:p14="http://schemas.microsoft.com/office/powerpoint/2010/main" val="78137310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5360" y="325120"/>
            <a:ext cx="10837333" cy="975360"/>
          </a:xfrm>
        </p:spPr>
        <p:txBody>
          <a:bodyPr lIns="91435" tIns="45718" rIns="91435">
            <a:normAutofit fontScale="90000"/>
          </a:bodyPr>
          <a:lstStyle/>
          <a:p>
            <a:pPr lvl="0"/>
            <a:r>
              <a:rPr lang="en-GB" sz="4600" dirty="0" smtClean="0"/>
              <a:t>BC Component - Project Key Deliverables &amp; Milestones</a:t>
            </a:r>
            <a:endParaRPr lang="en-US" sz="40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979555404"/>
              </p:ext>
            </p:extLst>
          </p:nvPr>
        </p:nvGraphicFramePr>
        <p:xfrm>
          <a:off x="1083734" y="1844041"/>
          <a:ext cx="10837334" cy="6595533"/>
        </p:xfrm>
        <a:graphic>
          <a:graphicData uri="http://schemas.openxmlformats.org/drawingml/2006/table">
            <a:tbl>
              <a:tblPr firstRow="1" bandRow="1">
                <a:tableStyleId>{5C22544A-7EE6-4342-B048-85BDC9FD1C3A}</a:tableStyleId>
              </a:tblPr>
              <a:tblGrid>
                <a:gridCol w="7565638"/>
                <a:gridCol w="3271696"/>
              </a:tblGrid>
              <a:tr h="822960">
                <a:tc>
                  <a:txBody>
                    <a:bodyPr/>
                    <a:lstStyle/>
                    <a:p>
                      <a:r>
                        <a:rPr lang="en-GB" sz="2300" b="1" dirty="0" smtClean="0"/>
                        <a:t>Deliverable</a:t>
                      </a:r>
                      <a:endParaRPr lang="en-GB" sz="2300" b="1" dirty="0"/>
                    </a:p>
                  </a:txBody>
                  <a:tcPr anchor="ctr"/>
                </a:tc>
                <a:tc>
                  <a:txBody>
                    <a:bodyPr/>
                    <a:lstStyle/>
                    <a:p>
                      <a:pPr algn="ctr"/>
                      <a:r>
                        <a:rPr lang="en-GB" sz="2300" dirty="0" smtClean="0"/>
                        <a:t>Planned Completion Date</a:t>
                      </a:r>
                      <a:endParaRPr lang="en-GB" sz="2300" dirty="0"/>
                    </a:p>
                  </a:txBody>
                  <a:tcPr anchor="ctr"/>
                </a:tc>
              </a:tr>
              <a:tr h="518160">
                <a:tc>
                  <a:txBody>
                    <a:bodyPr/>
                    <a:lstStyle/>
                    <a:p>
                      <a:pPr marL="0" marR="0">
                        <a:spcBef>
                          <a:spcPts val="300"/>
                        </a:spcBef>
                        <a:spcAft>
                          <a:spcPts val="300"/>
                        </a:spcAft>
                      </a:pPr>
                      <a:r>
                        <a:rPr lang="en-GB" sz="1800" b="1" dirty="0" smtClean="0">
                          <a:effectLst/>
                          <a:latin typeface="+mn-lt"/>
                          <a:ea typeface="Times New Roman"/>
                        </a:rPr>
                        <a:t>SOLR</a:t>
                      </a:r>
                      <a:r>
                        <a:rPr lang="en-GB" sz="1800" b="1" baseline="0" dirty="0" smtClean="0">
                          <a:effectLst/>
                          <a:latin typeface="+mn-lt"/>
                          <a:ea typeface="Times New Roman"/>
                        </a:rPr>
                        <a:t> Scopus search cluster</a:t>
                      </a:r>
                      <a:endParaRPr lang="en-GB" sz="1800" b="1" dirty="0">
                        <a:effectLst/>
                        <a:latin typeface="+mn-lt"/>
                        <a:ea typeface="Times New Roman"/>
                      </a:endParaRPr>
                    </a:p>
                  </a:txBody>
                  <a:tcPr marL="68580" marR="68580" marT="0" marB="0"/>
                </a:tc>
                <a:tc>
                  <a:txBody>
                    <a:bodyPr/>
                    <a:lstStyle/>
                    <a:p>
                      <a:pPr marL="0" marR="0" indent="0" algn="ctr" defTabSz="1300059" rtl="0" eaLnBrk="1" fontAlgn="auto" latinLnBrk="0" hangingPunct="1">
                        <a:lnSpc>
                          <a:spcPct val="100000"/>
                        </a:lnSpc>
                        <a:spcBef>
                          <a:spcPts val="300"/>
                        </a:spcBef>
                        <a:spcAft>
                          <a:spcPts val="300"/>
                        </a:spcAft>
                        <a:buClrTx/>
                        <a:buSzTx/>
                        <a:buFontTx/>
                        <a:buNone/>
                        <a:tabLst/>
                        <a:defRPr/>
                      </a:pPr>
                      <a:r>
                        <a:rPr lang="en-GB" sz="1800" b="1" dirty="0" smtClean="0">
                          <a:effectLst/>
                          <a:latin typeface="+mn-lt"/>
                          <a:ea typeface="Times New Roman"/>
                        </a:rPr>
                        <a:t>2015-July-18</a:t>
                      </a:r>
                    </a:p>
                    <a:p>
                      <a:pPr marL="0" marR="0" algn="ctr">
                        <a:spcBef>
                          <a:spcPts val="300"/>
                        </a:spcBef>
                        <a:spcAft>
                          <a:spcPts val="300"/>
                        </a:spcAft>
                      </a:pPr>
                      <a:endParaRPr lang="en-GB" sz="1800" b="1" dirty="0">
                        <a:effectLst/>
                        <a:latin typeface="+mn-lt"/>
                        <a:ea typeface="Times New Roman"/>
                      </a:endParaRPr>
                    </a:p>
                  </a:txBody>
                  <a:tcPr marL="68580" marR="68580" marT="0" marB="0"/>
                </a:tc>
              </a:tr>
              <a:tr h="548639">
                <a:tc>
                  <a:txBody>
                    <a:bodyPr/>
                    <a:lstStyle/>
                    <a:p>
                      <a:pPr marL="0" marR="0">
                        <a:spcBef>
                          <a:spcPts val="300"/>
                        </a:spcBef>
                        <a:spcAft>
                          <a:spcPts val="300"/>
                        </a:spcAft>
                      </a:pPr>
                      <a:r>
                        <a:rPr lang="en-GB" sz="1800" b="1" dirty="0" smtClean="0">
                          <a:effectLst/>
                          <a:latin typeface="+mn-lt"/>
                          <a:ea typeface="Times New Roman"/>
                        </a:rPr>
                        <a:t>SOLR</a:t>
                      </a:r>
                      <a:r>
                        <a:rPr lang="en-GB" sz="1800" b="1" baseline="0" dirty="0" smtClean="0">
                          <a:effectLst/>
                          <a:latin typeface="+mn-lt"/>
                          <a:ea typeface="Times New Roman"/>
                        </a:rPr>
                        <a:t> Search Service upgraded for SCOPUS searches</a:t>
                      </a:r>
                      <a:endParaRPr lang="en-GB" sz="1800" dirty="0">
                        <a:effectLst/>
                        <a:latin typeface="+mn-lt"/>
                        <a:ea typeface="Times New Roman"/>
                      </a:endParaRPr>
                    </a:p>
                  </a:txBody>
                  <a:tcPr marL="68580" marR="68580" marT="0" marB="0"/>
                </a:tc>
                <a:tc>
                  <a:txBody>
                    <a:bodyPr/>
                    <a:lstStyle/>
                    <a:p>
                      <a:pPr marL="0" marR="0" indent="0" algn="ctr" defTabSz="1300059" rtl="0" eaLnBrk="1" fontAlgn="auto" latinLnBrk="0" hangingPunct="1">
                        <a:lnSpc>
                          <a:spcPct val="100000"/>
                        </a:lnSpc>
                        <a:spcBef>
                          <a:spcPts val="300"/>
                        </a:spcBef>
                        <a:spcAft>
                          <a:spcPts val="300"/>
                        </a:spcAft>
                        <a:buClrTx/>
                        <a:buSzTx/>
                        <a:buFontTx/>
                        <a:buNone/>
                        <a:tabLst/>
                        <a:defRPr/>
                      </a:pPr>
                      <a:r>
                        <a:rPr lang="en-GB" sz="1800" b="1" smtClean="0">
                          <a:effectLst/>
                          <a:latin typeface="+mn-lt"/>
                          <a:ea typeface="Times New Roman"/>
                        </a:rPr>
                        <a:t>2015-July-18</a:t>
                      </a:r>
                      <a:endParaRPr lang="en-GB" sz="1800" b="1" dirty="0" smtClean="0">
                        <a:effectLst/>
                        <a:latin typeface="+mn-lt"/>
                        <a:ea typeface="Times New Roman"/>
                      </a:endParaRPr>
                    </a:p>
                  </a:txBody>
                  <a:tcPr marL="68580" marR="68580" marT="0" marB="0"/>
                </a:tc>
              </a:tr>
              <a:tr h="518160">
                <a:tc>
                  <a:txBody>
                    <a:bodyPr/>
                    <a:lstStyle/>
                    <a:p>
                      <a:pPr marL="0" marR="0">
                        <a:spcBef>
                          <a:spcPts val="300"/>
                        </a:spcBef>
                        <a:spcAft>
                          <a:spcPts val="300"/>
                        </a:spcAft>
                      </a:pPr>
                      <a:r>
                        <a:rPr lang="en-GB" sz="1800" b="1" dirty="0" smtClean="0">
                          <a:effectLst/>
                          <a:latin typeface="+mn-lt"/>
                          <a:ea typeface="Times New Roman"/>
                        </a:rPr>
                        <a:t>SCOPUS web application changes and fabrication</a:t>
                      </a:r>
                      <a:r>
                        <a:rPr lang="en-GB" sz="1800" b="1" baseline="0" dirty="0" smtClean="0">
                          <a:effectLst/>
                          <a:latin typeface="+mn-lt"/>
                          <a:ea typeface="Times New Roman"/>
                        </a:rPr>
                        <a:t> pipeline updates needed to support searching on SOLR.</a:t>
                      </a:r>
                      <a:endParaRPr lang="en-GB" sz="1800" dirty="0">
                        <a:effectLst/>
                        <a:latin typeface="+mn-lt"/>
                        <a:ea typeface="Times New Roman"/>
                      </a:endParaRPr>
                    </a:p>
                  </a:txBody>
                  <a:tcPr marL="68580" marR="68580" marT="0" marB="0"/>
                </a:tc>
                <a:tc>
                  <a:txBody>
                    <a:bodyPr/>
                    <a:lstStyle/>
                    <a:p>
                      <a:pPr marL="0" marR="0" indent="0" algn="ctr" defTabSz="1300059" rtl="0" eaLnBrk="1" fontAlgn="auto" latinLnBrk="0" hangingPunct="1">
                        <a:lnSpc>
                          <a:spcPct val="100000"/>
                        </a:lnSpc>
                        <a:spcBef>
                          <a:spcPts val="300"/>
                        </a:spcBef>
                        <a:spcAft>
                          <a:spcPts val="300"/>
                        </a:spcAft>
                        <a:buClrTx/>
                        <a:buSzTx/>
                        <a:buFontTx/>
                        <a:buNone/>
                        <a:tabLst/>
                        <a:defRPr/>
                      </a:pPr>
                      <a:r>
                        <a:rPr lang="en-GB" sz="1800" b="1" smtClean="0">
                          <a:effectLst/>
                          <a:latin typeface="+mn-lt"/>
                          <a:ea typeface="Times New Roman"/>
                        </a:rPr>
                        <a:t>2015-July-18</a:t>
                      </a:r>
                      <a:endParaRPr lang="en-GB" sz="1800" b="1" dirty="0" smtClean="0">
                        <a:effectLst/>
                        <a:latin typeface="+mn-lt"/>
                        <a:ea typeface="Times New Roman"/>
                      </a:endParaRPr>
                    </a:p>
                  </a:txBody>
                  <a:tcPr marL="68580" marR="68580" marT="0" marB="0"/>
                </a:tc>
              </a:tr>
              <a:tr h="438574">
                <a:tc>
                  <a:txBody>
                    <a:bodyPr/>
                    <a:lstStyle/>
                    <a:p>
                      <a:pPr marL="0" marR="0">
                        <a:spcBef>
                          <a:spcPts val="300"/>
                        </a:spcBef>
                        <a:spcAft>
                          <a:spcPts val="300"/>
                        </a:spcAft>
                      </a:pPr>
                      <a:r>
                        <a:rPr lang="en-US" sz="1800" b="1" dirty="0" smtClean="0">
                          <a:effectLst/>
                          <a:latin typeface="+mn-lt"/>
                          <a:ea typeface="Times New Roman"/>
                        </a:rPr>
                        <a:t>Query</a:t>
                      </a:r>
                      <a:r>
                        <a:rPr lang="en-US" sz="1800" b="1" baseline="0" dirty="0" smtClean="0">
                          <a:effectLst/>
                          <a:latin typeface="+mn-lt"/>
                          <a:ea typeface="Times New Roman"/>
                        </a:rPr>
                        <a:t> migrations for alerts, saved search, search history, RSS</a:t>
                      </a:r>
                      <a:endParaRPr lang="en-GB" sz="1800" b="1" dirty="0">
                        <a:effectLst/>
                        <a:latin typeface="+mn-lt"/>
                        <a:ea typeface="Times New Roman"/>
                      </a:endParaRPr>
                    </a:p>
                  </a:txBody>
                  <a:tcPr marL="68580" marR="68580" marT="0" marB="0"/>
                </a:tc>
                <a:tc>
                  <a:txBody>
                    <a:bodyPr/>
                    <a:lstStyle/>
                    <a:p>
                      <a:pPr marL="0" marR="0" indent="0" algn="ctr" defTabSz="1300059" rtl="0" eaLnBrk="1" fontAlgn="auto" latinLnBrk="0" hangingPunct="1">
                        <a:lnSpc>
                          <a:spcPct val="100000"/>
                        </a:lnSpc>
                        <a:spcBef>
                          <a:spcPts val="300"/>
                        </a:spcBef>
                        <a:spcAft>
                          <a:spcPts val="300"/>
                        </a:spcAft>
                        <a:buClrTx/>
                        <a:buSzTx/>
                        <a:buFontTx/>
                        <a:buNone/>
                        <a:tabLst/>
                        <a:defRPr/>
                      </a:pPr>
                      <a:r>
                        <a:rPr lang="en-GB" sz="1800" b="1" smtClean="0">
                          <a:effectLst/>
                          <a:latin typeface="+mn-lt"/>
                          <a:ea typeface="Times New Roman"/>
                        </a:rPr>
                        <a:t>2015-July-18</a:t>
                      </a:r>
                      <a:endParaRPr lang="en-GB" sz="1800" b="1" dirty="0" smtClean="0">
                        <a:effectLst/>
                        <a:latin typeface="+mn-lt"/>
                        <a:ea typeface="Times New Roman"/>
                      </a:endParaRPr>
                    </a:p>
                  </a:txBody>
                  <a:tcPr marL="68580" marR="68580" marT="0" marB="0"/>
                </a:tc>
              </a:tr>
              <a:tr h="518160">
                <a:tc>
                  <a:txBody>
                    <a:bodyPr/>
                    <a:lstStyle/>
                    <a:p>
                      <a:pPr marL="0" marR="0" lvl="0" indent="0" algn="l" defTabSz="1300059" rtl="0" eaLnBrk="1" fontAlgn="auto" latinLnBrk="0" hangingPunct="1">
                        <a:lnSpc>
                          <a:spcPct val="100000"/>
                        </a:lnSpc>
                        <a:spcBef>
                          <a:spcPts val="300"/>
                        </a:spcBef>
                        <a:spcAft>
                          <a:spcPts val="300"/>
                        </a:spcAft>
                        <a:buClrTx/>
                        <a:buSzTx/>
                        <a:buFontTx/>
                        <a:buNone/>
                        <a:tabLst/>
                        <a:defRPr/>
                      </a:pPr>
                      <a:r>
                        <a:rPr lang="en-US" sz="1800" b="1" kern="1200" dirty="0" smtClean="0">
                          <a:solidFill>
                            <a:schemeClr val="dk1"/>
                          </a:solidFill>
                          <a:effectLst/>
                          <a:latin typeface="+mn-lt"/>
                          <a:ea typeface="+mn-ea"/>
                          <a:cs typeface="+mn-cs"/>
                        </a:rPr>
                        <a:t>Patent search (replacement for WINDEX)</a:t>
                      </a:r>
                    </a:p>
                    <a:p>
                      <a:pPr marL="0" marR="0">
                        <a:spcBef>
                          <a:spcPts val="300"/>
                        </a:spcBef>
                        <a:spcAft>
                          <a:spcPts val="300"/>
                        </a:spcAft>
                      </a:pPr>
                      <a:endParaRPr lang="en-US" sz="1400" dirty="0">
                        <a:effectLst/>
                        <a:latin typeface="Arial"/>
                        <a:ea typeface="Times New Roman"/>
                      </a:endParaRPr>
                    </a:p>
                  </a:txBody>
                  <a:tcPr marL="97536" marR="97536" marT="0" marB="0"/>
                </a:tc>
                <a:tc>
                  <a:txBody>
                    <a:bodyPr/>
                    <a:lstStyle/>
                    <a:p>
                      <a:pPr marL="0" marR="0" indent="0" algn="ctr" defTabSz="1300059" rtl="0" eaLnBrk="1" fontAlgn="auto" latinLnBrk="0" hangingPunct="1">
                        <a:lnSpc>
                          <a:spcPct val="100000"/>
                        </a:lnSpc>
                        <a:spcBef>
                          <a:spcPts val="300"/>
                        </a:spcBef>
                        <a:spcAft>
                          <a:spcPts val="300"/>
                        </a:spcAft>
                        <a:buClrTx/>
                        <a:buSzTx/>
                        <a:buFontTx/>
                        <a:buNone/>
                        <a:tabLst/>
                        <a:defRPr/>
                      </a:pPr>
                      <a:r>
                        <a:rPr lang="en-GB" sz="1800" b="1" smtClean="0">
                          <a:effectLst/>
                          <a:latin typeface="+mn-lt"/>
                          <a:ea typeface="Times New Roman"/>
                        </a:rPr>
                        <a:t>2015-July-18</a:t>
                      </a:r>
                      <a:endParaRPr lang="en-GB" sz="1800" b="1" dirty="0" smtClean="0">
                        <a:effectLst/>
                        <a:latin typeface="+mn-lt"/>
                        <a:ea typeface="Times New Roman"/>
                      </a:endParaRPr>
                    </a:p>
                  </a:txBody>
                  <a:tcPr anchor="ctr"/>
                </a:tc>
              </a:tr>
              <a:tr h="518160">
                <a:tc>
                  <a:txBody>
                    <a:bodyPr/>
                    <a:lstStyle/>
                    <a:p>
                      <a:pPr lvl="0"/>
                      <a:r>
                        <a:rPr lang="en-US" sz="1800" b="1" dirty="0" smtClean="0">
                          <a:latin typeface="Calibri" panose="020F0502020204030204" pitchFamily="34" charset="0"/>
                          <a:cs typeface="Calibri" panose="020F0502020204030204" pitchFamily="34" charset="0"/>
                        </a:rPr>
                        <a:t>API’s</a:t>
                      </a:r>
                      <a:r>
                        <a:rPr lang="en-US" sz="1800" b="1" baseline="0" dirty="0" smtClean="0">
                          <a:latin typeface="Calibri" panose="020F0502020204030204" pitchFamily="34" charset="0"/>
                          <a:cs typeface="Calibri" panose="020F0502020204030204" pitchFamily="34" charset="0"/>
                        </a:rPr>
                        <a:t> for SCIVERSE API’s and </a:t>
                      </a:r>
                      <a:r>
                        <a:rPr lang="en-US" sz="1800" b="1" kern="1200" dirty="0" smtClean="0">
                          <a:solidFill>
                            <a:schemeClr val="dk1"/>
                          </a:solidFill>
                          <a:effectLst/>
                          <a:latin typeface="+mn-lt"/>
                          <a:ea typeface="+mn-ea"/>
                          <a:cs typeface="+mn-cs"/>
                        </a:rPr>
                        <a:t>SCAPI SCIVERSIFY (current APIs)</a:t>
                      </a:r>
                    </a:p>
                    <a:p>
                      <a:endParaRPr lang="en-US" sz="2800" dirty="0">
                        <a:latin typeface="Calibri" panose="020F0502020204030204" pitchFamily="34" charset="0"/>
                        <a:cs typeface="Calibri" panose="020F0502020204030204" pitchFamily="34" charset="0"/>
                      </a:endParaRPr>
                    </a:p>
                  </a:txBody>
                  <a:tcPr anchor="ctr"/>
                </a:tc>
                <a:tc>
                  <a:txBody>
                    <a:bodyPr/>
                    <a:lstStyle/>
                    <a:p>
                      <a:pPr marL="0" marR="0" indent="0" algn="ctr" defTabSz="1300059" rtl="0" eaLnBrk="1" fontAlgn="auto" latinLnBrk="0" hangingPunct="1">
                        <a:lnSpc>
                          <a:spcPct val="100000"/>
                        </a:lnSpc>
                        <a:spcBef>
                          <a:spcPts val="300"/>
                        </a:spcBef>
                        <a:spcAft>
                          <a:spcPts val="300"/>
                        </a:spcAft>
                        <a:buClrTx/>
                        <a:buSzTx/>
                        <a:buFontTx/>
                        <a:buNone/>
                        <a:tabLst/>
                        <a:defRPr/>
                      </a:pPr>
                      <a:r>
                        <a:rPr lang="en-GB" sz="1800" b="1" smtClean="0">
                          <a:effectLst/>
                          <a:latin typeface="+mn-lt"/>
                          <a:ea typeface="Times New Roman"/>
                        </a:rPr>
                        <a:t>2015-July-18</a:t>
                      </a:r>
                      <a:endParaRPr lang="en-GB" sz="1800" b="1" dirty="0" smtClean="0">
                        <a:effectLst/>
                        <a:latin typeface="+mn-lt"/>
                        <a:ea typeface="Times New Roman"/>
                      </a:endParaRPr>
                    </a:p>
                  </a:txBody>
                  <a:tcPr anchor="ctr"/>
                </a:tc>
              </a:tr>
              <a:tr h="518160">
                <a:tc>
                  <a:txBody>
                    <a:bodyPr/>
                    <a:lstStyle/>
                    <a:p>
                      <a:pPr lvl="0"/>
                      <a:r>
                        <a:rPr lang="en-US" sz="1800" b="1" kern="1200" dirty="0" smtClean="0">
                          <a:solidFill>
                            <a:schemeClr val="dk1"/>
                          </a:solidFill>
                          <a:effectLst/>
                          <a:latin typeface="+mn-lt"/>
                          <a:ea typeface="+mn-ea"/>
                          <a:cs typeface="+mn-cs"/>
                        </a:rPr>
                        <a:t>Synchronization of counts on Scopus</a:t>
                      </a:r>
                    </a:p>
                    <a:p>
                      <a:pPr lvl="1"/>
                      <a:r>
                        <a:rPr lang="en-US" sz="1800" b="1" kern="1200" dirty="0" smtClean="0">
                          <a:solidFill>
                            <a:schemeClr val="dk1"/>
                          </a:solidFill>
                          <a:effectLst/>
                          <a:latin typeface="+mn-lt"/>
                          <a:ea typeface="+mn-ea"/>
                          <a:cs typeface="+mn-cs"/>
                        </a:rPr>
                        <a:t>Pre-calculating cardinalities to be stored in SOLR for sorting purposes</a:t>
                      </a:r>
                    </a:p>
                    <a:p>
                      <a:pPr lvl="1"/>
                      <a:r>
                        <a:rPr lang="en-US" sz="1800" b="1" kern="1200" dirty="0" smtClean="0">
                          <a:solidFill>
                            <a:schemeClr val="dk1"/>
                          </a:solidFill>
                          <a:effectLst/>
                          <a:latin typeface="+mn-lt"/>
                          <a:ea typeface="+mn-ea"/>
                          <a:cs typeface="+mn-cs"/>
                        </a:rPr>
                        <a:t>Modifying CTO to use SOLR for dynamic count queries (instead of </a:t>
                      </a:r>
                      <a:r>
                        <a:rPr lang="en-US" sz="1800" b="1" kern="1200" dirty="0" err="1" smtClean="0">
                          <a:solidFill>
                            <a:schemeClr val="dk1"/>
                          </a:solidFill>
                          <a:effectLst/>
                          <a:latin typeface="+mn-lt"/>
                          <a:ea typeface="+mn-ea"/>
                          <a:cs typeface="+mn-cs"/>
                        </a:rPr>
                        <a:t>MarkLogic</a:t>
                      </a:r>
                      <a:r>
                        <a:rPr lang="en-US" sz="1800" b="1" kern="1200" dirty="0" smtClean="0">
                          <a:solidFill>
                            <a:schemeClr val="dk1"/>
                          </a:solidFill>
                          <a:effectLst/>
                          <a:latin typeface="+mn-lt"/>
                          <a:ea typeface="+mn-ea"/>
                          <a:cs typeface="+mn-cs"/>
                        </a:rPr>
                        <a:t>)</a:t>
                      </a:r>
                    </a:p>
                    <a:p>
                      <a:endParaRPr lang="en-US" sz="2800" dirty="0">
                        <a:latin typeface="Calibri" panose="020F0502020204030204" pitchFamily="34" charset="0"/>
                        <a:cs typeface="Calibri" panose="020F0502020204030204" pitchFamily="34" charset="0"/>
                      </a:endParaRPr>
                    </a:p>
                  </a:txBody>
                  <a:tcPr anchor="ctr"/>
                </a:tc>
                <a:tc>
                  <a:txBody>
                    <a:bodyPr/>
                    <a:lstStyle/>
                    <a:p>
                      <a:pPr marL="0" marR="0" indent="0" algn="ctr" defTabSz="1300059" rtl="0" eaLnBrk="1" fontAlgn="auto" latinLnBrk="0" hangingPunct="1">
                        <a:lnSpc>
                          <a:spcPct val="100000"/>
                        </a:lnSpc>
                        <a:spcBef>
                          <a:spcPts val="300"/>
                        </a:spcBef>
                        <a:spcAft>
                          <a:spcPts val="300"/>
                        </a:spcAft>
                        <a:buClrTx/>
                        <a:buSzTx/>
                        <a:buFontTx/>
                        <a:buNone/>
                        <a:tabLst/>
                        <a:defRPr/>
                      </a:pPr>
                      <a:r>
                        <a:rPr lang="en-GB" sz="1800" b="1" dirty="0" smtClean="0">
                          <a:effectLst/>
                          <a:latin typeface="+mn-lt"/>
                          <a:ea typeface="Times New Roman"/>
                        </a:rPr>
                        <a:t>2015-July-18</a:t>
                      </a:r>
                    </a:p>
                  </a:txBody>
                  <a:tcPr anchor="ctr"/>
                </a:tc>
              </a:tr>
              <a:tr h="518160">
                <a:tc>
                  <a:txBody>
                    <a:bodyPr/>
                    <a:lstStyle/>
                    <a:p>
                      <a:pPr marL="0" marR="0" indent="0" algn="l" defTabSz="1300125" rtl="0" eaLnBrk="1" fontAlgn="auto" latinLnBrk="0" hangingPunct="1">
                        <a:lnSpc>
                          <a:spcPct val="100000"/>
                        </a:lnSpc>
                        <a:spcBef>
                          <a:spcPts val="0"/>
                        </a:spcBef>
                        <a:spcAft>
                          <a:spcPts val="0"/>
                        </a:spcAft>
                        <a:buClrTx/>
                        <a:buSzTx/>
                        <a:buFontTx/>
                        <a:buNone/>
                        <a:tabLst/>
                        <a:defRPr/>
                      </a:pPr>
                      <a:r>
                        <a:rPr lang="en-US" sz="1800" b="1" dirty="0" smtClean="0">
                          <a:latin typeface="Calibri" panose="020F0502020204030204" pitchFamily="34" charset="0"/>
                          <a:cs typeface="Calibri" panose="020F0502020204030204" pitchFamily="34" charset="0"/>
                        </a:rPr>
                        <a:t>Retirement</a:t>
                      </a:r>
                      <a:r>
                        <a:rPr lang="en-US" sz="1800" b="1" baseline="0" dirty="0" smtClean="0">
                          <a:latin typeface="Calibri" panose="020F0502020204030204" pitchFamily="34" charset="0"/>
                          <a:cs typeface="Calibri" panose="020F0502020204030204" pitchFamily="34" charset="0"/>
                        </a:rPr>
                        <a:t> of FAST Search including Windex/Hub components</a:t>
                      </a:r>
                      <a:endParaRPr lang="en-US" sz="1800" b="1" dirty="0" smtClean="0">
                        <a:latin typeface="Calibri" panose="020F0502020204030204" pitchFamily="34" charset="0"/>
                        <a:cs typeface="Calibri" panose="020F0502020204030204" pitchFamily="34" charset="0"/>
                      </a:endParaRPr>
                    </a:p>
                  </a:txBody>
                  <a:tcPr anchor="ctr"/>
                </a:tc>
                <a:tc>
                  <a:txBody>
                    <a:bodyPr/>
                    <a:lstStyle/>
                    <a:p>
                      <a:pPr marL="0" marR="0" indent="0" algn="ctr" defTabSz="1300059" rtl="0" eaLnBrk="1" fontAlgn="auto" latinLnBrk="0" hangingPunct="1">
                        <a:lnSpc>
                          <a:spcPct val="100000"/>
                        </a:lnSpc>
                        <a:spcBef>
                          <a:spcPts val="0"/>
                        </a:spcBef>
                        <a:spcAft>
                          <a:spcPts val="0"/>
                        </a:spcAft>
                        <a:buClrTx/>
                        <a:buSzTx/>
                        <a:buFontTx/>
                        <a:buNone/>
                        <a:tabLst/>
                        <a:defRPr/>
                      </a:pPr>
                      <a:r>
                        <a:rPr lang="en-GB" sz="1800" b="1" dirty="0" smtClean="0">
                          <a:latin typeface="Calibri" panose="020F0502020204030204" pitchFamily="34" charset="0"/>
                          <a:cs typeface="Calibri" panose="020F0502020204030204" pitchFamily="34" charset="0"/>
                        </a:rPr>
                        <a:t>2015-Oct-10</a:t>
                      </a:r>
                    </a:p>
                    <a:p>
                      <a:pPr algn="ctr"/>
                      <a:endParaRPr lang="en-GB" sz="1800" b="1" dirty="0">
                        <a:latin typeface="Calibri" panose="020F0502020204030204" pitchFamily="34" charset="0"/>
                        <a:cs typeface="Calibri" panose="020F0502020204030204" pitchFamily="34" charset="0"/>
                      </a:endParaRPr>
                    </a:p>
                  </a:txBody>
                  <a:tcPr anchor="ctr"/>
                </a:tc>
              </a:tr>
            </a:tbl>
          </a:graphicData>
        </a:graphic>
      </p:graphicFrame>
      <p:sp>
        <p:nvSpPr>
          <p:cNvPr id="5" name="Slide Number Placeholder 3"/>
          <p:cNvSpPr>
            <a:spLocks noGrp="1"/>
          </p:cNvSpPr>
          <p:nvPr>
            <p:ph type="sldNum" sz="quarter" idx="4294967295"/>
          </p:nvPr>
        </p:nvSpPr>
        <p:spPr>
          <a:xfrm>
            <a:off x="12571307" y="9320107"/>
            <a:ext cx="433493" cy="433493"/>
          </a:xfrm>
          <a:prstGeom prst="ellipse">
            <a:avLst/>
          </a:prstGeom>
        </p:spPr>
        <p:txBody>
          <a:bodyPr lIns="130046" tIns="65023" rIns="130046" bIns="65023"/>
          <a:lstStyle/>
          <a:p>
            <a:fld id="{E55AD8F0-B8BE-4F05-A76F-867B86DE1D3F}" type="slidenum">
              <a:rPr lang="en-US" smtClean="0"/>
              <a:pPr/>
              <a:t>34</a:t>
            </a:fld>
            <a:endParaRPr lang="en-US" dirty="0"/>
          </a:p>
        </p:txBody>
      </p:sp>
    </p:spTree>
    <p:extLst>
      <p:ext uri="{BB962C8B-B14F-4D97-AF65-F5344CB8AC3E}">
        <p14:creationId xmlns:p14="http://schemas.microsoft.com/office/powerpoint/2010/main" val="85259356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20327272"/>
              </p:ext>
            </p:extLst>
          </p:nvPr>
        </p:nvGraphicFramePr>
        <p:xfrm>
          <a:off x="1083734" y="1733973"/>
          <a:ext cx="10837333" cy="5598879"/>
        </p:xfrm>
        <a:graphic>
          <a:graphicData uri="http://schemas.openxmlformats.org/drawingml/2006/table">
            <a:tbl>
              <a:tblPr firstRow="1" bandRow="1">
                <a:tableStyleId>{5C22544A-7EE6-4342-B048-85BDC9FD1C3A}</a:tableStyleId>
              </a:tblPr>
              <a:tblGrid>
                <a:gridCol w="4013673"/>
                <a:gridCol w="1404995"/>
                <a:gridCol w="1300480"/>
                <a:gridCol w="4118185"/>
              </a:tblGrid>
              <a:tr h="785030">
                <a:tc>
                  <a:txBody>
                    <a:bodyPr/>
                    <a:lstStyle/>
                    <a:p>
                      <a:pPr algn="ctr"/>
                      <a:r>
                        <a:rPr lang="en-US" sz="1200" dirty="0" smtClean="0">
                          <a:latin typeface="+mn-lt"/>
                        </a:rPr>
                        <a:t>Risk</a:t>
                      </a:r>
                      <a:endParaRPr lang="en-US" sz="1200" dirty="0">
                        <a:latin typeface="+mn-lt"/>
                      </a:endParaRPr>
                    </a:p>
                  </a:txBody>
                  <a:tcPr anchor="ctr"/>
                </a:tc>
                <a:tc>
                  <a:txBody>
                    <a:bodyPr/>
                    <a:lstStyle/>
                    <a:p>
                      <a:pPr algn="ctr"/>
                      <a:r>
                        <a:rPr lang="en-US" sz="1200" dirty="0" smtClean="0">
                          <a:latin typeface="+mn-lt"/>
                        </a:rPr>
                        <a:t>Likelihood</a:t>
                      </a:r>
                      <a:endParaRPr lang="en-US" sz="1200" dirty="0">
                        <a:latin typeface="+mn-lt"/>
                      </a:endParaRPr>
                    </a:p>
                  </a:txBody>
                  <a:tcPr anchor="ctr"/>
                </a:tc>
                <a:tc>
                  <a:txBody>
                    <a:bodyPr/>
                    <a:lstStyle/>
                    <a:p>
                      <a:pPr algn="ctr"/>
                      <a:r>
                        <a:rPr lang="en-US" sz="1200" dirty="0" smtClean="0">
                          <a:latin typeface="+mn-lt"/>
                        </a:rPr>
                        <a:t>Impact</a:t>
                      </a:r>
                      <a:endParaRPr lang="en-US" sz="1200" dirty="0">
                        <a:latin typeface="+mn-lt"/>
                      </a:endParaRPr>
                    </a:p>
                  </a:txBody>
                  <a:tcPr anchor="ctr"/>
                </a:tc>
                <a:tc>
                  <a:txBody>
                    <a:bodyPr/>
                    <a:lstStyle/>
                    <a:p>
                      <a:pPr algn="ctr"/>
                      <a:r>
                        <a:rPr lang="en-US" sz="1200" dirty="0" smtClean="0">
                          <a:latin typeface="+mn-lt"/>
                        </a:rPr>
                        <a:t>Mitigations</a:t>
                      </a:r>
                      <a:endParaRPr lang="en-US" sz="1200" dirty="0">
                        <a:latin typeface="+mn-lt"/>
                      </a:endParaRPr>
                    </a:p>
                  </a:txBody>
                  <a:tcPr anchor="ctr"/>
                </a:tc>
              </a:tr>
              <a:tr h="858182">
                <a:tc>
                  <a:txBody>
                    <a:bodyPr/>
                    <a:lstStyle/>
                    <a:p>
                      <a:pPr marL="0" marR="0">
                        <a:spcBef>
                          <a:spcPts val="300"/>
                        </a:spcBef>
                        <a:spcAft>
                          <a:spcPts val="300"/>
                        </a:spcAft>
                      </a:pPr>
                      <a:r>
                        <a:rPr lang="en-GB" sz="1200" b="1" dirty="0">
                          <a:solidFill>
                            <a:srgbClr val="000000"/>
                          </a:solidFill>
                          <a:effectLst/>
                          <a:latin typeface="Arial"/>
                          <a:ea typeface="Times New Roman"/>
                        </a:rPr>
                        <a:t>Impact to Scopus usage due to differences in relevance ranking of performance between </a:t>
                      </a:r>
                      <a:r>
                        <a:rPr lang="en-GB" sz="1200" b="1" dirty="0" err="1">
                          <a:solidFill>
                            <a:srgbClr val="000000"/>
                          </a:solidFill>
                          <a:effectLst/>
                          <a:latin typeface="Arial"/>
                          <a:ea typeface="Times New Roman"/>
                        </a:rPr>
                        <a:t>Solr</a:t>
                      </a:r>
                      <a:r>
                        <a:rPr lang="en-GB" sz="1200" b="1" dirty="0">
                          <a:solidFill>
                            <a:srgbClr val="000000"/>
                          </a:solidFill>
                          <a:effectLst/>
                          <a:latin typeface="Arial"/>
                          <a:ea typeface="Times New Roman"/>
                        </a:rPr>
                        <a:t> and FAST</a:t>
                      </a:r>
                      <a:endParaRPr lang="en-US" sz="1200" dirty="0">
                        <a:effectLst/>
                        <a:latin typeface="Arial"/>
                        <a:ea typeface="Times New Roman"/>
                      </a:endParaRPr>
                    </a:p>
                  </a:txBody>
                  <a:tcPr marL="68580" marR="68580" marT="0" marB="0"/>
                </a:tc>
                <a:tc>
                  <a:txBody>
                    <a:bodyPr/>
                    <a:lstStyle/>
                    <a:p>
                      <a:pPr marL="0" marR="0">
                        <a:spcBef>
                          <a:spcPts val="300"/>
                        </a:spcBef>
                        <a:spcAft>
                          <a:spcPts val="300"/>
                        </a:spcAft>
                      </a:pPr>
                      <a:r>
                        <a:rPr lang="en-GB" sz="1200" dirty="0">
                          <a:effectLst/>
                          <a:latin typeface="Arial"/>
                          <a:ea typeface="Times New Roman"/>
                        </a:rPr>
                        <a:t>L</a:t>
                      </a:r>
                      <a:endParaRPr lang="en-US" sz="1200" dirty="0">
                        <a:effectLst/>
                        <a:latin typeface="Arial"/>
                        <a:ea typeface="Times New Roman"/>
                      </a:endParaRPr>
                    </a:p>
                  </a:txBody>
                  <a:tcPr marL="68580" marR="68580" marT="0" marB="0">
                    <a:solidFill>
                      <a:srgbClr val="00B050"/>
                    </a:solidFill>
                  </a:tcPr>
                </a:tc>
                <a:tc>
                  <a:txBody>
                    <a:bodyPr/>
                    <a:lstStyle/>
                    <a:p>
                      <a:pPr marL="0" marR="0">
                        <a:spcBef>
                          <a:spcPts val="300"/>
                        </a:spcBef>
                        <a:spcAft>
                          <a:spcPts val="300"/>
                        </a:spcAft>
                      </a:pPr>
                      <a:r>
                        <a:rPr lang="en-GB" sz="1200" dirty="0">
                          <a:effectLst/>
                          <a:latin typeface="Arial"/>
                          <a:ea typeface="Times New Roman"/>
                        </a:rPr>
                        <a:t>H</a:t>
                      </a:r>
                      <a:endParaRPr lang="en-US" sz="1200" dirty="0">
                        <a:effectLst/>
                        <a:latin typeface="Arial"/>
                        <a:ea typeface="Times New Roman"/>
                      </a:endParaRPr>
                    </a:p>
                  </a:txBody>
                  <a:tcPr marL="68580" marR="68580" marT="0" marB="0">
                    <a:solidFill>
                      <a:srgbClr val="FF0000"/>
                    </a:solidFill>
                  </a:tcPr>
                </a:tc>
                <a:tc>
                  <a:txBody>
                    <a:bodyPr/>
                    <a:lstStyle/>
                    <a:p>
                      <a:pPr marL="0" marR="0">
                        <a:spcBef>
                          <a:spcPts val="300"/>
                        </a:spcBef>
                        <a:spcAft>
                          <a:spcPts val="300"/>
                        </a:spcAft>
                      </a:pPr>
                      <a:r>
                        <a:rPr lang="en-GB" sz="1200" dirty="0">
                          <a:effectLst/>
                          <a:latin typeface="Arial"/>
                          <a:ea typeface="Times New Roman"/>
                        </a:rPr>
                        <a:t>Regular relevance testing during implementation testing will ensure that </a:t>
                      </a:r>
                      <a:r>
                        <a:rPr lang="en-GB" sz="1200" dirty="0" err="1">
                          <a:effectLst/>
                          <a:latin typeface="Arial"/>
                          <a:ea typeface="Times New Roman"/>
                        </a:rPr>
                        <a:t>Solr</a:t>
                      </a:r>
                      <a:r>
                        <a:rPr lang="en-GB" sz="1200" dirty="0">
                          <a:effectLst/>
                          <a:latin typeface="Arial"/>
                          <a:ea typeface="Times New Roman"/>
                        </a:rPr>
                        <a:t> relevance is at least as good as FAST, and performance testing will ensure that query performance is at least as good as FAST. In addition, the event of a major unforeseen impact following the </a:t>
                      </a:r>
                      <a:r>
                        <a:rPr lang="en-GB" sz="1200" dirty="0" err="1">
                          <a:effectLst/>
                          <a:latin typeface="Arial"/>
                          <a:ea typeface="Times New Roman"/>
                        </a:rPr>
                        <a:t>Solr</a:t>
                      </a:r>
                      <a:r>
                        <a:rPr lang="en-GB" sz="1200" dirty="0">
                          <a:effectLst/>
                          <a:latin typeface="Arial"/>
                          <a:ea typeface="Times New Roman"/>
                        </a:rPr>
                        <a:t> migration, the system can be rolled back to the FAST environment which </a:t>
                      </a:r>
                      <a:r>
                        <a:rPr lang="en-GB" sz="1200" dirty="0" err="1">
                          <a:effectLst/>
                          <a:latin typeface="Arial"/>
                          <a:ea typeface="Times New Roman"/>
                        </a:rPr>
                        <a:t>wlll</a:t>
                      </a:r>
                      <a:r>
                        <a:rPr lang="en-GB" sz="1200" dirty="0">
                          <a:effectLst/>
                          <a:latin typeface="Arial"/>
                          <a:ea typeface="Times New Roman"/>
                        </a:rPr>
                        <a:t> be retained for 3 months following go-live</a:t>
                      </a:r>
                      <a:endParaRPr lang="en-US" sz="1200" dirty="0">
                        <a:effectLst/>
                        <a:latin typeface="Arial"/>
                        <a:ea typeface="Times New Roman"/>
                      </a:endParaRPr>
                    </a:p>
                  </a:txBody>
                  <a:tcPr marL="68580" marR="68580" marT="0" marB="0"/>
                </a:tc>
              </a:tr>
              <a:tr h="776263">
                <a:tc>
                  <a:txBody>
                    <a:bodyPr/>
                    <a:lstStyle/>
                    <a:p>
                      <a:pPr marL="0" marR="0">
                        <a:spcBef>
                          <a:spcPts val="300"/>
                        </a:spcBef>
                        <a:spcAft>
                          <a:spcPts val="300"/>
                        </a:spcAft>
                      </a:pPr>
                      <a:r>
                        <a:rPr lang="en-GB" sz="1200" b="1" dirty="0">
                          <a:effectLst/>
                          <a:latin typeface="Arial"/>
                          <a:ea typeface="Times New Roman"/>
                        </a:rPr>
                        <a:t>Lack of ‘as is’ documentation of FAST/ resource availability for FAST.</a:t>
                      </a:r>
                      <a:endParaRPr lang="en-US" sz="1200" dirty="0">
                        <a:effectLst/>
                        <a:latin typeface="Arial"/>
                        <a:ea typeface="Times New Roman"/>
                      </a:endParaRPr>
                    </a:p>
                  </a:txBody>
                  <a:tcPr marL="68580" marR="68580" marT="0" marB="0"/>
                </a:tc>
                <a:tc>
                  <a:txBody>
                    <a:bodyPr/>
                    <a:lstStyle/>
                    <a:p>
                      <a:pPr marL="0" marR="0">
                        <a:spcBef>
                          <a:spcPts val="300"/>
                        </a:spcBef>
                        <a:spcAft>
                          <a:spcPts val="300"/>
                        </a:spcAft>
                      </a:pPr>
                      <a:r>
                        <a:rPr lang="en-GB" sz="1200" dirty="0">
                          <a:effectLst/>
                          <a:latin typeface="Arial"/>
                          <a:ea typeface="Times New Roman"/>
                          <a:cs typeface="Times New Roman"/>
                        </a:rPr>
                        <a:t>M</a:t>
                      </a:r>
                      <a:endParaRPr lang="en-US" sz="1200" dirty="0">
                        <a:effectLst/>
                        <a:latin typeface="Arial"/>
                        <a:ea typeface="Times New Roman"/>
                        <a:cs typeface="Times New Roman"/>
                      </a:endParaRPr>
                    </a:p>
                  </a:txBody>
                  <a:tcPr marL="68580" marR="68580" marT="0" marB="0">
                    <a:solidFill>
                      <a:srgbClr val="FFC000"/>
                    </a:solidFill>
                  </a:tcPr>
                </a:tc>
                <a:tc>
                  <a:txBody>
                    <a:bodyPr/>
                    <a:lstStyle/>
                    <a:p>
                      <a:pPr marL="0" marR="0">
                        <a:spcBef>
                          <a:spcPts val="300"/>
                        </a:spcBef>
                        <a:spcAft>
                          <a:spcPts val="300"/>
                        </a:spcAft>
                      </a:pPr>
                      <a:r>
                        <a:rPr lang="en-GB" sz="1200" dirty="0">
                          <a:effectLst/>
                          <a:latin typeface="Arial"/>
                          <a:ea typeface="Times New Roman"/>
                          <a:cs typeface="Times New Roman"/>
                        </a:rPr>
                        <a:t>L</a:t>
                      </a:r>
                      <a:endParaRPr lang="en-US" sz="1200" dirty="0">
                        <a:effectLst/>
                        <a:latin typeface="Arial"/>
                        <a:ea typeface="Times New Roman"/>
                        <a:cs typeface="Times New Roman"/>
                      </a:endParaRPr>
                    </a:p>
                  </a:txBody>
                  <a:tcPr marL="68580" marR="68580" marT="0" marB="0">
                    <a:solidFill>
                      <a:srgbClr val="00B050"/>
                    </a:solidFill>
                  </a:tcPr>
                </a:tc>
                <a:tc>
                  <a:txBody>
                    <a:bodyPr/>
                    <a:lstStyle/>
                    <a:p>
                      <a:pPr marL="0" marR="0">
                        <a:spcBef>
                          <a:spcPts val="300"/>
                        </a:spcBef>
                        <a:spcAft>
                          <a:spcPts val="300"/>
                        </a:spcAft>
                      </a:pPr>
                      <a:r>
                        <a:rPr lang="en-GB" sz="1200">
                          <a:effectLst/>
                          <a:latin typeface="Arial"/>
                          <a:ea typeface="Times New Roman"/>
                        </a:rPr>
                        <a:t>Allocate some FAST budget to supporting the effort</a:t>
                      </a:r>
                      <a:endParaRPr lang="en-US" sz="1200">
                        <a:effectLst/>
                        <a:latin typeface="Arial"/>
                        <a:ea typeface="Times New Roman"/>
                      </a:endParaRPr>
                    </a:p>
                  </a:txBody>
                  <a:tcPr marL="68580" marR="68580" marT="0" marB="0"/>
                </a:tc>
              </a:tr>
              <a:tr h="858182">
                <a:tc>
                  <a:txBody>
                    <a:bodyPr/>
                    <a:lstStyle/>
                    <a:p>
                      <a:pPr marL="0" marR="0">
                        <a:spcBef>
                          <a:spcPts val="300"/>
                        </a:spcBef>
                        <a:spcAft>
                          <a:spcPts val="300"/>
                        </a:spcAft>
                      </a:pPr>
                      <a:r>
                        <a:rPr lang="en-GB" sz="1200" b="1" dirty="0">
                          <a:effectLst/>
                          <a:latin typeface="Arial"/>
                          <a:ea typeface="Times New Roman"/>
                        </a:rPr>
                        <a:t>Testing time for relevancy tuning is an unknown </a:t>
                      </a:r>
                      <a:endParaRPr lang="en-US" sz="1200" dirty="0">
                        <a:effectLst/>
                        <a:latin typeface="Arial"/>
                        <a:ea typeface="Times New Roman"/>
                      </a:endParaRPr>
                    </a:p>
                  </a:txBody>
                  <a:tcPr marL="68580" marR="68580" marT="0" marB="0"/>
                </a:tc>
                <a:tc>
                  <a:txBody>
                    <a:bodyPr/>
                    <a:lstStyle/>
                    <a:p>
                      <a:pPr marL="0" marR="0">
                        <a:spcBef>
                          <a:spcPts val="300"/>
                        </a:spcBef>
                        <a:spcAft>
                          <a:spcPts val="300"/>
                        </a:spcAft>
                      </a:pPr>
                      <a:r>
                        <a:rPr lang="en-GB" sz="1200" dirty="0">
                          <a:effectLst/>
                          <a:latin typeface="Arial"/>
                          <a:ea typeface="Times New Roman"/>
                          <a:cs typeface="Times New Roman"/>
                        </a:rPr>
                        <a:t>M</a:t>
                      </a:r>
                      <a:endParaRPr lang="en-US" sz="1200" dirty="0">
                        <a:effectLst/>
                        <a:latin typeface="Arial"/>
                        <a:ea typeface="Times New Roman"/>
                        <a:cs typeface="Times New Roman"/>
                      </a:endParaRPr>
                    </a:p>
                  </a:txBody>
                  <a:tcPr marL="68580" marR="68580" marT="0" marB="0">
                    <a:solidFill>
                      <a:srgbClr val="FFC000"/>
                    </a:solidFill>
                  </a:tcPr>
                </a:tc>
                <a:tc>
                  <a:txBody>
                    <a:bodyPr/>
                    <a:lstStyle/>
                    <a:p>
                      <a:pPr marL="0" marR="0">
                        <a:spcBef>
                          <a:spcPts val="300"/>
                        </a:spcBef>
                        <a:spcAft>
                          <a:spcPts val="300"/>
                        </a:spcAft>
                      </a:pPr>
                      <a:r>
                        <a:rPr lang="en-GB" sz="1200" dirty="0">
                          <a:effectLst/>
                          <a:latin typeface="Arial"/>
                          <a:ea typeface="Times New Roman"/>
                          <a:cs typeface="Times New Roman"/>
                        </a:rPr>
                        <a:t>L</a:t>
                      </a:r>
                      <a:endParaRPr lang="en-US" sz="1200" dirty="0">
                        <a:effectLst/>
                        <a:latin typeface="Arial"/>
                        <a:ea typeface="Times New Roman"/>
                        <a:cs typeface="Times New Roman"/>
                      </a:endParaRPr>
                    </a:p>
                  </a:txBody>
                  <a:tcPr marL="68580" marR="68580" marT="0" marB="0">
                    <a:solidFill>
                      <a:srgbClr val="00B050"/>
                    </a:solidFill>
                  </a:tcPr>
                </a:tc>
                <a:tc>
                  <a:txBody>
                    <a:bodyPr/>
                    <a:lstStyle/>
                    <a:p>
                      <a:pPr marL="0" marR="0">
                        <a:spcBef>
                          <a:spcPts val="300"/>
                        </a:spcBef>
                        <a:spcAft>
                          <a:spcPts val="300"/>
                        </a:spcAft>
                      </a:pPr>
                      <a:r>
                        <a:rPr lang="en-GB" sz="1200">
                          <a:effectLst/>
                          <a:latin typeface="Arial"/>
                          <a:ea typeface="Times New Roman"/>
                        </a:rPr>
                        <a:t>Build into plan to accomplish this as the iterations happen instead of all at the end</a:t>
                      </a:r>
                      <a:endParaRPr lang="en-US" sz="1200">
                        <a:effectLst/>
                        <a:latin typeface="Arial"/>
                        <a:ea typeface="Times New Roman"/>
                      </a:endParaRPr>
                    </a:p>
                  </a:txBody>
                  <a:tcPr marL="68580" marR="68580" marT="0" marB="0"/>
                </a:tc>
              </a:tr>
              <a:tr h="858182">
                <a:tc>
                  <a:txBody>
                    <a:bodyPr/>
                    <a:lstStyle/>
                    <a:p>
                      <a:pPr marL="0" marR="0">
                        <a:spcBef>
                          <a:spcPts val="300"/>
                        </a:spcBef>
                        <a:spcAft>
                          <a:spcPts val="300"/>
                        </a:spcAft>
                      </a:pPr>
                      <a:r>
                        <a:rPr lang="en-GB" sz="1200" b="1" dirty="0">
                          <a:effectLst/>
                          <a:latin typeface="Arial"/>
                          <a:ea typeface="Times New Roman"/>
                        </a:rPr>
                        <a:t>Migration effort and impacts for FAST Search Clients</a:t>
                      </a:r>
                      <a:endParaRPr lang="en-US" sz="1200" dirty="0">
                        <a:effectLst/>
                        <a:latin typeface="Arial"/>
                        <a:ea typeface="Times New Roman"/>
                      </a:endParaRPr>
                    </a:p>
                  </a:txBody>
                  <a:tcPr marL="68580" marR="68580" marT="0" marB="0"/>
                </a:tc>
                <a:tc>
                  <a:txBody>
                    <a:bodyPr/>
                    <a:lstStyle/>
                    <a:p>
                      <a:pPr marL="0" marR="0">
                        <a:spcBef>
                          <a:spcPts val="300"/>
                        </a:spcBef>
                        <a:spcAft>
                          <a:spcPts val="300"/>
                        </a:spcAft>
                      </a:pPr>
                      <a:r>
                        <a:rPr lang="en-GB" sz="1200" dirty="0">
                          <a:effectLst/>
                          <a:latin typeface="Arial"/>
                          <a:ea typeface="Times New Roman"/>
                          <a:cs typeface="Times New Roman"/>
                        </a:rPr>
                        <a:t>H</a:t>
                      </a:r>
                      <a:endParaRPr lang="en-US" sz="1200" dirty="0">
                        <a:effectLst/>
                        <a:latin typeface="Arial"/>
                        <a:ea typeface="Times New Roman"/>
                        <a:cs typeface="Times New Roman"/>
                      </a:endParaRPr>
                    </a:p>
                  </a:txBody>
                  <a:tcPr marL="68580" marR="68580" marT="0" marB="0">
                    <a:solidFill>
                      <a:srgbClr val="FF0000"/>
                    </a:solidFill>
                  </a:tcPr>
                </a:tc>
                <a:tc>
                  <a:txBody>
                    <a:bodyPr/>
                    <a:lstStyle/>
                    <a:p>
                      <a:pPr marL="0" marR="0">
                        <a:spcBef>
                          <a:spcPts val="300"/>
                        </a:spcBef>
                        <a:spcAft>
                          <a:spcPts val="300"/>
                        </a:spcAft>
                      </a:pPr>
                      <a:r>
                        <a:rPr lang="en-GB" sz="1200" dirty="0">
                          <a:effectLst/>
                          <a:latin typeface="Arial"/>
                          <a:ea typeface="Times New Roman"/>
                          <a:cs typeface="Times New Roman"/>
                        </a:rPr>
                        <a:t>L</a:t>
                      </a:r>
                      <a:endParaRPr lang="en-US" sz="1200" dirty="0">
                        <a:effectLst/>
                        <a:latin typeface="Arial"/>
                        <a:ea typeface="Times New Roman"/>
                        <a:cs typeface="Times New Roman"/>
                      </a:endParaRPr>
                    </a:p>
                  </a:txBody>
                  <a:tcPr marL="68580" marR="68580" marT="0" marB="0">
                    <a:solidFill>
                      <a:srgbClr val="00B050"/>
                    </a:solidFill>
                  </a:tcPr>
                </a:tc>
                <a:tc>
                  <a:txBody>
                    <a:bodyPr/>
                    <a:lstStyle/>
                    <a:p>
                      <a:pPr marL="0" marR="0">
                        <a:spcBef>
                          <a:spcPts val="300"/>
                        </a:spcBef>
                        <a:spcAft>
                          <a:spcPts val="300"/>
                        </a:spcAft>
                      </a:pPr>
                      <a:r>
                        <a:rPr lang="en-GB" sz="1200" dirty="0">
                          <a:effectLst/>
                          <a:latin typeface="Arial"/>
                          <a:ea typeface="Times New Roman"/>
                        </a:rPr>
                        <a:t>Costs for developing a proxy service have been included – this is expected to mitigate impacts to users of the search service as the migration occurs</a:t>
                      </a:r>
                      <a:endParaRPr lang="en-US" sz="1200" dirty="0">
                        <a:effectLst/>
                        <a:latin typeface="Arial"/>
                        <a:ea typeface="Times New Roman"/>
                      </a:endParaRPr>
                    </a:p>
                  </a:txBody>
                  <a:tcPr marL="68580" marR="68580" marT="0" marB="0"/>
                </a:tc>
              </a:tr>
              <a:tr h="858182">
                <a:tc>
                  <a:txBody>
                    <a:bodyPr/>
                    <a:lstStyle/>
                    <a:p>
                      <a:pPr marL="0" marR="0">
                        <a:spcBef>
                          <a:spcPts val="300"/>
                        </a:spcBef>
                        <a:spcAft>
                          <a:spcPts val="300"/>
                        </a:spcAft>
                      </a:pPr>
                      <a:r>
                        <a:rPr lang="en-GB" sz="1200" b="1" dirty="0">
                          <a:effectLst/>
                          <a:latin typeface="Arial"/>
                          <a:ea typeface="Times New Roman"/>
                        </a:rPr>
                        <a:t>Lack of experience with </a:t>
                      </a:r>
                      <a:r>
                        <a:rPr lang="en-GB" sz="1200" b="1" dirty="0" err="1">
                          <a:effectLst/>
                          <a:latin typeface="Arial"/>
                          <a:ea typeface="Times New Roman"/>
                        </a:rPr>
                        <a:t>Solr</a:t>
                      </a:r>
                      <a:r>
                        <a:rPr lang="en-GB" sz="1200" b="1" dirty="0">
                          <a:effectLst/>
                          <a:latin typeface="Arial"/>
                          <a:ea typeface="Times New Roman"/>
                        </a:rPr>
                        <a:t> search within </a:t>
                      </a:r>
                      <a:r>
                        <a:rPr lang="en-GB" sz="1200" b="1" dirty="0" smtClean="0">
                          <a:effectLst/>
                          <a:latin typeface="Arial"/>
                          <a:ea typeface="Times New Roman"/>
                        </a:rPr>
                        <a:t>Scopus</a:t>
                      </a:r>
                      <a:endParaRPr lang="en-US" sz="1200" dirty="0">
                        <a:effectLst/>
                        <a:latin typeface="Arial"/>
                        <a:ea typeface="Times New Roman"/>
                      </a:endParaRPr>
                    </a:p>
                  </a:txBody>
                  <a:tcPr marL="68580" marR="68580" marT="0" marB="0"/>
                </a:tc>
                <a:tc>
                  <a:txBody>
                    <a:bodyPr/>
                    <a:lstStyle/>
                    <a:p>
                      <a:pPr marL="0" marR="0">
                        <a:spcBef>
                          <a:spcPts val="300"/>
                        </a:spcBef>
                        <a:spcAft>
                          <a:spcPts val="300"/>
                        </a:spcAft>
                      </a:pPr>
                      <a:r>
                        <a:rPr lang="en-GB" sz="1200" dirty="0">
                          <a:effectLst/>
                          <a:latin typeface="Arial"/>
                          <a:ea typeface="Times New Roman"/>
                          <a:cs typeface="Times New Roman"/>
                        </a:rPr>
                        <a:t>H</a:t>
                      </a:r>
                      <a:endParaRPr lang="en-US" sz="1200" dirty="0">
                        <a:effectLst/>
                        <a:latin typeface="Arial"/>
                        <a:ea typeface="Times New Roman"/>
                        <a:cs typeface="Times New Roman"/>
                      </a:endParaRPr>
                    </a:p>
                  </a:txBody>
                  <a:tcPr marL="68580" marR="68580" marT="0" marB="0">
                    <a:solidFill>
                      <a:srgbClr val="FF0000"/>
                    </a:solidFill>
                  </a:tcPr>
                </a:tc>
                <a:tc>
                  <a:txBody>
                    <a:bodyPr/>
                    <a:lstStyle/>
                    <a:p>
                      <a:pPr marL="0" marR="0">
                        <a:spcBef>
                          <a:spcPts val="300"/>
                        </a:spcBef>
                        <a:spcAft>
                          <a:spcPts val="300"/>
                        </a:spcAft>
                      </a:pPr>
                      <a:r>
                        <a:rPr lang="en-GB" sz="1200" dirty="0">
                          <a:effectLst/>
                          <a:latin typeface="Arial"/>
                          <a:ea typeface="Times New Roman"/>
                          <a:cs typeface="Times New Roman"/>
                        </a:rPr>
                        <a:t>L</a:t>
                      </a:r>
                      <a:endParaRPr lang="en-US" sz="1200" dirty="0">
                        <a:effectLst/>
                        <a:latin typeface="Arial"/>
                        <a:ea typeface="Times New Roman"/>
                        <a:cs typeface="Times New Roman"/>
                      </a:endParaRPr>
                    </a:p>
                  </a:txBody>
                  <a:tcPr marL="68580" marR="68580" marT="0" marB="0">
                    <a:solidFill>
                      <a:srgbClr val="00B050"/>
                    </a:solidFill>
                  </a:tcPr>
                </a:tc>
                <a:tc>
                  <a:txBody>
                    <a:bodyPr/>
                    <a:lstStyle/>
                    <a:p>
                      <a:pPr marL="0" marR="0">
                        <a:spcBef>
                          <a:spcPts val="300"/>
                        </a:spcBef>
                        <a:spcAft>
                          <a:spcPts val="300"/>
                        </a:spcAft>
                      </a:pPr>
                      <a:r>
                        <a:rPr lang="en-GB" sz="1200" dirty="0">
                          <a:effectLst/>
                          <a:latin typeface="Arial"/>
                          <a:ea typeface="Times New Roman"/>
                        </a:rPr>
                        <a:t>Utilize experienced resources from Clinical Key </a:t>
                      </a:r>
                      <a:r>
                        <a:rPr lang="en-GB" sz="1200" dirty="0" smtClean="0">
                          <a:effectLst/>
                          <a:latin typeface="Arial"/>
                          <a:ea typeface="Times New Roman"/>
                        </a:rPr>
                        <a:t>teams.  Budget FAST and other</a:t>
                      </a:r>
                      <a:r>
                        <a:rPr lang="en-GB" sz="1200" baseline="0" dirty="0" smtClean="0">
                          <a:effectLst/>
                          <a:latin typeface="Arial"/>
                          <a:ea typeface="Times New Roman"/>
                        </a:rPr>
                        <a:t> consulting dollars if needed.</a:t>
                      </a:r>
                      <a:r>
                        <a:rPr lang="en-GB" sz="1200" dirty="0" smtClean="0">
                          <a:effectLst/>
                          <a:latin typeface="Arial"/>
                          <a:ea typeface="Times New Roman"/>
                        </a:rPr>
                        <a:t> </a:t>
                      </a:r>
                      <a:endParaRPr lang="en-US" sz="1200" dirty="0">
                        <a:effectLst/>
                        <a:latin typeface="Arial"/>
                        <a:ea typeface="Times New Roman"/>
                      </a:endParaRPr>
                    </a:p>
                  </a:txBody>
                  <a:tcPr marL="68580" marR="68580" marT="0" marB="0"/>
                </a:tc>
              </a:tr>
            </a:tbl>
          </a:graphicData>
        </a:graphic>
      </p:graphicFrame>
      <p:sp>
        <p:nvSpPr>
          <p:cNvPr id="3" name="Title 2"/>
          <p:cNvSpPr>
            <a:spLocks noGrp="1"/>
          </p:cNvSpPr>
          <p:nvPr>
            <p:ph type="title"/>
          </p:nvPr>
        </p:nvSpPr>
        <p:spPr>
          <a:xfrm>
            <a:off x="975360" y="433493"/>
            <a:ext cx="10837333" cy="975360"/>
          </a:xfrm>
        </p:spPr>
        <p:txBody>
          <a:bodyPr lIns="91435" tIns="45718" rIns="91435">
            <a:normAutofit/>
          </a:bodyPr>
          <a:lstStyle/>
          <a:p>
            <a:pPr lvl="0"/>
            <a:r>
              <a:rPr lang="en-GB" sz="4600" dirty="0" smtClean="0"/>
              <a:t>BC Component - Risks &amp; Issues </a:t>
            </a:r>
            <a:r>
              <a:rPr lang="en-GB" sz="4600" dirty="0" smtClean="0">
                <a:solidFill>
                  <a:srgbClr val="FF0000"/>
                </a:solidFill>
              </a:rPr>
              <a:t> </a:t>
            </a:r>
            <a:endParaRPr lang="en-US" sz="4600" dirty="0">
              <a:solidFill>
                <a:srgbClr val="FF0000"/>
              </a:solidFill>
            </a:endParaRPr>
          </a:p>
        </p:txBody>
      </p:sp>
      <p:sp>
        <p:nvSpPr>
          <p:cNvPr id="13" name="Slide Number Placeholder 3"/>
          <p:cNvSpPr>
            <a:spLocks noGrp="1"/>
          </p:cNvSpPr>
          <p:nvPr>
            <p:ph type="sldNum" sz="quarter" idx="4294967295"/>
          </p:nvPr>
        </p:nvSpPr>
        <p:spPr>
          <a:xfrm>
            <a:off x="12354560" y="9320107"/>
            <a:ext cx="650240" cy="433493"/>
          </a:xfrm>
          <a:prstGeom prst="ellipse">
            <a:avLst/>
          </a:prstGeom>
        </p:spPr>
        <p:txBody>
          <a:bodyPr lIns="130046" tIns="65023" rIns="130046" bIns="65023"/>
          <a:lstStyle/>
          <a:p>
            <a:fld id="{E55AD8F0-B8BE-4F05-A76F-867B86DE1D3F}" type="slidenum">
              <a:rPr lang="en-US" smtClean="0"/>
              <a:pPr/>
              <a:t>35</a:t>
            </a:fld>
            <a:endParaRPr lang="en-US" dirty="0"/>
          </a:p>
        </p:txBody>
      </p:sp>
    </p:spTree>
    <p:extLst>
      <p:ext uri="{BB962C8B-B14F-4D97-AF65-F5344CB8AC3E}">
        <p14:creationId xmlns:p14="http://schemas.microsoft.com/office/powerpoint/2010/main" val="335811172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26417818"/>
              </p:ext>
            </p:extLst>
          </p:nvPr>
        </p:nvGraphicFramePr>
        <p:xfrm>
          <a:off x="1083734" y="1733973"/>
          <a:ext cx="10837333" cy="3573950"/>
        </p:xfrm>
        <a:graphic>
          <a:graphicData uri="http://schemas.openxmlformats.org/drawingml/2006/table">
            <a:tbl>
              <a:tblPr firstRow="1" bandRow="1">
                <a:tableStyleId>{5C22544A-7EE6-4342-B048-85BDC9FD1C3A}</a:tableStyleId>
              </a:tblPr>
              <a:tblGrid>
                <a:gridCol w="4013673"/>
                <a:gridCol w="1404995"/>
                <a:gridCol w="1300480"/>
                <a:gridCol w="4118185"/>
              </a:tblGrid>
              <a:tr h="785030">
                <a:tc>
                  <a:txBody>
                    <a:bodyPr/>
                    <a:lstStyle/>
                    <a:p>
                      <a:pPr algn="ctr"/>
                      <a:r>
                        <a:rPr lang="en-US" sz="1200" dirty="0" smtClean="0">
                          <a:latin typeface="+mn-lt"/>
                        </a:rPr>
                        <a:t>Risk</a:t>
                      </a:r>
                      <a:endParaRPr lang="en-US" sz="1200" dirty="0">
                        <a:latin typeface="+mn-lt"/>
                      </a:endParaRPr>
                    </a:p>
                  </a:txBody>
                  <a:tcPr anchor="ctr"/>
                </a:tc>
                <a:tc>
                  <a:txBody>
                    <a:bodyPr/>
                    <a:lstStyle/>
                    <a:p>
                      <a:pPr algn="ctr"/>
                      <a:r>
                        <a:rPr lang="en-US" sz="1200" dirty="0" smtClean="0">
                          <a:latin typeface="+mn-lt"/>
                        </a:rPr>
                        <a:t>Likelihood</a:t>
                      </a:r>
                      <a:endParaRPr lang="en-US" sz="1200" dirty="0">
                        <a:latin typeface="+mn-lt"/>
                      </a:endParaRPr>
                    </a:p>
                  </a:txBody>
                  <a:tcPr anchor="ctr"/>
                </a:tc>
                <a:tc>
                  <a:txBody>
                    <a:bodyPr/>
                    <a:lstStyle/>
                    <a:p>
                      <a:pPr algn="ctr"/>
                      <a:r>
                        <a:rPr lang="en-US" sz="1200" dirty="0" smtClean="0">
                          <a:latin typeface="+mn-lt"/>
                        </a:rPr>
                        <a:t>Impact</a:t>
                      </a:r>
                      <a:endParaRPr lang="en-US" sz="1200" dirty="0">
                        <a:latin typeface="+mn-lt"/>
                      </a:endParaRPr>
                    </a:p>
                  </a:txBody>
                  <a:tcPr anchor="ctr"/>
                </a:tc>
                <a:tc>
                  <a:txBody>
                    <a:bodyPr/>
                    <a:lstStyle/>
                    <a:p>
                      <a:pPr algn="ctr"/>
                      <a:r>
                        <a:rPr lang="en-US" sz="1200" dirty="0" smtClean="0">
                          <a:latin typeface="+mn-lt"/>
                        </a:rPr>
                        <a:t>Mitigations</a:t>
                      </a:r>
                      <a:endParaRPr lang="en-US" sz="1200" dirty="0">
                        <a:latin typeface="+mn-lt"/>
                      </a:endParaRPr>
                    </a:p>
                  </a:txBody>
                  <a:tcPr anchor="ctr"/>
                </a:tc>
              </a:tr>
              <a:tr h="858182">
                <a:tc>
                  <a:txBody>
                    <a:bodyPr/>
                    <a:lstStyle/>
                    <a:p>
                      <a:pPr marL="0" marR="0">
                        <a:spcBef>
                          <a:spcPts val="300"/>
                        </a:spcBef>
                        <a:spcAft>
                          <a:spcPts val="300"/>
                        </a:spcAft>
                      </a:pPr>
                      <a:r>
                        <a:rPr lang="en-GB" sz="1200" b="1" dirty="0">
                          <a:solidFill>
                            <a:srgbClr val="000000"/>
                          </a:solidFill>
                          <a:effectLst/>
                          <a:latin typeface="Arial"/>
                          <a:ea typeface="Times New Roman"/>
                        </a:rPr>
                        <a:t>Project is not approved in time to achieve critical release dates</a:t>
                      </a:r>
                      <a:endParaRPr lang="en-US" sz="1200" dirty="0">
                        <a:effectLst/>
                        <a:latin typeface="Arial"/>
                        <a:ea typeface="Times New Roman"/>
                      </a:endParaRPr>
                    </a:p>
                    <a:p>
                      <a:pPr marL="0" marR="0">
                        <a:spcBef>
                          <a:spcPts val="300"/>
                        </a:spcBef>
                        <a:spcAft>
                          <a:spcPts val="300"/>
                        </a:spcAft>
                      </a:pPr>
                      <a:r>
                        <a:rPr lang="en-GB" sz="1200" dirty="0">
                          <a:solidFill>
                            <a:srgbClr val="000000"/>
                          </a:solidFill>
                          <a:effectLst/>
                          <a:latin typeface="Arial"/>
                          <a:ea typeface="Times New Roman"/>
                        </a:rPr>
                        <a:t>Project needs to start on time to meet critical </a:t>
                      </a:r>
                      <a:r>
                        <a:rPr lang="en-GB" sz="1200" dirty="0" smtClean="0">
                          <a:solidFill>
                            <a:srgbClr val="000000"/>
                          </a:solidFill>
                          <a:effectLst/>
                          <a:latin typeface="Arial"/>
                          <a:ea typeface="Times New Roman"/>
                        </a:rPr>
                        <a:t>Scopus release </a:t>
                      </a:r>
                      <a:r>
                        <a:rPr lang="en-GB" sz="1200" dirty="0">
                          <a:solidFill>
                            <a:srgbClr val="000000"/>
                          </a:solidFill>
                          <a:effectLst/>
                          <a:latin typeface="Arial"/>
                          <a:ea typeface="Times New Roman"/>
                        </a:rPr>
                        <a:t>date in </a:t>
                      </a:r>
                      <a:r>
                        <a:rPr lang="en-GB" sz="1200" dirty="0" smtClean="0">
                          <a:solidFill>
                            <a:srgbClr val="000000"/>
                          </a:solidFill>
                          <a:effectLst/>
                          <a:latin typeface="Arial"/>
                          <a:ea typeface="Times New Roman"/>
                        </a:rPr>
                        <a:t>2015 </a:t>
                      </a:r>
                      <a:r>
                        <a:rPr lang="en-GB" sz="1200" dirty="0">
                          <a:solidFill>
                            <a:srgbClr val="000000"/>
                          </a:solidFill>
                          <a:effectLst/>
                          <a:latin typeface="Arial"/>
                          <a:ea typeface="Times New Roman"/>
                        </a:rPr>
                        <a:t>to avoid business impacts due to the </a:t>
                      </a:r>
                      <a:r>
                        <a:rPr lang="en-GB" sz="1200" dirty="0" smtClean="0">
                          <a:solidFill>
                            <a:srgbClr val="000000"/>
                          </a:solidFill>
                          <a:effectLst/>
                          <a:latin typeface="Arial"/>
                          <a:ea typeface="Times New Roman"/>
                        </a:rPr>
                        <a:t>renewal </a:t>
                      </a:r>
                      <a:r>
                        <a:rPr lang="en-GB" sz="1200" dirty="0">
                          <a:solidFill>
                            <a:srgbClr val="000000"/>
                          </a:solidFill>
                          <a:effectLst/>
                          <a:latin typeface="Arial"/>
                          <a:ea typeface="Times New Roman"/>
                        </a:rPr>
                        <a:t>season. If these cannot be achieved, a one-year delay may be necessary, leading to deferral of cost savings</a:t>
                      </a:r>
                      <a:endParaRPr lang="en-US" sz="1200" dirty="0">
                        <a:effectLst/>
                        <a:latin typeface="Arial"/>
                        <a:ea typeface="Times New Roman"/>
                      </a:endParaRPr>
                    </a:p>
                  </a:txBody>
                  <a:tcPr marL="68580" marR="68580" marT="0" marB="0"/>
                </a:tc>
                <a:tc>
                  <a:txBody>
                    <a:bodyPr/>
                    <a:lstStyle/>
                    <a:p>
                      <a:pPr marL="0" marR="0">
                        <a:spcBef>
                          <a:spcPts val="300"/>
                        </a:spcBef>
                        <a:spcAft>
                          <a:spcPts val="300"/>
                        </a:spcAft>
                      </a:pPr>
                      <a:r>
                        <a:rPr lang="en-GB" sz="1200" dirty="0">
                          <a:solidFill>
                            <a:srgbClr val="000000"/>
                          </a:solidFill>
                          <a:effectLst/>
                          <a:latin typeface="Arial"/>
                          <a:ea typeface="Times New Roman"/>
                        </a:rPr>
                        <a:t>H</a:t>
                      </a:r>
                      <a:endParaRPr lang="en-US" sz="1200" dirty="0">
                        <a:effectLst/>
                        <a:latin typeface="Arial"/>
                        <a:ea typeface="Times New Roman"/>
                      </a:endParaRPr>
                    </a:p>
                  </a:txBody>
                  <a:tcPr marL="68580" marR="68580" marT="0" marB="0">
                    <a:solidFill>
                      <a:srgbClr val="FF0000"/>
                    </a:solidFill>
                  </a:tcPr>
                </a:tc>
                <a:tc>
                  <a:txBody>
                    <a:bodyPr/>
                    <a:lstStyle/>
                    <a:p>
                      <a:pPr marL="0" marR="0">
                        <a:spcBef>
                          <a:spcPts val="300"/>
                        </a:spcBef>
                        <a:spcAft>
                          <a:spcPts val="300"/>
                        </a:spcAft>
                      </a:pPr>
                      <a:r>
                        <a:rPr lang="en-GB" sz="1200" dirty="0">
                          <a:solidFill>
                            <a:srgbClr val="000000"/>
                          </a:solidFill>
                          <a:effectLst/>
                          <a:latin typeface="Arial"/>
                          <a:ea typeface="Times New Roman"/>
                        </a:rPr>
                        <a:t>M</a:t>
                      </a:r>
                      <a:endParaRPr lang="en-US" sz="1200" dirty="0">
                        <a:effectLst/>
                        <a:latin typeface="Arial"/>
                        <a:ea typeface="Times New Roman"/>
                      </a:endParaRPr>
                    </a:p>
                  </a:txBody>
                  <a:tcPr marL="68580" marR="68580" marT="0" marB="0">
                    <a:solidFill>
                      <a:srgbClr val="FFC000"/>
                    </a:solidFill>
                  </a:tcPr>
                </a:tc>
                <a:tc>
                  <a:txBody>
                    <a:bodyPr/>
                    <a:lstStyle/>
                    <a:p>
                      <a:pPr marL="0" marR="0">
                        <a:spcBef>
                          <a:spcPts val="300"/>
                        </a:spcBef>
                        <a:spcAft>
                          <a:spcPts val="300"/>
                        </a:spcAft>
                      </a:pPr>
                      <a:r>
                        <a:rPr lang="en-GB" sz="1200" dirty="0">
                          <a:solidFill>
                            <a:srgbClr val="000000"/>
                          </a:solidFill>
                          <a:effectLst/>
                          <a:latin typeface="Arial"/>
                          <a:ea typeface="Times New Roman"/>
                        </a:rPr>
                        <a:t>Request that stakeholders approved project promptly</a:t>
                      </a:r>
                      <a:endParaRPr lang="en-US" sz="1200" dirty="0">
                        <a:effectLst/>
                        <a:latin typeface="Arial"/>
                        <a:ea typeface="Times New Roman"/>
                      </a:endParaRPr>
                    </a:p>
                  </a:txBody>
                  <a:tcPr marL="68580" marR="68580" marT="0" marB="0"/>
                </a:tc>
              </a:tr>
              <a:tr h="858182">
                <a:tc>
                  <a:txBody>
                    <a:bodyPr/>
                    <a:lstStyle/>
                    <a:p>
                      <a:pPr marL="0" marR="0">
                        <a:spcBef>
                          <a:spcPts val="300"/>
                        </a:spcBef>
                        <a:spcAft>
                          <a:spcPts val="300"/>
                        </a:spcAft>
                      </a:pPr>
                      <a:r>
                        <a:rPr lang="en-GB" sz="1200" b="1" dirty="0">
                          <a:solidFill>
                            <a:srgbClr val="000000"/>
                          </a:solidFill>
                          <a:effectLst/>
                          <a:latin typeface="Arial"/>
                          <a:ea typeface="Times New Roman"/>
                        </a:rPr>
                        <a:t>Project does not meet timeline to achieve critical release dates</a:t>
                      </a:r>
                      <a:endParaRPr lang="en-US" sz="1200" dirty="0">
                        <a:effectLst/>
                        <a:latin typeface="Arial"/>
                        <a:ea typeface="Times New Roman"/>
                      </a:endParaRPr>
                    </a:p>
                    <a:p>
                      <a:pPr marL="0" marR="0">
                        <a:spcBef>
                          <a:spcPts val="300"/>
                        </a:spcBef>
                        <a:spcAft>
                          <a:spcPts val="300"/>
                        </a:spcAft>
                      </a:pPr>
                      <a:r>
                        <a:rPr lang="en-GB" sz="1200" dirty="0">
                          <a:solidFill>
                            <a:srgbClr val="000000"/>
                          </a:solidFill>
                          <a:effectLst/>
                          <a:latin typeface="Arial"/>
                          <a:ea typeface="Times New Roman"/>
                        </a:rPr>
                        <a:t>Project needs to meet key milestones in order to avoid business impacts due to the </a:t>
                      </a:r>
                      <a:r>
                        <a:rPr lang="en-GB" sz="1200" dirty="0" smtClean="0">
                          <a:solidFill>
                            <a:srgbClr val="000000"/>
                          </a:solidFill>
                          <a:effectLst/>
                          <a:latin typeface="Arial"/>
                          <a:ea typeface="Times New Roman"/>
                        </a:rPr>
                        <a:t>Scopus renewal </a:t>
                      </a:r>
                      <a:r>
                        <a:rPr lang="en-GB" sz="1200" dirty="0">
                          <a:solidFill>
                            <a:srgbClr val="000000"/>
                          </a:solidFill>
                          <a:effectLst/>
                          <a:latin typeface="Arial"/>
                          <a:ea typeface="Times New Roman"/>
                        </a:rPr>
                        <a:t>season. If these cannot be achieved, a one-year delay may be necessary, leading to deferral of cost savings</a:t>
                      </a:r>
                      <a:endParaRPr lang="en-US" sz="1200" dirty="0">
                        <a:effectLst/>
                        <a:latin typeface="Arial"/>
                        <a:ea typeface="Times New Roman"/>
                      </a:endParaRPr>
                    </a:p>
                    <a:p>
                      <a:pPr marL="0" marR="0">
                        <a:spcBef>
                          <a:spcPts val="300"/>
                        </a:spcBef>
                        <a:spcAft>
                          <a:spcPts val="300"/>
                        </a:spcAft>
                      </a:pPr>
                      <a:r>
                        <a:rPr lang="en-GB" sz="1200" b="1" dirty="0">
                          <a:solidFill>
                            <a:srgbClr val="000000"/>
                          </a:solidFill>
                          <a:effectLst/>
                          <a:latin typeface="Arial"/>
                          <a:ea typeface="Times New Roman"/>
                        </a:rPr>
                        <a:t> </a:t>
                      </a:r>
                      <a:endParaRPr lang="en-US" sz="1200" dirty="0">
                        <a:effectLst/>
                        <a:latin typeface="Arial"/>
                        <a:ea typeface="Times New Roman"/>
                      </a:endParaRPr>
                    </a:p>
                  </a:txBody>
                  <a:tcPr marL="68580" marR="68580" marT="0" marB="0"/>
                </a:tc>
                <a:tc>
                  <a:txBody>
                    <a:bodyPr/>
                    <a:lstStyle/>
                    <a:p>
                      <a:pPr marL="0" marR="0">
                        <a:spcBef>
                          <a:spcPts val="300"/>
                        </a:spcBef>
                        <a:spcAft>
                          <a:spcPts val="300"/>
                        </a:spcAft>
                      </a:pPr>
                      <a:r>
                        <a:rPr lang="en-GB" sz="1200">
                          <a:solidFill>
                            <a:srgbClr val="000000"/>
                          </a:solidFill>
                          <a:effectLst/>
                          <a:latin typeface="Arial"/>
                          <a:ea typeface="Times New Roman"/>
                        </a:rPr>
                        <a:t>H</a:t>
                      </a:r>
                      <a:endParaRPr lang="en-US" sz="1200">
                        <a:effectLst/>
                        <a:latin typeface="Arial"/>
                        <a:ea typeface="Times New Roman"/>
                      </a:endParaRPr>
                    </a:p>
                  </a:txBody>
                  <a:tcPr marL="68580" marR="68580" marT="0" marB="0">
                    <a:solidFill>
                      <a:srgbClr val="FF0000"/>
                    </a:solidFill>
                  </a:tcPr>
                </a:tc>
                <a:tc>
                  <a:txBody>
                    <a:bodyPr/>
                    <a:lstStyle/>
                    <a:p>
                      <a:pPr marL="0" marR="0">
                        <a:spcBef>
                          <a:spcPts val="300"/>
                        </a:spcBef>
                        <a:spcAft>
                          <a:spcPts val="300"/>
                        </a:spcAft>
                      </a:pPr>
                      <a:r>
                        <a:rPr lang="en-GB" sz="1200" dirty="0">
                          <a:solidFill>
                            <a:srgbClr val="000000"/>
                          </a:solidFill>
                          <a:effectLst/>
                          <a:latin typeface="Arial"/>
                          <a:ea typeface="Times New Roman"/>
                        </a:rPr>
                        <a:t>M</a:t>
                      </a:r>
                      <a:endParaRPr lang="en-US" sz="1200" dirty="0">
                        <a:effectLst/>
                        <a:latin typeface="Arial"/>
                        <a:ea typeface="Times New Roman"/>
                      </a:endParaRPr>
                    </a:p>
                  </a:txBody>
                  <a:tcPr marL="68580" marR="68580" marT="0" marB="0">
                    <a:solidFill>
                      <a:srgbClr val="FFC000"/>
                    </a:solidFill>
                  </a:tcPr>
                </a:tc>
                <a:tc>
                  <a:txBody>
                    <a:bodyPr/>
                    <a:lstStyle/>
                    <a:p>
                      <a:pPr marL="0" marR="0">
                        <a:spcBef>
                          <a:spcPts val="300"/>
                        </a:spcBef>
                        <a:spcAft>
                          <a:spcPts val="300"/>
                        </a:spcAft>
                      </a:pPr>
                      <a:r>
                        <a:rPr lang="en-GB" sz="1200" dirty="0">
                          <a:solidFill>
                            <a:srgbClr val="000000"/>
                          </a:solidFill>
                          <a:effectLst/>
                          <a:latin typeface="Arial"/>
                          <a:ea typeface="Times New Roman"/>
                        </a:rPr>
                        <a:t>Close project monitoring and regular steering committee meetings with goal to take action early if the project is not meeting its schedule</a:t>
                      </a:r>
                      <a:endParaRPr lang="en-US" sz="1200" dirty="0">
                        <a:effectLst/>
                        <a:latin typeface="Arial"/>
                        <a:ea typeface="Times New Roman"/>
                      </a:endParaRPr>
                    </a:p>
                  </a:txBody>
                  <a:tcPr marL="68580" marR="68580" marT="0" marB="0"/>
                </a:tc>
              </a:tr>
            </a:tbl>
          </a:graphicData>
        </a:graphic>
      </p:graphicFrame>
      <p:sp>
        <p:nvSpPr>
          <p:cNvPr id="3" name="Title 2"/>
          <p:cNvSpPr>
            <a:spLocks noGrp="1"/>
          </p:cNvSpPr>
          <p:nvPr>
            <p:ph type="title"/>
          </p:nvPr>
        </p:nvSpPr>
        <p:spPr>
          <a:xfrm>
            <a:off x="975360" y="433493"/>
            <a:ext cx="10837333" cy="975360"/>
          </a:xfrm>
        </p:spPr>
        <p:txBody>
          <a:bodyPr lIns="91435" tIns="45718" rIns="91435"/>
          <a:lstStyle/>
          <a:p>
            <a:pPr lvl="0"/>
            <a:r>
              <a:rPr lang="en-GB" sz="4600" dirty="0" smtClean="0"/>
              <a:t>BC Component - Risks &amp; Issues</a:t>
            </a:r>
            <a:endParaRPr lang="en-US" sz="4600" dirty="0">
              <a:solidFill>
                <a:srgbClr val="FF0000"/>
              </a:solidFill>
            </a:endParaRPr>
          </a:p>
        </p:txBody>
      </p:sp>
      <p:sp>
        <p:nvSpPr>
          <p:cNvPr id="13" name="Slide Number Placeholder 3"/>
          <p:cNvSpPr>
            <a:spLocks noGrp="1"/>
          </p:cNvSpPr>
          <p:nvPr>
            <p:ph type="sldNum" sz="quarter" idx="4294967295"/>
          </p:nvPr>
        </p:nvSpPr>
        <p:spPr>
          <a:xfrm>
            <a:off x="12354560" y="9320107"/>
            <a:ext cx="650240" cy="433493"/>
          </a:xfrm>
          <a:prstGeom prst="ellipse">
            <a:avLst/>
          </a:prstGeom>
        </p:spPr>
        <p:txBody>
          <a:bodyPr lIns="130046" tIns="65023" rIns="130046" bIns="65023"/>
          <a:lstStyle/>
          <a:p>
            <a:fld id="{E55AD8F0-B8BE-4F05-A76F-867B86DE1D3F}" type="slidenum">
              <a:rPr lang="en-US" smtClean="0"/>
              <a:pPr/>
              <a:t>36</a:t>
            </a:fld>
            <a:endParaRPr lang="en-US" dirty="0"/>
          </a:p>
        </p:txBody>
      </p:sp>
    </p:spTree>
    <p:extLst>
      <p:ext uri="{BB962C8B-B14F-4D97-AF65-F5344CB8AC3E}">
        <p14:creationId xmlns:p14="http://schemas.microsoft.com/office/powerpoint/2010/main" val="97453427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Appendix</a:t>
            </a:r>
            <a:endParaRPr lang="en-US" dirty="0"/>
          </a:p>
        </p:txBody>
      </p:sp>
      <p:sp>
        <p:nvSpPr>
          <p:cNvPr id="2" name="Content Placeholder 1"/>
          <p:cNvSpPr>
            <a:spLocks noGrp="1"/>
          </p:cNvSpPr>
          <p:nvPr>
            <p:ph type="subTitle" idx="1"/>
          </p:nvPr>
        </p:nvSpPr>
        <p:spPr/>
        <p:txBody>
          <a:bodyPr/>
          <a:lstStyle/>
          <a:p>
            <a:r>
              <a:rPr lang="en-US" dirty="0" smtClean="0"/>
              <a:t>Detailed spreadsheet from sizing and cost analysis</a:t>
            </a:r>
          </a:p>
          <a:p>
            <a:r>
              <a:rPr lang="en-US" dirty="0" smtClean="0"/>
              <a:t>Links to supplemental materials</a:t>
            </a:r>
          </a:p>
          <a:p>
            <a:r>
              <a:rPr lang="en-US" dirty="0" smtClean="0"/>
              <a:t>Activities required prior to IRB (snapshot) </a:t>
            </a:r>
          </a:p>
          <a:p>
            <a:r>
              <a:rPr lang="en-US" dirty="0" smtClean="0"/>
              <a:t>Investment Project Phases (diagram)  </a:t>
            </a:r>
          </a:p>
        </p:txBody>
      </p:sp>
    </p:spTree>
    <p:extLst>
      <p:ext uri="{BB962C8B-B14F-4D97-AF65-F5344CB8AC3E}">
        <p14:creationId xmlns:p14="http://schemas.microsoft.com/office/powerpoint/2010/main" val="280660211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 labour costs </a:t>
            </a:r>
            <a:r>
              <a:rPr lang="en-GB" dirty="0" err="1" smtClean="0"/>
              <a:t>SolrCloud</a:t>
            </a:r>
            <a:r>
              <a:rPr lang="en-GB" dirty="0" smtClean="0"/>
              <a:t> – Scopus </a:t>
            </a:r>
            <a:endParaRPr lang="en-US" dirty="0">
              <a:solidFill>
                <a:srgbClr val="FF0000"/>
              </a:solidFill>
            </a:endParaRPr>
          </a:p>
        </p:txBody>
      </p:sp>
      <p:sp>
        <p:nvSpPr>
          <p:cNvPr id="6" name="Slide Number Placeholder 4"/>
          <p:cNvSpPr txBox="1">
            <a:spLocks/>
          </p:cNvSpPr>
          <p:nvPr/>
        </p:nvSpPr>
        <p:spPr>
          <a:xfrm>
            <a:off x="12029440" y="9286240"/>
            <a:ext cx="1950720" cy="467361"/>
          </a:xfrm>
          <a:prstGeom prst="rect">
            <a:avLst/>
          </a:prstGeom>
        </p:spPr>
        <p:txBody>
          <a:bodyPr lIns="130046" tIns="65023" rIns="130046" bIns="65023"/>
          <a:lstStyle>
            <a:defPPr>
              <a:defRPr lang="en-US"/>
            </a:defPPr>
            <a:lvl1pPr algn="l" rtl="0" fontAlgn="base">
              <a:spcBef>
                <a:spcPct val="0"/>
              </a:spcBef>
              <a:spcAft>
                <a:spcPct val="0"/>
              </a:spcAft>
              <a:defRPr sz="2400" kern="1200">
                <a:solidFill>
                  <a:schemeClr val="tx1"/>
                </a:solidFill>
                <a:latin typeface="Times" pitchFamily="18" charset="0"/>
                <a:ea typeface="+mn-ea"/>
                <a:cs typeface="+mn-cs"/>
              </a:defRPr>
            </a:lvl1pPr>
            <a:lvl2pPr marL="457145" algn="l" rtl="0" fontAlgn="base">
              <a:spcBef>
                <a:spcPct val="0"/>
              </a:spcBef>
              <a:spcAft>
                <a:spcPct val="0"/>
              </a:spcAft>
              <a:defRPr sz="2400" kern="1200">
                <a:solidFill>
                  <a:schemeClr val="tx1"/>
                </a:solidFill>
                <a:latin typeface="Times" pitchFamily="18" charset="0"/>
                <a:ea typeface="+mn-ea"/>
                <a:cs typeface="+mn-cs"/>
              </a:defRPr>
            </a:lvl2pPr>
            <a:lvl3pPr marL="914290" algn="l" rtl="0" fontAlgn="base">
              <a:spcBef>
                <a:spcPct val="0"/>
              </a:spcBef>
              <a:spcAft>
                <a:spcPct val="0"/>
              </a:spcAft>
              <a:defRPr sz="2400" kern="1200">
                <a:solidFill>
                  <a:schemeClr val="tx1"/>
                </a:solidFill>
                <a:latin typeface="Times" pitchFamily="18" charset="0"/>
                <a:ea typeface="+mn-ea"/>
                <a:cs typeface="+mn-cs"/>
              </a:defRPr>
            </a:lvl3pPr>
            <a:lvl4pPr marL="1371435" algn="l" rtl="0" fontAlgn="base">
              <a:spcBef>
                <a:spcPct val="0"/>
              </a:spcBef>
              <a:spcAft>
                <a:spcPct val="0"/>
              </a:spcAft>
              <a:defRPr sz="2400" kern="1200">
                <a:solidFill>
                  <a:schemeClr val="tx1"/>
                </a:solidFill>
                <a:latin typeface="Times" pitchFamily="18" charset="0"/>
                <a:ea typeface="+mn-ea"/>
                <a:cs typeface="+mn-cs"/>
              </a:defRPr>
            </a:lvl4pPr>
            <a:lvl5pPr marL="1828581" algn="l" rtl="0" fontAlgn="base">
              <a:spcBef>
                <a:spcPct val="0"/>
              </a:spcBef>
              <a:spcAft>
                <a:spcPct val="0"/>
              </a:spcAft>
              <a:defRPr sz="2400" kern="1200">
                <a:solidFill>
                  <a:schemeClr val="tx1"/>
                </a:solidFill>
                <a:latin typeface="Times" pitchFamily="18" charset="0"/>
                <a:ea typeface="+mn-ea"/>
                <a:cs typeface="+mn-cs"/>
              </a:defRPr>
            </a:lvl5pPr>
            <a:lvl6pPr marL="2285726" algn="l" defTabSz="914290" rtl="0" eaLnBrk="1" latinLnBrk="0" hangingPunct="1">
              <a:defRPr sz="2400" kern="1200">
                <a:solidFill>
                  <a:schemeClr val="tx1"/>
                </a:solidFill>
                <a:latin typeface="Times" pitchFamily="18" charset="0"/>
                <a:ea typeface="+mn-ea"/>
                <a:cs typeface="+mn-cs"/>
              </a:defRPr>
            </a:lvl6pPr>
            <a:lvl7pPr marL="2742871" algn="l" defTabSz="914290" rtl="0" eaLnBrk="1" latinLnBrk="0" hangingPunct="1">
              <a:defRPr sz="2400" kern="1200">
                <a:solidFill>
                  <a:schemeClr val="tx1"/>
                </a:solidFill>
                <a:latin typeface="Times" pitchFamily="18" charset="0"/>
                <a:ea typeface="+mn-ea"/>
                <a:cs typeface="+mn-cs"/>
              </a:defRPr>
            </a:lvl7pPr>
            <a:lvl8pPr marL="3200016" algn="l" defTabSz="914290" rtl="0" eaLnBrk="1" latinLnBrk="0" hangingPunct="1">
              <a:defRPr sz="2400" kern="1200">
                <a:solidFill>
                  <a:schemeClr val="tx1"/>
                </a:solidFill>
                <a:latin typeface="Times" pitchFamily="18" charset="0"/>
                <a:ea typeface="+mn-ea"/>
                <a:cs typeface="+mn-cs"/>
              </a:defRPr>
            </a:lvl8pPr>
            <a:lvl9pPr marL="3657161" algn="l" defTabSz="914290" rtl="0" eaLnBrk="1" latinLnBrk="0" hangingPunct="1">
              <a:defRPr sz="2400" kern="1200">
                <a:solidFill>
                  <a:schemeClr val="tx1"/>
                </a:solidFill>
                <a:latin typeface="Times" pitchFamily="18" charset="0"/>
                <a:ea typeface="+mn-ea"/>
                <a:cs typeface="+mn-cs"/>
              </a:defRPr>
            </a:lvl9pPr>
          </a:lstStyle>
          <a:p>
            <a:pPr>
              <a:defRPr/>
            </a:pPr>
            <a:fld id="{F77E5412-01E6-49B4-994C-7A2A64B95905}" type="slidenum">
              <a:rPr lang="en-US" sz="1400" smtClean="0">
                <a:latin typeface="+mn-lt"/>
              </a:rPr>
              <a:pPr>
                <a:defRPr/>
              </a:pPr>
              <a:t>38</a:t>
            </a:fld>
            <a:endParaRPr lang="en-US" sz="1400" dirty="0">
              <a:latin typeface="+mn-l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990600"/>
            <a:ext cx="8991600" cy="787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45454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Supplemental materials </a:t>
            </a:r>
            <a:endParaRPr lang="en-US"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93741414"/>
              </p:ext>
            </p:extLst>
          </p:nvPr>
        </p:nvGraphicFramePr>
        <p:xfrm>
          <a:off x="482600" y="1143006"/>
          <a:ext cx="12191999" cy="8693307"/>
        </p:xfrm>
        <a:graphic>
          <a:graphicData uri="http://schemas.openxmlformats.org/drawingml/2006/table">
            <a:tbl>
              <a:tblPr firstRow="1" bandRow="1">
                <a:tableStyleId>{B301B821-A1FF-4177-AEE7-76D212191A09}</a:tableStyleId>
              </a:tblPr>
              <a:tblGrid>
                <a:gridCol w="609600"/>
                <a:gridCol w="4114800"/>
                <a:gridCol w="1371600"/>
                <a:gridCol w="6095999"/>
              </a:tblGrid>
              <a:tr h="211439">
                <a:tc>
                  <a:txBody>
                    <a:bodyPr/>
                    <a:lstStyle/>
                    <a:p>
                      <a:pPr algn="ctr" fontAlgn="b"/>
                      <a:r>
                        <a:rPr lang="en-US" sz="1600" u="none" strike="noStrike" dirty="0"/>
                        <a:t>#</a:t>
                      </a:r>
                      <a:endParaRPr lang="en-US" sz="1600" b="1" i="0" u="none" strike="noStrike" dirty="0">
                        <a:solidFill>
                          <a:srgbClr val="FFFFFF"/>
                        </a:solidFill>
                        <a:latin typeface="Calibri"/>
                      </a:endParaRPr>
                    </a:p>
                  </a:txBody>
                  <a:tcPr marL="6049" marR="6049" marT="6049" marB="0" anchor="b"/>
                </a:tc>
                <a:tc>
                  <a:txBody>
                    <a:bodyPr/>
                    <a:lstStyle/>
                    <a:p>
                      <a:pPr algn="ctr" fontAlgn="b"/>
                      <a:r>
                        <a:rPr lang="en-US" sz="1600" u="none" strike="noStrike" dirty="0"/>
                        <a:t>Documents</a:t>
                      </a:r>
                      <a:endParaRPr lang="en-US" sz="1600" b="1" i="0" u="none" strike="noStrike" dirty="0">
                        <a:solidFill>
                          <a:srgbClr val="FFFFFF"/>
                        </a:solidFill>
                        <a:latin typeface="Calibri"/>
                      </a:endParaRPr>
                    </a:p>
                  </a:txBody>
                  <a:tcPr marL="6049" marR="6049" marT="6049" marB="0" anchor="b"/>
                </a:tc>
                <a:tc>
                  <a:txBody>
                    <a:bodyPr/>
                    <a:lstStyle/>
                    <a:p>
                      <a:pPr algn="ctr" fontAlgn="b"/>
                      <a:r>
                        <a:rPr lang="en-US" sz="1600" u="none" strike="noStrike" dirty="0"/>
                        <a:t>Type</a:t>
                      </a:r>
                      <a:endParaRPr lang="en-US" sz="1600" b="1" i="0" u="none" strike="noStrike" dirty="0">
                        <a:solidFill>
                          <a:srgbClr val="FFFFFF"/>
                        </a:solidFill>
                        <a:latin typeface="Calibri"/>
                      </a:endParaRPr>
                    </a:p>
                  </a:txBody>
                  <a:tcPr marL="6049" marR="6049" marT="6049" marB="0" anchor="b"/>
                </a:tc>
                <a:tc>
                  <a:txBody>
                    <a:bodyPr/>
                    <a:lstStyle/>
                    <a:p>
                      <a:pPr algn="ctr" fontAlgn="b"/>
                      <a:r>
                        <a:rPr lang="en-US" sz="1600" u="none" strike="noStrike" dirty="0" err="1"/>
                        <a:t>Sharepoint</a:t>
                      </a:r>
                      <a:r>
                        <a:rPr lang="en-US" sz="1600" u="none" strike="noStrike" dirty="0"/>
                        <a:t> Link</a:t>
                      </a:r>
                      <a:endParaRPr lang="en-US" sz="1600" b="1" i="0" u="none" strike="noStrike" dirty="0">
                        <a:solidFill>
                          <a:srgbClr val="FFFFFF"/>
                        </a:solidFill>
                        <a:latin typeface="Calibri"/>
                      </a:endParaRPr>
                    </a:p>
                  </a:txBody>
                  <a:tcPr marL="6049" marR="6049" marT="6049" marB="0" anchor="b"/>
                </a:tc>
              </a:tr>
              <a:tr h="207305">
                <a:tc>
                  <a:txBody>
                    <a:bodyPr/>
                    <a:lstStyle/>
                    <a:p>
                      <a:pPr algn="ctr" fontAlgn="b"/>
                      <a:r>
                        <a:rPr lang="en-US" sz="1800" u="none" strike="noStrike" dirty="0" smtClean="0"/>
                        <a:t>1</a:t>
                      </a:r>
                      <a:endParaRPr lang="en-US" sz="1800" b="0" i="0" u="none" strike="noStrike" dirty="0">
                        <a:solidFill>
                          <a:srgbClr val="000000"/>
                        </a:solidFill>
                        <a:latin typeface="Calibri"/>
                      </a:endParaRPr>
                    </a:p>
                  </a:txBody>
                  <a:tcPr marL="6049" marR="6049" marT="6049" marB="0" anchor="b"/>
                </a:tc>
                <a:tc>
                  <a:txBody>
                    <a:bodyPr/>
                    <a:lstStyle/>
                    <a:p>
                      <a:pPr lvl="0" algn="l" fontAlgn="b"/>
                      <a:r>
                        <a:rPr lang="en-US" sz="1800" u="none" strike="noStrike" dirty="0" smtClean="0"/>
                        <a:t>Hothouse</a:t>
                      </a:r>
                      <a:r>
                        <a:rPr lang="en-US" sz="1800" u="none" strike="noStrike" baseline="0" dirty="0" smtClean="0"/>
                        <a:t> Agenda &amp; Presentation </a:t>
                      </a:r>
                      <a:endParaRPr lang="en-US" sz="1800" b="0" i="0" u="none" strike="noStrike" dirty="0">
                        <a:solidFill>
                          <a:srgbClr val="000000"/>
                        </a:solidFill>
                        <a:latin typeface="Calibri"/>
                      </a:endParaRPr>
                    </a:p>
                  </a:txBody>
                  <a:tcPr marL="6049" marR="6049" marT="6049" marB="0" anchor="b"/>
                </a:tc>
                <a:tc>
                  <a:txBody>
                    <a:bodyPr/>
                    <a:lstStyle/>
                    <a:p>
                      <a:pPr marL="0" lvl="1" indent="0" algn="l" fontAlgn="b"/>
                      <a:r>
                        <a:rPr lang="en-US" sz="1800" u="none" strike="noStrike" dirty="0" smtClean="0"/>
                        <a:t>PPT </a:t>
                      </a:r>
                      <a:endParaRPr lang="en-US" sz="1800" b="0" i="0" u="none" strike="noStrike" dirty="0">
                        <a:solidFill>
                          <a:srgbClr val="000000"/>
                        </a:solidFill>
                        <a:latin typeface="Calibri"/>
                      </a:endParaRPr>
                    </a:p>
                  </a:txBody>
                  <a:tcPr marL="6049" marR="6049" marT="6049" marB="0" anchor="b"/>
                </a:tc>
                <a:tc>
                  <a:txBody>
                    <a:bodyPr/>
                    <a:lstStyle/>
                    <a:p>
                      <a:pPr algn="l" fontAlgn="b"/>
                      <a:r>
                        <a:rPr lang="en-US" sz="1800" u="sng" strike="noStrike" dirty="0" smtClean="0">
                          <a:hlinkClick r:id="rId2"/>
                        </a:rPr>
                        <a:t>https://elsshare.science.regn.net/sites/AGProducts/ScopusSearch/Shared%20Documents/Hothouse%20documents/ScopusSearchHothouse_Final.pptx</a:t>
                      </a:r>
                      <a:r>
                        <a:rPr lang="en-US" sz="1800" u="sng" strike="noStrike" dirty="0" smtClean="0"/>
                        <a:t> </a:t>
                      </a:r>
                      <a:endParaRPr lang="en-US" sz="1800" b="0" i="0" u="sng" strike="noStrike" dirty="0">
                        <a:solidFill>
                          <a:srgbClr val="0070C0"/>
                        </a:solidFill>
                        <a:latin typeface="Calibri"/>
                      </a:endParaRPr>
                    </a:p>
                  </a:txBody>
                  <a:tcPr marL="6049" marR="6049" marT="6049" marB="0" anchor="b"/>
                </a:tc>
              </a:tr>
              <a:tr h="207305">
                <a:tc>
                  <a:txBody>
                    <a:bodyPr/>
                    <a:lstStyle/>
                    <a:p>
                      <a:pPr algn="ctr" fontAlgn="b"/>
                      <a:r>
                        <a:rPr lang="en-US" sz="1800" u="none" strike="noStrike" dirty="0" smtClean="0"/>
                        <a:t>2</a:t>
                      </a:r>
                      <a:endParaRPr lang="en-US" sz="1800" b="0" i="0" u="none" strike="noStrike" dirty="0">
                        <a:solidFill>
                          <a:srgbClr val="000000"/>
                        </a:solidFill>
                        <a:latin typeface="Calibri"/>
                      </a:endParaRPr>
                    </a:p>
                  </a:txBody>
                  <a:tcPr marL="6049" marR="6049" marT="6049" marB="0" anchor="b"/>
                </a:tc>
                <a:tc>
                  <a:txBody>
                    <a:bodyPr/>
                    <a:lstStyle/>
                    <a:p>
                      <a:pPr lvl="0" algn="l" fontAlgn="b"/>
                      <a:r>
                        <a:rPr lang="en-US" sz="1800" u="none" strike="noStrike" dirty="0" smtClean="0"/>
                        <a:t>POC </a:t>
                      </a:r>
                      <a:r>
                        <a:rPr lang="en-US" sz="1800" u="none" strike="noStrike" dirty="0" err="1" smtClean="0"/>
                        <a:t>Eval</a:t>
                      </a:r>
                      <a:r>
                        <a:rPr lang="en-US" sz="1800" u="none" strike="noStrike" dirty="0" smtClean="0"/>
                        <a:t>:</a:t>
                      </a:r>
                      <a:r>
                        <a:rPr lang="en-US" sz="1800" u="none" strike="noStrike" baseline="0" dirty="0" smtClean="0"/>
                        <a:t> </a:t>
                      </a:r>
                      <a:r>
                        <a:rPr lang="en-US" sz="1800" u="none" strike="noStrike" dirty="0" err="1" smtClean="0"/>
                        <a:t>MarkLogic</a:t>
                      </a:r>
                      <a:r>
                        <a:rPr lang="en-US" sz="1800" u="none" strike="noStrike" baseline="0" dirty="0" smtClean="0"/>
                        <a:t> Results</a:t>
                      </a:r>
                      <a:endParaRPr lang="en-US" sz="1800" b="0" i="0" u="none" strike="noStrike" dirty="0">
                        <a:solidFill>
                          <a:srgbClr val="000000"/>
                        </a:solidFill>
                        <a:latin typeface="Calibri"/>
                      </a:endParaRPr>
                    </a:p>
                  </a:txBody>
                  <a:tcPr marL="6049" marR="6049" marT="6049" marB="0" anchor="b"/>
                </a:tc>
                <a:tc>
                  <a:txBody>
                    <a:bodyPr/>
                    <a:lstStyle/>
                    <a:p>
                      <a:pPr marL="0" lvl="1" indent="0" algn="l" fontAlgn="b"/>
                      <a:r>
                        <a:rPr lang="en-US" sz="1800" u="none" strike="noStrike" dirty="0" smtClean="0"/>
                        <a:t>Word doc </a:t>
                      </a:r>
                      <a:endParaRPr lang="en-US" sz="1800" b="0" i="0" u="none" strike="noStrike" dirty="0">
                        <a:solidFill>
                          <a:srgbClr val="000000"/>
                        </a:solidFill>
                        <a:latin typeface="Calibri"/>
                      </a:endParaRPr>
                    </a:p>
                  </a:txBody>
                  <a:tcPr marL="6049" marR="6049" marT="6049" marB="0" anchor="b"/>
                </a:tc>
                <a:tc>
                  <a:txBody>
                    <a:bodyPr/>
                    <a:lstStyle/>
                    <a:p>
                      <a:pPr algn="l" fontAlgn="b"/>
                      <a:r>
                        <a:rPr lang="en-US" sz="1800" u="sng" strike="noStrike" dirty="0" smtClean="0">
                          <a:hlinkClick r:id="rId3"/>
                        </a:rPr>
                        <a:t>https://elsshare.science.regn.net/sites/AGProducts/ScopusSearch/Shared%20Documents/Hothouse%20documents/MarkLogicreport.docx</a:t>
                      </a:r>
                      <a:r>
                        <a:rPr lang="en-US" sz="1800" u="sng" strike="noStrike" dirty="0" smtClean="0"/>
                        <a:t> </a:t>
                      </a:r>
                      <a:endParaRPr lang="en-US" sz="1800" b="0" i="0" u="sng" strike="noStrike" dirty="0">
                        <a:solidFill>
                          <a:srgbClr val="0070C0"/>
                        </a:solidFill>
                        <a:latin typeface="Calibri"/>
                      </a:endParaRPr>
                    </a:p>
                  </a:txBody>
                  <a:tcPr marL="6049" marR="6049" marT="6049" marB="0" anchor="b"/>
                </a:tc>
              </a:tr>
              <a:tr h="207305">
                <a:tc>
                  <a:txBody>
                    <a:bodyPr/>
                    <a:lstStyle/>
                    <a:p>
                      <a:pPr algn="ctr" fontAlgn="b"/>
                      <a:r>
                        <a:rPr lang="en-US" sz="1800" u="none" strike="noStrike" dirty="0" smtClean="0"/>
                        <a:t>3</a:t>
                      </a:r>
                      <a:endParaRPr lang="en-US" sz="1800" b="0" i="0" u="none" strike="noStrike" dirty="0">
                        <a:solidFill>
                          <a:srgbClr val="000000"/>
                        </a:solidFill>
                        <a:latin typeface="Calibri"/>
                      </a:endParaRPr>
                    </a:p>
                  </a:txBody>
                  <a:tcPr marL="6049" marR="6049" marT="6049" marB="0" anchor="b"/>
                </a:tc>
                <a:tc>
                  <a:txBody>
                    <a:bodyPr/>
                    <a:lstStyle/>
                    <a:p>
                      <a:pPr lvl="0" algn="l" fontAlgn="b"/>
                      <a:r>
                        <a:rPr lang="en-US" sz="1800" u="none" strike="noStrike" dirty="0" smtClean="0"/>
                        <a:t>POC </a:t>
                      </a:r>
                      <a:r>
                        <a:rPr lang="en-US" sz="1800" u="none" strike="noStrike" dirty="0" err="1" smtClean="0"/>
                        <a:t>Eval</a:t>
                      </a:r>
                      <a:r>
                        <a:rPr lang="en-US" sz="1800" u="none" strike="noStrike" dirty="0" smtClean="0"/>
                        <a:t>:</a:t>
                      </a:r>
                      <a:r>
                        <a:rPr lang="en-US" sz="1800" u="none" strike="noStrike" baseline="0" dirty="0" smtClean="0"/>
                        <a:t> </a:t>
                      </a:r>
                      <a:r>
                        <a:rPr lang="en-US" sz="1800" u="none" strike="noStrike" dirty="0" smtClean="0"/>
                        <a:t>SOLR Results</a:t>
                      </a:r>
                      <a:r>
                        <a:rPr lang="en-US" sz="1800" u="none" strike="noStrike" baseline="0" dirty="0" smtClean="0"/>
                        <a:t> </a:t>
                      </a:r>
                      <a:endParaRPr lang="en-US" sz="1800" b="0" i="0" u="none" strike="noStrike" dirty="0">
                        <a:solidFill>
                          <a:srgbClr val="000000"/>
                        </a:solidFill>
                        <a:latin typeface="Calibri"/>
                      </a:endParaRPr>
                    </a:p>
                  </a:txBody>
                  <a:tcPr marL="6049" marR="6049" marT="6049" marB="0" anchor="b"/>
                </a:tc>
                <a:tc>
                  <a:txBody>
                    <a:bodyPr/>
                    <a:lstStyle/>
                    <a:p>
                      <a:pPr marL="0" lvl="1" indent="0" algn="l" fontAlgn="b"/>
                      <a:r>
                        <a:rPr lang="en-US" sz="1800" u="none" strike="noStrike" dirty="0" smtClean="0"/>
                        <a:t>Word doc </a:t>
                      </a:r>
                      <a:endParaRPr lang="en-US" sz="1800" b="0" i="0" u="none" strike="noStrike" dirty="0">
                        <a:solidFill>
                          <a:srgbClr val="000000"/>
                        </a:solidFill>
                        <a:latin typeface="Calibri"/>
                      </a:endParaRPr>
                    </a:p>
                  </a:txBody>
                  <a:tcPr marL="6049" marR="6049" marT="6049" marB="0" anchor="b"/>
                </a:tc>
                <a:tc>
                  <a:txBody>
                    <a:bodyPr/>
                    <a:lstStyle/>
                    <a:p>
                      <a:pPr algn="l" fontAlgn="b"/>
                      <a:r>
                        <a:rPr lang="en-US" sz="1800" u="sng" strike="noStrike" dirty="0" smtClean="0"/>
                        <a:t>https://elsshare.science.regn.net/sites/AGProducts/ScopusSearch/Shared%20Documents/Hothouse%20documents/SolrPOCResults-v1.2.docx</a:t>
                      </a:r>
                      <a:endParaRPr lang="en-US" sz="1800" b="0" i="0" u="sng" strike="noStrike" dirty="0">
                        <a:solidFill>
                          <a:srgbClr val="0070C0"/>
                        </a:solidFill>
                        <a:latin typeface="Calibri"/>
                      </a:endParaRPr>
                    </a:p>
                  </a:txBody>
                  <a:tcPr marL="6049" marR="6049" marT="6049" marB="0" anchor="b"/>
                </a:tc>
              </a:tr>
              <a:tr h="207305">
                <a:tc>
                  <a:txBody>
                    <a:bodyPr/>
                    <a:lstStyle/>
                    <a:p>
                      <a:pPr algn="ctr" fontAlgn="b"/>
                      <a:r>
                        <a:rPr lang="en-US" sz="1800" u="none" strike="noStrike" dirty="0" smtClean="0"/>
                        <a:t>4</a:t>
                      </a:r>
                      <a:endParaRPr lang="en-US" sz="1800" b="0" i="0" u="none" strike="noStrike" dirty="0">
                        <a:solidFill>
                          <a:srgbClr val="000000"/>
                        </a:solidFill>
                        <a:latin typeface="Calibri"/>
                      </a:endParaRPr>
                    </a:p>
                  </a:txBody>
                  <a:tcPr marL="6049" marR="6049" marT="6049" marB="0" anchor="b"/>
                </a:tc>
                <a:tc>
                  <a:txBody>
                    <a:bodyPr/>
                    <a:lstStyle/>
                    <a:p>
                      <a:pPr algn="l" fontAlgn="b"/>
                      <a:r>
                        <a:rPr lang="en-US" sz="1800" u="none" strike="noStrike" dirty="0"/>
                        <a:t>AWS Infrastructure </a:t>
                      </a:r>
                      <a:r>
                        <a:rPr lang="en-US" sz="1800" u="none" strike="noStrike" dirty="0" smtClean="0"/>
                        <a:t>Sizing</a:t>
                      </a:r>
                      <a:endParaRPr lang="en-US" sz="1800" b="0" i="0" u="none" strike="noStrike" dirty="0">
                        <a:solidFill>
                          <a:srgbClr val="000000"/>
                        </a:solidFill>
                        <a:latin typeface="Calibri"/>
                      </a:endParaRPr>
                    </a:p>
                  </a:txBody>
                  <a:tcPr marL="6049" marR="6049" marT="6049" marB="0" anchor="b"/>
                </a:tc>
                <a:tc>
                  <a:txBody>
                    <a:bodyPr/>
                    <a:lstStyle/>
                    <a:p>
                      <a:pPr algn="ctr" fontAlgn="b"/>
                      <a:r>
                        <a:rPr lang="en-US" sz="1800" u="none" strike="noStrike" dirty="0"/>
                        <a:t>Spreadsheets</a:t>
                      </a:r>
                      <a:endParaRPr lang="en-US" sz="1800" b="0" i="0" u="none" strike="noStrike" dirty="0">
                        <a:solidFill>
                          <a:srgbClr val="000000"/>
                        </a:solidFill>
                        <a:latin typeface="Calibri"/>
                      </a:endParaRPr>
                    </a:p>
                  </a:txBody>
                  <a:tcPr marL="6049" marR="6049" marT="6049" marB="0" anchor="b"/>
                </a:tc>
                <a:tc>
                  <a:txBody>
                    <a:bodyPr/>
                    <a:lstStyle/>
                    <a:p>
                      <a:pPr algn="l" fontAlgn="b"/>
                      <a:r>
                        <a:rPr lang="en-US" sz="1800" u="none" strike="noStrike" dirty="0"/>
                        <a:t> </a:t>
                      </a:r>
                      <a:r>
                        <a:rPr lang="en-US" sz="1800" u="none" strike="noStrike" dirty="0" smtClean="0">
                          <a:hlinkClick r:id="rId4"/>
                        </a:rPr>
                        <a:t>https://elsshare.science.regn.net/sites/AGProducts/ScopusSearch/Shared%20Documents/Hothouse%20documents/SC%20FAST2SOLR%20AWS%20Sizing%20-%20Revised%2006%2016%202014.xlsx</a:t>
                      </a:r>
                      <a:endParaRPr lang="en-US" sz="1800" b="0" i="0" u="none" strike="noStrike" dirty="0">
                        <a:solidFill>
                          <a:srgbClr val="0070C0"/>
                        </a:solidFill>
                        <a:latin typeface="Calibri"/>
                      </a:endParaRPr>
                    </a:p>
                  </a:txBody>
                  <a:tcPr marL="6049" marR="6049" marT="6049" marB="0" anchor="b"/>
                </a:tc>
              </a:tr>
              <a:tr h="418317">
                <a:tc>
                  <a:txBody>
                    <a:bodyPr/>
                    <a:lstStyle/>
                    <a:p>
                      <a:pPr algn="ctr" fontAlgn="b"/>
                      <a:r>
                        <a:rPr lang="en-US" sz="1800" u="none" strike="noStrike" dirty="0" smtClean="0"/>
                        <a:t>5</a:t>
                      </a:r>
                      <a:endParaRPr lang="en-US" sz="1800" b="0" i="0" u="none" strike="noStrike" dirty="0">
                        <a:solidFill>
                          <a:srgbClr val="000000"/>
                        </a:solidFill>
                        <a:latin typeface="Calibri"/>
                      </a:endParaRPr>
                    </a:p>
                  </a:txBody>
                  <a:tcPr marL="6049" marR="6049" marT="6049" marB="0" anchor="b"/>
                </a:tc>
                <a:tc>
                  <a:txBody>
                    <a:bodyPr/>
                    <a:lstStyle/>
                    <a:p>
                      <a:pPr algn="l" fontAlgn="b"/>
                      <a:r>
                        <a:rPr lang="en-US" sz="1800" u="none" strike="noStrike" dirty="0"/>
                        <a:t>Labor Estimates Breakdown  </a:t>
                      </a:r>
                      <a:r>
                        <a:rPr lang="en-US" sz="1800" u="none" strike="noStrike" dirty="0" smtClean="0"/>
                        <a:t>(Resourcing</a:t>
                      </a:r>
                      <a:r>
                        <a:rPr lang="en-US" sz="1800" u="none" strike="noStrike" baseline="0" dirty="0" smtClean="0"/>
                        <a:t> Model) </a:t>
                      </a:r>
                      <a:endParaRPr lang="en-US" sz="1800" b="0" i="0" u="none" strike="noStrike" dirty="0">
                        <a:solidFill>
                          <a:srgbClr val="000000"/>
                        </a:solidFill>
                        <a:latin typeface="Calibri"/>
                      </a:endParaRPr>
                    </a:p>
                  </a:txBody>
                  <a:tcPr marL="6049" marR="6049" marT="6049" marB="0" anchor="b"/>
                </a:tc>
                <a:tc>
                  <a:txBody>
                    <a:bodyPr/>
                    <a:lstStyle/>
                    <a:p>
                      <a:pPr algn="ctr" fontAlgn="b"/>
                      <a:r>
                        <a:rPr lang="en-US" sz="1800" u="none" strike="noStrike" dirty="0"/>
                        <a:t>Spreadsheets</a:t>
                      </a:r>
                      <a:endParaRPr lang="en-US" sz="1800" b="0" i="0" u="none" strike="noStrike" dirty="0">
                        <a:solidFill>
                          <a:srgbClr val="000000"/>
                        </a:solidFill>
                        <a:latin typeface="Calibri"/>
                      </a:endParaRPr>
                    </a:p>
                  </a:txBody>
                  <a:tcPr marL="6049" marR="6049" marT="6049" marB="0" anchor="b"/>
                </a:tc>
                <a:tc>
                  <a:txBody>
                    <a:bodyPr/>
                    <a:lstStyle/>
                    <a:p>
                      <a:pPr algn="l" fontAlgn="b"/>
                      <a:r>
                        <a:rPr lang="en-US" sz="1800" u="sng" strike="noStrike" dirty="0" smtClean="0"/>
                        <a:t>https://elsshare.science.regn.net/sites/AGProducts/ScopusSearch/Shared%20Documents/Business%20Case%20Prep/SC%20to%20SOLR%20resourcing%20model.xlsx</a:t>
                      </a:r>
                      <a:endParaRPr lang="en-US" sz="1800" b="0" i="0" u="sng" strike="noStrike" dirty="0">
                        <a:solidFill>
                          <a:srgbClr val="0070C0"/>
                        </a:solidFill>
                        <a:latin typeface="Calibri"/>
                      </a:endParaRPr>
                    </a:p>
                  </a:txBody>
                  <a:tcPr marL="6049" marR="6049" marT="6049" marB="0" anchor="b"/>
                </a:tc>
              </a:tr>
              <a:tr h="211439">
                <a:tc>
                  <a:txBody>
                    <a:bodyPr/>
                    <a:lstStyle/>
                    <a:p>
                      <a:pPr algn="ctr" fontAlgn="b"/>
                      <a:r>
                        <a:rPr lang="en-US" sz="1800" u="none" strike="noStrike" dirty="0" smtClean="0"/>
                        <a:t>6</a:t>
                      </a:r>
                      <a:endParaRPr lang="en-US" sz="1800" b="0" i="0" u="none" strike="noStrike" dirty="0">
                        <a:solidFill>
                          <a:srgbClr val="000000"/>
                        </a:solidFill>
                        <a:latin typeface="Calibri"/>
                      </a:endParaRPr>
                    </a:p>
                  </a:txBody>
                  <a:tcPr marL="6049" marR="6049" marT="6049" marB="0" anchor="b"/>
                </a:tc>
                <a:tc>
                  <a:txBody>
                    <a:bodyPr/>
                    <a:lstStyle/>
                    <a:p>
                      <a:r>
                        <a:rPr lang="en-US" sz="1800" dirty="0" smtClean="0"/>
                        <a:t>FBC  - DRAFT </a:t>
                      </a:r>
                      <a:endParaRPr lang="en-US" sz="1800" dirty="0"/>
                    </a:p>
                  </a:txBody>
                  <a:tcPr marL="6049" marR="6049" marT="6049" marB="0" anchor="b"/>
                </a:tc>
                <a:tc>
                  <a:txBody>
                    <a:bodyPr/>
                    <a:lstStyle/>
                    <a:p>
                      <a:r>
                        <a:rPr lang="en-US" sz="1800" dirty="0" smtClean="0"/>
                        <a:t>Spreadsheets</a:t>
                      </a:r>
                      <a:endParaRPr lang="en-US" sz="1800" dirty="0"/>
                    </a:p>
                  </a:txBody>
                  <a:tcPr marL="6049" marR="6049" marT="6049" marB="0" anchor="b"/>
                </a:tc>
                <a:tc>
                  <a:txBody>
                    <a:bodyPr/>
                    <a:lstStyle/>
                    <a:p>
                      <a:r>
                        <a:rPr lang="en-US" sz="1800" dirty="0" smtClean="0">
                          <a:hlinkClick r:id="rId5"/>
                        </a:rPr>
                        <a:t>https://elsshare.science.regn.net/sites/AGProducts/ScopusSearch/Shared%20Documents/Business%20Case%20Prep/Scopus%20to%20SOLR%20Investment_Business_Case%20v_3_2a.xlsm</a:t>
                      </a:r>
                      <a:r>
                        <a:rPr lang="en-US" sz="1800" dirty="0" smtClean="0"/>
                        <a:t> </a:t>
                      </a:r>
                      <a:endParaRPr lang="en-US" sz="1800" dirty="0"/>
                    </a:p>
                  </a:txBody>
                  <a:tcPr marL="6049" marR="6049" marT="6049" marB="0" anchor="b"/>
                </a:tc>
              </a:tr>
              <a:tr h="1597522">
                <a:tc>
                  <a:txBody>
                    <a:bodyPr/>
                    <a:lstStyle/>
                    <a:p>
                      <a:pPr algn="ctr" fontAlgn="b"/>
                      <a:r>
                        <a:rPr lang="en-US" sz="1800" u="none" strike="noStrike" dirty="0" smtClean="0"/>
                        <a:t>7</a:t>
                      </a:r>
                      <a:endParaRPr lang="en-US" sz="1800" b="0" i="0" u="none" strike="noStrike" dirty="0">
                        <a:solidFill>
                          <a:srgbClr val="000000"/>
                        </a:solidFill>
                        <a:latin typeface="Calibri"/>
                      </a:endParaRPr>
                    </a:p>
                  </a:txBody>
                  <a:tcPr marL="6049" marR="6049" marT="6049" marB="0" anchor="b"/>
                </a:tc>
                <a:tc>
                  <a:txBody>
                    <a:bodyPr/>
                    <a:lstStyle/>
                    <a:p>
                      <a:pPr algn="l" fontAlgn="b"/>
                      <a:r>
                        <a:rPr lang="en-US" sz="1800" u="none" strike="noStrike" dirty="0" smtClean="0"/>
                        <a:t>Business</a:t>
                      </a:r>
                      <a:r>
                        <a:rPr lang="en-US" sz="1800" u="none" strike="noStrike" baseline="0" dirty="0" smtClean="0"/>
                        <a:t> Case Prep  (BC drafts, Resourcing Model, templates, timelines) </a:t>
                      </a:r>
                      <a:endParaRPr lang="en-US" sz="1800" b="0" i="0" u="none" strike="noStrike" dirty="0">
                        <a:solidFill>
                          <a:srgbClr val="000000"/>
                        </a:solidFill>
                        <a:latin typeface="Calibri"/>
                      </a:endParaRPr>
                    </a:p>
                  </a:txBody>
                  <a:tcPr marL="108877" marR="6049" marT="6049" marB="0" anchor="b"/>
                </a:tc>
                <a:tc>
                  <a:txBody>
                    <a:bodyPr/>
                    <a:lstStyle/>
                    <a:p>
                      <a:pPr algn="l" fontAlgn="b"/>
                      <a:r>
                        <a:rPr lang="en-US" sz="1800" u="none" strike="noStrike" dirty="0" err="1" smtClean="0"/>
                        <a:t>Sharepoint</a:t>
                      </a:r>
                      <a:r>
                        <a:rPr lang="en-US" sz="1800" u="none" strike="noStrike" baseline="0" dirty="0" smtClean="0"/>
                        <a:t> site  / Shared Documents </a:t>
                      </a:r>
                      <a:endParaRPr lang="en-US" sz="1800" b="0" i="0" u="none" strike="noStrike" dirty="0">
                        <a:solidFill>
                          <a:srgbClr val="000000"/>
                        </a:solidFill>
                        <a:latin typeface="Calibri"/>
                      </a:endParaRPr>
                    </a:p>
                  </a:txBody>
                  <a:tcPr marL="6049" marR="6049" marT="6049" marB="0" anchor="b"/>
                </a:tc>
                <a:tc>
                  <a:txBody>
                    <a:bodyPr/>
                    <a:lstStyle/>
                    <a:p>
                      <a:pPr marL="0" marR="0" indent="0" algn="l" defTabSz="1300059" rtl="0" eaLnBrk="1" fontAlgn="b" latinLnBrk="0" hangingPunct="1">
                        <a:lnSpc>
                          <a:spcPct val="100000"/>
                        </a:lnSpc>
                        <a:spcBef>
                          <a:spcPts val="0"/>
                        </a:spcBef>
                        <a:spcAft>
                          <a:spcPts val="0"/>
                        </a:spcAft>
                        <a:buClrTx/>
                        <a:buSzTx/>
                        <a:buFontTx/>
                        <a:buNone/>
                        <a:tabLst/>
                        <a:defRPr/>
                      </a:pPr>
                      <a:r>
                        <a:rPr lang="en-US" sz="1800" u="sng" strike="noStrike" dirty="0" smtClean="0"/>
                        <a:t>https://elsshare.science.regn.net/sites/AGProducts/ScopusSearch/Shared%20Documents/Forms/AllItems.aspx?View=%7b9B6927F3%2dE6FE%2d4635%2dA9E2%2dEF0E54FEB1E6%7d</a:t>
                      </a:r>
                      <a:endParaRPr lang="en-US" sz="1800" b="0" i="0" u="sng" strike="noStrike" dirty="0">
                        <a:solidFill>
                          <a:srgbClr val="0070C0"/>
                        </a:solidFill>
                        <a:latin typeface="Calibri"/>
                      </a:endParaRPr>
                    </a:p>
                  </a:txBody>
                  <a:tcPr marL="6049" marR="6049" marT="6049" marB="0" anchor="b"/>
                </a:tc>
              </a:tr>
              <a:tr h="1597522">
                <a:tc>
                  <a:txBody>
                    <a:bodyPr/>
                    <a:lstStyle/>
                    <a:p>
                      <a:pPr algn="ctr" fontAlgn="b"/>
                      <a:r>
                        <a:rPr lang="en-US" sz="1800" b="0" i="0" u="none" strike="noStrike" dirty="0" smtClean="0">
                          <a:solidFill>
                            <a:srgbClr val="000000"/>
                          </a:solidFill>
                          <a:latin typeface="Calibri"/>
                        </a:rPr>
                        <a:t>8</a:t>
                      </a:r>
                      <a:endParaRPr lang="en-US" sz="1800" b="0" i="0" u="none" strike="noStrike" dirty="0">
                        <a:solidFill>
                          <a:srgbClr val="000000"/>
                        </a:solidFill>
                        <a:latin typeface="Calibri"/>
                      </a:endParaRPr>
                    </a:p>
                  </a:txBody>
                  <a:tcPr marL="6049" marR="6049" marT="6049" marB="0" anchor="b"/>
                </a:tc>
                <a:tc>
                  <a:txBody>
                    <a:bodyPr/>
                    <a:lstStyle/>
                    <a:p>
                      <a:pPr algn="l" fontAlgn="b"/>
                      <a:endParaRPr lang="en-US" sz="1800" b="0" i="0" u="none" strike="noStrike" dirty="0">
                        <a:solidFill>
                          <a:srgbClr val="000000"/>
                        </a:solidFill>
                        <a:latin typeface="Calibri"/>
                      </a:endParaRPr>
                    </a:p>
                  </a:txBody>
                  <a:tcPr marL="108877" marR="6049" marT="6049" marB="0" anchor="b"/>
                </a:tc>
                <a:tc>
                  <a:txBody>
                    <a:bodyPr/>
                    <a:lstStyle/>
                    <a:p>
                      <a:pPr algn="l" fontAlgn="b"/>
                      <a:endParaRPr lang="en-US" sz="1800" b="0" i="0" u="none" strike="noStrike" dirty="0">
                        <a:solidFill>
                          <a:srgbClr val="000000"/>
                        </a:solidFill>
                        <a:latin typeface="Calibri"/>
                      </a:endParaRPr>
                    </a:p>
                  </a:txBody>
                  <a:tcPr marL="6049" marR="6049" marT="6049" marB="0" anchor="b"/>
                </a:tc>
                <a:tc>
                  <a:txBody>
                    <a:bodyPr/>
                    <a:lstStyle/>
                    <a:p>
                      <a:pPr marL="0" marR="0" indent="0" algn="l" defTabSz="1300059" rtl="0" eaLnBrk="1" fontAlgn="b" latinLnBrk="0" hangingPunct="1">
                        <a:lnSpc>
                          <a:spcPct val="100000"/>
                        </a:lnSpc>
                        <a:spcBef>
                          <a:spcPts val="0"/>
                        </a:spcBef>
                        <a:spcAft>
                          <a:spcPts val="0"/>
                        </a:spcAft>
                        <a:buClrTx/>
                        <a:buSzTx/>
                        <a:buFontTx/>
                        <a:buNone/>
                        <a:tabLst/>
                        <a:defRPr/>
                      </a:pPr>
                      <a:endParaRPr lang="en-US" sz="1800" b="0" i="0" u="sng" strike="noStrike" dirty="0">
                        <a:solidFill>
                          <a:srgbClr val="0070C0"/>
                        </a:solidFill>
                        <a:latin typeface="Calibri"/>
                      </a:endParaRPr>
                    </a:p>
                  </a:txBody>
                  <a:tcPr marL="6049" marR="6049" marT="6049" marB="0" anchor="b"/>
                </a:tc>
              </a:tr>
            </a:tbl>
          </a:graphicData>
        </a:graphic>
      </p:graphicFrame>
    </p:spTree>
    <p:extLst>
      <p:ext uri="{BB962C8B-B14F-4D97-AF65-F5344CB8AC3E}">
        <p14:creationId xmlns:p14="http://schemas.microsoft.com/office/powerpoint/2010/main" val="30536091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r>
              <a:rPr lang="en-US" dirty="0" smtClean="0"/>
              <a:t>Evaluated: currently viable alternatives</a:t>
            </a:r>
          </a:p>
          <a:p>
            <a:pPr lvl="1"/>
            <a:r>
              <a:rPr lang="en-US" dirty="0" err="1" smtClean="0"/>
              <a:t>MarkLogic</a:t>
            </a:r>
            <a:r>
              <a:rPr lang="en-US" dirty="0" smtClean="0"/>
              <a:t> 7.0-2.2</a:t>
            </a:r>
          </a:p>
          <a:p>
            <a:pPr lvl="2"/>
            <a:r>
              <a:rPr lang="en-US" dirty="0" smtClean="0"/>
              <a:t>Extensive internal experience across ELS Technology, especially within STEPS</a:t>
            </a:r>
          </a:p>
          <a:p>
            <a:pPr lvl="2"/>
            <a:r>
              <a:rPr lang="en-US" dirty="0" smtClean="0"/>
              <a:t>Experience within RE at LN L&amp;P, RBI</a:t>
            </a:r>
          </a:p>
          <a:p>
            <a:pPr lvl="2"/>
            <a:r>
              <a:rPr lang="en-US" dirty="0" smtClean="0"/>
              <a:t>Evaluated with respect to one architecture</a:t>
            </a:r>
          </a:p>
          <a:p>
            <a:pPr lvl="3"/>
            <a:r>
              <a:rPr lang="en-US" dirty="0" smtClean="0"/>
              <a:t>Unified: search and content repository using same cluster</a:t>
            </a:r>
            <a:endParaRPr lang="en-US" dirty="0"/>
          </a:p>
          <a:p>
            <a:pPr lvl="1"/>
            <a:r>
              <a:rPr lang="en-US" dirty="0" err="1" smtClean="0"/>
              <a:t>SolrCloud</a:t>
            </a:r>
            <a:r>
              <a:rPr lang="en-US" dirty="0" smtClean="0"/>
              <a:t> v4.6</a:t>
            </a:r>
          </a:p>
          <a:p>
            <a:pPr lvl="2"/>
            <a:r>
              <a:rPr lang="en-US" dirty="0" smtClean="0"/>
              <a:t>Extensive internal </a:t>
            </a:r>
            <a:r>
              <a:rPr lang="en-US" dirty="0" err="1" smtClean="0"/>
              <a:t>Solr</a:t>
            </a:r>
            <a:r>
              <a:rPr lang="en-US" dirty="0" smtClean="0"/>
              <a:t> experience across ELS Technology, especially within Clinical Key, JUMP teams.</a:t>
            </a:r>
          </a:p>
          <a:p>
            <a:pPr lvl="2"/>
            <a:r>
              <a:rPr lang="en-US" dirty="0" smtClean="0"/>
              <a:t>First implementation of </a:t>
            </a:r>
            <a:r>
              <a:rPr lang="en-US" dirty="0" err="1" smtClean="0"/>
              <a:t>SolrCloud</a:t>
            </a:r>
            <a:r>
              <a:rPr lang="en-US" dirty="0" smtClean="0"/>
              <a:t> for Elsevier. RBI has implemented in their migration from FAST.</a:t>
            </a:r>
          </a:p>
          <a:p>
            <a:pPr lvl="2"/>
            <a:r>
              <a:rPr lang="en-US" dirty="0" smtClean="0"/>
              <a:t>Same search engine as chosen for </a:t>
            </a:r>
            <a:r>
              <a:rPr lang="en-US" dirty="0" err="1" smtClean="0"/>
              <a:t>ScienceDirect</a:t>
            </a:r>
            <a:endParaRPr lang="en-US" dirty="0" smtClean="0"/>
          </a:p>
        </p:txBody>
      </p:sp>
      <p:sp>
        <p:nvSpPr>
          <p:cNvPr id="4" name="Title 3"/>
          <p:cNvSpPr>
            <a:spLocks noGrp="1"/>
          </p:cNvSpPr>
          <p:nvPr>
            <p:ph type="title"/>
          </p:nvPr>
        </p:nvSpPr>
        <p:spPr/>
        <p:txBody>
          <a:bodyPr/>
          <a:lstStyle/>
          <a:p>
            <a:r>
              <a:rPr lang="en-US" dirty="0" smtClean="0"/>
              <a:t>Technology options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2354560" cy="801510"/>
          </a:xfrm>
        </p:spPr>
        <p:txBody>
          <a:bodyPr>
            <a:noAutofit/>
          </a:bodyPr>
          <a:lstStyle/>
          <a:p>
            <a:pPr algn="l"/>
            <a:r>
              <a:rPr lang="en-US" sz="4000" dirty="0"/>
              <a:t>Activities required prior to IRB (for projects costing &gt;1m) </a:t>
            </a:r>
          </a:p>
        </p:txBody>
      </p:sp>
      <p:graphicFrame>
        <p:nvGraphicFramePr>
          <p:cNvPr id="3" name="Diagram 2"/>
          <p:cNvGraphicFramePr/>
          <p:nvPr>
            <p:extLst>
              <p:ext uri="{D42A27DB-BD31-4B8C-83A1-F6EECF244321}">
                <p14:modId xmlns:p14="http://schemas.microsoft.com/office/powerpoint/2010/main" val="1214843996"/>
              </p:ext>
            </p:extLst>
          </p:nvPr>
        </p:nvGraphicFramePr>
        <p:xfrm>
          <a:off x="325120" y="304800"/>
          <a:ext cx="12354560"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525717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Investment Project Phases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5360" y="2167467"/>
            <a:ext cx="11162453" cy="5422053"/>
          </a:xfrm>
        </p:spPr>
      </p:pic>
      <p:sp>
        <p:nvSpPr>
          <p:cNvPr id="8" name="Oval 7"/>
          <p:cNvSpPr/>
          <p:nvPr/>
        </p:nvSpPr>
        <p:spPr>
          <a:xfrm>
            <a:off x="4226560" y="5852160"/>
            <a:ext cx="2817707" cy="173397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spTree>
    <p:extLst>
      <p:ext uri="{BB962C8B-B14F-4D97-AF65-F5344CB8AC3E}">
        <p14:creationId xmlns:p14="http://schemas.microsoft.com/office/powerpoint/2010/main" val="380643467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95368755"/>
              </p:ext>
            </p:extLst>
          </p:nvPr>
        </p:nvGraphicFramePr>
        <p:xfrm>
          <a:off x="2082800" y="1905000"/>
          <a:ext cx="8534400" cy="4450080"/>
        </p:xfrm>
        <a:graphic>
          <a:graphicData uri="http://schemas.openxmlformats.org/drawingml/2006/table">
            <a:tbl>
              <a:tblPr firstRow="1" bandRow="1">
                <a:tableStyleId>{BC89EF96-8CEA-46FF-86C4-4CE0E7609802}</a:tableStyleId>
              </a:tblPr>
              <a:tblGrid>
                <a:gridCol w="6607277"/>
                <a:gridCol w="1927123"/>
              </a:tblGrid>
              <a:tr h="370840">
                <a:tc>
                  <a:txBody>
                    <a:bodyPr/>
                    <a:lstStyle/>
                    <a:p>
                      <a:r>
                        <a:rPr lang="en-US" sz="1400" b="0" dirty="0" smtClean="0"/>
                        <a:t>Restore Offline index from backup of Prod index – </a:t>
                      </a:r>
                    </a:p>
                  </a:txBody>
                  <a:tcPr/>
                </a:tc>
                <a:tc>
                  <a:txBody>
                    <a:bodyPr/>
                    <a:lstStyle/>
                    <a:p>
                      <a:r>
                        <a:rPr lang="en-US" sz="1400" b="0" dirty="0" smtClean="0"/>
                        <a:t>30 minutes</a:t>
                      </a:r>
                      <a:endParaRPr lang="en-US" sz="1400" dirty="0"/>
                    </a:p>
                  </a:txBody>
                  <a:tcPr/>
                </a:tc>
              </a:tr>
              <a:tr h="370840">
                <a:tc>
                  <a:txBody>
                    <a:bodyPr/>
                    <a:lstStyle/>
                    <a:p>
                      <a:r>
                        <a:rPr lang="en-US" sz="1400" b="0" dirty="0" smtClean="0"/>
                        <a:t>Index content from </a:t>
                      </a:r>
                      <a:r>
                        <a:rPr lang="en-US" sz="1400" b="0" dirty="0" err="1" smtClean="0"/>
                        <a:t>Xfab</a:t>
                      </a:r>
                      <a:r>
                        <a:rPr lang="en-US" sz="1400" b="0" dirty="0" smtClean="0"/>
                        <a:t> CAFE system into </a:t>
                      </a:r>
                      <a:r>
                        <a:rPr lang="en-US" sz="1400" b="0" dirty="0" err="1" smtClean="0"/>
                        <a:t>Solr</a:t>
                      </a:r>
                      <a:r>
                        <a:rPr lang="en-US" sz="1400" b="0" dirty="0" smtClean="0"/>
                        <a:t> &amp; load metadata into Kinesis/Redshift</a:t>
                      </a:r>
                    </a:p>
                  </a:txBody>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b="0" dirty="0" smtClean="0"/>
                        <a:t>4 hours</a:t>
                      </a:r>
                    </a:p>
                  </a:txBody>
                  <a:tcPr/>
                </a:tc>
              </a:tr>
              <a:tr h="370840">
                <a:tc>
                  <a:txBody>
                    <a:bodyPr/>
                    <a:lstStyle/>
                    <a:p>
                      <a:r>
                        <a:rPr lang="en-US" sz="1400" b="0" dirty="0" smtClean="0"/>
                        <a:t>Halt indexing &amp; flush Kinesis</a:t>
                      </a:r>
                    </a:p>
                  </a:txBody>
                  <a:tcPr/>
                </a:tc>
                <a:tc>
                  <a:txBody>
                    <a:bodyPr/>
                    <a:lstStyle/>
                    <a:p>
                      <a:r>
                        <a:rPr lang="en-US" sz="1400" b="0" dirty="0" smtClean="0"/>
                        <a:t>15 minutes</a:t>
                      </a:r>
                      <a:endParaRPr lang="en-US" sz="1400" dirty="0"/>
                    </a:p>
                  </a:txBody>
                  <a:tcPr/>
                </a:tc>
              </a:tr>
              <a:tr h="370840">
                <a:tc>
                  <a:txBody>
                    <a:bodyPr/>
                    <a:lstStyle/>
                    <a:p>
                      <a:r>
                        <a:rPr lang="en-US" sz="1400" b="0" dirty="0" smtClean="0"/>
                        <a:t>Calculate counts </a:t>
                      </a:r>
                    </a:p>
                  </a:txBody>
                  <a:tcPr/>
                </a:tc>
                <a:tc>
                  <a:txBody>
                    <a:bodyPr/>
                    <a:lstStyle/>
                    <a:p>
                      <a:r>
                        <a:rPr lang="en-US" sz="1400" b="0" dirty="0" smtClean="0"/>
                        <a:t>8 minutes</a:t>
                      </a:r>
                      <a:endParaRPr lang="en-US" sz="1400" dirty="0"/>
                    </a:p>
                  </a:txBody>
                  <a:tcPr/>
                </a:tc>
              </a:tr>
              <a:tr h="370840">
                <a:tc>
                  <a:txBody>
                    <a:bodyPr/>
                    <a:lstStyle/>
                    <a:p>
                      <a:r>
                        <a:rPr lang="en-US" sz="1400" b="0" dirty="0" smtClean="0"/>
                        <a:t>Calculate CITREF </a:t>
                      </a:r>
                    </a:p>
                  </a:txBody>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b="0" dirty="0" smtClean="0"/>
                        <a:t>35 minutes</a:t>
                      </a:r>
                    </a:p>
                  </a:txBody>
                  <a:tcPr/>
                </a:tc>
              </a:tr>
              <a:tr h="370840">
                <a:tc>
                  <a:txBody>
                    <a:bodyPr/>
                    <a:lstStyle/>
                    <a:p>
                      <a:r>
                        <a:rPr lang="en-US" sz="1400" b="0" dirty="0" smtClean="0"/>
                        <a:t>Export counts and load into </a:t>
                      </a:r>
                      <a:r>
                        <a:rPr lang="en-US" sz="1400" b="0" dirty="0" err="1" smtClean="0"/>
                        <a:t>Solr</a:t>
                      </a:r>
                      <a:r>
                        <a:rPr lang="en-US" sz="1400" b="0" dirty="0" smtClean="0"/>
                        <a:t> “external file”</a:t>
                      </a:r>
                    </a:p>
                  </a:txBody>
                  <a:tcPr/>
                </a:tc>
                <a:tc>
                  <a:txBody>
                    <a:bodyPr/>
                    <a:lstStyle/>
                    <a:p>
                      <a:r>
                        <a:rPr lang="en-US" sz="1400" b="0" dirty="0" smtClean="0"/>
                        <a:t>2</a:t>
                      </a:r>
                      <a:r>
                        <a:rPr lang="en-US" sz="1400" b="0" baseline="0" dirty="0" smtClean="0"/>
                        <a:t> minutes</a:t>
                      </a:r>
                      <a:endParaRPr lang="en-US" sz="1400" dirty="0"/>
                    </a:p>
                  </a:txBody>
                  <a:tcPr/>
                </a:tc>
              </a:tr>
              <a:tr h="370840">
                <a:tc>
                  <a:txBody>
                    <a:bodyPr/>
                    <a:lstStyle/>
                    <a:p>
                      <a:r>
                        <a:rPr lang="en-US" sz="1400" b="0" dirty="0" smtClean="0"/>
                        <a:t>Update</a:t>
                      </a:r>
                      <a:r>
                        <a:rPr lang="en-US" sz="1400" b="0" baseline="0" dirty="0" smtClean="0"/>
                        <a:t> CITREF into search index</a:t>
                      </a:r>
                      <a:endParaRPr lang="en-US" sz="1400" b="0" dirty="0" smtClean="0"/>
                    </a:p>
                  </a:txBody>
                  <a:tcPr/>
                </a:tc>
                <a:tc>
                  <a:txBody>
                    <a:bodyPr/>
                    <a:lstStyle/>
                    <a:p>
                      <a:r>
                        <a:rPr lang="en-US" sz="1400" dirty="0" smtClean="0"/>
                        <a:t>3 hours</a:t>
                      </a:r>
                      <a:endParaRPr lang="en-US" sz="1400" dirty="0"/>
                    </a:p>
                  </a:txBody>
                  <a:tcPr/>
                </a:tc>
              </a:tr>
              <a:tr h="370840">
                <a:tc>
                  <a:txBody>
                    <a:bodyPr/>
                    <a:lstStyle/>
                    <a:p>
                      <a:r>
                        <a:rPr lang="en-US" sz="1400" b="0" dirty="0" smtClean="0"/>
                        <a:t>Run </a:t>
                      </a:r>
                      <a:r>
                        <a:rPr lang="en-US" sz="1400" b="0" dirty="0" err="1" smtClean="0"/>
                        <a:t>Solr</a:t>
                      </a:r>
                      <a:r>
                        <a:rPr lang="en-US" sz="1400" b="0" dirty="0" smtClean="0"/>
                        <a:t> Optimizer</a:t>
                      </a:r>
                      <a:endParaRPr lang="en-US" sz="1400" dirty="0"/>
                    </a:p>
                  </a:txBody>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b="0" dirty="0" smtClean="0"/>
                        <a:t>1 hour</a:t>
                      </a:r>
                      <a:r>
                        <a:rPr lang="en-US" sz="1400" b="0" baseline="0" dirty="0" smtClean="0"/>
                        <a:t> 15 minutes</a:t>
                      </a:r>
                      <a:endParaRPr lang="en-US" sz="1400" b="0" dirty="0" smtClean="0"/>
                    </a:p>
                  </a:txBody>
                  <a:tcPr/>
                </a:tc>
              </a:tr>
              <a:tr h="370840">
                <a:tc>
                  <a:txBody>
                    <a:bodyPr/>
                    <a:lstStyle/>
                    <a:p>
                      <a:r>
                        <a:rPr lang="en-US" sz="1400" b="0" dirty="0" smtClean="0"/>
                        <a:t>Backup Offline Index (Can be optimized)</a:t>
                      </a:r>
                    </a:p>
                  </a:txBody>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b="0" dirty="0" smtClean="0"/>
                        <a:t>2 hours</a:t>
                      </a:r>
                    </a:p>
                  </a:txBody>
                  <a:tcPr/>
                </a:tc>
              </a:tr>
              <a:tr h="370840">
                <a:tc>
                  <a:txBody>
                    <a:bodyPr/>
                    <a:lstStyle/>
                    <a:p>
                      <a:r>
                        <a:rPr lang="en-US" sz="1400" b="0" dirty="0" smtClean="0"/>
                        <a:t>Warm the </a:t>
                      </a:r>
                      <a:r>
                        <a:rPr lang="en-US" sz="1400" b="0" dirty="0" err="1" smtClean="0"/>
                        <a:t>Solr</a:t>
                      </a:r>
                      <a:r>
                        <a:rPr lang="en-US" sz="1400" b="0" dirty="0" smtClean="0"/>
                        <a:t> Searcher</a:t>
                      </a:r>
                    </a:p>
                  </a:txBody>
                  <a:tcPr/>
                </a:tc>
                <a:tc>
                  <a:txBody>
                    <a:bodyPr/>
                    <a:lstStyle/>
                    <a:p>
                      <a:r>
                        <a:rPr lang="en-US" sz="1400" b="0" dirty="0" smtClean="0"/>
                        <a:t>3 minutes</a:t>
                      </a:r>
                      <a:endParaRPr lang="en-US" sz="1400" dirty="0"/>
                    </a:p>
                  </a:txBody>
                  <a:tcPr/>
                </a:tc>
              </a:tr>
              <a:tr h="370840">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b="0" dirty="0" smtClean="0"/>
                        <a:t>Flip the indexes (aka change the routing)  -</a:t>
                      </a:r>
                      <a:endParaRPr lang="en-US" sz="1400" dirty="0"/>
                    </a:p>
                  </a:txBody>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b="0" dirty="0" smtClean="0"/>
                        <a:t>Nearly instantaneous</a:t>
                      </a:r>
                    </a:p>
                  </a:txBody>
                  <a:tcPr/>
                </a:tc>
              </a:tr>
              <a:tr h="370840">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b="1" dirty="0" smtClean="0"/>
                        <a:t>TOTAL</a:t>
                      </a:r>
                      <a:endParaRPr lang="en-US" sz="1400" b="1" dirty="0"/>
                    </a:p>
                  </a:txBody>
                  <a:tcPr/>
                </a:tc>
                <a:tc>
                  <a:txBody>
                    <a:bodyPr/>
                    <a:lstStyle/>
                    <a:p>
                      <a:pPr marL="0" marR="0" indent="0" algn="l" defTabSz="1300059" rtl="0" eaLnBrk="1" fontAlgn="auto" latinLnBrk="0" hangingPunct="1">
                        <a:lnSpc>
                          <a:spcPct val="100000"/>
                        </a:lnSpc>
                        <a:spcBef>
                          <a:spcPts val="0"/>
                        </a:spcBef>
                        <a:spcAft>
                          <a:spcPts val="0"/>
                        </a:spcAft>
                        <a:buClrTx/>
                        <a:buSzTx/>
                        <a:buFontTx/>
                        <a:buNone/>
                        <a:tabLst/>
                        <a:defRPr/>
                      </a:pPr>
                      <a:r>
                        <a:rPr lang="en-US" sz="1400" b="1" dirty="0" smtClean="0"/>
                        <a:t>~12 hours</a:t>
                      </a:r>
                    </a:p>
                  </a:txBody>
                  <a:tcPr/>
                </a:tc>
              </a:tr>
            </a:tbl>
          </a:graphicData>
        </a:graphic>
      </p:graphicFrame>
    </p:spTree>
    <p:extLst>
      <p:ext uri="{BB962C8B-B14F-4D97-AF65-F5344CB8AC3E}">
        <p14:creationId xmlns:p14="http://schemas.microsoft.com/office/powerpoint/2010/main" val="30263189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914400" indent="-914400">
              <a:buFont typeface="+mj-lt"/>
              <a:buAutoNum type="arabicPeriod"/>
            </a:pPr>
            <a:r>
              <a:rPr lang="en-US" sz="2400" dirty="0"/>
              <a:t>ML Properties access </a:t>
            </a:r>
            <a:r>
              <a:rPr lang="en-US" sz="2400" dirty="0" smtClean="0"/>
              <a:t>wouldn’t </a:t>
            </a:r>
            <a:r>
              <a:rPr lang="en-US" sz="2400" dirty="0"/>
              <a:t>work due to inherent join, which </a:t>
            </a:r>
            <a:r>
              <a:rPr lang="en-US" sz="2400" dirty="0" smtClean="0"/>
              <a:t>impacted </a:t>
            </a:r>
            <a:r>
              <a:rPr lang="en-US" sz="2400" dirty="0"/>
              <a:t>performance.  I</a:t>
            </a:r>
            <a:r>
              <a:rPr lang="en-US" sz="2400" dirty="0" smtClean="0"/>
              <a:t>t </a:t>
            </a:r>
            <a:r>
              <a:rPr lang="en-US" sz="2400" dirty="0"/>
              <a:t>was envisioned that Properties could be quickly updated with all of the </a:t>
            </a:r>
            <a:r>
              <a:rPr lang="en-US" sz="2400" dirty="0" smtClean="0"/>
              <a:t>counts. Instead</a:t>
            </a:r>
            <a:r>
              <a:rPr lang="en-US" sz="2400" dirty="0"/>
              <a:t>, counts would need to be kept in with the </a:t>
            </a:r>
            <a:r>
              <a:rPr lang="en-US" sz="2400" dirty="0" smtClean="0"/>
              <a:t>documents, driving the re-index of all newly cited documents. </a:t>
            </a:r>
            <a:endParaRPr lang="en-US" sz="2400" dirty="0"/>
          </a:p>
          <a:p>
            <a:pPr marL="914400" indent="-914400">
              <a:buFont typeface="+mj-lt"/>
              <a:buAutoNum type="arabicPeriod"/>
            </a:pPr>
            <a:r>
              <a:rPr lang="en-US" sz="2400" dirty="0" smtClean="0"/>
              <a:t>POC Index was </a:t>
            </a:r>
            <a:r>
              <a:rPr lang="en-US" sz="2400" dirty="0"/>
              <a:t>at 4.8TB. May have to grow up to 6TB to implement all features.</a:t>
            </a:r>
          </a:p>
          <a:p>
            <a:pPr marL="914400" indent="-914400">
              <a:buFont typeface="+mj-lt"/>
              <a:buAutoNum type="arabicPeriod"/>
            </a:pPr>
            <a:r>
              <a:rPr lang="en-US" sz="2400" dirty="0"/>
              <a:t>All content </a:t>
            </a:r>
            <a:r>
              <a:rPr lang="en-US" sz="2400" dirty="0" smtClean="0"/>
              <a:t>was in one </a:t>
            </a:r>
            <a:r>
              <a:rPr lang="en-US" sz="2400" dirty="0"/>
              <a:t>database </a:t>
            </a:r>
            <a:r>
              <a:rPr lang="en-US" sz="2400" dirty="0" smtClean="0"/>
              <a:t>to model the current XOCS implementation.  This was modelled this way due </a:t>
            </a:r>
            <a:r>
              <a:rPr lang="en-US" sz="2400" dirty="0"/>
              <a:t>to licensing costs.  </a:t>
            </a:r>
            <a:r>
              <a:rPr lang="en-US" sz="2400" dirty="0" smtClean="0"/>
              <a:t>This model caused </a:t>
            </a:r>
            <a:r>
              <a:rPr lang="en-US" sz="2400" dirty="0"/>
              <a:t>performance constraints and deployment constraints.</a:t>
            </a:r>
          </a:p>
          <a:p>
            <a:pPr marL="914400" indent="-914400">
              <a:buFont typeface="+mj-lt"/>
              <a:buAutoNum type="arabicPeriod"/>
            </a:pPr>
            <a:r>
              <a:rPr lang="en-US" sz="2400" dirty="0"/>
              <a:t>ML performance </a:t>
            </a:r>
            <a:r>
              <a:rPr lang="en-US" sz="2400" dirty="0" smtClean="0"/>
              <a:t>was bad</a:t>
            </a:r>
            <a:r>
              <a:rPr lang="en-US" sz="2400" dirty="0"/>
              <a:t>.  5x degradation in author/</a:t>
            </a:r>
            <a:r>
              <a:rPr lang="en-US" sz="2400" dirty="0" err="1"/>
              <a:t>affil</a:t>
            </a:r>
            <a:r>
              <a:rPr lang="en-US" sz="2400" dirty="0"/>
              <a:t>  </a:t>
            </a:r>
            <a:r>
              <a:rPr lang="en-US" sz="2400" dirty="0" smtClean="0"/>
              <a:t>performance as </a:t>
            </a:r>
            <a:r>
              <a:rPr lang="en-US" sz="2400" dirty="0"/>
              <a:t>core load increased. </a:t>
            </a:r>
            <a:r>
              <a:rPr lang="en-US" sz="2400" dirty="0" smtClean="0"/>
              <a:t> Since all </a:t>
            </a:r>
            <a:r>
              <a:rPr lang="en-US" sz="2400" dirty="0"/>
              <a:t>content </a:t>
            </a:r>
            <a:r>
              <a:rPr lang="en-US" sz="2400" dirty="0" smtClean="0"/>
              <a:t>was in </a:t>
            </a:r>
            <a:r>
              <a:rPr lang="en-US" sz="2400" dirty="0"/>
              <a:t>one </a:t>
            </a:r>
            <a:r>
              <a:rPr lang="en-US" sz="2400" dirty="0" smtClean="0"/>
              <a:t>database, the load of one content type impacted the performance of others. The core load was </a:t>
            </a:r>
            <a:r>
              <a:rPr lang="en-US" sz="2400" dirty="0"/>
              <a:t>at 50 </a:t>
            </a:r>
            <a:r>
              <a:rPr lang="en-US" sz="2400" dirty="0" smtClean="0"/>
              <a:t>QPs, </a:t>
            </a:r>
            <a:r>
              <a:rPr lang="en-US" sz="2400" dirty="0"/>
              <a:t>not even up to the </a:t>
            </a:r>
            <a:r>
              <a:rPr lang="en-US" sz="2400" dirty="0" smtClean="0"/>
              <a:t>65 </a:t>
            </a:r>
            <a:r>
              <a:rPr lang="en-US" sz="2400" dirty="0"/>
              <a:t>QPS required.</a:t>
            </a:r>
          </a:p>
          <a:p>
            <a:pPr marL="914400" indent="-914400">
              <a:buFont typeface="+mj-lt"/>
              <a:buAutoNum type="arabicPeriod"/>
            </a:pPr>
            <a:r>
              <a:rPr lang="en-US" sz="2400" dirty="0"/>
              <a:t>Can’t </a:t>
            </a:r>
            <a:r>
              <a:rPr lang="en-US" sz="2400" dirty="0" smtClean="0"/>
              <a:t>size/cost </a:t>
            </a:r>
            <a:r>
              <a:rPr lang="en-US" sz="2400" dirty="0"/>
              <a:t>as ML </a:t>
            </a:r>
            <a:r>
              <a:rPr lang="en-US" sz="2400" dirty="0" smtClean="0"/>
              <a:t>didn’t meet </a:t>
            </a:r>
            <a:r>
              <a:rPr lang="en-US" sz="2400" dirty="0"/>
              <a:t>requirements. Didn’t even test during content </a:t>
            </a:r>
            <a:r>
              <a:rPr lang="en-US" sz="2400" dirty="0" smtClean="0"/>
              <a:t>updates, nor did we add the retrieval (content/metadata) calls that the current web services drive.</a:t>
            </a:r>
            <a:endParaRPr lang="en-US" sz="2400" dirty="0"/>
          </a:p>
          <a:p>
            <a:pPr marL="914400" indent="-914400">
              <a:buFont typeface="+mj-lt"/>
              <a:buAutoNum type="arabicPeriod"/>
            </a:pPr>
            <a:r>
              <a:rPr lang="en-US" sz="2400" dirty="0" smtClean="0"/>
              <a:t>Would’ve needed </a:t>
            </a:r>
            <a:r>
              <a:rPr lang="en-US" sz="2400" dirty="0"/>
              <a:t>to invest up to $10,000 more to further </a:t>
            </a:r>
            <a:r>
              <a:rPr lang="en-US" sz="2400" dirty="0" smtClean="0"/>
              <a:t>test for the POC.  </a:t>
            </a:r>
            <a:r>
              <a:rPr lang="en-US" sz="2400" dirty="0"/>
              <a:t>A</a:t>
            </a:r>
            <a:r>
              <a:rPr lang="en-US" sz="2400" dirty="0" smtClean="0"/>
              <a:t>ll </a:t>
            </a:r>
            <a:r>
              <a:rPr lang="en-US" sz="2400" dirty="0"/>
              <a:t>of </a:t>
            </a:r>
            <a:r>
              <a:rPr lang="en-US" sz="2400" dirty="0" smtClean="0"/>
              <a:t>the budgeted funding </a:t>
            </a:r>
            <a:r>
              <a:rPr lang="en-US" sz="2400" dirty="0"/>
              <a:t>with ML </a:t>
            </a:r>
            <a:r>
              <a:rPr lang="en-US" sz="2400" dirty="0" smtClean="0"/>
              <a:t>consultant ($20,000) was used.</a:t>
            </a:r>
            <a:endParaRPr lang="en-US" sz="2400" dirty="0"/>
          </a:p>
          <a:p>
            <a:pPr marL="914400" indent="-914400">
              <a:buFont typeface="+mj-lt"/>
              <a:buAutoNum type="arabicPeriod"/>
            </a:pPr>
            <a:r>
              <a:rPr lang="en-US" sz="2400" dirty="0" smtClean="0"/>
              <a:t>Recommended (and approved) to document </a:t>
            </a:r>
            <a:r>
              <a:rPr lang="en-US" sz="2400" dirty="0"/>
              <a:t>final report and conclude </a:t>
            </a:r>
            <a:r>
              <a:rPr lang="en-US" sz="2400" dirty="0" smtClean="0"/>
              <a:t>the ML </a:t>
            </a:r>
            <a:r>
              <a:rPr lang="en-US" sz="2400" dirty="0"/>
              <a:t>evaluation.</a:t>
            </a:r>
          </a:p>
          <a:p>
            <a:endParaRPr lang="en-US" dirty="0"/>
          </a:p>
          <a:p>
            <a:endParaRPr lang="en-US" dirty="0"/>
          </a:p>
        </p:txBody>
      </p:sp>
      <p:sp>
        <p:nvSpPr>
          <p:cNvPr id="3" name="Title 2"/>
          <p:cNvSpPr>
            <a:spLocks noGrp="1"/>
          </p:cNvSpPr>
          <p:nvPr>
            <p:ph type="title"/>
          </p:nvPr>
        </p:nvSpPr>
        <p:spPr/>
        <p:txBody>
          <a:bodyPr/>
          <a:lstStyle/>
          <a:p>
            <a:r>
              <a:rPr lang="en-US" dirty="0" err="1" smtClean="0"/>
              <a:t>MarkLogic</a:t>
            </a:r>
            <a:r>
              <a:rPr lang="en-US" dirty="0" smtClean="0"/>
              <a:t> POC not completed</a:t>
            </a:r>
            <a:endParaRPr lang="en-US" dirty="0"/>
          </a:p>
        </p:txBody>
      </p:sp>
    </p:spTree>
    <p:extLst>
      <p:ext uri="{BB962C8B-B14F-4D97-AF65-F5344CB8AC3E}">
        <p14:creationId xmlns:p14="http://schemas.microsoft.com/office/powerpoint/2010/main" val="12995717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Simplifies the management of indexing content across multiple shards</a:t>
            </a:r>
          </a:p>
          <a:p>
            <a:r>
              <a:rPr lang="en-US" sz="3200" dirty="0" smtClean="0"/>
              <a:t>Simplifies the load-balancing of queries across multiple replicas</a:t>
            </a:r>
          </a:p>
          <a:p>
            <a:r>
              <a:rPr lang="en-US" sz="3200" dirty="0" smtClean="0"/>
              <a:t>Simplifies the distributed searching across multiple shards, providing for improving performance horizontally by adding smaller machines.  We aren’t dependent on cloud provider to release instances with larger memory footprint.</a:t>
            </a:r>
          </a:p>
          <a:p>
            <a:r>
              <a:rPr lang="en-US" sz="3200" dirty="0" smtClean="0"/>
              <a:t>Manages the redirection of queries when a shard becomes non-responsive</a:t>
            </a:r>
          </a:p>
          <a:p>
            <a:r>
              <a:rPr lang="en-US" sz="3200" dirty="0" smtClean="0"/>
              <a:t>Works across Availability Zones with only 10 </a:t>
            </a:r>
            <a:r>
              <a:rPr lang="en-US" sz="3200" dirty="0" err="1" smtClean="0"/>
              <a:t>ms</a:t>
            </a:r>
            <a:r>
              <a:rPr lang="en-US" sz="3200" dirty="0" smtClean="0"/>
              <a:t> increase in </a:t>
            </a:r>
            <a:r>
              <a:rPr lang="en-US" sz="3200" dirty="0" err="1" smtClean="0"/>
              <a:t>avg</a:t>
            </a:r>
            <a:r>
              <a:rPr lang="en-US" sz="3200" dirty="0" smtClean="0"/>
              <a:t> query time. We are still well below the required query time.</a:t>
            </a:r>
            <a:endParaRPr lang="en-US" sz="3200" dirty="0"/>
          </a:p>
        </p:txBody>
      </p:sp>
      <p:sp>
        <p:nvSpPr>
          <p:cNvPr id="3" name="Title 2"/>
          <p:cNvSpPr>
            <a:spLocks noGrp="1"/>
          </p:cNvSpPr>
          <p:nvPr>
            <p:ph type="title"/>
          </p:nvPr>
        </p:nvSpPr>
        <p:spPr/>
        <p:txBody>
          <a:bodyPr/>
          <a:lstStyle/>
          <a:p>
            <a:r>
              <a:rPr lang="en-US" dirty="0" smtClean="0"/>
              <a:t>Benefits of </a:t>
            </a:r>
            <a:r>
              <a:rPr lang="en-US" dirty="0" err="1" smtClean="0"/>
              <a:t>SolrCloud</a:t>
            </a:r>
            <a:endParaRPr lang="en-US" dirty="0"/>
          </a:p>
        </p:txBody>
      </p:sp>
    </p:spTree>
    <p:extLst>
      <p:ext uri="{BB962C8B-B14F-4D97-AF65-F5344CB8AC3E}">
        <p14:creationId xmlns:p14="http://schemas.microsoft.com/office/powerpoint/2010/main" val="27405834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Use content snapshot and query log sample to drive testing</a:t>
            </a:r>
          </a:p>
          <a:p>
            <a:pPr lvl="1"/>
            <a:r>
              <a:rPr lang="en-US" dirty="0" smtClean="0"/>
              <a:t>~8.1M affiliation profiles, ~49.7M author profiles, ~50.1M core records</a:t>
            </a:r>
          </a:p>
          <a:p>
            <a:pPr lvl="1"/>
            <a:r>
              <a:rPr lang="en-US" dirty="0" smtClean="0"/>
              <a:t>~2.5M queries taken from Scopus logs</a:t>
            </a:r>
          </a:p>
          <a:p>
            <a:r>
              <a:rPr lang="en-US" dirty="0" smtClean="0"/>
              <a:t>Focused on features specific to Scopus that were not already proven during 2013 SD Hothouse</a:t>
            </a:r>
          </a:p>
          <a:p>
            <a:r>
              <a:rPr lang="en-US" dirty="0" smtClean="0"/>
              <a:t>Make updates to offline </a:t>
            </a:r>
            <a:r>
              <a:rPr lang="en-US" dirty="0" err="1" smtClean="0"/>
              <a:t>SolrCloud</a:t>
            </a:r>
            <a:r>
              <a:rPr lang="en-US" dirty="0" smtClean="0"/>
              <a:t> index as to not impact query performance and promote index one time a day at a minimum</a:t>
            </a:r>
          </a:p>
          <a:p>
            <a:r>
              <a:rPr lang="en-US" dirty="0" smtClean="0"/>
              <a:t>Search engine unified w/content repository for </a:t>
            </a:r>
            <a:r>
              <a:rPr lang="en-US" dirty="0" err="1" smtClean="0"/>
              <a:t>MarkLogic</a:t>
            </a:r>
            <a:endParaRPr lang="en-US" dirty="0" smtClean="0"/>
          </a:p>
        </p:txBody>
      </p:sp>
      <p:sp>
        <p:nvSpPr>
          <p:cNvPr id="3" name="Title 2"/>
          <p:cNvSpPr>
            <a:spLocks noGrp="1"/>
          </p:cNvSpPr>
          <p:nvPr>
            <p:ph type="title"/>
          </p:nvPr>
        </p:nvSpPr>
        <p:spPr/>
        <p:txBody>
          <a:bodyPr/>
          <a:lstStyle/>
          <a:p>
            <a:r>
              <a:rPr lang="en-US" dirty="0" err="1" smtClean="0"/>
              <a:t>PoC</a:t>
            </a:r>
            <a:r>
              <a:rPr lang="en-US" dirty="0" smtClean="0"/>
              <a:t> key assumptions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31200" y="1447801"/>
            <a:ext cx="4022726" cy="7264401"/>
          </a:xfrm>
        </p:spPr>
        <p:txBody>
          <a:bodyPr>
            <a:noAutofit/>
          </a:bodyPr>
          <a:lstStyle/>
          <a:p>
            <a:r>
              <a:rPr lang="en-US" sz="2400" b="1" dirty="0" smtClean="0"/>
              <a:t>Pros</a:t>
            </a:r>
          </a:p>
          <a:p>
            <a:pPr lvl="1"/>
            <a:r>
              <a:rPr lang="en-US" sz="1600" dirty="0" smtClean="0"/>
              <a:t>Mature enterprise ready application server</a:t>
            </a:r>
          </a:p>
          <a:p>
            <a:pPr lvl="1"/>
            <a:r>
              <a:rPr lang="en-US" sz="1600" dirty="0" smtClean="0"/>
              <a:t>It is an XML database and as such does more than just search</a:t>
            </a:r>
          </a:p>
          <a:p>
            <a:pPr lvl="1"/>
            <a:r>
              <a:rPr lang="en-US" sz="1600" dirty="0" smtClean="0"/>
              <a:t>Professional support and dedicated resources for ongoing improvements</a:t>
            </a:r>
          </a:p>
          <a:p>
            <a:r>
              <a:rPr lang="en-US" sz="2400" b="1" dirty="0" smtClean="0"/>
              <a:t>Cons</a:t>
            </a:r>
          </a:p>
          <a:p>
            <a:pPr lvl="1"/>
            <a:r>
              <a:rPr lang="en-US" sz="1600" dirty="0" smtClean="0"/>
              <a:t>Limited HW </a:t>
            </a:r>
            <a:r>
              <a:rPr lang="en-US" sz="1600" dirty="0" err="1" smtClean="0"/>
              <a:t>flexibilty</a:t>
            </a:r>
            <a:r>
              <a:rPr lang="en-US" sz="1600" dirty="0" smtClean="0"/>
              <a:t> due to all content types in one database</a:t>
            </a:r>
          </a:p>
          <a:p>
            <a:pPr lvl="1"/>
            <a:r>
              <a:rPr lang="en-US" sz="1600" dirty="0" smtClean="0"/>
              <a:t>High licensing cost compared to other search solutions being evaluated</a:t>
            </a:r>
          </a:p>
          <a:p>
            <a:pPr lvl="1"/>
            <a:r>
              <a:rPr lang="en-US" sz="1600" dirty="0" smtClean="0"/>
              <a:t>Database configuration can be time consuming to match requirements and interplay with document structure, configuration and query construction can be complicated</a:t>
            </a:r>
            <a:endParaRPr lang="en-US" sz="1600" dirty="0"/>
          </a:p>
        </p:txBody>
      </p:sp>
      <p:sp>
        <p:nvSpPr>
          <p:cNvPr id="3" name="Title 2"/>
          <p:cNvSpPr>
            <a:spLocks noGrp="1"/>
          </p:cNvSpPr>
          <p:nvPr>
            <p:ph type="title"/>
          </p:nvPr>
        </p:nvSpPr>
        <p:spPr/>
        <p:txBody>
          <a:bodyPr/>
          <a:lstStyle/>
          <a:p>
            <a:r>
              <a:rPr lang="en-US" dirty="0" err="1" smtClean="0"/>
              <a:t>PoC</a:t>
            </a:r>
            <a:r>
              <a:rPr lang="en-US" dirty="0" smtClean="0"/>
              <a:t> Architecture – </a:t>
            </a:r>
            <a:r>
              <a:rPr lang="en-US" dirty="0" err="1" smtClean="0"/>
              <a:t>MarkLogic</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 y="1411287"/>
            <a:ext cx="5486400" cy="748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31200" y="1282699"/>
            <a:ext cx="4022726" cy="7264401"/>
          </a:xfrm>
        </p:spPr>
        <p:txBody>
          <a:bodyPr/>
          <a:lstStyle/>
          <a:p>
            <a:r>
              <a:rPr lang="en-US" sz="2400" b="1" dirty="0" smtClean="0"/>
              <a:t>Pros</a:t>
            </a:r>
          </a:p>
          <a:p>
            <a:pPr lvl="1"/>
            <a:r>
              <a:rPr lang="en-US" sz="1600" dirty="0" smtClean="0"/>
              <a:t>Mature </a:t>
            </a:r>
            <a:r>
              <a:rPr lang="en-US" sz="1600" dirty="0"/>
              <a:t>offering</a:t>
            </a:r>
          </a:p>
          <a:p>
            <a:pPr lvl="1"/>
            <a:r>
              <a:rPr lang="en-US" sz="1600" dirty="0" err="1" smtClean="0"/>
              <a:t>Solr</a:t>
            </a:r>
            <a:r>
              <a:rPr lang="en-US" sz="1600" dirty="0" smtClean="0"/>
              <a:t> </a:t>
            </a:r>
            <a:r>
              <a:rPr lang="en-US" sz="1600" dirty="0"/>
              <a:t>experience within Elsevier</a:t>
            </a:r>
          </a:p>
          <a:p>
            <a:pPr lvl="1"/>
            <a:r>
              <a:rPr lang="en-US" sz="1600" dirty="0" smtClean="0"/>
              <a:t>Open </a:t>
            </a:r>
            <a:r>
              <a:rPr lang="en-US" sz="1600" dirty="0"/>
              <a:t>Source (cost savings?)</a:t>
            </a:r>
          </a:p>
          <a:p>
            <a:pPr lvl="1"/>
            <a:r>
              <a:rPr lang="en-US" sz="1600" dirty="0" smtClean="0"/>
              <a:t>Extensible/Flexible</a:t>
            </a:r>
            <a:endParaRPr lang="en-US" sz="1600" dirty="0"/>
          </a:p>
          <a:p>
            <a:pPr lvl="2"/>
            <a:r>
              <a:rPr lang="en-US" sz="1200" dirty="0" smtClean="0"/>
              <a:t>Add </a:t>
            </a:r>
            <a:r>
              <a:rPr lang="en-US" sz="1200" dirty="0"/>
              <a:t>handlers, parsers, etc.</a:t>
            </a:r>
          </a:p>
          <a:p>
            <a:pPr lvl="2"/>
            <a:r>
              <a:rPr lang="en-US" sz="1200" dirty="0" smtClean="0"/>
              <a:t>Target </a:t>
            </a:r>
            <a:r>
              <a:rPr lang="en-US" sz="1200" dirty="0"/>
              <a:t>specific content types to appropriately sized AWS EC2 instance types</a:t>
            </a:r>
          </a:p>
          <a:p>
            <a:pPr lvl="2"/>
            <a:r>
              <a:rPr lang="en-US" sz="1200" dirty="0" smtClean="0"/>
              <a:t>Availability </a:t>
            </a:r>
            <a:r>
              <a:rPr lang="en-US" sz="1200" dirty="0"/>
              <a:t>of 3rd party plugins (e.g. QPL)</a:t>
            </a:r>
          </a:p>
          <a:p>
            <a:pPr lvl="1"/>
            <a:r>
              <a:rPr lang="en-US" sz="1600" dirty="0" smtClean="0"/>
              <a:t>Scalable</a:t>
            </a:r>
            <a:endParaRPr lang="en-US" sz="1600" dirty="0"/>
          </a:p>
          <a:p>
            <a:pPr lvl="1"/>
            <a:r>
              <a:rPr lang="en-US" sz="1600" dirty="0" smtClean="0"/>
              <a:t>Cloud </a:t>
            </a:r>
            <a:r>
              <a:rPr lang="en-US" sz="1600" dirty="0"/>
              <a:t>friendly</a:t>
            </a:r>
          </a:p>
          <a:p>
            <a:pPr lvl="1"/>
            <a:r>
              <a:rPr lang="en-US" sz="1600" dirty="0" smtClean="0"/>
              <a:t>Apache </a:t>
            </a:r>
            <a:r>
              <a:rPr lang="en-US" sz="1600" dirty="0"/>
              <a:t>Foundation supported, generally wider community </a:t>
            </a:r>
            <a:r>
              <a:rPr lang="en-US" sz="1600" dirty="0" smtClean="0"/>
              <a:t>support</a:t>
            </a:r>
            <a:endParaRPr lang="en-US" sz="1600" dirty="0"/>
          </a:p>
          <a:p>
            <a:r>
              <a:rPr lang="en-US" sz="2400" b="1" dirty="0" smtClean="0"/>
              <a:t>Cons</a:t>
            </a:r>
          </a:p>
          <a:p>
            <a:pPr lvl="1"/>
            <a:r>
              <a:rPr lang="en-US" sz="1600" dirty="0" smtClean="0"/>
              <a:t>No </a:t>
            </a:r>
            <a:r>
              <a:rPr lang="en-US" sz="1600" dirty="0"/>
              <a:t>internal Elsevier experience with </a:t>
            </a:r>
            <a:r>
              <a:rPr lang="en-US" sz="1600" dirty="0" err="1"/>
              <a:t>SolrCloud</a:t>
            </a:r>
            <a:endParaRPr lang="en-US" sz="1600" dirty="0"/>
          </a:p>
          <a:p>
            <a:pPr lvl="1"/>
            <a:r>
              <a:rPr lang="en-US" sz="1600" dirty="0" smtClean="0"/>
              <a:t>Stop </a:t>
            </a:r>
            <a:r>
              <a:rPr lang="en-US" sz="1600" dirty="0"/>
              <a:t>the world GC.</a:t>
            </a:r>
          </a:p>
          <a:p>
            <a:pPr lvl="1"/>
            <a:r>
              <a:rPr lang="en-US" sz="1600" dirty="0" smtClean="0"/>
              <a:t>Lack </a:t>
            </a:r>
            <a:r>
              <a:rPr lang="en-US" sz="1600" dirty="0"/>
              <a:t>of “Rack-Awareness” or control of shard-replica placement in cluster.</a:t>
            </a:r>
          </a:p>
        </p:txBody>
      </p:sp>
      <p:sp>
        <p:nvSpPr>
          <p:cNvPr id="3" name="Title 2"/>
          <p:cNvSpPr>
            <a:spLocks noGrp="1"/>
          </p:cNvSpPr>
          <p:nvPr>
            <p:ph type="title"/>
          </p:nvPr>
        </p:nvSpPr>
        <p:spPr/>
        <p:txBody>
          <a:bodyPr/>
          <a:lstStyle/>
          <a:p>
            <a:r>
              <a:rPr lang="en-US" dirty="0" err="1" smtClean="0"/>
              <a:t>PoC</a:t>
            </a:r>
            <a:r>
              <a:rPr lang="en-US" dirty="0" smtClean="0"/>
              <a:t> Architecture – </a:t>
            </a:r>
            <a:r>
              <a:rPr lang="en-US" dirty="0" err="1" smtClean="0"/>
              <a:t>SolrCloud</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63600" y="1600200"/>
            <a:ext cx="7391400" cy="6629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OBJECT" val="Section Header"/>
  <p:tag name="SMARTISVISIBLE" val="{$SmartDividernumber} !="/>
</p:tagLst>
</file>

<file path=ppt/tags/tag3.xml><?xml version="1.0" encoding="utf-8"?>
<p:tagLst xmlns:a="http://schemas.openxmlformats.org/drawingml/2006/main" xmlns:r="http://schemas.openxmlformats.org/officeDocument/2006/relationships" xmlns:p="http://schemas.openxmlformats.org/presentationml/2006/main">
  <p:tag name="FULLLENGTH" val="True"/>
</p:tagLst>
</file>

<file path=ppt/tags/tag4.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p:tagLst>
</file>

<file path=ppt/tags/tag5.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p:tag name="SMARTWRITE" val="{@Title} • {@Subtitle}"/>
</p:tagLst>
</file>

<file path=ppt/tags/tag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p:tagLst>
</file>

<file path=ppt/tags/tag7.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DE3A1767872D4EBF005743FD3A3CDF" ma:contentTypeVersion="0" ma:contentTypeDescription="Create a new document." ma:contentTypeScope="" ma:versionID="a6953b31630ecca817260625dd3ae299">
  <xsd:schema xmlns:xsd="http://www.w3.org/2001/XMLSchema" xmlns:p="http://schemas.microsoft.com/office/2006/metadata/properties" targetNamespace="http://schemas.microsoft.com/office/2006/metadata/properties" ma:root="true" ma:fieldsID="f4d196f5c675f743c82a55ad494504e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94B1CC-A1BD-4585-B54E-42B38BD41E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42B67A8-3924-40D9-ACB8-6527BDA51F15}">
  <ds:schemaRefs>
    <ds:schemaRef ds:uri="http://purl.org/dc/dcmitype/"/>
    <ds:schemaRef ds:uri="http://purl.org/dc/elements/1.1/"/>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2E2E3587-B7EB-43D3-A96C-C1DC411690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115278</TotalTime>
  <Words>6145</Words>
  <Application>Microsoft Macintosh PowerPoint</Application>
  <PresentationFormat>Custom</PresentationFormat>
  <Paragraphs>816</Paragraphs>
  <Slides>42</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Office Theme</vt:lpstr>
      <vt:lpstr>Document</vt:lpstr>
      <vt:lpstr>Worksheet</vt:lpstr>
      <vt:lpstr>Scopus FAST Replacement Project Elaboration Phase Report</vt:lpstr>
      <vt:lpstr>Agenda</vt:lpstr>
      <vt:lpstr>Project overview</vt:lpstr>
      <vt:lpstr>Technology options</vt:lpstr>
      <vt:lpstr>MarkLogic POC not completed</vt:lpstr>
      <vt:lpstr>Benefits of SolrCloud</vt:lpstr>
      <vt:lpstr>PoC key assumptions</vt:lpstr>
      <vt:lpstr>PoC Architecture – MarkLogic</vt:lpstr>
      <vt:lpstr>PoC Architecture – SolrCloud</vt:lpstr>
      <vt:lpstr>PoC Evaluation</vt:lpstr>
      <vt:lpstr>Functionality – approach</vt:lpstr>
      <vt:lpstr>Functionality – results (1 of 2)</vt:lpstr>
      <vt:lpstr>Functionality – results (2 of 2)</vt:lpstr>
      <vt:lpstr>Costs – HW/hosting costs by search functionality – </vt:lpstr>
      <vt:lpstr>Single Region vs Multi-Region</vt:lpstr>
      <vt:lpstr>Single Region VS Multi Year cost</vt:lpstr>
      <vt:lpstr>Performance – approach</vt:lpstr>
      <vt:lpstr>Performance – results</vt:lpstr>
      <vt:lpstr>Future requirements</vt:lpstr>
      <vt:lpstr>Index Switching Vs. Realtime Updates</vt:lpstr>
      <vt:lpstr>Architecture of “Citation Counting”</vt:lpstr>
      <vt:lpstr>Choice of Kinesis/Redshift</vt:lpstr>
      <vt:lpstr>Synchronization of counts</vt:lpstr>
      <vt:lpstr>Cost/complexity drivers in functionality</vt:lpstr>
      <vt:lpstr>Cost – included and excluded in estimates </vt:lpstr>
      <vt:lpstr>Costs – summary costs per option - </vt:lpstr>
      <vt:lpstr>Conclusions</vt:lpstr>
      <vt:lpstr>Proposed Timing</vt:lpstr>
      <vt:lpstr>Business Case Components for discussion</vt:lpstr>
      <vt:lpstr>BC Component - Cost Model</vt:lpstr>
      <vt:lpstr>BC Component - Investment Business Case Summary </vt:lpstr>
      <vt:lpstr>BC Component - Tangible Benefits  </vt:lpstr>
      <vt:lpstr>BC Component - Intangible Benefits </vt:lpstr>
      <vt:lpstr>BC Component - Project Key Deliverables &amp; Milestones</vt:lpstr>
      <vt:lpstr>BC Component - Risks &amp; Issues  </vt:lpstr>
      <vt:lpstr>BC Component - Risks &amp; Issues</vt:lpstr>
      <vt:lpstr>Appendix</vt:lpstr>
      <vt:lpstr>Build labour costs SolrCloud – Scopus </vt:lpstr>
      <vt:lpstr>Supplemental materials </vt:lpstr>
      <vt:lpstr>Activities required prior to IRB (for projects costing &gt;1m) </vt:lpstr>
      <vt:lpstr>Investment Project Phases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FAST2SOLR_Hothouse Presentation</dc:title>
  <dc:creator>Brad Allen</dc:creator>
  <cp:lastModifiedBy>Curt Kohler</cp:lastModifiedBy>
  <cp:revision>563</cp:revision>
  <dcterms:modified xsi:type="dcterms:W3CDTF">2014-10-23T12:58:34Z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0x0101001CDE3A1767872D4EBF005743FD3A3CDF</vt:lpwstr>
  </property>
  <property fmtid="{D5CDD505-2E9C-101B-9397-08002B2CF9AE}" pid="3" name="_DCDateModified">
    <vt:lpwstr>2013-10-21T16:20:00+00:00</vt:lpwstr>
  </property>
</Properties>
</file>