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4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Level (dB)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Sheet2!$A$2:$A$186</c:f>
              <c:numCache>
                <c:formatCode>General</c:formatCode>
                <c:ptCount val="185"/>
                <c:pt idx="0">
                  <c:v>43.066406000000001</c:v>
                </c:pt>
                <c:pt idx="1">
                  <c:v>86.132812999999999</c:v>
                </c:pt>
                <c:pt idx="2">
                  <c:v>129.199219</c:v>
                </c:pt>
                <c:pt idx="3">
                  <c:v>172.265625</c:v>
                </c:pt>
                <c:pt idx="4">
                  <c:v>215.332031</c:v>
                </c:pt>
                <c:pt idx="5">
                  <c:v>258.398438</c:v>
                </c:pt>
                <c:pt idx="6">
                  <c:v>301.46484400000003</c:v>
                </c:pt>
                <c:pt idx="7">
                  <c:v>344.53125</c:v>
                </c:pt>
                <c:pt idx="8">
                  <c:v>387.59765599999997</c:v>
                </c:pt>
                <c:pt idx="9">
                  <c:v>430.664063</c:v>
                </c:pt>
                <c:pt idx="10">
                  <c:v>473.73046900000003</c:v>
                </c:pt>
                <c:pt idx="11">
                  <c:v>516.796875</c:v>
                </c:pt>
                <c:pt idx="12">
                  <c:v>559.86328100000003</c:v>
                </c:pt>
                <c:pt idx="13">
                  <c:v>602.92968800000006</c:v>
                </c:pt>
                <c:pt idx="14">
                  <c:v>645.99609399999997</c:v>
                </c:pt>
                <c:pt idx="15">
                  <c:v>689.0625</c:v>
                </c:pt>
                <c:pt idx="16">
                  <c:v>732.12890600000003</c:v>
                </c:pt>
                <c:pt idx="17">
                  <c:v>775.19531300000006</c:v>
                </c:pt>
                <c:pt idx="18">
                  <c:v>818.26171899999997</c:v>
                </c:pt>
                <c:pt idx="19">
                  <c:v>861.328125</c:v>
                </c:pt>
                <c:pt idx="20">
                  <c:v>904.39453100000003</c:v>
                </c:pt>
                <c:pt idx="21">
                  <c:v>947.46093800000006</c:v>
                </c:pt>
                <c:pt idx="22">
                  <c:v>990.52734399999997</c:v>
                </c:pt>
                <c:pt idx="23">
                  <c:v>1033.59375</c:v>
                </c:pt>
                <c:pt idx="24">
                  <c:v>1076.6601559999999</c:v>
                </c:pt>
                <c:pt idx="25">
                  <c:v>1119.7265629999999</c:v>
                </c:pt>
                <c:pt idx="26">
                  <c:v>1162.7929690000001</c:v>
                </c:pt>
                <c:pt idx="27">
                  <c:v>1205.859375</c:v>
                </c:pt>
                <c:pt idx="28">
                  <c:v>1248.9257809999999</c:v>
                </c:pt>
                <c:pt idx="29">
                  <c:v>1291.9921879999999</c:v>
                </c:pt>
                <c:pt idx="30">
                  <c:v>1335.0585940000001</c:v>
                </c:pt>
                <c:pt idx="31">
                  <c:v>1378.125</c:v>
                </c:pt>
                <c:pt idx="32">
                  <c:v>1421.1914059999999</c:v>
                </c:pt>
                <c:pt idx="33">
                  <c:v>1464.2578129999999</c:v>
                </c:pt>
                <c:pt idx="34">
                  <c:v>1507.3242190000001</c:v>
                </c:pt>
                <c:pt idx="35">
                  <c:v>1550.390625</c:v>
                </c:pt>
                <c:pt idx="36">
                  <c:v>1593.4570309999999</c:v>
                </c:pt>
                <c:pt idx="37">
                  <c:v>1636.5234379999999</c:v>
                </c:pt>
                <c:pt idx="38">
                  <c:v>1679.5898440000001</c:v>
                </c:pt>
                <c:pt idx="39">
                  <c:v>1722.65625</c:v>
                </c:pt>
                <c:pt idx="40">
                  <c:v>1765.7226559999999</c:v>
                </c:pt>
                <c:pt idx="41">
                  <c:v>1808.7890629999999</c:v>
                </c:pt>
                <c:pt idx="42">
                  <c:v>1851.8554690000001</c:v>
                </c:pt>
                <c:pt idx="43">
                  <c:v>1894.921875</c:v>
                </c:pt>
                <c:pt idx="44">
                  <c:v>1937.9882809999999</c:v>
                </c:pt>
                <c:pt idx="45">
                  <c:v>1981.0546879999999</c:v>
                </c:pt>
                <c:pt idx="46">
                  <c:v>2024.1210940000001</c:v>
                </c:pt>
                <c:pt idx="47">
                  <c:v>2067.1875</c:v>
                </c:pt>
                <c:pt idx="48">
                  <c:v>2110.2539059999999</c:v>
                </c:pt>
                <c:pt idx="49">
                  <c:v>2153.3203130000002</c:v>
                </c:pt>
                <c:pt idx="50">
                  <c:v>2196.3867190000001</c:v>
                </c:pt>
                <c:pt idx="51">
                  <c:v>2239.453125</c:v>
                </c:pt>
                <c:pt idx="52">
                  <c:v>2282.5195309999999</c:v>
                </c:pt>
                <c:pt idx="53">
                  <c:v>2325.5859380000002</c:v>
                </c:pt>
                <c:pt idx="54">
                  <c:v>2368.6523440000001</c:v>
                </c:pt>
                <c:pt idx="55">
                  <c:v>2411.71875</c:v>
                </c:pt>
                <c:pt idx="56">
                  <c:v>2454.7851559999999</c:v>
                </c:pt>
                <c:pt idx="57">
                  <c:v>2497.8515630000002</c:v>
                </c:pt>
                <c:pt idx="58">
                  <c:v>2540.9179690000001</c:v>
                </c:pt>
                <c:pt idx="59">
                  <c:v>2583.984375</c:v>
                </c:pt>
                <c:pt idx="60">
                  <c:v>2627.0507809999999</c:v>
                </c:pt>
                <c:pt idx="61">
                  <c:v>2670.1171880000002</c:v>
                </c:pt>
                <c:pt idx="62">
                  <c:v>2713.1835940000001</c:v>
                </c:pt>
                <c:pt idx="63">
                  <c:v>2756.25</c:v>
                </c:pt>
                <c:pt idx="64">
                  <c:v>2799.3164059999999</c:v>
                </c:pt>
                <c:pt idx="65">
                  <c:v>2842.3828130000002</c:v>
                </c:pt>
                <c:pt idx="66">
                  <c:v>2885.4492190000001</c:v>
                </c:pt>
                <c:pt idx="67">
                  <c:v>2928.515625</c:v>
                </c:pt>
                <c:pt idx="68">
                  <c:v>2971.5820309999999</c:v>
                </c:pt>
                <c:pt idx="69">
                  <c:v>3014.6484380000002</c:v>
                </c:pt>
                <c:pt idx="70">
                  <c:v>3057.7148440000001</c:v>
                </c:pt>
                <c:pt idx="71">
                  <c:v>3100.78125</c:v>
                </c:pt>
                <c:pt idx="72">
                  <c:v>3143.8476559999999</c:v>
                </c:pt>
                <c:pt idx="73">
                  <c:v>3186.9140630000002</c:v>
                </c:pt>
                <c:pt idx="74">
                  <c:v>3229.9804690000001</c:v>
                </c:pt>
                <c:pt idx="75">
                  <c:v>3273.046875</c:v>
                </c:pt>
                <c:pt idx="76">
                  <c:v>3316.1132809999999</c:v>
                </c:pt>
                <c:pt idx="77">
                  <c:v>3359.1796880000002</c:v>
                </c:pt>
                <c:pt idx="78">
                  <c:v>3402.2460940000001</c:v>
                </c:pt>
                <c:pt idx="79">
                  <c:v>3445.3125</c:v>
                </c:pt>
                <c:pt idx="80">
                  <c:v>3488.3789059999999</c:v>
                </c:pt>
                <c:pt idx="81">
                  <c:v>3531.4453130000002</c:v>
                </c:pt>
                <c:pt idx="82">
                  <c:v>3574.5117190000001</c:v>
                </c:pt>
                <c:pt idx="83">
                  <c:v>3617.578125</c:v>
                </c:pt>
                <c:pt idx="84">
                  <c:v>3660.6445309999999</c:v>
                </c:pt>
                <c:pt idx="85">
                  <c:v>3703.7109380000002</c:v>
                </c:pt>
                <c:pt idx="86">
                  <c:v>3746.7773440000001</c:v>
                </c:pt>
                <c:pt idx="87">
                  <c:v>3789.84375</c:v>
                </c:pt>
                <c:pt idx="88">
                  <c:v>3832.9101559999999</c:v>
                </c:pt>
                <c:pt idx="89">
                  <c:v>3875.9765630000002</c:v>
                </c:pt>
                <c:pt idx="90">
                  <c:v>3919.0429690000001</c:v>
                </c:pt>
                <c:pt idx="91">
                  <c:v>3962.109375</c:v>
                </c:pt>
                <c:pt idx="92">
                  <c:v>4005.1757809999999</c:v>
                </c:pt>
                <c:pt idx="93">
                  <c:v>4048.2421880000002</c:v>
                </c:pt>
                <c:pt idx="94">
                  <c:v>4091.3085940000001</c:v>
                </c:pt>
                <c:pt idx="95">
                  <c:v>4134.375</c:v>
                </c:pt>
                <c:pt idx="96">
                  <c:v>4177.4414059999999</c:v>
                </c:pt>
                <c:pt idx="97">
                  <c:v>4220.5078130000002</c:v>
                </c:pt>
                <c:pt idx="98">
                  <c:v>4263.5742190000001</c:v>
                </c:pt>
                <c:pt idx="99">
                  <c:v>4306.640625</c:v>
                </c:pt>
                <c:pt idx="100">
                  <c:v>4349.7070309999999</c:v>
                </c:pt>
                <c:pt idx="101">
                  <c:v>4392.7734380000002</c:v>
                </c:pt>
                <c:pt idx="102">
                  <c:v>4435.8398440000001</c:v>
                </c:pt>
                <c:pt idx="103">
                  <c:v>4478.90625</c:v>
                </c:pt>
                <c:pt idx="104">
                  <c:v>4521.9726559999999</c:v>
                </c:pt>
                <c:pt idx="105">
                  <c:v>4565.0390630000002</c:v>
                </c:pt>
                <c:pt idx="106">
                  <c:v>4608.1054690000001</c:v>
                </c:pt>
                <c:pt idx="107">
                  <c:v>4651.171875</c:v>
                </c:pt>
                <c:pt idx="108">
                  <c:v>4694.2382809999999</c:v>
                </c:pt>
                <c:pt idx="109">
                  <c:v>4737.3046880000002</c:v>
                </c:pt>
                <c:pt idx="110">
                  <c:v>4780.3710940000001</c:v>
                </c:pt>
                <c:pt idx="111">
                  <c:v>4823.4375</c:v>
                </c:pt>
                <c:pt idx="112">
                  <c:v>4866.5039059999999</c:v>
                </c:pt>
                <c:pt idx="113">
                  <c:v>4909.5703130000002</c:v>
                </c:pt>
                <c:pt idx="114">
                  <c:v>4952.6367190000001</c:v>
                </c:pt>
                <c:pt idx="115">
                  <c:v>4995.703125</c:v>
                </c:pt>
                <c:pt idx="116">
                  <c:v>5038.7695309999999</c:v>
                </c:pt>
                <c:pt idx="117">
                  <c:v>5081.8359380000002</c:v>
                </c:pt>
                <c:pt idx="118">
                  <c:v>5124.9023440000001</c:v>
                </c:pt>
                <c:pt idx="119">
                  <c:v>5167.96875</c:v>
                </c:pt>
                <c:pt idx="120">
                  <c:v>5211.0351559999999</c:v>
                </c:pt>
                <c:pt idx="121">
                  <c:v>5254.1015630000002</c:v>
                </c:pt>
                <c:pt idx="122">
                  <c:v>5297.1679690000001</c:v>
                </c:pt>
                <c:pt idx="123">
                  <c:v>5340.234375</c:v>
                </c:pt>
                <c:pt idx="124">
                  <c:v>5383.3007809999999</c:v>
                </c:pt>
                <c:pt idx="125">
                  <c:v>5426.3671880000002</c:v>
                </c:pt>
                <c:pt idx="126">
                  <c:v>5469.4335940000001</c:v>
                </c:pt>
                <c:pt idx="127">
                  <c:v>5512.5</c:v>
                </c:pt>
                <c:pt idx="128">
                  <c:v>5555.5664059999999</c:v>
                </c:pt>
                <c:pt idx="129">
                  <c:v>5598.6328130000002</c:v>
                </c:pt>
                <c:pt idx="130">
                  <c:v>5641.6992190000001</c:v>
                </c:pt>
                <c:pt idx="131">
                  <c:v>5684.765625</c:v>
                </c:pt>
                <c:pt idx="132">
                  <c:v>5727.8320309999999</c:v>
                </c:pt>
                <c:pt idx="133">
                  <c:v>5770.8984380000002</c:v>
                </c:pt>
                <c:pt idx="134">
                  <c:v>5813.9648440000001</c:v>
                </c:pt>
                <c:pt idx="135">
                  <c:v>5857.03125</c:v>
                </c:pt>
                <c:pt idx="136">
                  <c:v>5900.0976559999999</c:v>
                </c:pt>
                <c:pt idx="137">
                  <c:v>5943.1640630000002</c:v>
                </c:pt>
                <c:pt idx="138">
                  <c:v>5986.2304690000001</c:v>
                </c:pt>
                <c:pt idx="139">
                  <c:v>6029.296875</c:v>
                </c:pt>
                <c:pt idx="140">
                  <c:v>6072.3632809999999</c:v>
                </c:pt>
                <c:pt idx="141">
                  <c:v>6115.4296880000002</c:v>
                </c:pt>
                <c:pt idx="142">
                  <c:v>6158.4960940000001</c:v>
                </c:pt>
                <c:pt idx="143">
                  <c:v>6201.5625</c:v>
                </c:pt>
                <c:pt idx="144">
                  <c:v>6244.6289059999999</c:v>
                </c:pt>
                <c:pt idx="145">
                  <c:v>6287.6953130000002</c:v>
                </c:pt>
                <c:pt idx="146">
                  <c:v>6330.7617190000001</c:v>
                </c:pt>
                <c:pt idx="147">
                  <c:v>6373.828125</c:v>
                </c:pt>
                <c:pt idx="148">
                  <c:v>6416.8945309999999</c:v>
                </c:pt>
                <c:pt idx="149">
                  <c:v>6459.9609380000002</c:v>
                </c:pt>
                <c:pt idx="150">
                  <c:v>6503.0273440000001</c:v>
                </c:pt>
                <c:pt idx="151">
                  <c:v>6546.09375</c:v>
                </c:pt>
                <c:pt idx="152">
                  <c:v>6589.1601559999999</c:v>
                </c:pt>
                <c:pt idx="153">
                  <c:v>6632.2265630000002</c:v>
                </c:pt>
                <c:pt idx="154">
                  <c:v>6675.2929690000001</c:v>
                </c:pt>
                <c:pt idx="155">
                  <c:v>6718.359375</c:v>
                </c:pt>
                <c:pt idx="156">
                  <c:v>6761.4257809999999</c:v>
                </c:pt>
                <c:pt idx="157">
                  <c:v>6804.4921880000002</c:v>
                </c:pt>
                <c:pt idx="158">
                  <c:v>6847.5585940000001</c:v>
                </c:pt>
                <c:pt idx="159">
                  <c:v>6890.625</c:v>
                </c:pt>
                <c:pt idx="160">
                  <c:v>6933.6914059999999</c:v>
                </c:pt>
                <c:pt idx="161">
                  <c:v>6976.7578130000002</c:v>
                </c:pt>
                <c:pt idx="162">
                  <c:v>7019.8242190000001</c:v>
                </c:pt>
                <c:pt idx="163">
                  <c:v>7062.890625</c:v>
                </c:pt>
                <c:pt idx="164">
                  <c:v>7105.9570309999999</c:v>
                </c:pt>
                <c:pt idx="165">
                  <c:v>7149.0234380000002</c:v>
                </c:pt>
                <c:pt idx="166">
                  <c:v>7192.0898440000001</c:v>
                </c:pt>
                <c:pt idx="167">
                  <c:v>7235.15625</c:v>
                </c:pt>
                <c:pt idx="168">
                  <c:v>7278.2226559999999</c:v>
                </c:pt>
                <c:pt idx="169">
                  <c:v>7321.2890630000002</c:v>
                </c:pt>
                <c:pt idx="170">
                  <c:v>7364.3554690000001</c:v>
                </c:pt>
                <c:pt idx="171">
                  <c:v>7407.421875</c:v>
                </c:pt>
                <c:pt idx="172">
                  <c:v>7450.4882809999999</c:v>
                </c:pt>
                <c:pt idx="173">
                  <c:v>7493.5546880000002</c:v>
                </c:pt>
                <c:pt idx="174">
                  <c:v>7536.6210940000001</c:v>
                </c:pt>
                <c:pt idx="175">
                  <c:v>7579.6875</c:v>
                </c:pt>
                <c:pt idx="176">
                  <c:v>7622.7539059999999</c:v>
                </c:pt>
                <c:pt idx="177">
                  <c:v>7665.8203130000002</c:v>
                </c:pt>
                <c:pt idx="178">
                  <c:v>7708.8867190000001</c:v>
                </c:pt>
                <c:pt idx="179">
                  <c:v>7751.953125</c:v>
                </c:pt>
                <c:pt idx="180">
                  <c:v>7795.0195309999999</c:v>
                </c:pt>
                <c:pt idx="181">
                  <c:v>7838.0859380000002</c:v>
                </c:pt>
                <c:pt idx="182">
                  <c:v>7881.1523440000001</c:v>
                </c:pt>
                <c:pt idx="183">
                  <c:v>7924.21875</c:v>
                </c:pt>
                <c:pt idx="184">
                  <c:v>7967.2851559999999</c:v>
                </c:pt>
              </c:numCache>
            </c:numRef>
          </c:cat>
          <c:val>
            <c:numRef>
              <c:f>Sheet2!$B$2:$B$186</c:f>
              <c:numCache>
                <c:formatCode>General</c:formatCode>
                <c:ptCount val="185"/>
                <c:pt idx="0">
                  <c:v>-49.548603</c:v>
                </c:pt>
                <c:pt idx="1">
                  <c:v>-36.357357</c:v>
                </c:pt>
                <c:pt idx="2">
                  <c:v>-29.708808999999999</c:v>
                </c:pt>
                <c:pt idx="3">
                  <c:v>-27.086973</c:v>
                </c:pt>
                <c:pt idx="4">
                  <c:v>-27.007546999999999</c:v>
                </c:pt>
                <c:pt idx="5">
                  <c:v>-28.107664</c:v>
                </c:pt>
                <c:pt idx="6">
                  <c:v>-27.914805999999999</c:v>
                </c:pt>
                <c:pt idx="7">
                  <c:v>-28.920904</c:v>
                </c:pt>
                <c:pt idx="8">
                  <c:v>-31.725318999999999</c:v>
                </c:pt>
                <c:pt idx="9">
                  <c:v>-34.909999999999997</c:v>
                </c:pt>
                <c:pt idx="10">
                  <c:v>-34.590755000000001</c:v>
                </c:pt>
                <c:pt idx="11">
                  <c:v>-31.634926</c:v>
                </c:pt>
                <c:pt idx="12">
                  <c:v>-32.40831</c:v>
                </c:pt>
                <c:pt idx="13">
                  <c:v>-36.605975999999998</c:v>
                </c:pt>
                <c:pt idx="14">
                  <c:v>-39.151997000000001</c:v>
                </c:pt>
                <c:pt idx="15">
                  <c:v>-36.592700999999998</c:v>
                </c:pt>
                <c:pt idx="16">
                  <c:v>-34.327720999999997</c:v>
                </c:pt>
                <c:pt idx="17">
                  <c:v>-39.140396000000003</c:v>
                </c:pt>
                <c:pt idx="18">
                  <c:v>-42.309176999999998</c:v>
                </c:pt>
                <c:pt idx="19">
                  <c:v>-39.434235000000001</c:v>
                </c:pt>
                <c:pt idx="20">
                  <c:v>-37.442348000000003</c:v>
                </c:pt>
                <c:pt idx="21">
                  <c:v>-39.781654000000003</c:v>
                </c:pt>
                <c:pt idx="22">
                  <c:v>-44.801158999999998</c:v>
                </c:pt>
                <c:pt idx="23">
                  <c:v>-45.359206999999998</c:v>
                </c:pt>
                <c:pt idx="24">
                  <c:v>-44.852756999999997</c:v>
                </c:pt>
                <c:pt idx="25">
                  <c:v>-43.924492000000001</c:v>
                </c:pt>
                <c:pt idx="26">
                  <c:v>-45.982680999999999</c:v>
                </c:pt>
                <c:pt idx="27">
                  <c:v>-47.005741</c:v>
                </c:pt>
                <c:pt idx="28">
                  <c:v>-47.064563999999997</c:v>
                </c:pt>
                <c:pt idx="29">
                  <c:v>-48.425517999999997</c:v>
                </c:pt>
                <c:pt idx="30">
                  <c:v>-48.020294</c:v>
                </c:pt>
                <c:pt idx="31">
                  <c:v>-46.752879999999998</c:v>
                </c:pt>
                <c:pt idx="32">
                  <c:v>-44.744292999999999</c:v>
                </c:pt>
                <c:pt idx="33">
                  <c:v>-47.046546999999997</c:v>
                </c:pt>
                <c:pt idx="34">
                  <c:v>-46.491444000000001</c:v>
                </c:pt>
                <c:pt idx="35">
                  <c:v>-45.617198999999999</c:v>
                </c:pt>
                <c:pt idx="36">
                  <c:v>-46.016972000000003</c:v>
                </c:pt>
                <c:pt idx="37">
                  <c:v>-47.471820999999998</c:v>
                </c:pt>
                <c:pt idx="38">
                  <c:v>-49.211554999999997</c:v>
                </c:pt>
                <c:pt idx="39">
                  <c:v>-48.743907999999998</c:v>
                </c:pt>
                <c:pt idx="40">
                  <c:v>-50.286555999999997</c:v>
                </c:pt>
                <c:pt idx="41">
                  <c:v>-49.702030000000001</c:v>
                </c:pt>
                <c:pt idx="42">
                  <c:v>-50.466751000000002</c:v>
                </c:pt>
                <c:pt idx="43">
                  <c:v>-51.869709</c:v>
                </c:pt>
                <c:pt idx="44">
                  <c:v>-52.825096000000002</c:v>
                </c:pt>
                <c:pt idx="45">
                  <c:v>-52.125011000000001</c:v>
                </c:pt>
                <c:pt idx="46">
                  <c:v>-52.212620000000001</c:v>
                </c:pt>
                <c:pt idx="47">
                  <c:v>-52.032035999999998</c:v>
                </c:pt>
                <c:pt idx="48">
                  <c:v>-51.281630999999997</c:v>
                </c:pt>
                <c:pt idx="49">
                  <c:v>-52.991112000000001</c:v>
                </c:pt>
                <c:pt idx="50">
                  <c:v>-53.122726</c:v>
                </c:pt>
                <c:pt idx="51">
                  <c:v>-54.626854000000002</c:v>
                </c:pt>
                <c:pt idx="52">
                  <c:v>-53.671799</c:v>
                </c:pt>
                <c:pt idx="53">
                  <c:v>-51.466095000000003</c:v>
                </c:pt>
                <c:pt idx="54">
                  <c:v>-48.299385000000001</c:v>
                </c:pt>
                <c:pt idx="55">
                  <c:v>-49.503906000000001</c:v>
                </c:pt>
                <c:pt idx="56">
                  <c:v>-51.704498000000001</c:v>
                </c:pt>
                <c:pt idx="57">
                  <c:v>-50.619545000000002</c:v>
                </c:pt>
                <c:pt idx="58">
                  <c:v>-51.984397999999999</c:v>
                </c:pt>
                <c:pt idx="59">
                  <c:v>-55.395457999999998</c:v>
                </c:pt>
                <c:pt idx="60">
                  <c:v>-56.534626000000003</c:v>
                </c:pt>
                <c:pt idx="61">
                  <c:v>-57.493687000000001</c:v>
                </c:pt>
                <c:pt idx="62">
                  <c:v>-57.991458999999999</c:v>
                </c:pt>
                <c:pt idx="63">
                  <c:v>-57.790829000000002</c:v>
                </c:pt>
                <c:pt idx="64">
                  <c:v>-58.395305999999998</c:v>
                </c:pt>
                <c:pt idx="65">
                  <c:v>-58.227406000000002</c:v>
                </c:pt>
                <c:pt idx="66">
                  <c:v>-58.335628999999997</c:v>
                </c:pt>
                <c:pt idx="67">
                  <c:v>-61.026150000000001</c:v>
                </c:pt>
                <c:pt idx="68">
                  <c:v>-60.086536000000002</c:v>
                </c:pt>
                <c:pt idx="69">
                  <c:v>-59.265326999999999</c:v>
                </c:pt>
                <c:pt idx="70">
                  <c:v>-60.542679</c:v>
                </c:pt>
                <c:pt idx="71">
                  <c:v>-60.448146999999999</c:v>
                </c:pt>
                <c:pt idx="72">
                  <c:v>-61.862453000000002</c:v>
                </c:pt>
                <c:pt idx="73">
                  <c:v>-62.340302000000001</c:v>
                </c:pt>
                <c:pt idx="74">
                  <c:v>-61.306004000000001</c:v>
                </c:pt>
                <c:pt idx="75">
                  <c:v>-60.322353</c:v>
                </c:pt>
                <c:pt idx="76">
                  <c:v>-61.231437999999997</c:v>
                </c:pt>
                <c:pt idx="77">
                  <c:v>-62.692554000000001</c:v>
                </c:pt>
                <c:pt idx="78">
                  <c:v>-63.512939000000003</c:v>
                </c:pt>
                <c:pt idx="79">
                  <c:v>-63.572605000000003</c:v>
                </c:pt>
                <c:pt idx="80">
                  <c:v>-64.136391000000003</c:v>
                </c:pt>
                <c:pt idx="81">
                  <c:v>-64.192261000000002</c:v>
                </c:pt>
                <c:pt idx="82">
                  <c:v>-64.679130999999998</c:v>
                </c:pt>
                <c:pt idx="83">
                  <c:v>-64.726096999999996</c:v>
                </c:pt>
                <c:pt idx="84">
                  <c:v>-63.326942000000003</c:v>
                </c:pt>
                <c:pt idx="85">
                  <c:v>-63.582386</c:v>
                </c:pt>
                <c:pt idx="86">
                  <c:v>-65.593718999999993</c:v>
                </c:pt>
                <c:pt idx="87">
                  <c:v>-65.782859999999999</c:v>
                </c:pt>
                <c:pt idx="88">
                  <c:v>-65.948479000000006</c:v>
                </c:pt>
                <c:pt idx="89">
                  <c:v>-65.825873999999999</c:v>
                </c:pt>
                <c:pt idx="90">
                  <c:v>-67.317763999999997</c:v>
                </c:pt>
                <c:pt idx="91">
                  <c:v>-68.469871999999995</c:v>
                </c:pt>
                <c:pt idx="92">
                  <c:v>-69.481955999999997</c:v>
                </c:pt>
                <c:pt idx="93">
                  <c:v>-69.097672000000003</c:v>
                </c:pt>
                <c:pt idx="94">
                  <c:v>-68.443793999999997</c:v>
                </c:pt>
                <c:pt idx="95">
                  <c:v>-68.209625000000003</c:v>
                </c:pt>
                <c:pt idx="96">
                  <c:v>-67.786911000000003</c:v>
                </c:pt>
                <c:pt idx="97">
                  <c:v>-67.448845000000006</c:v>
                </c:pt>
                <c:pt idx="98">
                  <c:v>-68.209412</c:v>
                </c:pt>
                <c:pt idx="99">
                  <c:v>-68.622748999999999</c:v>
                </c:pt>
                <c:pt idx="100">
                  <c:v>-69.916595000000001</c:v>
                </c:pt>
                <c:pt idx="101">
                  <c:v>-70.092917999999997</c:v>
                </c:pt>
                <c:pt idx="102">
                  <c:v>-69.978560999999999</c:v>
                </c:pt>
                <c:pt idx="103">
                  <c:v>-71.214821000000001</c:v>
                </c:pt>
                <c:pt idx="104">
                  <c:v>-72.695732000000007</c:v>
                </c:pt>
                <c:pt idx="105">
                  <c:v>-72.950989000000007</c:v>
                </c:pt>
                <c:pt idx="106">
                  <c:v>-72.207290999999998</c:v>
                </c:pt>
                <c:pt idx="107">
                  <c:v>-72.234900999999994</c:v>
                </c:pt>
                <c:pt idx="108">
                  <c:v>-71.974082999999993</c:v>
                </c:pt>
                <c:pt idx="109">
                  <c:v>-70.981032999999996</c:v>
                </c:pt>
                <c:pt idx="110">
                  <c:v>-71.095314000000002</c:v>
                </c:pt>
                <c:pt idx="111">
                  <c:v>-71.565033</c:v>
                </c:pt>
                <c:pt idx="112">
                  <c:v>-71.472588000000002</c:v>
                </c:pt>
                <c:pt idx="113">
                  <c:v>-70.179282999999998</c:v>
                </c:pt>
                <c:pt idx="114">
                  <c:v>-70.586250000000007</c:v>
                </c:pt>
                <c:pt idx="115">
                  <c:v>-72.128310999999997</c:v>
                </c:pt>
                <c:pt idx="116">
                  <c:v>-71.441078000000005</c:v>
                </c:pt>
                <c:pt idx="117">
                  <c:v>-69.075157000000004</c:v>
                </c:pt>
                <c:pt idx="118">
                  <c:v>-69.299400000000006</c:v>
                </c:pt>
                <c:pt idx="119">
                  <c:v>-70.457274999999996</c:v>
                </c:pt>
                <c:pt idx="120">
                  <c:v>-71.382683</c:v>
                </c:pt>
                <c:pt idx="121">
                  <c:v>-71.107758000000004</c:v>
                </c:pt>
                <c:pt idx="122">
                  <c:v>-70.853179999999995</c:v>
                </c:pt>
                <c:pt idx="123">
                  <c:v>-70.888617999999994</c:v>
                </c:pt>
                <c:pt idx="124">
                  <c:v>-71.180770999999993</c:v>
                </c:pt>
                <c:pt idx="125">
                  <c:v>-70.841660000000005</c:v>
                </c:pt>
                <c:pt idx="126">
                  <c:v>-71.849120999999997</c:v>
                </c:pt>
                <c:pt idx="127">
                  <c:v>-73.873131000000001</c:v>
                </c:pt>
                <c:pt idx="128">
                  <c:v>-74.234322000000006</c:v>
                </c:pt>
                <c:pt idx="129">
                  <c:v>-74.098442000000006</c:v>
                </c:pt>
                <c:pt idx="130">
                  <c:v>-73.855132999999995</c:v>
                </c:pt>
                <c:pt idx="131">
                  <c:v>-73.700562000000005</c:v>
                </c:pt>
                <c:pt idx="132">
                  <c:v>-74.815764999999999</c:v>
                </c:pt>
                <c:pt idx="133">
                  <c:v>-74.549994999999996</c:v>
                </c:pt>
                <c:pt idx="134">
                  <c:v>-72.967063999999993</c:v>
                </c:pt>
                <c:pt idx="135">
                  <c:v>-72.303229999999999</c:v>
                </c:pt>
                <c:pt idx="136">
                  <c:v>-72.831824999999995</c:v>
                </c:pt>
                <c:pt idx="137">
                  <c:v>-73.110016000000002</c:v>
                </c:pt>
                <c:pt idx="138">
                  <c:v>-72.971435999999997</c:v>
                </c:pt>
                <c:pt idx="139">
                  <c:v>-73.369484</c:v>
                </c:pt>
                <c:pt idx="140">
                  <c:v>-73.658248999999998</c:v>
                </c:pt>
                <c:pt idx="141">
                  <c:v>-72.767471</c:v>
                </c:pt>
                <c:pt idx="142">
                  <c:v>-72.530593999999994</c:v>
                </c:pt>
                <c:pt idx="143">
                  <c:v>-72.371857000000006</c:v>
                </c:pt>
                <c:pt idx="144">
                  <c:v>-72.553696000000002</c:v>
                </c:pt>
                <c:pt idx="145">
                  <c:v>-72.964943000000005</c:v>
                </c:pt>
                <c:pt idx="146">
                  <c:v>-70.763458</c:v>
                </c:pt>
                <c:pt idx="147">
                  <c:v>-70.292770000000004</c:v>
                </c:pt>
                <c:pt idx="148">
                  <c:v>-71.050574999999995</c:v>
                </c:pt>
                <c:pt idx="149">
                  <c:v>-71.521338999999998</c:v>
                </c:pt>
                <c:pt idx="150">
                  <c:v>-70.848868999999993</c:v>
                </c:pt>
                <c:pt idx="151">
                  <c:v>-68.963852000000003</c:v>
                </c:pt>
                <c:pt idx="152">
                  <c:v>-68.287315000000007</c:v>
                </c:pt>
                <c:pt idx="153">
                  <c:v>-70.336128000000002</c:v>
                </c:pt>
                <c:pt idx="154">
                  <c:v>-71.601112000000001</c:v>
                </c:pt>
                <c:pt idx="155">
                  <c:v>-72.348845999999995</c:v>
                </c:pt>
                <c:pt idx="156">
                  <c:v>-71.953536999999997</c:v>
                </c:pt>
                <c:pt idx="157">
                  <c:v>-72.414749</c:v>
                </c:pt>
                <c:pt idx="158">
                  <c:v>-72.845932000000005</c:v>
                </c:pt>
                <c:pt idx="159">
                  <c:v>-71.966362000000004</c:v>
                </c:pt>
                <c:pt idx="160">
                  <c:v>-72.372635000000002</c:v>
                </c:pt>
                <c:pt idx="161">
                  <c:v>-71.717010000000002</c:v>
                </c:pt>
                <c:pt idx="162">
                  <c:v>-71.540535000000006</c:v>
                </c:pt>
                <c:pt idx="163">
                  <c:v>-72.928375000000003</c:v>
                </c:pt>
                <c:pt idx="164">
                  <c:v>-72.220260999999994</c:v>
                </c:pt>
                <c:pt idx="165">
                  <c:v>-70.828193999999996</c:v>
                </c:pt>
                <c:pt idx="166">
                  <c:v>-71.303177000000005</c:v>
                </c:pt>
                <c:pt idx="167">
                  <c:v>-71.218826000000007</c:v>
                </c:pt>
                <c:pt idx="168">
                  <c:v>-69.329978999999994</c:v>
                </c:pt>
                <c:pt idx="169">
                  <c:v>-68.344954999999999</c:v>
                </c:pt>
                <c:pt idx="170">
                  <c:v>-68.170546999999999</c:v>
                </c:pt>
                <c:pt idx="171">
                  <c:v>-69.090508</c:v>
                </c:pt>
                <c:pt idx="172">
                  <c:v>-72.186004999999994</c:v>
                </c:pt>
                <c:pt idx="173">
                  <c:v>-76.821944999999999</c:v>
                </c:pt>
                <c:pt idx="174">
                  <c:v>-86.922600000000003</c:v>
                </c:pt>
                <c:pt idx="175">
                  <c:v>-106.16120100000001</c:v>
                </c:pt>
                <c:pt idx="176">
                  <c:v>-113.649643</c:v>
                </c:pt>
                <c:pt idx="177">
                  <c:v>-114.68626399999999</c:v>
                </c:pt>
                <c:pt idx="178">
                  <c:v>-115.092758</c:v>
                </c:pt>
                <c:pt idx="179">
                  <c:v>-115.75608800000001</c:v>
                </c:pt>
                <c:pt idx="180">
                  <c:v>-115.630157</c:v>
                </c:pt>
                <c:pt idx="181">
                  <c:v>-115.329498</c:v>
                </c:pt>
                <c:pt idx="182">
                  <c:v>-116.065941</c:v>
                </c:pt>
                <c:pt idx="183">
                  <c:v>-115.78948200000001</c:v>
                </c:pt>
                <c:pt idx="184">
                  <c:v>-115.507401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99-4DE7-A342-A9FDBDD7E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569599"/>
        <c:axId val="1516924928"/>
      </c:lineChart>
      <c:catAx>
        <c:axId val="208569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924928"/>
        <c:crosses val="autoZero"/>
        <c:auto val="1"/>
        <c:lblAlgn val="ctr"/>
        <c:lblOffset val="100"/>
        <c:noMultiLvlLbl val="0"/>
      </c:catAx>
      <c:valAx>
        <c:axId val="151692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Level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69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9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3AF7-9E9B-461D-97B9-7CA6888F921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E961-E321-4543-AD67-1ABE0C44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1624 - 12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/>
              <a:t>Fall 2020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808347"/>
            <a:ext cx="409778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Team members:</a:t>
            </a:r>
          </a:p>
          <a:p>
            <a:endParaRPr lang="en-US" dirty="0"/>
          </a:p>
          <a:p>
            <a:r>
              <a:rPr lang="en-US" sz="2400" dirty="0"/>
              <a:t>Cameron Chiaramonte / Design</a:t>
            </a:r>
          </a:p>
          <a:p>
            <a:endParaRPr lang="en-US" sz="2400" dirty="0"/>
          </a:p>
          <a:p>
            <a:r>
              <a:rPr lang="en-US" sz="2400" dirty="0"/>
              <a:t>Nathan Patton / Building</a:t>
            </a:r>
          </a:p>
          <a:p>
            <a:endParaRPr lang="en-US" sz="2400" dirty="0"/>
          </a:p>
          <a:p>
            <a:r>
              <a:rPr lang="en-US" sz="2400" dirty="0"/>
              <a:t>Jose Vallarino / CAD</a:t>
            </a:r>
          </a:p>
        </p:txBody>
      </p:sp>
      <p:pic>
        <p:nvPicPr>
          <p:cNvPr id="1026" name="Picture 2" descr="UVA Engineering&quot; Sticker by nca21 | Redbubble">
            <a:extLst>
              <a:ext uri="{FF2B5EF4-FFF2-40B4-BE49-F238E27FC236}">
                <a16:creationId xmlns:a16="http://schemas.microsoft.com/office/drawing/2014/main" id="{55C533FF-70A5-48BB-81EA-6FBDCBFA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2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05" y="1447800"/>
            <a:ext cx="712271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Product:</a:t>
            </a:r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we chose what we did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box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 flatter box gave much better sound than</a:t>
            </a:r>
          </a:p>
          <a:p>
            <a:pPr lvl="2"/>
            <a:r>
              <a:rPr lang="en-US" sz="2400" dirty="0"/>
              <a:t>our original small and tall box</a:t>
            </a:r>
          </a:p>
          <a:p>
            <a:pPr lvl="2"/>
            <a:endParaRPr lang="en-US" sz="2400" dirty="0"/>
          </a:p>
        </p:txBody>
      </p:sp>
      <p:pic>
        <p:nvPicPr>
          <p:cNvPr id="6146" name="Picture 2" descr="UVA Engineering&quot; Sticker by nca21 | Redbubble">
            <a:extLst>
              <a:ext uri="{FF2B5EF4-FFF2-40B4-BE49-F238E27FC236}">
                <a16:creationId xmlns:a16="http://schemas.microsoft.com/office/drawing/2014/main" id="{CD929DD3-2F53-4258-A45E-FFDD0C32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93" y="277643"/>
            <a:ext cx="1707571" cy="1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05" y="1447800"/>
            <a:ext cx="789459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Product:</a:t>
            </a:r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we chose what we did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strings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We used only three strings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This just worked better with the shape and size</a:t>
            </a:r>
          </a:p>
          <a:p>
            <a:pPr lvl="3"/>
            <a:r>
              <a:rPr lang="en-US" sz="2400" dirty="0"/>
              <a:t>of our box</a:t>
            </a:r>
          </a:p>
          <a:p>
            <a:pPr lvl="2"/>
            <a:endParaRPr lang="en-US" sz="2400" dirty="0"/>
          </a:p>
        </p:txBody>
      </p:sp>
      <p:pic>
        <p:nvPicPr>
          <p:cNvPr id="6146" name="Picture 2" descr="UVA Engineering&quot; Sticker by nca21 | Redbubble">
            <a:extLst>
              <a:ext uri="{FF2B5EF4-FFF2-40B4-BE49-F238E27FC236}">
                <a16:creationId xmlns:a16="http://schemas.microsoft.com/office/drawing/2014/main" id="{CD929DD3-2F53-4258-A45E-FFDD0C32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93" y="277643"/>
            <a:ext cx="1707571" cy="1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05" y="1447800"/>
            <a:ext cx="7442166" cy="456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Our Plan:</a:t>
            </a:r>
          </a:p>
          <a:p>
            <a:endParaRPr lang="en-US" sz="24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CAD the box and find holes that will get us to a desired frequency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Draw and cut out the holes in the box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Make the finger board, the bridge, and the tail piece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Glue on all the pieces from step 3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Attach strings to the violin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Tune</a:t>
            </a:r>
          </a:p>
        </p:txBody>
      </p:sp>
      <p:pic>
        <p:nvPicPr>
          <p:cNvPr id="6146" name="Picture 2" descr="UVA Engineering&quot; Sticker by nca21 | Redbubble">
            <a:extLst>
              <a:ext uri="{FF2B5EF4-FFF2-40B4-BE49-F238E27FC236}">
                <a16:creationId xmlns:a16="http://schemas.microsoft.com/office/drawing/2014/main" id="{CD929DD3-2F53-4258-A45E-FFDD0C32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93" y="277643"/>
            <a:ext cx="1707571" cy="1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342" y="1524000"/>
            <a:ext cx="7550465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Maple Wood Cigar Box</a:t>
            </a:r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Dimensions: 9.75in X 7.00in X 3.44in (L X W X 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Wall thickness – 0.25in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Bottom thickness – 0.25in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Top thickness – 0.19in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Altering the thickness of the walls of the box in CAD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Designing and implementing the holes in CAD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Decided to use a different box</a:t>
            </a:r>
          </a:p>
          <a:p>
            <a:endParaRPr lang="en-US" dirty="0"/>
          </a:p>
        </p:txBody>
      </p:sp>
      <p:pic>
        <p:nvPicPr>
          <p:cNvPr id="2050" name="Picture 2" descr="UVA Engineering&quot; Sticker by nca21 | Redbubble">
            <a:extLst>
              <a:ext uri="{FF2B5EF4-FFF2-40B4-BE49-F238E27FC236}">
                <a16:creationId xmlns:a16="http://schemas.microsoft.com/office/drawing/2014/main" id="{D2008DBE-A5A0-4C2F-8F74-81E5EBD1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64" y="277643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1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3796-7D2E-40E3-B31E-63229B6F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15943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perform mode analysis Audacity and Autodesk Inventor were used. 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Inventor used a stress analysis simulation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Audacity graphed the frequency based off the noise produced from tapping the wood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7EC65A-E8FC-4A0F-A6EA-3639BC3EE2D5}"/>
              </a:ext>
            </a:extLst>
          </p:cNvPr>
          <p:cNvCxnSpPr/>
          <p:nvPr/>
        </p:nvCxnSpPr>
        <p:spPr>
          <a:xfrm>
            <a:off x="304800" y="121920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EE108F-74A5-478A-9A4A-E0F97DE7E9CE}"/>
              </a:ext>
            </a:extLst>
          </p:cNvPr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7CD6B-4F30-4612-AC56-30CDA528CEE3}"/>
              </a:ext>
            </a:extLst>
          </p:cNvPr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pic>
        <p:nvPicPr>
          <p:cNvPr id="10" name="Picture 2" descr="UVA Engineering&quot; Sticker by nca21 | Redbubble">
            <a:extLst>
              <a:ext uri="{FF2B5EF4-FFF2-40B4-BE49-F238E27FC236}">
                <a16:creationId xmlns:a16="http://schemas.microsoft.com/office/drawing/2014/main" id="{409514C7-C4E2-4629-871E-FCF34183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64" y="277643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8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XXX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05" y="1447800"/>
            <a:ext cx="855599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Original Plan:</a:t>
            </a:r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box shown below was our original idea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 few problems arose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 box was very small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 holes were “squeezing” the frequency together and</a:t>
            </a:r>
          </a:p>
          <a:p>
            <a:pPr lvl="2"/>
            <a:r>
              <a:rPr lang="en-US" sz="2400" dirty="0"/>
              <a:t>only made it worse</a:t>
            </a:r>
          </a:p>
        </p:txBody>
      </p:sp>
      <p:pic>
        <p:nvPicPr>
          <p:cNvPr id="4098" name="Picture 2" descr="UVA Engineering&quot; Sticker by nca21 | Redbubble">
            <a:extLst>
              <a:ext uri="{FF2B5EF4-FFF2-40B4-BE49-F238E27FC236}">
                <a16:creationId xmlns:a16="http://schemas.microsoft.com/office/drawing/2014/main" id="{1330DD20-8B34-4BC2-9F8A-68BC3518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84" y="277643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wooden box&#10;&#10;Description automatically generated">
            <a:extLst>
              <a:ext uri="{FF2B5EF4-FFF2-40B4-BE49-F238E27FC236}">
                <a16:creationId xmlns:a16="http://schemas.microsoft.com/office/drawing/2014/main" id="{2D2EEB0C-39D8-4D1B-A83D-235E19C3C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57" y="4534811"/>
            <a:ext cx="2539486" cy="22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05" y="1447800"/>
            <a:ext cx="844872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New Plan: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new box was much flatter (dimensions shown on first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new holes minimized our frequency to our desired range</a:t>
            </a:r>
          </a:p>
          <a:p>
            <a:endParaRPr lang="en-US" sz="2400" dirty="0"/>
          </a:p>
        </p:txBody>
      </p:sp>
      <p:pic>
        <p:nvPicPr>
          <p:cNvPr id="5122" name="Picture 2" descr="UVA Engineering&quot; Sticker by nca21 | Redbubble">
            <a:extLst>
              <a:ext uri="{FF2B5EF4-FFF2-40B4-BE49-F238E27FC236}">
                <a16:creationId xmlns:a16="http://schemas.microsoft.com/office/drawing/2014/main" id="{74B492DB-17D2-44F1-A026-9B20537B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12" y="277643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wooden box&#10;&#10;Description automatically generated">
            <a:extLst>
              <a:ext uri="{FF2B5EF4-FFF2-40B4-BE49-F238E27FC236}">
                <a16:creationId xmlns:a16="http://schemas.microsoft.com/office/drawing/2014/main" id="{3990BFF6-12B6-40B8-8421-A10DD182F2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535223"/>
            <a:ext cx="6324600" cy="29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UVA Engineering&quot; Sticker by nca21 | Redbubble">
            <a:extLst>
              <a:ext uri="{FF2B5EF4-FFF2-40B4-BE49-F238E27FC236}">
                <a16:creationId xmlns:a16="http://schemas.microsoft.com/office/drawing/2014/main" id="{F46BCB85-8859-4E92-BCE2-9557D8D1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665" y="277643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279345-06F7-465E-884F-553CFE386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100082"/>
              </p:ext>
            </p:extLst>
          </p:nvPr>
        </p:nvGraphicFramePr>
        <p:xfrm>
          <a:off x="4648200" y="3124200"/>
          <a:ext cx="4053840" cy="3083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96B8969-26A8-4F7F-B077-F33411B0B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30485"/>
            <a:ext cx="2822738" cy="3247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43E73-0A0A-4D66-A531-9EFD3058BF45}"/>
              </a:ext>
            </a:extLst>
          </p:cNvPr>
          <p:cNvSpPr txBox="1"/>
          <p:nvPr/>
        </p:nvSpPr>
        <p:spPr>
          <a:xfrm>
            <a:off x="762000" y="1447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Audacity frequency analysis of the blank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Shown below as both the range from Audacity and as a graph from the exported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see the peak very early on at around 300 Hz</a:t>
            </a:r>
          </a:p>
        </p:txBody>
      </p:sp>
    </p:spTree>
    <p:extLst>
      <p:ext uri="{BB962C8B-B14F-4D97-AF65-F5344CB8AC3E}">
        <p14:creationId xmlns:p14="http://schemas.microsoft.com/office/powerpoint/2010/main" val="388132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342" y="1524000"/>
            <a:ext cx="64275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Inventor Stress Analysis of Blank Box</a:t>
            </a:r>
          </a:p>
          <a:p>
            <a:r>
              <a:rPr lang="en-US" sz="2000" dirty="0"/>
              <a:t>First peak at around 700 Hz</a:t>
            </a:r>
          </a:p>
        </p:txBody>
      </p:sp>
      <p:pic>
        <p:nvPicPr>
          <p:cNvPr id="2050" name="Picture 2" descr="UVA Engineering&quot; Sticker by nca21 | Redbubble">
            <a:extLst>
              <a:ext uri="{FF2B5EF4-FFF2-40B4-BE49-F238E27FC236}">
                <a16:creationId xmlns:a16="http://schemas.microsoft.com/office/drawing/2014/main" id="{D2008DBE-A5A0-4C2F-8F74-81E5EBD1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64" y="277643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C09F89A6-418F-45AB-B6B0-E519FAFA7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877"/>
            <a:ext cx="9144000" cy="42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342" y="1524000"/>
            <a:ext cx="877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Inventor Stress Analysis of Original and Final Holes</a:t>
            </a:r>
          </a:p>
        </p:txBody>
      </p:sp>
      <p:pic>
        <p:nvPicPr>
          <p:cNvPr id="2050" name="Picture 2" descr="UVA Engineering&quot; Sticker by nca21 | Redbubble">
            <a:extLst>
              <a:ext uri="{FF2B5EF4-FFF2-40B4-BE49-F238E27FC236}">
                <a16:creationId xmlns:a16="http://schemas.microsoft.com/office/drawing/2014/main" id="{D2008DBE-A5A0-4C2F-8F74-81E5EBD1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820FE335-5D76-4534-ABED-FE6E100F6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429"/>
            <a:ext cx="4571999" cy="19359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8056F43-93AC-4DB4-A7E9-1AAFE40C13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685491"/>
            <a:ext cx="4800600" cy="2127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D3EEF6-6482-4C34-AA3B-9498CCC488FB}"/>
              </a:ext>
            </a:extLst>
          </p:cNvPr>
          <p:cNvSpPr txBox="1"/>
          <p:nvPr/>
        </p:nvSpPr>
        <p:spPr>
          <a:xfrm>
            <a:off x="4845204" y="4176039"/>
            <a:ext cx="40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holes – first peak at 635.63 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3C910-EE10-4536-B9D4-A5313D3ACA49}"/>
              </a:ext>
            </a:extLst>
          </p:cNvPr>
          <p:cNvSpPr txBox="1"/>
          <p:nvPr/>
        </p:nvSpPr>
        <p:spPr>
          <a:xfrm>
            <a:off x="137676" y="4215016"/>
            <a:ext cx="38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holes – 1231.22 Hz</a:t>
            </a:r>
          </a:p>
        </p:txBody>
      </p:sp>
    </p:spTree>
    <p:extLst>
      <p:ext uri="{BB962C8B-B14F-4D97-AF65-F5344CB8AC3E}">
        <p14:creationId xmlns:p14="http://schemas.microsoft.com/office/powerpoint/2010/main" val="176856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77643"/>
            <a:ext cx="6147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Cigar-box </a:t>
            </a:r>
            <a:r>
              <a:rPr lang="en-US" sz="4800" b="1" dirty="0">
                <a:solidFill>
                  <a:srgbClr val="FF0000"/>
                </a:solidFill>
              </a:rPr>
              <a:t>Violin</a:t>
            </a:r>
            <a:r>
              <a:rPr lang="en-US" sz="4800" b="1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236" y="92977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ENGR 1620 – </a:t>
            </a:r>
            <a:r>
              <a:rPr lang="en-US" b="1" dirty="0">
                <a:solidFill>
                  <a:srgbClr val="FF0000"/>
                </a:solidFill>
              </a:rPr>
              <a:t>12	</a:t>
            </a:r>
            <a:r>
              <a:rPr lang="en-US" b="1" dirty="0"/>
              <a:t>Fall 2014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3236" y="1108640"/>
            <a:ext cx="678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405" y="1447800"/>
            <a:ext cx="86763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Product:</a:t>
            </a:r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we chose what we did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Holes – these holes are very similar to actual f holes </a:t>
            </a:r>
          </a:p>
          <a:p>
            <a:pPr lvl="1"/>
            <a:r>
              <a:rPr lang="en-US" sz="2400" dirty="0"/>
              <a:t>on a real violin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They also reduced our frequency more than other holes </a:t>
            </a:r>
          </a:p>
          <a:p>
            <a:pPr lvl="2"/>
            <a:r>
              <a:rPr lang="en-US" sz="2400" dirty="0"/>
              <a:t>we attempted to use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Using Professor Williams’ advice we put them in opposite </a:t>
            </a:r>
          </a:p>
          <a:p>
            <a:pPr lvl="2"/>
            <a:r>
              <a:rPr lang="en-US" sz="2400" dirty="0"/>
              <a:t>corners to further minimize the frequency range</a:t>
            </a:r>
          </a:p>
        </p:txBody>
      </p:sp>
      <p:pic>
        <p:nvPicPr>
          <p:cNvPr id="6146" name="Picture 2" descr="UVA Engineering&quot; Sticker by nca21 | Redbubble">
            <a:extLst>
              <a:ext uri="{FF2B5EF4-FFF2-40B4-BE49-F238E27FC236}">
                <a16:creationId xmlns:a16="http://schemas.microsoft.com/office/drawing/2014/main" id="{CD929DD3-2F53-4258-A45E-FFDD0C32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93" y="277643"/>
            <a:ext cx="1707571" cy="1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515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Leidos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Keith A.</dc:creator>
  <cp:lastModifiedBy>Chiaramonte, Cameron C (ccc7sej)</cp:lastModifiedBy>
  <cp:revision>20</cp:revision>
  <dcterms:created xsi:type="dcterms:W3CDTF">2014-10-16T14:19:46Z</dcterms:created>
  <dcterms:modified xsi:type="dcterms:W3CDTF">2021-04-16T05:05:25Z</dcterms:modified>
</cp:coreProperties>
</file>