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7" r:id="rId2"/>
  </p:sldMasterIdLst>
  <p:notesMasterIdLst>
    <p:notesMasterId r:id="rId44"/>
  </p:notesMasterIdLst>
  <p:sldIdLst>
    <p:sldId id="256" r:id="rId3"/>
    <p:sldId id="343" r:id="rId4"/>
    <p:sldId id="281" r:id="rId5"/>
    <p:sldId id="291" r:id="rId6"/>
    <p:sldId id="292" r:id="rId7"/>
    <p:sldId id="294" r:id="rId8"/>
    <p:sldId id="295" r:id="rId9"/>
    <p:sldId id="298" r:id="rId10"/>
    <p:sldId id="299" r:id="rId11"/>
    <p:sldId id="296" r:id="rId12"/>
    <p:sldId id="297" r:id="rId13"/>
    <p:sldId id="337" r:id="rId14"/>
    <p:sldId id="302" r:id="rId15"/>
    <p:sldId id="303" r:id="rId16"/>
    <p:sldId id="344" r:id="rId17"/>
    <p:sldId id="304" r:id="rId18"/>
    <p:sldId id="300" r:id="rId19"/>
    <p:sldId id="333" r:id="rId20"/>
    <p:sldId id="301" r:id="rId21"/>
    <p:sldId id="305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20" r:id="rId34"/>
    <p:sldId id="318" r:id="rId35"/>
    <p:sldId id="319" r:id="rId36"/>
    <p:sldId id="338" r:id="rId37"/>
    <p:sldId id="346" r:id="rId38"/>
    <p:sldId id="347" r:id="rId39"/>
    <p:sldId id="342" r:id="rId40"/>
    <p:sldId id="348" r:id="rId41"/>
    <p:sldId id="290" r:id="rId42"/>
    <p:sldId id="345" r:id="rId4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93933-7B9F-3348-B3EA-03F699991CF1}" v="2" dt="2024-03-18T14:57:04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3765"/>
  </p:normalViewPr>
  <p:slideViewPr>
    <p:cSldViewPr snapToGrid="0">
      <p:cViewPr varScale="1">
        <p:scale>
          <a:sx n="159" d="100"/>
          <a:sy n="159" d="100"/>
        </p:scale>
        <p:origin x="208" y="504"/>
      </p:cViewPr>
      <p:guideLst>
        <p:guide orient="horz" pos="756"/>
        <p:guide pos="96"/>
        <p:guide orient="horz" pos="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hildress" userId="ef1adcf9-0801-4900-9fb7-abcebbf080a5" providerId="ADAL" clId="{26A93933-7B9F-3348-B3EA-03F699991CF1}"/>
    <pc:docChg chg="custSel modSld">
      <pc:chgData name="Chris Childress" userId="ef1adcf9-0801-4900-9fb7-abcebbf080a5" providerId="ADAL" clId="{26A93933-7B9F-3348-B3EA-03F699991CF1}" dt="2024-03-20T13:44:59.977" v="5" actId="1076"/>
      <pc:docMkLst>
        <pc:docMk/>
      </pc:docMkLst>
      <pc:sldChg chg="addSp delSp modSp mod">
        <pc:chgData name="Chris Childress" userId="ef1adcf9-0801-4900-9fb7-abcebbf080a5" providerId="ADAL" clId="{26A93933-7B9F-3348-B3EA-03F699991CF1}" dt="2024-03-20T13:44:59.977" v="5" actId="1076"/>
        <pc:sldMkLst>
          <pc:docMk/>
          <pc:sldMk cId="3916816595" sldId="345"/>
        </pc:sldMkLst>
        <pc:spChg chg="mod">
          <ac:chgData name="Chris Childress" userId="ef1adcf9-0801-4900-9fb7-abcebbf080a5" providerId="ADAL" clId="{26A93933-7B9F-3348-B3EA-03F699991CF1}" dt="2024-03-20T13:44:59.977" v="5" actId="1076"/>
          <ac:spMkLst>
            <pc:docMk/>
            <pc:sldMk cId="3916816595" sldId="345"/>
            <ac:spMk id="3" creationId="{BF3D7A13-88F5-4121-8501-EE8A8BBC94EA}"/>
          </ac:spMkLst>
        </pc:spChg>
        <pc:picChg chg="del">
          <ac:chgData name="Chris Childress" userId="ef1adcf9-0801-4900-9fb7-abcebbf080a5" providerId="ADAL" clId="{26A93933-7B9F-3348-B3EA-03F699991CF1}" dt="2024-03-20T13:44:43.993" v="1" actId="478"/>
          <ac:picMkLst>
            <pc:docMk/>
            <pc:sldMk cId="3916816595" sldId="345"/>
            <ac:picMk id="4" creationId="{1EB906AF-259E-AC27-508B-E18264E80418}"/>
          </ac:picMkLst>
        </pc:picChg>
        <pc:picChg chg="add mod">
          <ac:chgData name="Chris Childress" userId="ef1adcf9-0801-4900-9fb7-abcebbf080a5" providerId="ADAL" clId="{26A93933-7B9F-3348-B3EA-03F699991CF1}" dt="2024-03-20T13:44:52.565" v="4" actId="1076"/>
          <ac:picMkLst>
            <pc:docMk/>
            <pc:sldMk cId="3916816595" sldId="345"/>
            <ac:picMk id="5" creationId="{98D44EC5-03F7-3987-7BEE-A32E8D5ABA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189C4-6755-E74D-9EC1-5DFE4BF3B21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27EB-7E12-0540-946A-0624C698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7EB-7E12-0540-946A-0624C69820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7EB-7E12-0540-946A-0624C69820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7EB-7E12-0540-946A-0624C69820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9176-2682-0940-B0BE-49D2749D66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634" y="599642"/>
            <a:ext cx="8891752" cy="1790700"/>
          </a:xfrm>
          <a:prstGeom prst="rect">
            <a:avLst/>
          </a:prstGeom>
        </p:spPr>
        <p:txBody>
          <a:bodyPr anchor="b"/>
          <a:lstStyle>
            <a:lvl1pPr algn="ctr">
              <a:defRPr sz="4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553A-3E04-A740-9649-D08840C6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34" y="2533762"/>
            <a:ext cx="8891752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6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C6C-9E7C-424F-AD8D-B4EE4302B5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589" y="704961"/>
            <a:ext cx="8378714" cy="871592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4433-E831-2946-BCD6-DEBBCF50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5" y="1611589"/>
            <a:ext cx="6171543" cy="326231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6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1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tic.gs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c@gsu.edu" TargetMode="External"/><Relationship Id="rId4" Type="http://schemas.openxmlformats.org/officeDocument/2006/relationships/hyperlink" Target="https://gsu-hpc.slack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549F-45FE-C645-B181-201FFED9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1266443"/>
            <a:ext cx="8891752" cy="1241425"/>
          </a:xfrm>
        </p:spPr>
        <p:txBody>
          <a:bodyPr lIns="91440" tIns="45720" rIns="91440" bIns="45720" anchor="b"/>
          <a:lstStyle/>
          <a:p>
            <a:br>
              <a:rPr lang="en-US" dirty="0">
                <a:latin typeface="Century Gothic"/>
              </a:rPr>
            </a:br>
            <a:br>
              <a:rPr lang="en-US" dirty="0">
                <a:latin typeface="Century Gothic"/>
              </a:rPr>
            </a:br>
            <a:r>
              <a:rPr lang="en-US" dirty="0">
                <a:latin typeface="Century Gothic"/>
              </a:rPr>
              <a:t>Plotting with Python</a:t>
            </a:r>
            <a:br>
              <a:rPr lang="en-US" dirty="0"/>
            </a:br>
            <a:endParaRPr lang="en-US" dirty="0">
              <a:latin typeface="Century Gothi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6DB65-CA23-4D4D-B842-E53774BF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 sz="2400" b="1" dirty="0">
                <a:latin typeface="Century Gothic"/>
              </a:rPr>
              <a:t>A</a:t>
            </a:r>
            <a:r>
              <a:rPr lang="en-US" sz="2400" dirty="0">
                <a:latin typeface="Century Gothic"/>
              </a:rPr>
              <a:t>dvanced </a:t>
            </a:r>
            <a:r>
              <a:rPr lang="en-US" sz="2400" b="1" dirty="0">
                <a:latin typeface="Century Gothic"/>
              </a:rPr>
              <a:t>R</a:t>
            </a:r>
            <a:r>
              <a:rPr lang="en-US" sz="2400" dirty="0">
                <a:latin typeface="Century Gothic"/>
              </a:rPr>
              <a:t>esearch </a:t>
            </a:r>
            <a:r>
              <a:rPr lang="en-US" sz="2400" b="1" dirty="0">
                <a:latin typeface="Century Gothic"/>
              </a:rPr>
              <a:t>C</a:t>
            </a:r>
            <a:r>
              <a:rPr lang="en-US" sz="2400" dirty="0">
                <a:latin typeface="Century Gothic"/>
              </a:rPr>
              <a:t>omputing </a:t>
            </a:r>
            <a:br>
              <a:rPr lang="en-US" sz="2400" dirty="0">
                <a:latin typeface="Century Gothic"/>
              </a:rPr>
            </a:br>
            <a:r>
              <a:rPr lang="en-US" sz="2400" b="1" dirty="0">
                <a:latin typeface="Century Gothic"/>
              </a:rPr>
              <a:t>T</a:t>
            </a:r>
            <a:r>
              <a:rPr lang="en-US" sz="2400" dirty="0">
                <a:latin typeface="Century Gothic"/>
              </a:rPr>
              <a:t>echnology and </a:t>
            </a:r>
            <a:r>
              <a:rPr lang="en-US" sz="2400" b="1" dirty="0">
                <a:latin typeface="Century Gothic"/>
              </a:rPr>
              <a:t>I</a:t>
            </a:r>
            <a:r>
              <a:rPr lang="en-US" sz="2400" dirty="0">
                <a:latin typeface="Century Gothic"/>
              </a:rPr>
              <a:t>nnovation </a:t>
            </a:r>
            <a:r>
              <a:rPr lang="en-US" sz="2400" b="1" dirty="0">
                <a:latin typeface="Century Gothic"/>
              </a:rPr>
              <a:t>C</a:t>
            </a:r>
            <a:r>
              <a:rPr lang="en-US" sz="2400" dirty="0">
                <a:latin typeface="Century Gothic"/>
              </a:rPr>
              <a:t>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89AB2-7984-9946-B180-86642A0A7917}"/>
              </a:ext>
            </a:extLst>
          </p:cNvPr>
          <p:cNvSpPr txBox="1"/>
          <p:nvPr/>
        </p:nvSpPr>
        <p:spPr>
          <a:xfrm>
            <a:off x="67255" y="4388176"/>
            <a:ext cx="90789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entury Gothic"/>
              </a:rPr>
              <a:t>Web: https://arctic.gsu.edu     Email: arc@gsu.edu   Slack: gsu-hpc@slack.com</a:t>
            </a:r>
          </a:p>
          <a:p>
            <a:r>
              <a:rPr lang="en-US" sz="1800">
                <a:solidFill>
                  <a:schemeClr val="bg1"/>
                </a:solidFill>
                <a:latin typeface="Century Gothic"/>
              </a:rPr>
              <a:t>                                                             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B259E-0AA8-4C38-948D-B258D945F6BC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73335"/>
            <a:ext cx="6399820" cy="37475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Now we have a fancy calculator!</a:t>
            </a:r>
          </a:p>
          <a:p>
            <a:r>
              <a:rPr lang="en-US" sz="2400" dirty="0"/>
              <a:t>Add 2 and 5</a:t>
            </a:r>
          </a:p>
          <a:p>
            <a:r>
              <a:rPr lang="en-US" sz="2400" dirty="0"/>
              <a:t>Divide 10 by 4</a:t>
            </a:r>
          </a:p>
          <a:p>
            <a:r>
              <a:rPr lang="en-US" sz="2400" dirty="0"/>
              <a:t>How many times does 256 go into 1064?</a:t>
            </a:r>
          </a:p>
          <a:p>
            <a:r>
              <a:rPr lang="en-US" sz="2400" dirty="0"/>
              <a:t>What’s left over?</a:t>
            </a:r>
          </a:p>
          <a:p>
            <a:r>
              <a:rPr lang="en-US" sz="2400" dirty="0"/>
              <a:t>2 to the 10 power?</a:t>
            </a:r>
          </a:p>
          <a:p>
            <a:r>
              <a:rPr lang="en-US" sz="2400" dirty="0"/>
              <a:t>Multiply 1.1 by 3</a:t>
            </a:r>
          </a:p>
          <a:p>
            <a:pPr lvl="1"/>
            <a:r>
              <a:rPr lang="en-US" sz="2000" dirty="0"/>
              <a:t>is 3.3 == 1.1 * 3?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2" y="673335"/>
            <a:ext cx="7312701" cy="3747589"/>
          </a:xfrm>
        </p:spPr>
        <p:txBody>
          <a:bodyPr/>
          <a:lstStyle/>
          <a:p>
            <a:r>
              <a:rPr lang="en-US" dirty="0"/>
              <a:t>What values do the variables mass and age have after the following statements?</a:t>
            </a:r>
            <a:br>
              <a:rPr lang="en-US" dirty="0"/>
            </a:br>
            <a:r>
              <a:rPr lang="en-US" dirty="0"/>
              <a:t>	mass = 47.5</a:t>
            </a:r>
            <a:br>
              <a:rPr lang="en-US" dirty="0"/>
            </a:br>
            <a:r>
              <a:rPr lang="en-US" dirty="0"/>
              <a:t>	age = 122</a:t>
            </a:r>
            <a:br>
              <a:rPr lang="en-US" dirty="0"/>
            </a:br>
            <a:r>
              <a:rPr lang="en-US" dirty="0"/>
              <a:t>	mass = mass * 2.0</a:t>
            </a:r>
            <a:br>
              <a:rPr lang="en-US" dirty="0"/>
            </a:br>
            <a:r>
              <a:rPr lang="en-US" dirty="0"/>
              <a:t>	age = age 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3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2" y="673335"/>
            <a:ext cx="7312701" cy="3747589"/>
          </a:xfrm>
        </p:spPr>
        <p:txBody>
          <a:bodyPr/>
          <a:lstStyle/>
          <a:p>
            <a:r>
              <a:rPr lang="en-US" dirty="0"/>
              <a:t>Assigning values. What does this print out?</a:t>
            </a:r>
            <a:br>
              <a:rPr lang="en-US" dirty="0"/>
            </a:br>
            <a:r>
              <a:rPr lang="en-US" dirty="0"/>
              <a:t>	first, second = ‘Grace’, ‘Hopper’</a:t>
            </a:r>
            <a:br>
              <a:rPr lang="en-US" dirty="0"/>
            </a:br>
            <a:r>
              <a:rPr lang="en-US" dirty="0"/>
              <a:t>	third, fourth = second, first</a:t>
            </a:r>
            <a:br>
              <a:rPr lang="en-US" dirty="0"/>
            </a:br>
            <a:r>
              <a:rPr lang="en-US" dirty="0"/>
              <a:t>	print(third, fourth)</a:t>
            </a:r>
          </a:p>
          <a:p>
            <a:r>
              <a:rPr lang="en-US" dirty="0"/>
              <a:t>What types are the following variables?</a:t>
            </a:r>
            <a:br>
              <a:rPr lang="en-US" dirty="0"/>
            </a:br>
            <a:r>
              <a:rPr lang="en-US" dirty="0"/>
              <a:t>	planet = ‘Earth’</a:t>
            </a:r>
            <a:br>
              <a:rPr lang="en-US" dirty="0"/>
            </a:br>
            <a:r>
              <a:rPr lang="en-US" dirty="0"/>
              <a:t>	apples = 5</a:t>
            </a:r>
            <a:br>
              <a:rPr lang="en-US" dirty="0"/>
            </a:br>
            <a:r>
              <a:rPr lang="en-US" dirty="0"/>
              <a:t>	distance = 10.5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7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DA3D-0E01-EE08-B48C-0A1C1BF0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90748"/>
            <a:ext cx="8378714" cy="871592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4ED65F-DDD2-8561-27FD-EEDE976C5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275371"/>
              </p:ext>
            </p:extLst>
          </p:nvPr>
        </p:nvGraphicFramePr>
        <p:xfrm>
          <a:off x="382643" y="1162340"/>
          <a:ext cx="70120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67">
                  <a:extLst>
                    <a:ext uri="{9D8B030D-6E8A-4147-A177-3AD203B41FA5}">
                      <a16:colId xmlns:a16="http://schemas.microsoft.com/office/drawing/2014/main" val="2937538231"/>
                    </a:ext>
                  </a:extLst>
                </a:gridCol>
                <a:gridCol w="5502303">
                  <a:extLst>
                    <a:ext uri="{9D8B030D-6E8A-4147-A177-3AD203B41FA5}">
                      <a16:colId xmlns:a16="http://schemas.microsoft.com/office/drawing/2014/main" val="365331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4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 are 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4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greater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greater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less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8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less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is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9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6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9959-C219-FF21-392D-036ACDD7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D52514-954D-F45D-461D-DC4182781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53753"/>
              </p:ext>
            </p:extLst>
          </p:nvPr>
        </p:nvGraphicFramePr>
        <p:xfrm>
          <a:off x="382643" y="1141191"/>
          <a:ext cx="25457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89">
                  <a:extLst>
                    <a:ext uri="{9D8B030D-6E8A-4147-A177-3AD203B41FA5}">
                      <a16:colId xmlns:a16="http://schemas.microsoft.com/office/drawing/2014/main" val="2391283470"/>
                    </a:ext>
                  </a:extLst>
                </a:gridCol>
                <a:gridCol w="850489">
                  <a:extLst>
                    <a:ext uri="{9D8B030D-6E8A-4147-A177-3AD203B41FA5}">
                      <a16:colId xmlns:a16="http://schemas.microsoft.com/office/drawing/2014/main" val="575166278"/>
                    </a:ext>
                  </a:extLst>
                </a:gridCol>
                <a:gridCol w="844744">
                  <a:extLst>
                    <a:ext uri="{9D8B030D-6E8A-4147-A177-3AD203B41FA5}">
                      <a16:colId xmlns:a16="http://schemas.microsoft.com/office/drawing/2014/main" val="374194217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Not (!)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78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91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811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DAFC73-8F37-DDBF-1EE8-166EE7C0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19956"/>
              </p:ext>
            </p:extLst>
          </p:nvPr>
        </p:nvGraphicFramePr>
        <p:xfrm>
          <a:off x="382643" y="2571750"/>
          <a:ext cx="3208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46">
                  <a:extLst>
                    <a:ext uri="{9D8B030D-6E8A-4147-A177-3AD203B41FA5}">
                      <a16:colId xmlns:a16="http://schemas.microsoft.com/office/drawing/2014/main" val="852685155"/>
                    </a:ext>
                  </a:extLst>
                </a:gridCol>
                <a:gridCol w="346121">
                  <a:extLst>
                    <a:ext uri="{9D8B030D-6E8A-4147-A177-3AD203B41FA5}">
                      <a16:colId xmlns:a16="http://schemas.microsoft.com/office/drawing/2014/main" val="3410738047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val="1239830570"/>
                    </a:ext>
                  </a:extLst>
                </a:gridCol>
                <a:gridCol w="1635614">
                  <a:extLst>
                    <a:ext uri="{9D8B030D-6E8A-4147-A177-3AD203B41FA5}">
                      <a16:colId xmlns:a16="http://schemas.microsoft.com/office/drawing/2014/main" val="769020457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72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23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16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90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9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42807F-9A48-43AC-FDE3-2CC6E80F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5318"/>
              </p:ext>
            </p:extLst>
          </p:nvPr>
        </p:nvGraphicFramePr>
        <p:xfrm>
          <a:off x="4327871" y="1416945"/>
          <a:ext cx="3208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46">
                  <a:extLst>
                    <a:ext uri="{9D8B030D-6E8A-4147-A177-3AD203B41FA5}">
                      <a16:colId xmlns:a16="http://schemas.microsoft.com/office/drawing/2014/main" val="852685155"/>
                    </a:ext>
                  </a:extLst>
                </a:gridCol>
                <a:gridCol w="346121">
                  <a:extLst>
                    <a:ext uri="{9D8B030D-6E8A-4147-A177-3AD203B41FA5}">
                      <a16:colId xmlns:a16="http://schemas.microsoft.com/office/drawing/2014/main" val="3410738047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val="1239830570"/>
                    </a:ext>
                  </a:extLst>
                </a:gridCol>
                <a:gridCol w="1635614">
                  <a:extLst>
                    <a:ext uri="{9D8B030D-6E8A-4147-A177-3AD203B41FA5}">
                      <a16:colId xmlns:a16="http://schemas.microsoft.com/office/drawing/2014/main" val="769020457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72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23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16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90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3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Python - Truth Value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2" y="673335"/>
            <a:ext cx="7312701" cy="3747589"/>
          </a:xfrm>
        </p:spPr>
        <p:txBody>
          <a:bodyPr/>
          <a:lstStyle/>
          <a:p>
            <a:r>
              <a:rPr lang="en-US" sz="2400" dirty="0"/>
              <a:t>Most types will return a Boolean when used with comparison and logical operators</a:t>
            </a:r>
          </a:p>
          <a:p>
            <a:r>
              <a:rPr lang="en-US" sz="2400" dirty="0"/>
              <a:t>Object returns true UNLESS</a:t>
            </a:r>
          </a:p>
          <a:p>
            <a:pPr lvl="1"/>
            <a:r>
              <a:rPr lang="en-US" sz="2000" dirty="0"/>
              <a:t>__bool__() returns false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len</a:t>
            </a:r>
            <a:r>
              <a:rPr lang="en-US" sz="2000" dirty="0"/>
              <a:t>__() returns zero</a:t>
            </a:r>
          </a:p>
          <a:p>
            <a:r>
              <a:rPr lang="en-US" sz="2400" dirty="0"/>
              <a:t>Translation (False)</a:t>
            </a:r>
          </a:p>
          <a:p>
            <a:pPr lvl="1"/>
            <a:r>
              <a:rPr lang="en-US" sz="2000" dirty="0"/>
              <a:t>False, None</a:t>
            </a:r>
          </a:p>
          <a:p>
            <a:pPr lvl="1"/>
            <a:r>
              <a:rPr lang="en-US" sz="2000" dirty="0"/>
              <a:t>Zero of any numeric type (0, 0.0, 0j, Fraction(0, 1)</a:t>
            </a:r>
          </a:p>
          <a:p>
            <a:pPr lvl="1"/>
            <a:r>
              <a:rPr lang="en-US" sz="2000" dirty="0"/>
              <a:t>Empty Lists (this will come later)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0630-D6EA-CC46-E09A-AEE98D0F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2" y="269599"/>
            <a:ext cx="8378714" cy="871592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1033DE-E8E7-8DCE-6BFA-CE5B5B320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25953"/>
              </p:ext>
            </p:extLst>
          </p:nvPr>
        </p:nvGraphicFramePr>
        <p:xfrm>
          <a:off x="295132" y="1141191"/>
          <a:ext cx="6170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21">
                  <a:extLst>
                    <a:ext uri="{9D8B030D-6E8A-4147-A177-3AD203B41FA5}">
                      <a16:colId xmlns:a16="http://schemas.microsoft.com/office/drawing/2014/main" val="3564281552"/>
                    </a:ext>
                  </a:extLst>
                </a:gridCol>
                <a:gridCol w="4759191">
                  <a:extLst>
                    <a:ext uri="{9D8B030D-6E8A-4147-A177-3AD203B41FA5}">
                      <a16:colId xmlns:a16="http://schemas.microsoft.com/office/drawing/2014/main" val="50289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y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7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+ y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0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– y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7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 y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 y 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// y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x**y and assign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12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4F5C-779C-83BB-6A9E-F7F510E7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98699"/>
            <a:ext cx="8378714" cy="871592"/>
          </a:xfrm>
        </p:spPr>
        <p:txBody>
          <a:bodyPr/>
          <a:lstStyle/>
          <a:p>
            <a:r>
              <a:rPr lang="en-US" dirty="0"/>
              <a:t>More Types -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2BEB-37DB-C4A2-F01C-EFD92530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7" y="866231"/>
            <a:ext cx="6171543" cy="3898951"/>
          </a:xfrm>
        </p:spPr>
        <p:txBody>
          <a:bodyPr/>
          <a:lstStyle/>
          <a:p>
            <a:r>
              <a:rPr lang="en-US" sz="2400" dirty="0"/>
              <a:t>List</a:t>
            </a:r>
          </a:p>
          <a:p>
            <a:pPr lvl="1"/>
            <a:r>
              <a:rPr lang="en-US" sz="2000" dirty="0"/>
              <a:t>mutable sequence [ ] </a:t>
            </a:r>
          </a:p>
          <a:p>
            <a:r>
              <a:rPr lang="en-US" sz="2400" dirty="0"/>
              <a:t>tuple</a:t>
            </a:r>
          </a:p>
          <a:p>
            <a:pPr lvl="1"/>
            <a:r>
              <a:rPr lang="en-US" sz="2000" dirty="0"/>
              <a:t>immutable sequence ( )</a:t>
            </a:r>
          </a:p>
          <a:p>
            <a:r>
              <a:rPr lang="en-US" sz="2400" dirty="0"/>
              <a:t>range</a:t>
            </a:r>
          </a:p>
          <a:p>
            <a:pPr lvl="1"/>
            <a:r>
              <a:rPr lang="en-US" sz="2000" dirty="0"/>
              <a:t>immutable sequence of numbers</a:t>
            </a:r>
          </a:p>
          <a:p>
            <a:pPr lvl="1"/>
            <a:r>
              <a:rPr lang="en-US" sz="2000" dirty="0"/>
              <a:t>range(start, stop, step)</a:t>
            </a:r>
          </a:p>
          <a:p>
            <a:r>
              <a:rPr lang="en-US" sz="2400" dirty="0"/>
              <a:t>str</a:t>
            </a:r>
          </a:p>
          <a:p>
            <a:pPr lvl="1"/>
            <a:r>
              <a:rPr lang="en-US" sz="2000" dirty="0"/>
              <a:t>immutable sequence of Unicode characters “ “ or ‘ ‘</a:t>
            </a:r>
          </a:p>
        </p:txBody>
      </p:sp>
    </p:spTree>
    <p:extLst>
      <p:ext uri="{BB962C8B-B14F-4D97-AF65-F5344CB8AC3E}">
        <p14:creationId xmlns:p14="http://schemas.microsoft.com/office/powerpoint/2010/main" val="184452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31E8-4FD1-07F6-4469-2A3DB0B6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More Types -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A749-399F-DBC2-50A3-F220D0EE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4"/>
            <a:ext cx="6171543" cy="3262312"/>
          </a:xfrm>
        </p:spPr>
        <p:txBody>
          <a:bodyPr/>
          <a:lstStyle/>
          <a:p>
            <a:r>
              <a:rPr lang="en-US" dirty="0"/>
              <a:t>Two sequences put together</a:t>
            </a:r>
          </a:p>
          <a:p>
            <a:pPr lvl="1"/>
            <a:r>
              <a:rPr lang="en-US" dirty="0"/>
              <a:t>{ }</a:t>
            </a:r>
          </a:p>
          <a:p>
            <a:r>
              <a:rPr lang="en-US" dirty="0"/>
              <a:t>Key – Value pairs</a:t>
            </a:r>
          </a:p>
          <a:p>
            <a:r>
              <a:rPr lang="en-US" dirty="0"/>
              <a:t>{ “key”: value, “key2”: value } </a:t>
            </a:r>
          </a:p>
        </p:txBody>
      </p:sp>
    </p:spTree>
    <p:extLst>
      <p:ext uri="{BB962C8B-B14F-4D97-AF65-F5344CB8AC3E}">
        <p14:creationId xmlns:p14="http://schemas.microsoft.com/office/powerpoint/2010/main" val="36750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5E89-EA09-4954-5AE8-7F9EAE54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0"/>
            <a:ext cx="8378714" cy="871592"/>
          </a:xfrm>
        </p:spPr>
        <p:txBody>
          <a:bodyPr/>
          <a:lstStyle/>
          <a:p>
            <a:r>
              <a:rPr lang="en-US" sz="2800" dirty="0"/>
              <a:t>Sequence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6862D2-C7EB-A9D1-8080-E0DC935A1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31817"/>
              </p:ext>
            </p:extLst>
          </p:nvPr>
        </p:nvGraphicFramePr>
        <p:xfrm>
          <a:off x="382643" y="435796"/>
          <a:ext cx="7512106" cy="439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759">
                  <a:extLst>
                    <a:ext uri="{9D8B030D-6E8A-4147-A177-3AD203B41FA5}">
                      <a16:colId xmlns:a16="http://schemas.microsoft.com/office/drawing/2014/main" val="2099562976"/>
                    </a:ext>
                  </a:extLst>
                </a:gridCol>
                <a:gridCol w="5711347">
                  <a:extLst>
                    <a:ext uri="{9D8B030D-6E8A-4147-A177-3AD203B41FA5}">
                      <a16:colId xmlns:a16="http://schemas.microsoft.com/office/drawing/2014/main" val="4214579343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81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x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if an item of s is equal to x, else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2056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x not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 if item of s is equal to x, else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7540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s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concatenation of s and t (i.e. all elements of s and t in 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99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s *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s to itself n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1560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s[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ith</a:t>
                      </a:r>
                      <a:r>
                        <a:rPr lang="en-US" sz="1600" dirty="0"/>
                        <a:t> item of s. starts at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193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s[</a:t>
                      </a:r>
                      <a:r>
                        <a:rPr lang="en-US" sz="1600" dirty="0" err="1"/>
                        <a:t>i:j</a:t>
                      </a:r>
                      <a:r>
                        <a:rPr lang="en-US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items between index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 and j (doesn’t include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5867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s[</a:t>
                      </a:r>
                      <a:r>
                        <a:rPr lang="en-US" sz="1600" dirty="0" err="1"/>
                        <a:t>i:j:k</a:t>
                      </a:r>
                      <a:r>
                        <a:rPr lang="en-US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items between I and j stepped by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7122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length of s (number of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249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min(s)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smallest element of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779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/>
                        <a:t>max(s)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largest item of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381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s.count</a:t>
                      </a:r>
                      <a:r>
                        <a:rPr lang="en-US" sz="16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</a:t>
                      </a:r>
                      <a:r>
                        <a:rPr lang="en-US" sz="1600" dirty="0" err="1"/>
                        <a:t>occurences</a:t>
                      </a:r>
                      <a:r>
                        <a:rPr lang="en-US" sz="1600" dirty="0"/>
                        <a:t> of x in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513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s.index</a:t>
                      </a:r>
                      <a:r>
                        <a:rPr lang="en-US" sz="1600" dirty="0"/>
                        <a:t>(x[,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[, j]])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of first occurrence of x in s (optional: at or after I, before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1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9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2B72-E0E2-41B4-8950-B9750563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5" y="269599"/>
            <a:ext cx="8378714" cy="871592"/>
          </a:xfrm>
        </p:spPr>
        <p:txBody>
          <a:bodyPr lIns="91440" tIns="45720" rIns="91440" bIns="45720" anchor="t"/>
          <a:lstStyle/>
          <a:p>
            <a:r>
              <a:rPr lang="en-US" dirty="0"/>
              <a:t>Introduction to Python -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CCC1-0ECD-403C-AFC8-B08E4B01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1081377"/>
            <a:ext cx="6743043" cy="3792524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Century Gothic"/>
              </a:rPr>
              <a:t>Python 3.8+</a:t>
            </a:r>
          </a:p>
          <a:p>
            <a:r>
              <a:rPr lang="en-US" dirty="0">
                <a:latin typeface="Century Gothic"/>
              </a:rPr>
              <a:t>pip install </a:t>
            </a:r>
            <a:r>
              <a:rPr lang="en-US" dirty="0" err="1">
                <a:latin typeface="Century Gothic"/>
              </a:rPr>
              <a:t>numpy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pip install matplotlib</a:t>
            </a:r>
          </a:p>
          <a:p>
            <a:r>
              <a:rPr lang="en-US" dirty="0">
                <a:latin typeface="Century Gothic"/>
              </a:rPr>
              <a:t>pip install </a:t>
            </a:r>
            <a:r>
              <a:rPr lang="en-US" dirty="0" err="1">
                <a:latin typeface="Century Gothic"/>
              </a:rPr>
              <a:t>jupyter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pip install pandas</a:t>
            </a:r>
          </a:p>
          <a:p>
            <a:r>
              <a:rPr lang="en-US" dirty="0">
                <a:latin typeface="Century Gothic"/>
              </a:rPr>
              <a:t>Download </a:t>
            </a:r>
            <a:r>
              <a:rPr lang="en-US" dirty="0" err="1">
                <a:latin typeface="Century Gothic"/>
              </a:rPr>
              <a:t>gapminder</a:t>
            </a:r>
            <a:r>
              <a:rPr lang="en-US" dirty="0">
                <a:latin typeface="Century Gothic"/>
              </a:rPr>
              <a:t> dataset</a:t>
            </a:r>
          </a:p>
          <a:p>
            <a:pPr marL="0" indent="0">
              <a:buNone/>
            </a:pPr>
            <a:r>
              <a:rPr lang="en-US" sz="1800" dirty="0">
                <a:latin typeface="Century Gothic"/>
              </a:rPr>
              <a:t>https://</a:t>
            </a:r>
            <a:r>
              <a:rPr lang="en-US" sz="1800" dirty="0" err="1">
                <a:latin typeface="Century Gothic"/>
              </a:rPr>
              <a:t>swcarpentry.github.io</a:t>
            </a:r>
            <a:r>
              <a:rPr lang="en-US" sz="1800" dirty="0">
                <a:latin typeface="Century Gothic"/>
              </a:rPr>
              <a:t>/python-novice-</a:t>
            </a:r>
            <a:r>
              <a:rPr lang="en-US" sz="1800" dirty="0" err="1">
                <a:latin typeface="Century Gothic"/>
              </a:rPr>
              <a:t>gapminder</a:t>
            </a:r>
            <a:r>
              <a:rPr lang="en-US" sz="1800" dirty="0">
                <a:latin typeface="Century Gothic"/>
              </a:rPr>
              <a:t>/files/python-novice-</a:t>
            </a:r>
            <a:r>
              <a:rPr lang="en-US" sz="1800" dirty="0" err="1">
                <a:latin typeface="Century Gothic"/>
              </a:rPr>
              <a:t>gapminder</a:t>
            </a:r>
            <a:r>
              <a:rPr lang="en-US" sz="1800" dirty="0">
                <a:latin typeface="Century Gothic"/>
              </a:rPr>
              <a:t>-</a:t>
            </a:r>
            <a:r>
              <a:rPr lang="en-US" sz="1800" dirty="0" err="1">
                <a:latin typeface="Century Gothic"/>
              </a:rPr>
              <a:t>data.zip</a:t>
            </a:r>
            <a:endParaRPr lang="en-US" sz="1800" dirty="0">
              <a:latin typeface="Century Gothic"/>
            </a:endParaRPr>
          </a:p>
          <a:p>
            <a:endParaRPr lang="en-US" dirty="0"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AA9C-CA94-DCB3-EE09-0EFC1EB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6" y="2504882"/>
            <a:ext cx="2458243" cy="24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4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5BB9-7F9E-966D-4288-0285CE9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9" y="269599"/>
            <a:ext cx="8378714" cy="393663"/>
          </a:xfrm>
        </p:spPr>
        <p:txBody>
          <a:bodyPr/>
          <a:lstStyle/>
          <a:p>
            <a:r>
              <a:rPr lang="en-US" sz="2400" dirty="0"/>
              <a:t>More Sequence Operators - Mutable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085BDB-40E3-82F4-8FB6-6E29C22B1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39625"/>
              </p:ext>
            </p:extLst>
          </p:nvPr>
        </p:nvGraphicFramePr>
        <p:xfrm>
          <a:off x="333769" y="663262"/>
          <a:ext cx="617061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41">
                  <a:extLst>
                    <a:ext uri="{9D8B030D-6E8A-4147-A177-3AD203B41FA5}">
                      <a16:colId xmlns:a16="http://schemas.microsoft.com/office/drawing/2014/main" val="1402293678"/>
                    </a:ext>
                  </a:extLst>
                </a:gridCol>
                <a:gridCol w="4747571">
                  <a:extLst>
                    <a:ext uri="{9D8B030D-6E8A-4147-A177-3AD203B41FA5}">
                      <a16:colId xmlns:a16="http://schemas.microsoft.com/office/drawing/2014/main" val="4441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4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 of s is replaced by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i:j</a:t>
                      </a:r>
                      <a:r>
                        <a:rPr lang="en-US" dirty="0"/>
                        <a:t>] =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slice of s from I to j is replaced by t </a:t>
                      </a:r>
                    </a:p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(t) ==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(s[</a:t>
                      </a:r>
                      <a:r>
                        <a:rPr lang="en-US" dirty="0" err="1"/>
                        <a:t>i:j</a:t>
                      </a:r>
                      <a:r>
                        <a:rPr lang="en-US" dirty="0"/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0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 s[</a:t>
                      </a:r>
                      <a:r>
                        <a:rPr lang="en-US" dirty="0" err="1"/>
                        <a:t>i:j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i:j</a:t>
                      </a:r>
                      <a:r>
                        <a:rPr lang="en-US" dirty="0"/>
                        <a:t>] = 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s.append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appends x to the end of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7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s.clear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 s[:], not same as del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s.extend</a:t>
                      </a:r>
                      <a:r>
                        <a:rPr lang="en-US" dirty="0"/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 s with content of t (i.e. s+=t)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*=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s with it’s contents repeated n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9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s.insert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x into s at index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s.pop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at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and deletes from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s.remove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first item from s where 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2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3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78D-3802-197F-5D55-F78E500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02685"/>
            <a:ext cx="8378714" cy="87159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3CB3-D49E-CD61-041D-3605207F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3"/>
            <a:ext cx="7061346" cy="3921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a sequence of even numbers, from 0 to 100.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a sequence of odd numbers from 0 to 100.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 the list [‘a’, ‘b’, ‘c’, ‘d’, ‘e’]</a:t>
            </a:r>
            <a:br>
              <a:rPr lang="en-US" sz="2400" dirty="0"/>
            </a:br>
            <a:r>
              <a:rPr lang="en-US" sz="2400" dirty="0"/>
              <a:t>slice ‘a’, ‘c’, ‘e’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 the list [‘a’, ‘b’, ‘c’, ‘d’, ‘e’]</a:t>
            </a:r>
            <a:br>
              <a:rPr lang="en-US" sz="2400" dirty="0"/>
            </a:br>
            <a:r>
              <a:rPr lang="en-US" sz="2400" dirty="0"/>
              <a:t>slice ‘b’ and ‘d’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 the same list, return a list of ‘a’ and ‘e’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78D-3802-197F-5D55-F78E500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02685"/>
            <a:ext cx="8378714" cy="871592"/>
          </a:xfrm>
        </p:spPr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3CB3-D49E-CD61-041D-3605207F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3"/>
            <a:ext cx="7061346" cy="3921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use list(range(</a:t>
            </a:r>
            <a:r>
              <a:rPr lang="en-US" sz="2400" dirty="0" err="1"/>
              <a:t>i</a:t>
            </a:r>
            <a:r>
              <a:rPr lang="en-US" sz="2400" dirty="0"/>
              <a:t>, j, k)) to get a print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shift start from first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i</a:t>
            </a:r>
            <a:r>
              <a:rPr lang="en-US" sz="2400" dirty="0"/>
              <a:t> and j do not have to be 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i</a:t>
            </a:r>
            <a:r>
              <a:rPr lang="en-US" sz="2400" dirty="0"/>
              <a:t> or j can be defined without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use other operators inside slices or define another list directly from elements of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8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78D-3802-197F-5D55-F78E500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02685"/>
            <a:ext cx="8378714" cy="87159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3CB3-D49E-CD61-041D-3605207F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7032"/>
            <a:ext cx="7061346" cy="39211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range(0, 100, 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range(1, 100, 2)</a:t>
            </a:r>
          </a:p>
          <a:p>
            <a:pPr marL="0" indent="0">
              <a:buNone/>
            </a:pPr>
            <a:r>
              <a:rPr lang="en-US" dirty="0"/>
              <a:t>for 3-5: s = [‘a’, ‘b’, ‘c’, ‘d’, ‘e’]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s[::2]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s[1::2]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[s[0] + s[-1]] or s[::</a:t>
            </a:r>
            <a:r>
              <a:rPr lang="en-US" dirty="0" err="1"/>
              <a:t>len</a:t>
            </a:r>
            <a:r>
              <a:rPr lang="en-US" dirty="0"/>
              <a:t>(s)-1]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BCBD-D232-2262-ECBB-C85D381F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E782-97F9-3E00-052D-D8B297EF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1141191"/>
            <a:ext cx="6938996" cy="3262312"/>
          </a:xfrm>
        </p:spPr>
        <p:txBody>
          <a:bodyPr/>
          <a:lstStyle/>
          <a:p>
            <a:r>
              <a:rPr lang="en-US" sz="2400" dirty="0"/>
              <a:t>python normally completes sequentially</a:t>
            </a:r>
          </a:p>
          <a:p>
            <a:r>
              <a:rPr lang="en-US" sz="2400" dirty="0"/>
              <a:t>however, programs aren’t linear</a:t>
            </a:r>
          </a:p>
          <a:p>
            <a:r>
              <a:rPr lang="en-US" sz="2400" dirty="0"/>
              <a:t>what executes?</a:t>
            </a:r>
          </a:p>
          <a:p>
            <a:pPr lvl="1"/>
            <a:r>
              <a:rPr lang="en-US" sz="2000" dirty="0"/>
              <a:t>if … </a:t>
            </a:r>
            <a:r>
              <a:rPr lang="en-US" sz="2000" dirty="0" err="1"/>
              <a:t>elif</a:t>
            </a:r>
            <a:r>
              <a:rPr lang="en-US" sz="2000" dirty="0"/>
              <a:t> … else</a:t>
            </a:r>
          </a:p>
          <a:p>
            <a:r>
              <a:rPr lang="en-US" sz="2400" dirty="0"/>
              <a:t>Repeating over and over</a:t>
            </a:r>
          </a:p>
          <a:p>
            <a:pPr lvl="1"/>
            <a:r>
              <a:rPr lang="en-US" sz="2000" dirty="0"/>
              <a:t>while …</a:t>
            </a:r>
          </a:p>
          <a:p>
            <a:pPr lvl="1"/>
            <a:r>
              <a:rPr lang="en-US" sz="2000" dirty="0"/>
              <a:t>for 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10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441-873C-CD1A-E71B-C4BA7E07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Conditional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C8FF-EE1F-7891-B91D-F589D19A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1341132"/>
            <a:ext cx="6171543" cy="3436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Boolean:</a:t>
            </a:r>
          </a:p>
          <a:p>
            <a:pPr marL="0" indent="0">
              <a:buNone/>
            </a:pPr>
            <a:r>
              <a:rPr lang="en-US" dirty="0"/>
              <a:t>	do this if true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Boolean:</a:t>
            </a:r>
          </a:p>
          <a:p>
            <a:pPr marL="0" indent="0">
              <a:buNone/>
            </a:pPr>
            <a:r>
              <a:rPr lang="en-US" dirty="0"/>
              <a:t>	do this if first not true and this 	one true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do this if nothing is true</a:t>
            </a:r>
          </a:p>
        </p:txBody>
      </p:sp>
    </p:spTree>
    <p:extLst>
      <p:ext uri="{BB962C8B-B14F-4D97-AF65-F5344CB8AC3E}">
        <p14:creationId xmlns:p14="http://schemas.microsoft.com/office/powerpoint/2010/main" val="228423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D41-849E-A24A-D276-E8589A1A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0" y="222003"/>
            <a:ext cx="8535977" cy="871592"/>
          </a:xfrm>
        </p:spPr>
        <p:txBody>
          <a:bodyPr/>
          <a:lstStyle/>
          <a:p>
            <a:r>
              <a:rPr lang="en-US" dirty="0"/>
              <a:t>Python Truth Value Testing (truthiness)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DBBE-4F60-120B-963C-3909B531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74" y="940594"/>
            <a:ext cx="7252703" cy="3785952"/>
          </a:xfrm>
        </p:spPr>
        <p:txBody>
          <a:bodyPr/>
          <a:lstStyle/>
          <a:p>
            <a:r>
              <a:rPr lang="en-US" dirty="0"/>
              <a:t>Any object is considered true unless:</a:t>
            </a:r>
          </a:p>
          <a:p>
            <a:pPr lvl="1"/>
            <a:r>
              <a:rPr lang="en-US" dirty="0"/>
              <a:t>__bool__ method returns False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 method returns zero</a:t>
            </a:r>
          </a:p>
          <a:p>
            <a:r>
              <a:rPr lang="en-US" dirty="0"/>
              <a:t>Built in objects that are false</a:t>
            </a:r>
          </a:p>
          <a:p>
            <a:pPr lvl="1"/>
            <a:r>
              <a:rPr lang="en-US" dirty="0"/>
              <a:t>None, False</a:t>
            </a:r>
          </a:p>
          <a:p>
            <a:pPr lvl="1"/>
            <a:r>
              <a:rPr lang="en-US" dirty="0"/>
              <a:t>zero of any numeric type</a:t>
            </a:r>
          </a:p>
          <a:p>
            <a:pPr lvl="2"/>
            <a:r>
              <a:rPr lang="en-US" dirty="0"/>
              <a:t>0, 0.0, 0j, Decimal(0), Fraction(0, 1)</a:t>
            </a:r>
          </a:p>
          <a:p>
            <a:pPr lvl="1"/>
            <a:r>
              <a:rPr lang="en-US" dirty="0"/>
              <a:t>empty sequences</a:t>
            </a:r>
          </a:p>
          <a:p>
            <a:pPr lvl="2"/>
            <a:r>
              <a:rPr lang="en-US" dirty="0"/>
              <a:t>‘’, (), [], {}, set(), range(0)</a:t>
            </a:r>
          </a:p>
        </p:txBody>
      </p:sp>
    </p:spTree>
    <p:extLst>
      <p:ext uri="{BB962C8B-B14F-4D97-AF65-F5344CB8AC3E}">
        <p14:creationId xmlns:p14="http://schemas.microsoft.com/office/powerpoint/2010/main" val="423682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D6C0-3915-BE84-15A0-DA15B2E4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176927"/>
            <a:ext cx="8378714" cy="653760"/>
          </a:xfrm>
        </p:spPr>
        <p:txBody>
          <a:bodyPr/>
          <a:lstStyle/>
          <a:p>
            <a:r>
              <a:rPr lang="en-US" dirty="0"/>
              <a:t>Repeating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E6E8-6F3A-D881-22DB-51C934BA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1122191"/>
            <a:ext cx="7203013" cy="3844381"/>
          </a:xfrm>
        </p:spPr>
        <p:txBody>
          <a:bodyPr/>
          <a:lstStyle/>
          <a:p>
            <a:r>
              <a:rPr lang="en-US" dirty="0"/>
              <a:t>while x:</a:t>
            </a:r>
          </a:p>
          <a:p>
            <a:pPr lvl="1"/>
            <a:r>
              <a:rPr lang="en-US" dirty="0"/>
              <a:t>Does something as long as x evaluates as true</a:t>
            </a:r>
          </a:p>
          <a:p>
            <a:r>
              <a:rPr lang="en-US" dirty="0"/>
              <a:t>for item in s:</a:t>
            </a:r>
          </a:p>
          <a:p>
            <a:pPr lvl="1"/>
            <a:r>
              <a:rPr lang="en-US" dirty="0"/>
              <a:t>repeats operation for every element (item) of s</a:t>
            </a:r>
          </a:p>
          <a:p>
            <a:r>
              <a:rPr lang="en-US" dirty="0"/>
              <a:t>Controlling execution in loops</a:t>
            </a:r>
          </a:p>
          <a:p>
            <a:pPr lvl="1"/>
            <a:r>
              <a:rPr lang="en-US" dirty="0"/>
              <a:t>skip this iteration: continue</a:t>
            </a:r>
          </a:p>
          <a:p>
            <a:pPr lvl="1"/>
            <a:r>
              <a:rPr lang="en-US" dirty="0"/>
              <a:t>stop iterating: break</a:t>
            </a:r>
          </a:p>
        </p:txBody>
      </p:sp>
    </p:spTree>
    <p:extLst>
      <p:ext uri="{BB962C8B-B14F-4D97-AF65-F5344CB8AC3E}">
        <p14:creationId xmlns:p14="http://schemas.microsoft.com/office/powerpoint/2010/main" val="283230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5F3D-2ECF-EBA7-16F0-DC02FA8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144730"/>
            <a:ext cx="8378714" cy="871592"/>
          </a:xfrm>
        </p:spPr>
        <p:txBody>
          <a:bodyPr/>
          <a:lstStyle/>
          <a:p>
            <a:r>
              <a:rPr lang="en-US" sz="3200" dirty="0"/>
              <a:t>Moving to editing and executing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4261-90A2-E904-F198-3283C20B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84310"/>
            <a:ext cx="7138619" cy="4314459"/>
          </a:xfrm>
        </p:spPr>
        <p:txBody>
          <a:bodyPr/>
          <a:lstStyle/>
          <a:p>
            <a:r>
              <a:rPr lang="en-US" dirty="0"/>
              <a:t>Code editors</a:t>
            </a:r>
          </a:p>
          <a:p>
            <a:pPr lvl="1"/>
            <a:r>
              <a:rPr lang="en-US" sz="2000" dirty="0"/>
              <a:t>Visual Studio Code</a:t>
            </a:r>
          </a:p>
          <a:p>
            <a:pPr lvl="1"/>
            <a:r>
              <a:rPr lang="en-US" sz="2000" dirty="0"/>
              <a:t>notepad++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BCC9F-14BE-4B1C-18C3-C5853C6C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21" y="745399"/>
            <a:ext cx="5497679" cy="2204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83CC1-6D17-646E-B1B9-4C1D7732B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47"/>
          <a:stretch/>
        </p:blipFill>
        <p:spPr>
          <a:xfrm>
            <a:off x="382643" y="3010721"/>
            <a:ext cx="5288669" cy="1500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6691E-1245-53C4-426B-5A694486C9F0}"/>
              </a:ext>
            </a:extLst>
          </p:cNvPr>
          <p:cNvSpPr txBox="1"/>
          <p:nvPr/>
        </p:nvSpPr>
        <p:spPr>
          <a:xfrm>
            <a:off x="437606" y="4650377"/>
            <a:ext cx="7083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9A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python3 ./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9A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path_to_file.py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9A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6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2C8-75AE-0D65-8742-59B0DF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More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443D-6C0A-7C8C-021B-9B76B574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1141190"/>
            <a:ext cx="7200346" cy="3822695"/>
          </a:xfrm>
        </p:spPr>
        <p:txBody>
          <a:bodyPr/>
          <a:lstStyle/>
          <a:p>
            <a:r>
              <a:rPr lang="en-US" dirty="0"/>
              <a:t>Print the first 10 natural numbers using a while loop (while </a:t>
            </a:r>
            <a:r>
              <a:rPr lang="en-US" dirty="0" err="1"/>
              <a:t>cond</a:t>
            </a:r>
            <a:r>
              <a:rPr lang="en-US" dirty="0"/>
              <a:t>: print(…))</a:t>
            </a:r>
          </a:p>
          <a:p>
            <a:r>
              <a:rPr lang="en-US" dirty="0"/>
              <a:t>Count the total number of digits in 299,792,458.</a:t>
            </a:r>
          </a:p>
          <a:p>
            <a:r>
              <a:rPr lang="en-US" dirty="0"/>
              <a:t>Calculate the sum of all numbers from 1 to 60</a:t>
            </a:r>
          </a:p>
          <a:p>
            <a:r>
              <a:rPr lang="en-US" dirty="0"/>
              <a:t>Display the first 10 numbers of the Fibonacci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2B72-E0E2-41B4-8950-B9750563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5" y="269599"/>
            <a:ext cx="8378714" cy="871592"/>
          </a:xfrm>
        </p:spPr>
        <p:txBody>
          <a:bodyPr lIns="91440" tIns="45720" rIns="91440" bIns="45720" anchor="t"/>
          <a:lstStyle/>
          <a:p>
            <a:r>
              <a:rPr lang="en-US" dirty="0"/>
              <a:t>Introduction to Python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CCC1-0ECD-403C-AFC8-B08E4B01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1081377"/>
            <a:ext cx="6743043" cy="3792524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Century Gothic"/>
              </a:rPr>
              <a:t>What is python?</a:t>
            </a:r>
          </a:p>
          <a:p>
            <a:r>
              <a:rPr lang="en-US" dirty="0">
                <a:latin typeface="Century Gothic"/>
              </a:rPr>
              <a:t>Built in types and their operators</a:t>
            </a:r>
          </a:p>
          <a:p>
            <a:pPr lvl="1"/>
            <a:r>
              <a:rPr lang="en-US" dirty="0">
                <a:latin typeface="Century Gothic"/>
              </a:rPr>
              <a:t>Single value</a:t>
            </a:r>
          </a:p>
          <a:p>
            <a:pPr lvl="1"/>
            <a:r>
              <a:rPr lang="en-US" dirty="0">
                <a:latin typeface="Century Gothic"/>
              </a:rPr>
              <a:t>Multiple value</a:t>
            </a:r>
          </a:p>
          <a:p>
            <a:r>
              <a:rPr lang="en-US" dirty="0">
                <a:latin typeface="Century Gothic"/>
              </a:rPr>
              <a:t>Control Structures</a:t>
            </a:r>
          </a:p>
          <a:p>
            <a:r>
              <a:rPr lang="en-US" dirty="0">
                <a:latin typeface="Century Gothic"/>
              </a:rPr>
              <a:t>Methods and Classes</a:t>
            </a:r>
          </a:p>
          <a:p>
            <a:r>
              <a:rPr lang="en-US" dirty="0">
                <a:latin typeface="Century Gothic"/>
              </a:rPr>
              <a:t>Programming Principles</a:t>
            </a:r>
          </a:p>
          <a:p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964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2D8-4E54-77B1-A6CE-8707A749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156321"/>
            <a:ext cx="8378714" cy="871592"/>
          </a:xfrm>
        </p:spPr>
        <p:txBody>
          <a:bodyPr/>
          <a:lstStyle/>
          <a:p>
            <a:r>
              <a:rPr lang="en-US" dirty="0"/>
              <a:t>Summary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BD8-8746-0ECD-E69D-97C5E016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4"/>
            <a:ext cx="6171543" cy="2207555"/>
          </a:xfrm>
        </p:spPr>
        <p:txBody>
          <a:bodyPr/>
          <a:lstStyle/>
          <a:p>
            <a:r>
              <a:rPr lang="en-US" dirty="0"/>
              <a:t>What types are available…</a:t>
            </a:r>
          </a:p>
          <a:p>
            <a:r>
              <a:rPr lang="en-US" dirty="0"/>
              <a:t>What you can do with them…</a:t>
            </a:r>
          </a:p>
          <a:p>
            <a:r>
              <a:rPr lang="en-US" dirty="0"/>
              <a:t>How to do it…</a:t>
            </a:r>
          </a:p>
          <a:p>
            <a:r>
              <a:rPr lang="en-US" dirty="0"/>
              <a:t>Control what gets done…</a:t>
            </a:r>
          </a:p>
        </p:txBody>
      </p:sp>
    </p:spTree>
    <p:extLst>
      <p:ext uri="{BB962C8B-B14F-4D97-AF65-F5344CB8AC3E}">
        <p14:creationId xmlns:p14="http://schemas.microsoft.com/office/powerpoint/2010/main" val="408635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CAA4-29B5-8A12-7303-5F7333BF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Writing reusable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2093-CD04-269B-9D87-7D19A6B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4"/>
            <a:ext cx="6171543" cy="3262312"/>
          </a:xfrm>
        </p:spPr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`def </a:t>
            </a:r>
            <a:r>
              <a:rPr lang="en-US" dirty="0" err="1"/>
              <a:t>method_name</a:t>
            </a:r>
            <a:r>
              <a:rPr lang="en-US" dirty="0"/>
              <a:t>(inputs)`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E1AA1-8FDB-5A2C-E59F-6B275B26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3" y="1964213"/>
            <a:ext cx="5756900" cy="29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0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94A7-73BE-AC9C-94CB-22BB2878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Using reusable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E6E3-9833-2F22-38CF-97A617BD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51" y="940594"/>
            <a:ext cx="6171543" cy="3262312"/>
          </a:xfrm>
        </p:spPr>
        <p:txBody>
          <a:bodyPr/>
          <a:lstStyle/>
          <a:p>
            <a:r>
              <a:rPr lang="en-US" dirty="0"/>
              <a:t>import x [as rename]</a:t>
            </a:r>
          </a:p>
          <a:p>
            <a:r>
              <a:rPr lang="en-US" dirty="0"/>
              <a:t>from x import 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E860F-4D84-6542-E630-E710022B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3" y="2280683"/>
            <a:ext cx="7772400" cy="19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3940-F4FD-0829-A803-B69ED2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83A2-3C5B-DE0D-9645-6B8719DC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3"/>
            <a:ext cx="7226471" cy="3984103"/>
          </a:xfrm>
        </p:spPr>
        <p:txBody>
          <a:bodyPr/>
          <a:lstStyle/>
          <a:p>
            <a:r>
              <a:rPr lang="en-US" dirty="0"/>
              <a:t>Create methods for the previous exercises that can take an input…</a:t>
            </a:r>
          </a:p>
          <a:p>
            <a:pPr lvl="1"/>
            <a:r>
              <a:rPr lang="en-US" dirty="0"/>
              <a:t>Print the first n natural numbers using a while loop</a:t>
            </a:r>
          </a:p>
          <a:p>
            <a:pPr lvl="1"/>
            <a:r>
              <a:rPr lang="en-US" dirty="0"/>
              <a:t>Count the total number of digits in a number.</a:t>
            </a:r>
          </a:p>
          <a:p>
            <a:pPr lvl="1"/>
            <a:r>
              <a:rPr lang="en-US" dirty="0"/>
              <a:t>Calculate the sum of all numbers from 1 to n</a:t>
            </a:r>
          </a:p>
          <a:p>
            <a:pPr lvl="1"/>
            <a:r>
              <a:rPr lang="en-US" dirty="0"/>
              <a:t>Display the first n numbers of the Fibonacci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49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49F7-98F5-E415-0A0F-E74DFE4A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130196"/>
            <a:ext cx="8378714" cy="87159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6877-7305-8B0D-7319-1F2D5A43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C2DEF-F05F-31D4-4604-347E91AD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74" y="1199540"/>
            <a:ext cx="4361543" cy="2589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24E60-6ED6-402A-DBE4-3EB6CFD2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68" y="0"/>
            <a:ext cx="34509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2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13C-0147-10C7-E26C-DE70FFC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8785"/>
            <a:ext cx="8378714" cy="871592"/>
          </a:xfrm>
        </p:spPr>
        <p:txBody>
          <a:bodyPr/>
          <a:lstStyle/>
          <a:p>
            <a:r>
              <a:rPr lang="en-US" dirty="0"/>
              <a:t>Working with Data: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705B-2742-F254-8B34-C7025095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61229"/>
            <a:ext cx="7235645" cy="4249818"/>
          </a:xfrm>
        </p:spPr>
        <p:txBody>
          <a:bodyPr/>
          <a:lstStyle/>
          <a:p>
            <a:r>
              <a:rPr lang="en-US" sz="2400" dirty="0"/>
              <a:t>Pandas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sz="2000" dirty="0"/>
              <a:t>2 - dimensional table</a:t>
            </a:r>
          </a:p>
          <a:p>
            <a:pPr lvl="1"/>
            <a:r>
              <a:rPr lang="en-US" sz="2000" dirty="0"/>
              <a:t>columns have names</a:t>
            </a:r>
          </a:p>
          <a:p>
            <a:r>
              <a:rPr lang="en-US" sz="2400" dirty="0"/>
              <a:t>importing data</a:t>
            </a:r>
          </a:p>
          <a:p>
            <a:pPr lvl="1"/>
            <a:r>
              <a:rPr lang="en-US" sz="2000" dirty="0" err="1"/>
              <a:t>read_csv</a:t>
            </a:r>
            <a:r>
              <a:rPr lang="en-US" sz="2000" dirty="0"/>
              <a:t>(“</a:t>
            </a:r>
            <a:r>
              <a:rPr lang="en-US" sz="2000" dirty="0" err="1"/>
              <a:t>path_to_file.csv</a:t>
            </a:r>
            <a:r>
              <a:rPr lang="en-US" sz="2000" dirty="0"/>
              <a:t>”, </a:t>
            </a:r>
            <a:r>
              <a:rPr lang="en-US" sz="2000" dirty="0" err="1"/>
              <a:t>index_col</a:t>
            </a:r>
            <a:r>
              <a:rPr lang="en-US" sz="2000" dirty="0"/>
              <a:t>=‘string’)</a:t>
            </a:r>
          </a:p>
          <a:p>
            <a:pPr lvl="1"/>
            <a:r>
              <a:rPr lang="en-US" sz="2000" dirty="0"/>
              <a:t>index: Column that describes each row</a:t>
            </a:r>
          </a:p>
          <a:p>
            <a:r>
              <a:rPr lang="en-US" sz="2400" dirty="0" err="1"/>
              <a:t>DataFrame.info</a:t>
            </a:r>
            <a:r>
              <a:rPr lang="en-US" sz="2400" dirty="0"/>
              <a:t>() to get information on columns</a:t>
            </a:r>
          </a:p>
          <a:p>
            <a:pPr lvl="1"/>
            <a:r>
              <a:rPr lang="en-US" sz="2000" dirty="0" err="1"/>
              <a:t>DataFrame.columns</a:t>
            </a:r>
            <a:r>
              <a:rPr lang="en-US" sz="2000" dirty="0"/>
              <a:t> stores columns as list</a:t>
            </a:r>
          </a:p>
          <a:p>
            <a:pPr lvl="1"/>
            <a:r>
              <a:rPr lang="en-US" sz="2000" dirty="0" err="1"/>
              <a:t>DataFrame.T</a:t>
            </a:r>
            <a:r>
              <a:rPr lang="en-US" sz="2000" dirty="0"/>
              <a:t> to transpose</a:t>
            </a:r>
          </a:p>
          <a:p>
            <a:pPr lvl="1"/>
            <a:r>
              <a:rPr lang="en-US" sz="2000" dirty="0" err="1"/>
              <a:t>DataFrame.describe</a:t>
            </a:r>
            <a:r>
              <a:rPr lang="en-US" sz="2000" dirty="0"/>
              <a:t>() returns summary stats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785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13C-0147-10C7-E26C-DE70FFC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8785"/>
            <a:ext cx="8378714" cy="871592"/>
          </a:xfrm>
        </p:spPr>
        <p:txBody>
          <a:bodyPr/>
          <a:lstStyle/>
          <a:p>
            <a:r>
              <a:rPr lang="en-US" dirty="0"/>
              <a:t>More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705B-2742-F254-8B34-C7025095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61229"/>
            <a:ext cx="7235645" cy="4249818"/>
          </a:xfrm>
        </p:spPr>
        <p:txBody>
          <a:bodyPr/>
          <a:lstStyle/>
          <a:p>
            <a:r>
              <a:rPr lang="en-US" sz="2400" dirty="0" err="1"/>
              <a:t>DataFrame.loc</a:t>
            </a:r>
            <a:r>
              <a:rPr lang="en-US" sz="2400" dirty="0"/>
              <a:t>[…, …]</a:t>
            </a:r>
          </a:p>
          <a:p>
            <a:pPr lvl="1"/>
            <a:r>
              <a:rPr lang="en-US" sz="2000" dirty="0"/>
              <a:t>selects values by their label</a:t>
            </a:r>
          </a:p>
          <a:p>
            <a:pPr lvl="1"/>
            <a:r>
              <a:rPr lang="en-US" sz="2000" dirty="0"/>
              <a:t>can be sliced with :</a:t>
            </a:r>
          </a:p>
          <a:p>
            <a:r>
              <a:rPr lang="en-US" sz="2400" dirty="0" err="1"/>
              <a:t>DataFrame.iloc</a:t>
            </a:r>
            <a:r>
              <a:rPr lang="en-US" sz="2400" dirty="0"/>
              <a:t>[…, …] gets integer location</a:t>
            </a:r>
          </a:p>
          <a:p>
            <a:r>
              <a:rPr lang="en-US" sz="2400" dirty="0"/>
              <a:t>Can use comparisons to get array of Booleans (called a mask)</a:t>
            </a:r>
          </a:p>
          <a:p>
            <a:pPr lvl="1"/>
            <a:r>
              <a:rPr lang="en-US" sz="2000" dirty="0"/>
              <a:t>Can use mask as a slice to get values</a:t>
            </a:r>
          </a:p>
          <a:p>
            <a:r>
              <a:rPr lang="en-US" sz="2400" dirty="0"/>
              <a:t>Aggregate on these values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dir</a:t>
            </a:r>
            <a:r>
              <a:rPr lang="en-US" sz="2400" dirty="0"/>
              <a:t>(</a:t>
            </a:r>
            <a:r>
              <a:rPr lang="en-US" sz="2400" dirty="0" err="1"/>
              <a:t>DataFrame</a:t>
            </a:r>
            <a:r>
              <a:rPr lang="en-US" sz="2400" dirty="0"/>
              <a:t>) to see all functions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008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13C-0147-10C7-E26C-DE70FFC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8785"/>
            <a:ext cx="8378714" cy="871592"/>
          </a:xfrm>
        </p:spPr>
        <p:txBody>
          <a:bodyPr/>
          <a:lstStyle/>
          <a:p>
            <a:r>
              <a:rPr lang="en-US" dirty="0"/>
              <a:t>Pandas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705B-2742-F254-8B34-C7025095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61229"/>
            <a:ext cx="7235645" cy="4249818"/>
          </a:xfrm>
        </p:spPr>
        <p:txBody>
          <a:bodyPr/>
          <a:lstStyle/>
          <a:p>
            <a:r>
              <a:rPr lang="en-US" sz="2400" dirty="0"/>
              <a:t>Load the </a:t>
            </a:r>
            <a:r>
              <a:rPr lang="en-US" sz="2400" dirty="0" err="1"/>
              <a:t>gapminder</a:t>
            </a:r>
            <a:r>
              <a:rPr lang="en-US" sz="2400" dirty="0"/>
              <a:t> dataset for Europe</a:t>
            </a:r>
          </a:p>
          <a:p>
            <a:r>
              <a:rPr lang="en-US" sz="2400" dirty="0"/>
              <a:t>GDP per capita for all countries in 1982</a:t>
            </a:r>
          </a:p>
          <a:p>
            <a:r>
              <a:rPr lang="en-US" sz="2400" dirty="0"/>
              <a:t>GDP per capita for Denmark for all years</a:t>
            </a:r>
          </a:p>
          <a:p>
            <a:r>
              <a:rPr lang="en-US" sz="2400" dirty="0"/>
              <a:t>GDP per capita for all countries for years after 1985</a:t>
            </a:r>
          </a:p>
          <a:p>
            <a:r>
              <a:rPr lang="en-US" sz="2400" dirty="0"/>
              <a:t>GDP per capita for each country in 2007 as a multiple of GDP per capita for that country in 1952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240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F0E-72DD-DF18-0669-A9FB16AE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188978"/>
            <a:ext cx="8378714" cy="871592"/>
          </a:xfrm>
        </p:spPr>
        <p:txBody>
          <a:bodyPr/>
          <a:lstStyle/>
          <a:p>
            <a:r>
              <a:rPr lang="en-US" dirty="0"/>
              <a:t>Visualizing Data: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BD65-2BEA-173F-CE27-EEA17A6F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801692"/>
            <a:ext cx="6171543" cy="3998908"/>
          </a:xfrm>
        </p:spPr>
        <p:txBody>
          <a:bodyPr/>
          <a:lstStyle/>
          <a:p>
            <a:pPr lvl="1"/>
            <a:r>
              <a:rPr lang="en-US" dirty="0"/>
              <a:t>Can get data from an array and create multiple plots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4EB1C-31AF-B934-58D3-A44F2790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6" y="1902624"/>
            <a:ext cx="2088888" cy="296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F9EBA-EC41-AD22-0FEC-FEAEAAB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43" y="1902624"/>
            <a:ext cx="3156075" cy="23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9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13C-0147-10C7-E26C-DE70FFC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8785"/>
            <a:ext cx="8378714" cy="871592"/>
          </a:xfrm>
        </p:spPr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705B-2742-F254-8B34-C7025095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61229"/>
            <a:ext cx="7235645" cy="4249818"/>
          </a:xfrm>
        </p:spPr>
        <p:txBody>
          <a:bodyPr/>
          <a:lstStyle/>
          <a:p>
            <a:r>
              <a:rPr lang="en-US" dirty="0"/>
              <a:t>Python plotting library can show inline graphs with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CA17-EFA3-D924-8B21-BE7A641D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10" y="1198843"/>
            <a:ext cx="3028747" cy="38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C2BE-A9D6-67E8-5EF2-3B8100F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4970-DEEE-CE76-8DB3-888464E5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3"/>
            <a:ext cx="7131340" cy="3933307"/>
          </a:xfrm>
        </p:spPr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Extend by writing in python or 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Write extensions in Python or C</a:t>
            </a:r>
          </a:p>
          <a:p>
            <a:pPr lvl="1"/>
            <a:r>
              <a:rPr lang="en-US" dirty="0"/>
              <a:t>Automated Memory Management</a:t>
            </a:r>
          </a:p>
          <a:p>
            <a:pPr lvl="1"/>
            <a:r>
              <a:rPr lang="en-US" dirty="0"/>
              <a:t>Simple Syntax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Slower than alternatives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57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7A-12DE-4CBB-8FEE-C0489E45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entury Gothic"/>
              </a:rPr>
              <a:t>Q &amp; 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A13-88F5-4121-8501-EE8A8BBC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entury Gothic"/>
              </a:rPr>
              <a:t>Contact us</a:t>
            </a:r>
            <a:endParaRPr lang="en-US" dirty="0"/>
          </a:p>
          <a:p>
            <a:pPr lvl="1"/>
            <a:r>
              <a:rPr lang="en-US" dirty="0">
                <a:latin typeface="Century Gothic"/>
                <a:hlinkClick r:id="rId3"/>
              </a:rPr>
              <a:t>https://arctic.gsu.edu</a:t>
            </a:r>
            <a:endParaRPr lang="en-US" dirty="0">
              <a:latin typeface="Century Gothic"/>
            </a:endParaRPr>
          </a:p>
          <a:p>
            <a:pPr lvl="1"/>
            <a:r>
              <a:rPr lang="en-US" dirty="0">
                <a:latin typeface="Century Gothic"/>
                <a:hlinkClick r:id="rId4"/>
              </a:rPr>
              <a:t>https://gsu-hpc.slack.com</a:t>
            </a:r>
            <a:endParaRPr lang="en-US" dirty="0">
              <a:latin typeface="Century Gothic"/>
            </a:endParaRPr>
          </a:p>
          <a:p>
            <a:pPr lvl="1"/>
            <a:r>
              <a:rPr lang="en-US" dirty="0">
                <a:latin typeface="Century Gothic"/>
                <a:hlinkClick r:id="rId5"/>
              </a:rPr>
              <a:t>arc@gsu.edu</a:t>
            </a:r>
            <a:endParaRPr lang="en-US" dirty="0">
              <a:latin typeface="Century Gothic"/>
            </a:endParaRPr>
          </a:p>
          <a:p>
            <a:pPr lvl="1"/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0731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7A-12DE-4CBB-8FEE-C0489E45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entury Gothic"/>
              </a:rPr>
              <a:t>How did we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A13-88F5-4121-8501-EE8A8BBC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7233" y="3553580"/>
            <a:ext cx="7937769" cy="1272532"/>
          </a:xfrm>
        </p:spPr>
        <p:txBody>
          <a:bodyPr lIns="91440" tIns="45720" rIns="91440" bIns="45720" anchor="t"/>
          <a:lstStyle/>
          <a:p>
            <a:pPr marL="457200" lvl="1" indent="0">
              <a:buNone/>
            </a:pPr>
            <a:r>
              <a:rPr lang="en-US" sz="2000" dirty="0">
                <a:latin typeface="Century Gothic"/>
              </a:rPr>
              <a:t>https://</a:t>
            </a:r>
            <a:r>
              <a:rPr lang="en-US" sz="2000" dirty="0" err="1">
                <a:latin typeface="Century Gothic"/>
              </a:rPr>
              <a:t>gsu.qualtrics.com</a:t>
            </a:r>
            <a:r>
              <a:rPr lang="en-US" sz="2000" dirty="0">
                <a:latin typeface="Century Gothic"/>
              </a:rPr>
              <a:t>/</a:t>
            </a:r>
            <a:r>
              <a:rPr lang="en-US" sz="2000" dirty="0" err="1">
                <a:latin typeface="Century Gothic"/>
              </a:rPr>
              <a:t>jfe</a:t>
            </a:r>
            <a:r>
              <a:rPr lang="en-US" sz="2000" dirty="0">
                <a:latin typeface="Century Gothic"/>
              </a:rPr>
              <a:t>/form/SV_82j2u3OumE3HYRU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44EC5-03F7-3987-7BEE-A32E8D5A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71" y="0"/>
            <a:ext cx="3034632" cy="30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1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C2BE-A9D6-67E8-5EF2-3B8100F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269599"/>
            <a:ext cx="8378714" cy="871592"/>
          </a:xfrm>
        </p:spPr>
        <p:txBody>
          <a:bodyPr/>
          <a:lstStyle/>
          <a:p>
            <a:r>
              <a:rPr lang="en-US" dirty="0"/>
              <a:t>Why use Python if it is slower than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4970-DEEE-CE76-8DB3-888464E5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40593"/>
            <a:ext cx="7131340" cy="3933307"/>
          </a:xfrm>
        </p:spPr>
        <p:txBody>
          <a:bodyPr/>
          <a:lstStyle/>
          <a:p>
            <a:r>
              <a:rPr lang="en-US" dirty="0"/>
              <a:t>C requires a lot of know-how</a:t>
            </a:r>
          </a:p>
          <a:p>
            <a:r>
              <a:rPr lang="en-US" dirty="0"/>
              <a:t>Takes longer to code structures</a:t>
            </a:r>
          </a:p>
          <a:p>
            <a:r>
              <a:rPr lang="en-US" dirty="0"/>
              <a:t>Python has tons of libraries optimized in C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TensorFlow</a:t>
            </a:r>
          </a:p>
          <a:p>
            <a:pPr marL="0" indent="0">
              <a:buNone/>
            </a:pPr>
            <a:r>
              <a:rPr lang="en-US" sz="2000" dirty="0"/>
              <a:t>i.e. widespread adoption leads to optimizations</a:t>
            </a:r>
          </a:p>
        </p:txBody>
      </p:sp>
    </p:spTree>
    <p:extLst>
      <p:ext uri="{BB962C8B-B14F-4D97-AF65-F5344CB8AC3E}">
        <p14:creationId xmlns:p14="http://schemas.microsoft.com/office/powerpoint/2010/main" val="8354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Getting Started –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673335"/>
            <a:ext cx="6399820" cy="3954324"/>
          </a:xfrm>
        </p:spPr>
        <p:txBody>
          <a:bodyPr/>
          <a:lstStyle/>
          <a:p>
            <a:r>
              <a:rPr lang="en-US" sz="2400" dirty="0"/>
              <a:t>Boolean – True/False</a:t>
            </a:r>
          </a:p>
          <a:p>
            <a:r>
              <a:rPr lang="en-US" sz="2400" dirty="0"/>
              <a:t>string</a:t>
            </a:r>
          </a:p>
          <a:p>
            <a:r>
              <a:rPr lang="en-US" sz="2400" dirty="0"/>
              <a:t>None</a:t>
            </a:r>
          </a:p>
          <a:p>
            <a:r>
              <a:rPr lang="en-US" sz="2400" dirty="0"/>
              <a:t>Numbers</a:t>
            </a:r>
          </a:p>
          <a:p>
            <a:pPr lvl="1"/>
            <a:r>
              <a:rPr lang="en-US" sz="2000" dirty="0"/>
              <a:t>int (whole numbers)</a:t>
            </a:r>
          </a:p>
          <a:p>
            <a:pPr lvl="2"/>
            <a:r>
              <a:rPr lang="en-US" sz="1800" dirty="0"/>
              <a:t>+/- 2,147,483,647 (</a:t>
            </a:r>
            <a:r>
              <a:rPr lang="en-US" sz="1800" dirty="0" err="1"/>
              <a:t>sys.maxint</a:t>
            </a:r>
            <a:r>
              <a:rPr lang="en-US" sz="1800" dirty="0"/>
              <a:t>)</a:t>
            </a:r>
          </a:p>
          <a:p>
            <a:pPr lvl="1"/>
            <a:r>
              <a:rPr lang="en-US" sz="2000" dirty="0"/>
              <a:t>float (decimal numbers)</a:t>
            </a:r>
          </a:p>
          <a:p>
            <a:pPr lvl="2"/>
            <a:r>
              <a:rPr lang="en-US" sz="1800" dirty="0"/>
              <a:t>~1.797 * 10^308 w/ 15 digits</a:t>
            </a:r>
          </a:p>
          <a:p>
            <a:pPr lvl="2"/>
            <a:r>
              <a:rPr lang="en-US" sz="1800" dirty="0"/>
              <a:t>“</a:t>
            </a:r>
            <a:r>
              <a:rPr lang="en-US" sz="1800" dirty="0" err="1"/>
              <a:t>sys.float_info</a:t>
            </a:r>
            <a:r>
              <a:rPr lang="en-US" sz="1800" dirty="0"/>
              <a:t>”</a:t>
            </a:r>
          </a:p>
          <a:p>
            <a:pPr lvl="1"/>
            <a:r>
              <a:rPr lang="en-US" sz="2000" dirty="0"/>
              <a:t>complex</a:t>
            </a:r>
          </a:p>
          <a:p>
            <a:pPr lvl="2"/>
            <a:r>
              <a:rPr lang="en-US" sz="1800" dirty="0"/>
              <a:t>two floats</a:t>
            </a:r>
          </a:p>
          <a:p>
            <a:pPr lvl="2"/>
            <a:r>
              <a:rPr lang="en-US" sz="1800" dirty="0"/>
              <a:t>real &amp; imaginary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5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Numeric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069C58-ACEB-0DC7-35E4-1909C01C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17607"/>
              </p:ext>
            </p:extLst>
          </p:nvPr>
        </p:nvGraphicFramePr>
        <p:xfrm>
          <a:off x="382642" y="967788"/>
          <a:ext cx="6590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03">
                  <a:extLst>
                    <a:ext uri="{9D8B030D-6E8A-4147-A177-3AD203B41FA5}">
                      <a16:colId xmlns:a16="http://schemas.microsoft.com/office/drawing/2014/main" val="2336704618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271753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2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3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5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floored quotient (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3.0 to 3.99 =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 (or magnitude for complex)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0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pow(x, y) or x**y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0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8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67788"/>
            <a:ext cx="6399820" cy="3747589"/>
          </a:xfrm>
        </p:spPr>
        <p:txBody>
          <a:bodyPr/>
          <a:lstStyle/>
          <a:p>
            <a:r>
              <a:rPr lang="en-US" dirty="0"/>
              <a:t>Storing stuff for later</a:t>
            </a:r>
          </a:p>
          <a:p>
            <a:r>
              <a:rPr lang="en-US"/>
              <a:t>Rules</a:t>
            </a:r>
            <a:endParaRPr lang="en-US" dirty="0"/>
          </a:p>
          <a:p>
            <a:pPr lvl="1"/>
            <a:r>
              <a:rPr lang="en-US" dirty="0"/>
              <a:t>Must start with a letter or _</a:t>
            </a:r>
          </a:p>
          <a:p>
            <a:pPr lvl="1"/>
            <a:r>
              <a:rPr lang="en-US" dirty="0"/>
              <a:t>Cannot start with a number</a:t>
            </a:r>
          </a:p>
          <a:p>
            <a:pPr lvl="1"/>
            <a:r>
              <a:rPr lang="en-US" dirty="0"/>
              <a:t>Can only contain alphanumeric characters </a:t>
            </a:r>
          </a:p>
          <a:p>
            <a:pPr lvl="1"/>
            <a:r>
              <a:rPr lang="en-US" dirty="0"/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6330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2C79-1AEE-D0CA-8B37-32FE114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43" y="96196"/>
            <a:ext cx="8378714" cy="871592"/>
          </a:xfrm>
        </p:spPr>
        <p:txBody>
          <a:bodyPr/>
          <a:lstStyle/>
          <a:p>
            <a:r>
              <a:rPr lang="en-US" dirty="0"/>
              <a:t>Variables -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0D17-81DE-3DF1-F280-367CAA88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3" y="967788"/>
            <a:ext cx="6399820" cy="3747589"/>
          </a:xfrm>
        </p:spPr>
        <p:txBody>
          <a:bodyPr/>
          <a:lstStyle/>
          <a:p>
            <a:r>
              <a:rPr lang="en-US" dirty="0"/>
              <a:t>Types are important</a:t>
            </a:r>
          </a:p>
          <a:p>
            <a:r>
              <a:rPr lang="en-US" dirty="0"/>
              <a:t>Python is strongly typed</a:t>
            </a:r>
          </a:p>
          <a:p>
            <a:pPr lvl="1"/>
            <a:r>
              <a:rPr lang="en-US" dirty="0"/>
              <a:t>everything has a type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type decided at runtime</a:t>
            </a:r>
          </a:p>
          <a:p>
            <a:r>
              <a:rPr lang="en-US" dirty="0"/>
              <a:t>What does this 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1969</Words>
  <Application>Microsoft Macintosh PowerPoint</Application>
  <PresentationFormat>On-screen Show (16:9)</PresentationFormat>
  <Paragraphs>370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1_Custom Design</vt:lpstr>
      <vt:lpstr>Custom Design</vt:lpstr>
      <vt:lpstr>  Plotting with Python </vt:lpstr>
      <vt:lpstr>Introduction to Python - Prerequisites</vt:lpstr>
      <vt:lpstr>Introduction to Python - Outline</vt:lpstr>
      <vt:lpstr>What is python?</vt:lpstr>
      <vt:lpstr>Why use Python if it is slower than C?</vt:lpstr>
      <vt:lpstr>Getting Started – Types</vt:lpstr>
      <vt:lpstr>Numeric Operators</vt:lpstr>
      <vt:lpstr>Variables</vt:lpstr>
      <vt:lpstr>Variables - Pitfalls</vt:lpstr>
      <vt:lpstr>Exercises</vt:lpstr>
      <vt:lpstr>Exercises</vt:lpstr>
      <vt:lpstr>Exercises</vt:lpstr>
      <vt:lpstr>Comparison Operators</vt:lpstr>
      <vt:lpstr>Logical Operators</vt:lpstr>
      <vt:lpstr>Python - Truth Value Testing</vt:lpstr>
      <vt:lpstr>Assignment Operators</vt:lpstr>
      <vt:lpstr>More Types - sequences</vt:lpstr>
      <vt:lpstr>More Types - Dictionaries</vt:lpstr>
      <vt:lpstr>Sequence Operators</vt:lpstr>
      <vt:lpstr>More Sequence Operators - Mutable</vt:lpstr>
      <vt:lpstr>Exercises</vt:lpstr>
      <vt:lpstr>Hints</vt:lpstr>
      <vt:lpstr>Solutions</vt:lpstr>
      <vt:lpstr>Control Structures</vt:lpstr>
      <vt:lpstr>Conditional flow</vt:lpstr>
      <vt:lpstr>Python Truth Value Testing (truthiness)</vt:lpstr>
      <vt:lpstr>Repeating things</vt:lpstr>
      <vt:lpstr>Moving to editing and executing files</vt:lpstr>
      <vt:lpstr>More Exercises</vt:lpstr>
      <vt:lpstr>Summary so far…</vt:lpstr>
      <vt:lpstr>Writing reusable code</vt:lpstr>
      <vt:lpstr>Using reusable code</vt:lpstr>
      <vt:lpstr>Exercises</vt:lpstr>
      <vt:lpstr>Solutions</vt:lpstr>
      <vt:lpstr>Working with Data: Libraries</vt:lpstr>
      <vt:lpstr>More Pandas</vt:lpstr>
      <vt:lpstr>Pandas Exercises</vt:lpstr>
      <vt:lpstr>Visualizing Data: matplotlib</vt:lpstr>
      <vt:lpstr>matplotlib</vt:lpstr>
      <vt:lpstr>Q &amp; A</vt:lpstr>
      <vt:lpstr>How did we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Anne Lang</dc:creator>
  <cp:lastModifiedBy>Chris Childress</cp:lastModifiedBy>
  <cp:revision>11</cp:revision>
  <dcterms:created xsi:type="dcterms:W3CDTF">2018-03-15T14:06:02Z</dcterms:created>
  <dcterms:modified xsi:type="dcterms:W3CDTF">2024-03-20T13:45:00Z</dcterms:modified>
</cp:coreProperties>
</file>