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74" r:id="rId9"/>
    <p:sldId id="275" r:id="rId10"/>
    <p:sldId id="261" r:id="rId11"/>
    <p:sldId id="263" r:id="rId12"/>
    <p:sldId id="276" r:id="rId13"/>
    <p:sldId id="277" r:id="rId14"/>
    <p:sldId id="262" r:id="rId15"/>
    <p:sldId id="264" r:id="rId16"/>
    <p:sldId id="265" r:id="rId17"/>
    <p:sldId id="282" r:id="rId18"/>
    <p:sldId id="281" r:id="rId19"/>
    <p:sldId id="266" r:id="rId20"/>
    <p:sldId id="285" r:id="rId21"/>
    <p:sldId id="286" r:id="rId22"/>
    <p:sldId id="267" r:id="rId23"/>
    <p:sldId id="287" r:id="rId24"/>
    <p:sldId id="268" r:id="rId25"/>
    <p:sldId id="278" r:id="rId26"/>
    <p:sldId id="280" r:id="rId27"/>
    <p:sldId id="270" r:id="rId28"/>
    <p:sldId id="269" r:id="rId29"/>
    <p:sldId id="271" r:id="rId30"/>
    <p:sldId id="272" r:id="rId31"/>
    <p:sldId id="273" r:id="rId3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Arimo" panose="02010600030101010101" charset="0"/>
      <p:regular r:id="rId35"/>
      <p:bold r:id="rId36"/>
      <p:italic r:id="rId37"/>
      <p:boldItalic r:id="rId38"/>
    </p:embeddedFont>
    <p:embeddedFont>
      <p:font typeface="Questrial" panose="02010600030101010101" charset="0"/>
      <p:regular r:id="rId39"/>
    </p:embeddedFont>
    <p:embeddedFont>
      <p:font typeface="Impact" panose="020B0806030902050204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0725" tIns="90725" rIns="90725" bIns="907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8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11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63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97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0725" tIns="90725" rIns="90725" bIns="907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0725" tIns="90725" rIns="90725" bIns="907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0725" tIns="90725" rIns="90725" bIns="907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0725" tIns="90725" rIns="90725" bIns="907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0725" tIns="90725" rIns="90725" bIns="907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2975" tIns="45700" rIns="9297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2975" tIns="45700" rIns="9297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2975" tIns="45700" rIns="9297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11200"/>
            <a:ext cx="4502150" cy="3376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5984" y="4345586"/>
            <a:ext cx="5026200" cy="4111499"/>
          </a:xfrm>
          <a:prstGeom prst="rect">
            <a:avLst/>
          </a:prstGeom>
          <a:noFill/>
          <a:ln>
            <a:noFill/>
          </a:ln>
        </p:spPr>
        <p:txBody>
          <a:bodyPr lIns="92975" tIns="45700" rIns="9297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599" y="3886199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4984" marR="0" lvl="1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374" marR="0" lvl="2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665" marR="0" lvl="3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marR="0" lvl="4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844" marR="0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6933" marR="0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023" marR="0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112" marR="0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6565" y="6244773"/>
            <a:ext cx="2133900" cy="4773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090" marR="0" lvl="1" indent="0" algn="l" rtl="0">
              <a:spcBef>
                <a:spcPts val="0"/>
              </a:spcBef>
              <a:spcAft>
                <a:spcPts val="0"/>
              </a:spcAft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38179" marR="0" lvl="2" indent="0" algn="l" rtl="0">
              <a:spcBef>
                <a:spcPts val="0"/>
              </a:spcBef>
              <a:spcAft>
                <a:spcPts val="0"/>
              </a:spcAft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57269" marR="0" lvl="3" indent="0" algn="l" rtl="0">
              <a:spcBef>
                <a:spcPts val="0"/>
              </a:spcBef>
              <a:spcAft>
                <a:spcPts val="0"/>
              </a:spcAft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76358" marR="0" lvl="4" indent="0" algn="l" rtl="0">
              <a:spcBef>
                <a:spcPts val="0"/>
              </a:spcBef>
              <a:spcAft>
                <a:spcPts val="0"/>
              </a:spcAft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95448" marR="0" lvl="5" indent="0" algn="l" rtl="0">
              <a:spcBef>
                <a:spcPts val="0"/>
              </a:spcBef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4537" marR="0" lvl="6" indent="0" algn="l" rtl="0">
              <a:spcBef>
                <a:spcPts val="0"/>
              </a:spcBef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33627" marR="0" lvl="7" indent="0" algn="l" rtl="0">
              <a:spcBef>
                <a:spcPts val="0"/>
              </a:spcBef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52716" marR="0" lvl="8" indent="0" algn="l" rtl="0">
              <a:spcBef>
                <a:spcPts val="0"/>
              </a:spcBef>
              <a:buSzPct val="86666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7162500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02160" y="1223284"/>
            <a:ext cx="7539600" cy="82500"/>
          </a:xfrm>
          <a:prstGeom prst="rect">
            <a:avLst/>
          </a:prstGeom>
          <a:gradFill>
            <a:gsLst>
              <a:gs pos="0">
                <a:srgbClr val="475E76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lIns="82800" tIns="40675" rIns="82800" bIns="40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529" y="122012"/>
            <a:ext cx="1141500" cy="10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802160" y="5482597"/>
            <a:ext cx="7539600" cy="82500"/>
          </a:xfrm>
          <a:prstGeom prst="rect">
            <a:avLst/>
          </a:prstGeom>
          <a:gradFill>
            <a:gsLst>
              <a:gs pos="0">
                <a:srgbClr val="475E76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lIns="82800" tIns="40675" rIns="82800" bIns="40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376038" y="0"/>
            <a:ext cx="7305000" cy="11409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895" y="4406677"/>
            <a:ext cx="7771200" cy="13629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algn="l" rtl="0">
              <a:spcBef>
                <a:spcPts val="0"/>
              </a:spcBef>
              <a:defRPr sz="3700" b="1" cap="none"/>
            </a:lvl1pPr>
            <a:lvl2pPr lvl="1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895" y="2906095"/>
            <a:ext cx="7771200" cy="1500299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1800"/>
            </a:lvl1pPr>
            <a:lvl2pPr marL="419090" lvl="1" indent="0" rtl="0">
              <a:spcBef>
                <a:spcPts val="0"/>
              </a:spcBef>
              <a:buFont typeface="Times New Roman"/>
              <a:buNone/>
              <a:defRPr sz="1600"/>
            </a:lvl2pPr>
            <a:lvl3pPr marL="838179" lvl="2" indent="0" rtl="0">
              <a:spcBef>
                <a:spcPts val="0"/>
              </a:spcBef>
              <a:buFont typeface="Times New Roman"/>
              <a:buNone/>
              <a:defRPr sz="1500"/>
            </a:lvl3pPr>
            <a:lvl4pPr marL="1257269" lvl="3" indent="0" rtl="0">
              <a:spcBef>
                <a:spcPts val="0"/>
              </a:spcBef>
              <a:buFont typeface="Times New Roman"/>
              <a:buNone/>
              <a:defRPr sz="1300"/>
            </a:lvl4pPr>
            <a:lvl5pPr marL="1676358" lvl="4" indent="0" rtl="0">
              <a:spcBef>
                <a:spcPts val="0"/>
              </a:spcBef>
              <a:buFont typeface="Times New Roman"/>
              <a:buNone/>
              <a:defRPr sz="1300"/>
            </a:lvl5pPr>
            <a:lvl6pPr marL="2095448" lvl="5" indent="0" rtl="0">
              <a:spcBef>
                <a:spcPts val="0"/>
              </a:spcBef>
              <a:buFont typeface="Times New Roman"/>
              <a:buNone/>
              <a:defRPr sz="1300"/>
            </a:lvl6pPr>
            <a:lvl7pPr marL="2514537" lvl="6" indent="0" rtl="0">
              <a:spcBef>
                <a:spcPts val="0"/>
              </a:spcBef>
              <a:buFont typeface="Times New Roman"/>
              <a:buNone/>
              <a:defRPr sz="1300"/>
            </a:lvl7pPr>
            <a:lvl8pPr marL="2933627" lvl="7" indent="0" rtl="0">
              <a:spcBef>
                <a:spcPts val="0"/>
              </a:spcBef>
              <a:buFont typeface="Times New Roman"/>
              <a:buNone/>
              <a:defRPr sz="1300"/>
            </a:lvl8pPr>
            <a:lvl9pPr marL="3352716" lvl="8" indent="0" rtl="0">
              <a:spcBef>
                <a:spcPts val="0"/>
              </a:spcBef>
              <a:buFont typeface="Times New Roman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rtl="0">
              <a:spcBef>
                <a:spcPts val="0"/>
              </a:spcBef>
              <a:defRPr sz="2600"/>
            </a:lvl1pPr>
            <a:lvl2pPr lvl="1" rtl="0">
              <a:spcBef>
                <a:spcPts val="0"/>
              </a:spcBef>
              <a:defRPr sz="22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096" y="1676470"/>
            <a:ext cx="3505199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rtl="0">
              <a:spcBef>
                <a:spcPts val="0"/>
              </a:spcBef>
              <a:defRPr sz="2600"/>
            </a:lvl1pPr>
            <a:lvl2pPr lvl="1" rtl="0">
              <a:spcBef>
                <a:spcPts val="0"/>
              </a:spcBef>
              <a:defRPr sz="22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6565" y="274130"/>
            <a:ext cx="8230800" cy="11439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6565" y="1535444"/>
            <a:ext cx="4040700" cy="64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2200" b="1"/>
            </a:lvl1pPr>
            <a:lvl2pPr marL="419090" lvl="1" indent="0" rtl="0">
              <a:spcBef>
                <a:spcPts val="0"/>
              </a:spcBef>
              <a:buFont typeface="Times New Roman"/>
              <a:buNone/>
              <a:defRPr sz="1800" b="1"/>
            </a:lvl2pPr>
            <a:lvl3pPr marL="838179" lvl="2" indent="0" rtl="0">
              <a:spcBef>
                <a:spcPts val="0"/>
              </a:spcBef>
              <a:buFont typeface="Times New Roman"/>
              <a:buNone/>
              <a:defRPr sz="1600" b="1"/>
            </a:lvl3pPr>
            <a:lvl4pPr marL="1257269" lvl="3" indent="0" rtl="0">
              <a:spcBef>
                <a:spcPts val="0"/>
              </a:spcBef>
              <a:buFont typeface="Times New Roman"/>
              <a:buNone/>
              <a:defRPr sz="1500" b="1"/>
            </a:lvl4pPr>
            <a:lvl5pPr marL="1676358" lvl="4" indent="0" rtl="0">
              <a:spcBef>
                <a:spcPts val="0"/>
              </a:spcBef>
              <a:buFont typeface="Times New Roman"/>
              <a:buNone/>
              <a:defRPr sz="1500" b="1"/>
            </a:lvl5pPr>
            <a:lvl6pPr marL="2095448" lvl="5" indent="0" rtl="0">
              <a:spcBef>
                <a:spcPts val="0"/>
              </a:spcBef>
              <a:buFont typeface="Times New Roman"/>
              <a:buNone/>
              <a:defRPr sz="1500" b="1"/>
            </a:lvl6pPr>
            <a:lvl7pPr marL="2514537" lvl="6" indent="0" rtl="0">
              <a:spcBef>
                <a:spcPts val="0"/>
              </a:spcBef>
              <a:buFont typeface="Times New Roman"/>
              <a:buNone/>
              <a:defRPr sz="1500" b="1"/>
            </a:lvl7pPr>
            <a:lvl8pPr marL="2933627" lvl="7" indent="0" rtl="0">
              <a:spcBef>
                <a:spcPts val="0"/>
              </a:spcBef>
              <a:buFont typeface="Times New Roman"/>
              <a:buNone/>
              <a:defRPr sz="1500" b="1"/>
            </a:lvl8pPr>
            <a:lvl9pPr marL="3352716" lvl="8" indent="0" rtl="0">
              <a:spcBef>
                <a:spcPts val="0"/>
              </a:spcBef>
              <a:buFont typeface="Times New Roman"/>
              <a:buNone/>
              <a:defRPr sz="1500" b="1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6565" y="2175609"/>
            <a:ext cx="4040700" cy="39504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rtl="0">
              <a:spcBef>
                <a:spcPts val="0"/>
              </a:spcBef>
              <a:defRPr sz="22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600"/>
            </a:lvl3pPr>
            <a:lvl4pPr lvl="3" rtl="0">
              <a:spcBef>
                <a:spcPts val="0"/>
              </a:spcBef>
              <a:defRPr sz="1500"/>
            </a:lvl4pPr>
            <a:lvl5pPr lvl="4" rtl="0">
              <a:spcBef>
                <a:spcPts val="0"/>
              </a:spcBef>
              <a:defRPr sz="1500"/>
            </a:lvl5pPr>
            <a:lvl6pPr lvl="5" rtl="0">
              <a:spcBef>
                <a:spcPts val="0"/>
              </a:spcBef>
              <a:defRPr sz="1500"/>
            </a:lvl6pPr>
            <a:lvl7pPr lvl="6" rtl="0">
              <a:spcBef>
                <a:spcPts val="0"/>
              </a:spcBef>
              <a:defRPr sz="1500"/>
            </a:lvl7pPr>
            <a:lvl8pPr lvl="7" rtl="0">
              <a:spcBef>
                <a:spcPts val="0"/>
              </a:spcBef>
              <a:defRPr sz="1500"/>
            </a:lvl8pPr>
            <a:lvl9pPr lvl="8" rtl="0">
              <a:spcBef>
                <a:spcPts val="0"/>
              </a:spcBef>
              <a:defRPr sz="15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4923" y="1535444"/>
            <a:ext cx="4042500" cy="64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2200" b="1"/>
            </a:lvl1pPr>
            <a:lvl2pPr marL="419090" lvl="1" indent="0" rtl="0">
              <a:spcBef>
                <a:spcPts val="0"/>
              </a:spcBef>
              <a:buFont typeface="Times New Roman"/>
              <a:buNone/>
              <a:defRPr sz="1800" b="1"/>
            </a:lvl2pPr>
            <a:lvl3pPr marL="838179" lvl="2" indent="0" rtl="0">
              <a:spcBef>
                <a:spcPts val="0"/>
              </a:spcBef>
              <a:buFont typeface="Times New Roman"/>
              <a:buNone/>
              <a:defRPr sz="1600" b="1"/>
            </a:lvl3pPr>
            <a:lvl4pPr marL="1257269" lvl="3" indent="0" rtl="0">
              <a:spcBef>
                <a:spcPts val="0"/>
              </a:spcBef>
              <a:buFont typeface="Times New Roman"/>
              <a:buNone/>
              <a:defRPr sz="1500" b="1"/>
            </a:lvl4pPr>
            <a:lvl5pPr marL="1676358" lvl="4" indent="0" rtl="0">
              <a:spcBef>
                <a:spcPts val="0"/>
              </a:spcBef>
              <a:buFont typeface="Times New Roman"/>
              <a:buNone/>
              <a:defRPr sz="1500" b="1"/>
            </a:lvl5pPr>
            <a:lvl6pPr marL="2095448" lvl="5" indent="0" rtl="0">
              <a:spcBef>
                <a:spcPts val="0"/>
              </a:spcBef>
              <a:buFont typeface="Times New Roman"/>
              <a:buNone/>
              <a:defRPr sz="1500" b="1"/>
            </a:lvl6pPr>
            <a:lvl7pPr marL="2514537" lvl="6" indent="0" rtl="0">
              <a:spcBef>
                <a:spcPts val="0"/>
              </a:spcBef>
              <a:buFont typeface="Times New Roman"/>
              <a:buNone/>
              <a:defRPr sz="1500" b="1"/>
            </a:lvl7pPr>
            <a:lvl8pPr marL="2933627" lvl="7" indent="0" rtl="0">
              <a:spcBef>
                <a:spcPts val="0"/>
              </a:spcBef>
              <a:buFont typeface="Times New Roman"/>
              <a:buNone/>
              <a:defRPr sz="1500" b="1"/>
            </a:lvl8pPr>
            <a:lvl9pPr marL="3352716" lvl="8" indent="0" rtl="0">
              <a:spcBef>
                <a:spcPts val="0"/>
              </a:spcBef>
              <a:buFont typeface="Times New Roman"/>
              <a:buNone/>
              <a:defRPr sz="1500" b="1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4923" y="2175609"/>
            <a:ext cx="4042500" cy="39504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rtl="0">
              <a:spcBef>
                <a:spcPts val="0"/>
              </a:spcBef>
              <a:defRPr sz="22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600"/>
            </a:lvl3pPr>
            <a:lvl4pPr lvl="3" rtl="0">
              <a:spcBef>
                <a:spcPts val="0"/>
              </a:spcBef>
              <a:defRPr sz="1500"/>
            </a:lvl4pPr>
            <a:lvl5pPr lvl="4" rtl="0">
              <a:spcBef>
                <a:spcPts val="0"/>
              </a:spcBef>
              <a:defRPr sz="1500"/>
            </a:lvl5pPr>
            <a:lvl6pPr lvl="5" rtl="0">
              <a:spcBef>
                <a:spcPts val="0"/>
              </a:spcBef>
              <a:defRPr sz="1500"/>
            </a:lvl6pPr>
            <a:lvl7pPr lvl="6" rtl="0">
              <a:spcBef>
                <a:spcPts val="0"/>
              </a:spcBef>
              <a:defRPr sz="1500"/>
            </a:lvl7pPr>
            <a:lvl8pPr lvl="7" rtl="0">
              <a:spcBef>
                <a:spcPts val="0"/>
              </a:spcBef>
              <a:defRPr sz="1500"/>
            </a:lvl8pPr>
            <a:lvl9pPr lvl="8" rtl="0">
              <a:spcBef>
                <a:spcPts val="0"/>
              </a:spcBef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6567" y="272545"/>
            <a:ext cx="3008999" cy="11631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574847" y="272545"/>
            <a:ext cx="5112600" cy="58533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lvl="0" rtl="0">
              <a:spcBef>
                <a:spcPts val="0"/>
              </a:spcBef>
              <a:defRPr sz="2900"/>
            </a:lvl1pPr>
            <a:lvl2pPr lvl="1" rtl="0">
              <a:spcBef>
                <a:spcPts val="0"/>
              </a:spcBef>
              <a:defRPr sz="2600"/>
            </a:lvl2pPr>
            <a:lvl3pPr lvl="2" rtl="0">
              <a:spcBef>
                <a:spcPts val="0"/>
              </a:spcBef>
              <a:defRPr sz="22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6567" y="1435616"/>
            <a:ext cx="3008999" cy="469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1300"/>
            </a:lvl1pPr>
            <a:lvl2pPr marL="419090" lvl="1" indent="0" rtl="0">
              <a:spcBef>
                <a:spcPts val="0"/>
              </a:spcBef>
              <a:buFont typeface="Times New Roman"/>
              <a:buNone/>
              <a:defRPr sz="1100"/>
            </a:lvl2pPr>
            <a:lvl3pPr marL="838179" lvl="2" indent="0" rtl="0">
              <a:spcBef>
                <a:spcPts val="0"/>
              </a:spcBef>
              <a:buFont typeface="Times New Roman"/>
              <a:buNone/>
              <a:defRPr sz="900"/>
            </a:lvl3pPr>
            <a:lvl4pPr marL="1257269" lvl="3" indent="0" rtl="0">
              <a:spcBef>
                <a:spcPts val="0"/>
              </a:spcBef>
              <a:buFont typeface="Times New Roman"/>
              <a:buNone/>
              <a:defRPr sz="800"/>
            </a:lvl4pPr>
            <a:lvl5pPr marL="1676358" lvl="4" indent="0" rtl="0">
              <a:spcBef>
                <a:spcPts val="0"/>
              </a:spcBef>
              <a:buFont typeface="Times New Roman"/>
              <a:buNone/>
              <a:defRPr sz="800"/>
            </a:lvl5pPr>
            <a:lvl6pPr marL="2095448" lvl="5" indent="0" rtl="0">
              <a:spcBef>
                <a:spcPts val="0"/>
              </a:spcBef>
              <a:buFont typeface="Times New Roman"/>
              <a:buNone/>
              <a:defRPr sz="800"/>
            </a:lvl6pPr>
            <a:lvl7pPr marL="2514537" lvl="6" indent="0" rtl="0">
              <a:spcBef>
                <a:spcPts val="0"/>
              </a:spcBef>
              <a:buFont typeface="Times New Roman"/>
              <a:buNone/>
              <a:defRPr sz="800"/>
            </a:lvl7pPr>
            <a:lvl8pPr marL="2933627" lvl="7" indent="0" rtl="0">
              <a:spcBef>
                <a:spcPts val="0"/>
              </a:spcBef>
              <a:buFont typeface="Times New Roman"/>
              <a:buNone/>
              <a:defRPr sz="800"/>
            </a:lvl8pPr>
            <a:lvl9pPr marL="3352716" lvl="8" indent="0" rtl="0">
              <a:spcBef>
                <a:spcPts val="0"/>
              </a:spcBef>
              <a:buFont typeface="Times New Roman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792972" y="4801233"/>
            <a:ext cx="5485200" cy="565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2"/>
          </p:nvPr>
        </p:nvSpPr>
        <p:spPr>
          <a:xfrm>
            <a:off x="1792972" y="613227"/>
            <a:ext cx="5485200" cy="41148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44827"/>
              <a:buFont typeface="Times New Roman"/>
              <a:buNone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19090" marR="0" lvl="1" indent="0" algn="l" rtl="0">
              <a:spcBef>
                <a:spcPts val="0"/>
              </a:spcBef>
              <a:buClr>
                <a:schemeClr val="dk1"/>
              </a:buClr>
              <a:buSzPct val="50000"/>
              <a:buFont typeface="Times New Roman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38179" marR="0" lvl="2" indent="0" algn="l" rtl="0">
              <a:spcBef>
                <a:spcPts val="0"/>
              </a:spcBef>
              <a:buClr>
                <a:schemeClr val="dk1"/>
              </a:buClr>
              <a:buSzPct val="59090"/>
              <a:buFont typeface="Times New Roman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57269" marR="0" lvl="3" indent="0" algn="l" rtl="0">
              <a:spcBef>
                <a:spcPts val="0"/>
              </a:spcBef>
              <a:buClr>
                <a:schemeClr val="dk1"/>
              </a:buClr>
              <a:buSzPct val="72222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76358" marR="0" lvl="4" indent="0" algn="l" rtl="0">
              <a:spcBef>
                <a:spcPts val="0"/>
              </a:spcBef>
              <a:buClr>
                <a:schemeClr val="dk1"/>
              </a:buClr>
              <a:buSzPct val="72222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095448" marR="0" lvl="5" indent="0" algn="l" rtl="0">
              <a:spcBef>
                <a:spcPts val="0"/>
              </a:spcBef>
              <a:buClr>
                <a:schemeClr val="dk1"/>
              </a:buClr>
              <a:buSzPct val="72222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14537" marR="0" lvl="6" indent="0" algn="l" rtl="0">
              <a:spcBef>
                <a:spcPts val="0"/>
              </a:spcBef>
              <a:buClr>
                <a:schemeClr val="dk1"/>
              </a:buClr>
              <a:buSzPct val="72222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933627" marR="0" lvl="7" indent="0" algn="l" rtl="0">
              <a:spcBef>
                <a:spcPts val="0"/>
              </a:spcBef>
              <a:buClr>
                <a:schemeClr val="dk1"/>
              </a:buClr>
              <a:buSzPct val="72222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352716" marR="0" lvl="8" indent="0" algn="l" rtl="0">
              <a:spcBef>
                <a:spcPts val="0"/>
              </a:spcBef>
              <a:buClr>
                <a:schemeClr val="dk1"/>
              </a:buClr>
              <a:buSzPct val="72222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2972" y="5366924"/>
            <a:ext cx="5485200" cy="8049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1300"/>
            </a:lvl1pPr>
            <a:lvl2pPr marL="419090" lvl="1" indent="0" rtl="0">
              <a:spcBef>
                <a:spcPts val="0"/>
              </a:spcBef>
              <a:buFont typeface="Times New Roman"/>
              <a:buNone/>
              <a:defRPr sz="1100"/>
            </a:lvl2pPr>
            <a:lvl3pPr marL="838179" lvl="2" indent="0" rtl="0">
              <a:spcBef>
                <a:spcPts val="0"/>
              </a:spcBef>
              <a:buFont typeface="Times New Roman"/>
              <a:buNone/>
              <a:defRPr sz="900"/>
            </a:lvl3pPr>
            <a:lvl4pPr marL="1257269" lvl="3" indent="0" rtl="0">
              <a:spcBef>
                <a:spcPts val="0"/>
              </a:spcBef>
              <a:buFont typeface="Times New Roman"/>
              <a:buNone/>
              <a:defRPr sz="800"/>
            </a:lvl4pPr>
            <a:lvl5pPr marL="1676358" lvl="4" indent="0" rtl="0">
              <a:spcBef>
                <a:spcPts val="0"/>
              </a:spcBef>
              <a:buFont typeface="Times New Roman"/>
              <a:buNone/>
              <a:defRPr sz="800"/>
            </a:lvl5pPr>
            <a:lvl6pPr marL="2095448" lvl="5" indent="0" rtl="0">
              <a:spcBef>
                <a:spcPts val="0"/>
              </a:spcBef>
              <a:buFont typeface="Times New Roman"/>
              <a:buNone/>
              <a:defRPr sz="800"/>
            </a:lvl6pPr>
            <a:lvl7pPr marL="2514537" lvl="6" indent="0" rtl="0">
              <a:spcBef>
                <a:spcPts val="0"/>
              </a:spcBef>
              <a:buFont typeface="Times New Roman"/>
              <a:buNone/>
              <a:defRPr sz="800"/>
            </a:lvl7pPr>
            <a:lvl8pPr marL="2933627" lvl="7" indent="0" rtl="0">
              <a:spcBef>
                <a:spcPts val="0"/>
              </a:spcBef>
              <a:buFont typeface="Times New Roman"/>
              <a:buNone/>
              <a:defRPr sz="800"/>
            </a:lvl8pPr>
            <a:lvl9pPr marL="3352716" lvl="8" indent="0" rtl="0">
              <a:spcBef>
                <a:spcPts val="0"/>
              </a:spcBef>
              <a:buFont typeface="Times New Roman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2438339" y="228820"/>
            <a:ext cx="4267200" cy="7162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2666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4984" lvl="1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374" lvl="2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665" lvl="3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lvl="4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844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6933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023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112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656654" y="2071247"/>
            <a:ext cx="5861100" cy="18834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811531" y="261647"/>
            <a:ext cx="5861100" cy="55026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2666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4984" lvl="1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374" lvl="2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665" lvl="3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lvl="4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844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6933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023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112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2666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4984" lvl="1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374" lvl="2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665" lvl="3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lvl="4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844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6933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023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112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clipArt" idx="2"/>
          </p:nvPr>
        </p:nvSpPr>
        <p:spPr>
          <a:xfrm>
            <a:off x="4648096" y="1676470"/>
            <a:ext cx="3505199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0" marR="0" lvl="0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19090" marR="0" lvl="1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38179" marR="0" lvl="2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57269" marR="0" lvl="3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76358" marR="0" lvl="4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095448" marR="0" lvl="5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14537" marR="0" lvl="6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933627" marR="0" lvl="7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352716" marR="0" lvl="8" indent="0" algn="l" rtl="0">
              <a:spcBef>
                <a:spcPts val="0"/>
              </a:spcBef>
              <a:buSzPct val="81250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09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179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269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358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2666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4984" lvl="1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374" lvl="2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665" lvl="3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lvl="4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844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6933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023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112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096" y="1676470"/>
            <a:ext cx="3505199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2666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4984" lvl="1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374" lvl="2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665" lvl="3" indent="-88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lvl="4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844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6933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023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112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599" y="38861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783" marR="0" lvl="1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662" marR="0" lvl="3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550" marR="0" lvl="4" indent="-634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039" marR="0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227" marR="0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416" marR="0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604" marR="0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6565" y="6244773"/>
            <a:ext cx="2133900" cy="4770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SzPct val="87500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7162500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802160" y="1223284"/>
            <a:ext cx="7539600" cy="82200"/>
          </a:xfrm>
          <a:prstGeom prst="rect">
            <a:avLst/>
          </a:prstGeom>
          <a:gradFill>
            <a:gsLst>
              <a:gs pos="0">
                <a:srgbClr val="475E76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lIns="90325" tIns="44375" rIns="90325" bIns="44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529" y="122012"/>
            <a:ext cx="1141500" cy="10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802160" y="5482597"/>
            <a:ext cx="7539600" cy="82200"/>
          </a:xfrm>
          <a:prstGeom prst="rect">
            <a:avLst/>
          </a:prstGeom>
          <a:gradFill>
            <a:gsLst>
              <a:gs pos="0">
                <a:srgbClr val="475E76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lIns="90325" tIns="44375" rIns="90325" bIns="44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376038" y="0"/>
            <a:ext cx="7305000" cy="11409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22895" y="4406677"/>
            <a:ext cx="7771200" cy="13629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22895" y="2906093"/>
            <a:ext cx="7771200" cy="1500599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2000"/>
            </a:lvl1pPr>
            <a:lvl2pPr marL="457189" lvl="1" indent="0" rtl="0">
              <a:spcBef>
                <a:spcPts val="0"/>
              </a:spcBef>
              <a:buFont typeface="Times New Roman"/>
              <a:buNone/>
              <a:defRPr sz="1800"/>
            </a:lvl2pPr>
            <a:lvl3pPr marL="914377" lvl="2" indent="0" rtl="0">
              <a:spcBef>
                <a:spcPts val="0"/>
              </a:spcBef>
              <a:buFont typeface="Times New Roman"/>
              <a:buNone/>
              <a:defRPr sz="1600"/>
            </a:lvl3pPr>
            <a:lvl4pPr marL="1371566" lvl="3" indent="0" rtl="0">
              <a:spcBef>
                <a:spcPts val="0"/>
              </a:spcBef>
              <a:buFont typeface="Times New Roman"/>
              <a:buNone/>
              <a:defRPr sz="1400"/>
            </a:lvl4pPr>
            <a:lvl5pPr marL="1828754" lvl="4" indent="0" rtl="0">
              <a:spcBef>
                <a:spcPts val="0"/>
              </a:spcBef>
              <a:buFont typeface="Times New Roman"/>
              <a:buNone/>
              <a:defRPr sz="1400"/>
            </a:lvl5pPr>
            <a:lvl6pPr marL="2285943" lvl="5" indent="0" rtl="0">
              <a:spcBef>
                <a:spcPts val="0"/>
              </a:spcBef>
              <a:buFont typeface="Times New Roman"/>
              <a:buNone/>
              <a:defRPr sz="1400"/>
            </a:lvl6pPr>
            <a:lvl7pPr marL="2743131" lvl="6" indent="0" rtl="0">
              <a:spcBef>
                <a:spcPts val="0"/>
              </a:spcBef>
              <a:buFont typeface="Times New Roman"/>
              <a:buNone/>
              <a:defRPr sz="1400"/>
            </a:lvl7pPr>
            <a:lvl8pPr marL="3200320" lvl="7" indent="0" rtl="0">
              <a:spcBef>
                <a:spcPts val="0"/>
              </a:spcBef>
              <a:buFont typeface="Times New Roman"/>
              <a:buNone/>
              <a:defRPr sz="1400"/>
            </a:lvl8pPr>
            <a:lvl9pPr marL="3657509" lvl="8" indent="0" rtl="0">
              <a:spcBef>
                <a:spcPts val="0"/>
              </a:spcBef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48096" y="1676470"/>
            <a:ext cx="3505199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6565" y="274130"/>
            <a:ext cx="8230800" cy="1144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6565" y="1535445"/>
            <a:ext cx="4040700" cy="640199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2400" b="1"/>
            </a:lvl1pPr>
            <a:lvl2pPr marL="457189" lvl="1" indent="0" rtl="0">
              <a:spcBef>
                <a:spcPts val="0"/>
              </a:spcBef>
              <a:buFont typeface="Times New Roman"/>
              <a:buNone/>
              <a:defRPr sz="2000" b="1"/>
            </a:lvl2pPr>
            <a:lvl3pPr marL="914377" lvl="2" indent="0" rtl="0">
              <a:spcBef>
                <a:spcPts val="0"/>
              </a:spcBef>
              <a:buFont typeface="Times New Roman"/>
              <a:buNone/>
              <a:defRPr sz="1800" b="1"/>
            </a:lvl3pPr>
            <a:lvl4pPr marL="1371566" lvl="3" indent="0" rtl="0">
              <a:spcBef>
                <a:spcPts val="0"/>
              </a:spcBef>
              <a:buFont typeface="Times New Roman"/>
              <a:buNone/>
              <a:defRPr sz="1600" b="1"/>
            </a:lvl4pPr>
            <a:lvl5pPr marL="1828754" lvl="4" indent="0" rtl="0">
              <a:spcBef>
                <a:spcPts val="0"/>
              </a:spcBef>
              <a:buFont typeface="Times New Roman"/>
              <a:buNone/>
              <a:defRPr sz="1600" b="1"/>
            </a:lvl5pPr>
            <a:lvl6pPr marL="2285943" lvl="5" indent="0" rtl="0">
              <a:spcBef>
                <a:spcPts val="0"/>
              </a:spcBef>
              <a:buFont typeface="Times New Roman"/>
              <a:buNone/>
              <a:defRPr sz="1600" b="1"/>
            </a:lvl6pPr>
            <a:lvl7pPr marL="2743131" lvl="6" indent="0" rtl="0">
              <a:spcBef>
                <a:spcPts val="0"/>
              </a:spcBef>
              <a:buFont typeface="Times New Roman"/>
              <a:buNone/>
              <a:defRPr sz="1600" b="1"/>
            </a:lvl7pPr>
            <a:lvl8pPr marL="3200320" lvl="7" indent="0" rtl="0">
              <a:spcBef>
                <a:spcPts val="0"/>
              </a:spcBef>
              <a:buFont typeface="Times New Roman"/>
              <a:buNone/>
              <a:defRPr sz="1600" b="1"/>
            </a:lvl8pPr>
            <a:lvl9pPr marL="3657509" lvl="8" indent="0" rtl="0">
              <a:spcBef>
                <a:spcPts val="0"/>
              </a:spcBef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56565" y="2175609"/>
            <a:ext cx="4040700" cy="39504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4644923" y="1535445"/>
            <a:ext cx="4042500" cy="640199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2400" b="1"/>
            </a:lvl1pPr>
            <a:lvl2pPr marL="457189" lvl="1" indent="0" rtl="0">
              <a:spcBef>
                <a:spcPts val="0"/>
              </a:spcBef>
              <a:buFont typeface="Times New Roman"/>
              <a:buNone/>
              <a:defRPr sz="2000" b="1"/>
            </a:lvl2pPr>
            <a:lvl3pPr marL="914377" lvl="2" indent="0" rtl="0">
              <a:spcBef>
                <a:spcPts val="0"/>
              </a:spcBef>
              <a:buFont typeface="Times New Roman"/>
              <a:buNone/>
              <a:defRPr sz="1800" b="1"/>
            </a:lvl3pPr>
            <a:lvl4pPr marL="1371566" lvl="3" indent="0" rtl="0">
              <a:spcBef>
                <a:spcPts val="0"/>
              </a:spcBef>
              <a:buFont typeface="Times New Roman"/>
              <a:buNone/>
              <a:defRPr sz="1600" b="1"/>
            </a:lvl4pPr>
            <a:lvl5pPr marL="1828754" lvl="4" indent="0" rtl="0">
              <a:spcBef>
                <a:spcPts val="0"/>
              </a:spcBef>
              <a:buFont typeface="Times New Roman"/>
              <a:buNone/>
              <a:defRPr sz="1600" b="1"/>
            </a:lvl5pPr>
            <a:lvl6pPr marL="2285943" lvl="5" indent="0" rtl="0">
              <a:spcBef>
                <a:spcPts val="0"/>
              </a:spcBef>
              <a:buFont typeface="Times New Roman"/>
              <a:buNone/>
              <a:defRPr sz="1600" b="1"/>
            </a:lvl6pPr>
            <a:lvl7pPr marL="2743131" lvl="6" indent="0" rtl="0">
              <a:spcBef>
                <a:spcPts val="0"/>
              </a:spcBef>
              <a:buFont typeface="Times New Roman"/>
              <a:buNone/>
              <a:defRPr sz="1600" b="1"/>
            </a:lvl7pPr>
            <a:lvl8pPr marL="3200320" lvl="7" indent="0" rtl="0">
              <a:spcBef>
                <a:spcPts val="0"/>
              </a:spcBef>
              <a:buFont typeface="Times New Roman"/>
              <a:buNone/>
              <a:defRPr sz="1600" b="1"/>
            </a:lvl8pPr>
            <a:lvl9pPr marL="3657509" lvl="8" indent="0" rtl="0">
              <a:spcBef>
                <a:spcPts val="0"/>
              </a:spcBef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"/>
          </p:nvPr>
        </p:nvSpPr>
        <p:spPr>
          <a:xfrm>
            <a:off x="4644923" y="2175609"/>
            <a:ext cx="4042500" cy="39504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6567" y="272545"/>
            <a:ext cx="3008999" cy="11631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574847" y="272545"/>
            <a:ext cx="5112600" cy="58533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56567" y="1435616"/>
            <a:ext cx="3008999" cy="4690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1400"/>
            </a:lvl1pPr>
            <a:lvl2pPr marL="457189" lvl="1" indent="0" rtl="0">
              <a:spcBef>
                <a:spcPts val="0"/>
              </a:spcBef>
              <a:buFont typeface="Times New Roman"/>
              <a:buNone/>
              <a:defRPr sz="1200"/>
            </a:lvl2pPr>
            <a:lvl3pPr marL="914377" lvl="2" indent="0" rtl="0">
              <a:spcBef>
                <a:spcPts val="0"/>
              </a:spcBef>
              <a:buFont typeface="Times New Roman"/>
              <a:buNone/>
              <a:defRPr sz="1000"/>
            </a:lvl3pPr>
            <a:lvl4pPr marL="1371566" lvl="3" indent="0" rtl="0">
              <a:spcBef>
                <a:spcPts val="0"/>
              </a:spcBef>
              <a:buFont typeface="Times New Roman"/>
              <a:buNone/>
              <a:defRPr sz="900"/>
            </a:lvl4pPr>
            <a:lvl5pPr marL="1828754" lvl="4" indent="0" rtl="0">
              <a:spcBef>
                <a:spcPts val="0"/>
              </a:spcBef>
              <a:buFont typeface="Times New Roman"/>
              <a:buNone/>
              <a:defRPr sz="900"/>
            </a:lvl5pPr>
            <a:lvl6pPr marL="2285943" lvl="5" indent="0" rtl="0">
              <a:spcBef>
                <a:spcPts val="0"/>
              </a:spcBef>
              <a:buFont typeface="Times New Roman"/>
              <a:buNone/>
              <a:defRPr sz="900"/>
            </a:lvl6pPr>
            <a:lvl7pPr marL="2743131" lvl="6" indent="0" rtl="0">
              <a:spcBef>
                <a:spcPts val="0"/>
              </a:spcBef>
              <a:buFont typeface="Times New Roman"/>
              <a:buNone/>
              <a:defRPr sz="900"/>
            </a:lvl7pPr>
            <a:lvl8pPr marL="3200320" lvl="7" indent="0" rtl="0">
              <a:spcBef>
                <a:spcPts val="0"/>
              </a:spcBef>
              <a:buFont typeface="Times New Roman"/>
              <a:buNone/>
              <a:defRPr sz="900"/>
            </a:lvl8pPr>
            <a:lvl9pPr marL="3657509" lvl="8" indent="0" rtl="0">
              <a:spcBef>
                <a:spcPts val="0"/>
              </a:spcBef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792972" y="4801233"/>
            <a:ext cx="5485200" cy="5658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1792972" y="613227"/>
            <a:ext cx="5485200" cy="41151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4375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189" marR="0" lvl="1" indent="0" algn="l" rtl="0">
              <a:spcBef>
                <a:spcPts val="0"/>
              </a:spcBef>
              <a:buClr>
                <a:schemeClr val="dk1"/>
              </a:buClr>
              <a:buSzPct val="500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377" marR="0" lvl="2" indent="0" algn="l" rtl="0">
              <a:spcBef>
                <a:spcPts val="0"/>
              </a:spcBef>
              <a:buClr>
                <a:schemeClr val="dk1"/>
              </a:buClr>
              <a:buSzPct val="58333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566" marR="0" lvl="3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marR="0" lvl="4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5943" marR="0" lvl="5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131" marR="0" lvl="6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320" marR="0" lvl="7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509" marR="0" lvl="8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792972" y="5366924"/>
            <a:ext cx="5485200" cy="8049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 sz="1400"/>
            </a:lvl1pPr>
            <a:lvl2pPr marL="457189" lvl="1" indent="0" rtl="0">
              <a:spcBef>
                <a:spcPts val="0"/>
              </a:spcBef>
              <a:buFont typeface="Times New Roman"/>
              <a:buNone/>
              <a:defRPr sz="1200"/>
            </a:lvl2pPr>
            <a:lvl3pPr marL="914377" lvl="2" indent="0" rtl="0">
              <a:spcBef>
                <a:spcPts val="0"/>
              </a:spcBef>
              <a:buFont typeface="Times New Roman"/>
              <a:buNone/>
              <a:defRPr sz="1000"/>
            </a:lvl3pPr>
            <a:lvl4pPr marL="1371566" lvl="3" indent="0" rtl="0">
              <a:spcBef>
                <a:spcPts val="0"/>
              </a:spcBef>
              <a:buFont typeface="Times New Roman"/>
              <a:buNone/>
              <a:defRPr sz="900"/>
            </a:lvl4pPr>
            <a:lvl5pPr marL="1828754" lvl="4" indent="0" rtl="0">
              <a:spcBef>
                <a:spcPts val="0"/>
              </a:spcBef>
              <a:buFont typeface="Times New Roman"/>
              <a:buNone/>
              <a:defRPr sz="900"/>
            </a:lvl5pPr>
            <a:lvl6pPr marL="2285943" lvl="5" indent="0" rtl="0">
              <a:spcBef>
                <a:spcPts val="0"/>
              </a:spcBef>
              <a:buFont typeface="Times New Roman"/>
              <a:buNone/>
              <a:defRPr sz="900"/>
            </a:lvl6pPr>
            <a:lvl7pPr marL="2743131" lvl="6" indent="0" rtl="0">
              <a:spcBef>
                <a:spcPts val="0"/>
              </a:spcBef>
              <a:buFont typeface="Times New Roman"/>
              <a:buNone/>
              <a:defRPr sz="900"/>
            </a:lvl7pPr>
            <a:lvl8pPr marL="3200320" lvl="7" indent="0" rtl="0">
              <a:spcBef>
                <a:spcPts val="0"/>
              </a:spcBef>
              <a:buFont typeface="Times New Roman"/>
              <a:buNone/>
              <a:defRPr sz="900"/>
            </a:lvl8pPr>
            <a:lvl9pPr marL="3657509" lvl="8" indent="0" rtl="0">
              <a:spcBef>
                <a:spcPts val="0"/>
              </a:spcBef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2438339" y="228820"/>
            <a:ext cx="4267200" cy="7162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2793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783" lvl="1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2971" lvl="2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662" lvl="3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550" lvl="4" indent="-634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039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227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416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604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 rot="5400000">
            <a:off x="4656504" y="2071397"/>
            <a:ext cx="5861400" cy="18834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 rot="5400000">
            <a:off x="811381" y="261797"/>
            <a:ext cx="5861400" cy="55026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2793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783" lvl="1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2971" lvl="2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662" lvl="3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550" lvl="4" indent="-634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039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227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416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604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2793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783" lvl="1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2971" lvl="2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662" lvl="3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550" lvl="4" indent="-634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039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227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416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604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clipArt" idx="2"/>
          </p:nvPr>
        </p:nvSpPr>
        <p:spPr>
          <a:xfrm>
            <a:off x="4648096" y="1676470"/>
            <a:ext cx="3505199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0" marR="0" lvl="0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189" marR="0" lvl="1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377" marR="0" lvl="2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566" marR="0" lvl="3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54" marR="0" lvl="4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5943" marR="0" lvl="5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131" marR="0" lvl="6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320" marR="0" lvl="7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509" marR="0" lvl="8" indent="0" algn="l" rtl="0">
              <a:spcBef>
                <a:spcPts val="0"/>
              </a:spcBef>
              <a:buSzPct val="77777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189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377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566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754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2793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783" lvl="1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2971" lvl="2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662" lvl="3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550" lvl="4" indent="-634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039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227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416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604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096" y="1676470"/>
            <a:ext cx="3505199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279393" lvl="0" indent="-16509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783" lvl="1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-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2971" lvl="2" indent="-10159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662" lvl="3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550" lvl="4" indent="-634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039" lvl="5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227" lvl="6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416" lvl="7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604" lvl="8" indent="-507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191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8382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2573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764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4827"/>
              <a:defRPr sz="2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7162500" cy="4267200"/>
          </a:xfrm>
          <a:prstGeom prst="rect">
            <a:avLst/>
          </a:prstGeom>
          <a:noFill/>
          <a:ln>
            <a:noFill/>
          </a:ln>
        </p:spPr>
        <p:txBody>
          <a:bodyPr lIns="83675" tIns="83675" rIns="83675" bIns="83675" anchor="t" anchorCtr="0"/>
          <a:lstStyle>
            <a:lvl1pPr marL="266700" marR="0" lvl="0" indent="-1651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909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50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2222"/>
              <a:buFont typeface="Times New Roman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1400" marR="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2222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09700" marR="0" lvl="3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125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125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47900" marR="0" lvl="5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125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667000" marR="0" lvl="6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125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086100" marR="0" lvl="7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125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505200" marR="0" lvl="8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125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8671581" y="6482458"/>
            <a:ext cx="383700" cy="3009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223850" y="988768"/>
            <a:ext cx="7539600" cy="82500"/>
          </a:xfrm>
          <a:prstGeom prst="rect">
            <a:avLst/>
          </a:prstGeom>
          <a:gradFill>
            <a:gsLst>
              <a:gs pos="0">
                <a:srgbClr val="475E76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lIns="82800" tIns="40675" rIns="82800" bIns="40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2435" y="122012"/>
            <a:ext cx="1141500" cy="1025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66527" y="82397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750"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90811" y="1676470"/>
            <a:ext cx="7162500" cy="4267200"/>
          </a:xfrm>
          <a:prstGeom prst="rect">
            <a:avLst/>
          </a:prstGeom>
          <a:noFill/>
          <a:ln>
            <a:noFill/>
          </a:ln>
        </p:spPr>
        <p:txBody>
          <a:bodyPr lIns="91275" tIns="91275" rIns="91275" bIns="91275" anchor="t" anchorCtr="0"/>
          <a:lstStyle>
            <a:lvl1pPr marL="279400" marR="0" lvl="0" indent="-1651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Times New Roman"/>
              <a:buChar char="-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67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06600" marR="0" lvl="4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451100" marR="0" lvl="5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08300" marR="0" lvl="6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65500" marR="0" lvl="7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22700" marR="0" lvl="8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671581" y="6482458"/>
            <a:ext cx="383700" cy="3009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223850" y="988768"/>
            <a:ext cx="7539600" cy="82200"/>
          </a:xfrm>
          <a:prstGeom prst="rect">
            <a:avLst/>
          </a:prstGeom>
          <a:gradFill>
            <a:gsLst>
              <a:gs pos="0">
                <a:srgbClr val="475E76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lIns="90325" tIns="44375" rIns="90325" bIns="44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2435" y="122012"/>
            <a:ext cx="1141500" cy="1025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ucdavis.edu/rubi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0" y="1448295"/>
            <a:ext cx="9144000" cy="2971199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txBody>
          <a:bodyPr lIns="90451" tIns="44425" rIns="90451" bIns="44425" anchor="b" anchorCtr="0">
            <a:noAutofit/>
          </a:bodyPr>
          <a:lstStyle/>
          <a:p>
            <a:pPr algn="ctr">
              <a:buSzPct val="25000"/>
            </a:pPr>
            <a:r>
              <a:rPr lang="en" sz="30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OpenMeasure: Adaptive Flow Measurement &amp; Inference with Online Learning in SDN</a:t>
            </a:r>
            <a:b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684236" y="4799649"/>
            <a:ext cx="4370699" cy="10758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 algn="ctr">
              <a:buSzPct val="25000"/>
            </a:pPr>
            <a:r>
              <a:rPr lang="en" sz="2000" b="1">
                <a:solidFill>
                  <a:schemeClr val="dk1"/>
                </a:solidFill>
              </a:rPr>
              <a:t>Chang Liu</a:t>
            </a:r>
          </a:p>
          <a:p>
            <a:pPr algn="ctr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" sz="2000">
                <a:solidFill>
                  <a:schemeClr val="dk1"/>
                </a:solidFill>
              </a:rPr>
              <a:t>Robust &amp; Ubiquitous Networking Lab</a:t>
            </a:r>
          </a:p>
          <a:p>
            <a:pPr algn="ctr">
              <a:buSzPct val="25000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http://www.ece.ucdavis.edu/rubinet</a:t>
            </a:r>
            <a:r>
              <a:rPr lang="en" sz="2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283" y="4419353"/>
            <a:ext cx="3352800" cy="1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14261"/>
            <a:ext cx="4495800" cy="1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2471" y="77644"/>
            <a:ext cx="3810900" cy="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4495906" y="778023"/>
            <a:ext cx="4647900" cy="670200"/>
          </a:xfrm>
          <a:prstGeom prst="rect">
            <a:avLst/>
          </a:prstGeom>
          <a:solidFill>
            <a:srgbClr val="C49100"/>
          </a:solidFill>
          <a:ln>
            <a:noFill/>
          </a:ln>
        </p:spPr>
        <p:txBody>
          <a:bodyPr lIns="91275" tIns="45625" rIns="91275" bIns="45625" anchor="ctr" anchorCtr="0">
            <a:noAutofit/>
          </a:bodyPr>
          <a:lstStyle/>
          <a:p>
            <a:pPr>
              <a:buSzPct val="25000"/>
            </a:pPr>
            <a:r>
              <a:rPr lang="en" sz="2000" b="1">
                <a:solidFill>
                  <a:srgbClr val="000066"/>
                </a:solidFill>
              </a:rPr>
              <a:t>     </a:t>
            </a:r>
            <a:r>
              <a:rPr lang="en" sz="1800" b="1">
                <a:solidFill>
                  <a:srgbClr val="000066"/>
                </a:solidFill>
              </a:rPr>
              <a:t>ELECTRICAL &amp;</a:t>
            </a:r>
          </a:p>
          <a:p>
            <a:pPr>
              <a:buSzPct val="25000"/>
            </a:pPr>
            <a:r>
              <a:rPr lang="en" sz="1800" b="1">
                <a:solidFill>
                  <a:srgbClr val="000066"/>
                </a:solidFill>
              </a:rPr>
              <a:t>      COMPUTER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Linear Prediction (WLP)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04792">
              <a:buSzPct val="100000"/>
            </a:pPr>
            <a:r>
              <a:rPr lang="en" altLang="zh-CN" dirty="0"/>
              <a:t>Maintain a list of n records for each flow</a:t>
            </a:r>
          </a:p>
          <a:p>
            <a:pPr marL="0" indent="0">
              <a:buSzPct val="100000"/>
              <a:buNone/>
            </a:pPr>
            <a:endParaRPr lang="en" altLang="zh-CN" dirty="0"/>
          </a:p>
          <a:p>
            <a:pPr indent="-304792">
              <a:buSzPct val="100000"/>
            </a:pPr>
            <a:r>
              <a:rPr lang="en" altLang="zh-CN" dirty="0"/>
              <a:t>The predicted flow size is a weighted linear sum of history records</a:t>
            </a:r>
          </a:p>
          <a:p>
            <a:pPr indent="-304792">
              <a:buSzPct val="100000"/>
            </a:pPr>
            <a:endParaRPr lang="en" altLang="zh-CN" dirty="0"/>
          </a:p>
          <a:p>
            <a:pPr indent="-304792">
              <a:buSzPct val="100000"/>
            </a:pPr>
            <a:endParaRPr lang="en" altLang="zh-CN" dirty="0"/>
          </a:p>
          <a:p>
            <a:pPr indent="-304792">
              <a:buSzPct val="100000"/>
            </a:pPr>
            <a:endParaRPr lang="en" altLang="zh-CN" dirty="0"/>
          </a:p>
          <a:p>
            <a:pPr lvl="1" indent="-304792">
              <a:buSzPct val="100000"/>
            </a:pPr>
            <a:r>
              <a:rPr lang="en" altLang="zh-CN" dirty="0"/>
              <a:t>Rank flows in decending order of predicted flow sizes and select a set of candidate large flows to track and measure in the next time epoch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73" y="3203105"/>
            <a:ext cx="3381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527" y="129694"/>
            <a:ext cx="7162500" cy="973893"/>
          </a:xfrm>
        </p:spPr>
        <p:txBody>
          <a:bodyPr/>
          <a:lstStyle/>
          <a:p>
            <a:r>
              <a:rPr lang="en-US" altLang="zh-CN" sz="3000" dirty="0"/>
              <a:t>Modified Upper Confidence Bound (MUCB) Prediction</a:t>
            </a:r>
            <a:endParaRPr lang="zh-CN" alt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 flow size of a directly measured flow as sampling reward</a:t>
            </a:r>
          </a:p>
          <a:p>
            <a:endParaRPr lang="en-US" altLang="zh-CN" dirty="0"/>
          </a:p>
          <a:p>
            <a:r>
              <a:rPr lang="en-US" altLang="zh-CN" dirty="0"/>
              <a:t>Maximize total reward from all available TCAMs over time</a:t>
            </a:r>
          </a:p>
          <a:p>
            <a:pPr lvl="1"/>
            <a:r>
              <a:rPr lang="en-US" altLang="zh-CN" dirty="0"/>
              <a:t>Multi-armed bandit (MAB) sequential resource allocation</a:t>
            </a:r>
          </a:p>
          <a:p>
            <a:pPr lvl="1"/>
            <a:r>
              <a:rPr lang="en-US" altLang="zh-CN" dirty="0"/>
              <a:t>Balance between </a:t>
            </a:r>
            <a:r>
              <a:rPr lang="en-US" altLang="zh-CN" dirty="0">
                <a:solidFill>
                  <a:srgbClr val="FF0000"/>
                </a:solidFill>
              </a:rPr>
              <a:t>exploration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exploitation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8" y="4968925"/>
            <a:ext cx="231457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69" y="4402188"/>
            <a:ext cx="4819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b" anchorCtr="0">
            <a:noAutofit/>
          </a:bodyPr>
          <a:lstStyle/>
          <a:p>
            <a:pPr>
              <a:buSzPct val="25000"/>
            </a:pPr>
            <a:r>
              <a:rPr lang="en" dirty="0"/>
              <a:t>Bootstrap with MLRF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91201" y="1451415"/>
            <a:ext cx="8066100" cy="14772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indent="-279393">
              <a:lnSpc>
                <a:spcPct val="115000"/>
              </a:lnSpc>
              <a:buSzPct val="75000"/>
            </a:pPr>
            <a:r>
              <a:rPr lang="en" dirty="0"/>
              <a:t>Initial system dynamics</a:t>
            </a:r>
            <a:endParaRPr lang="en" sz="2000" dirty="0"/>
          </a:p>
          <a:p>
            <a:pPr lvl="1" indent="-279393">
              <a:lnSpc>
                <a:spcPct val="115000"/>
              </a:lnSpc>
              <a:buSzPct val="75000"/>
            </a:pPr>
            <a:r>
              <a:rPr lang="en" dirty="0"/>
              <a:t>Maximum Load Rule First (MLRF)* strategy to populate the initial measurement rules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08855" y="2827017"/>
            <a:ext cx="5050500" cy="2615842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marL="685783" lvl="1" indent="-228594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The </a:t>
            </a:r>
            <a:r>
              <a:rPr lang="en" sz="2000" dirty="0">
                <a:solidFill>
                  <a:srgbClr val="C00000"/>
                </a:solidFill>
              </a:rPr>
              <a:t>load</a:t>
            </a:r>
            <a:r>
              <a:rPr lang="en" sz="2000" dirty="0">
                <a:solidFill>
                  <a:srgbClr val="002060"/>
                </a:solidFill>
              </a:rPr>
              <a:t> of a rule is defined as the number of flows matching the rule in an SDN switch</a:t>
            </a:r>
          </a:p>
          <a:p>
            <a:pPr marL="457189" lvl="1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</a:pPr>
            <a:endParaRPr sz="800" dirty="0">
              <a:solidFill>
                <a:srgbClr val="002060"/>
              </a:solidFill>
            </a:endParaRP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Start from rule w/ maximum load</a:t>
            </a:r>
          </a:p>
          <a:p>
            <a:pPr marL="457189" lvl="1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</a:pPr>
            <a:endParaRPr sz="800" dirty="0">
              <a:solidFill>
                <a:srgbClr val="002060"/>
              </a:solidFill>
            </a:endParaRP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Generate a new rule with balanced load</a:t>
            </a:r>
          </a:p>
          <a:p>
            <a:pPr marL="457189" lvl="1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</a:pPr>
            <a:endParaRPr sz="800" dirty="0">
              <a:solidFill>
                <a:srgbClr val="002060"/>
              </a:solidFill>
            </a:endParaRP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Increase the priority of new rule</a:t>
            </a:r>
            <a:endParaRPr sz="2000" b="1" dirty="0">
              <a:solidFill>
                <a:schemeClr val="dk1"/>
              </a:solidFill>
            </a:endParaRP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endParaRPr sz="2000" b="1" dirty="0">
              <a:solidFill>
                <a:schemeClr val="dk1"/>
              </a:solidFill>
            </a:endParaRPr>
          </a:p>
          <a:p>
            <a:pPr marL="584185" lvl="1" indent="-126997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914" y="5921829"/>
            <a:ext cx="8336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Y. Gong, X. Wang, M. </a:t>
            </a:r>
            <a:r>
              <a:rPr lang="en-US" altLang="zh-CN" dirty="0" err="1"/>
              <a:t>Malboubi</a:t>
            </a:r>
            <a:r>
              <a:rPr lang="en-US" altLang="zh-CN" dirty="0"/>
              <a:t>, S. Wang, S. Xu, C.N. </a:t>
            </a:r>
            <a:r>
              <a:rPr lang="en-US" altLang="zh-CN" dirty="0" err="1"/>
              <a:t>Chuah</a:t>
            </a:r>
            <a:r>
              <a:rPr lang="en-US" altLang="zh-CN" dirty="0"/>
              <a:t>, "Towards Accurate Online Traffic Matrix Estimation in Software-Defined Networks", </a:t>
            </a:r>
            <a:r>
              <a:rPr lang="en-US" altLang="zh-CN" i="1" dirty="0"/>
              <a:t>ACM SIGCOMM SYMPOSIUM ON SDN RESEARCH (SOSR)</a:t>
            </a:r>
            <a:r>
              <a:rPr lang="en-US" altLang="zh-CN" dirty="0"/>
              <a:t>, 2015.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6202" y="2696905"/>
            <a:ext cx="3640021" cy="2745954"/>
            <a:chOff x="5172376" y="4303748"/>
            <a:chExt cx="3640021" cy="2745954"/>
          </a:xfrm>
        </p:grpSpPr>
        <p:grpSp>
          <p:nvGrpSpPr>
            <p:cNvPr id="2" name="Group 1"/>
            <p:cNvGrpSpPr/>
            <p:nvPr/>
          </p:nvGrpSpPr>
          <p:grpSpPr>
            <a:xfrm>
              <a:off x="5172376" y="4303748"/>
              <a:ext cx="3640021" cy="2745954"/>
              <a:chOff x="5350382" y="3858418"/>
              <a:chExt cx="3640021" cy="2745954"/>
            </a:xfrm>
          </p:grpSpPr>
          <p:pic>
            <p:nvPicPr>
              <p:cNvPr id="282" name="Shape 28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865603" y="3902785"/>
                <a:ext cx="3124800" cy="226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" name="Shape 284"/>
              <p:cNvSpPr txBox="1"/>
              <p:nvPr/>
            </p:nvSpPr>
            <p:spPr>
              <a:xfrm>
                <a:off x="5394771" y="3858418"/>
                <a:ext cx="20925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275" tIns="45625" rIns="91275" bIns="45625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sz="1600">
                    <a:solidFill>
                      <a:srgbClr val="002060"/>
                    </a:solidFill>
                  </a:rPr>
                  <a:t>Old Rule w/ priority p</a:t>
                </a:r>
              </a:p>
            </p:txBody>
          </p:sp>
          <p:sp>
            <p:nvSpPr>
              <p:cNvPr id="285" name="Shape 285"/>
              <p:cNvSpPr txBox="1"/>
              <p:nvPr/>
            </p:nvSpPr>
            <p:spPr>
              <a:xfrm>
                <a:off x="5350382" y="6265372"/>
                <a:ext cx="29199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275" tIns="45625" rIns="91275" bIns="45625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sz="1600">
                    <a:solidFill>
                      <a:srgbClr val="002060"/>
                    </a:solidFill>
                  </a:rPr>
                  <a:t>New Rule w/ priority (p+1)</a:t>
                </a:r>
              </a:p>
            </p:txBody>
          </p:sp>
          <p:cxnSp>
            <p:nvCxnSpPr>
              <p:cNvPr id="286" name="Shape 286"/>
              <p:cNvCxnSpPr/>
              <p:nvPr/>
            </p:nvCxnSpPr>
            <p:spPr>
              <a:xfrm rot="10800000">
                <a:off x="6788247" y="5672729"/>
                <a:ext cx="0" cy="49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</p:grpSp>
        <p:cxnSp>
          <p:nvCxnSpPr>
            <p:cNvPr id="283" name="Shape 283"/>
            <p:cNvCxnSpPr/>
            <p:nvPr/>
          </p:nvCxnSpPr>
          <p:spPr>
            <a:xfrm>
              <a:off x="7249997" y="4472498"/>
              <a:ext cx="393000" cy="0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Rule Placement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90811" y="14478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 marL="266693" indent="-330192">
              <a:buSzPct val="100000"/>
            </a:pPr>
            <a:r>
              <a:rPr lang="en" dirty="0"/>
              <a:t>Determine where (which switch) to </a:t>
            </a:r>
            <a:r>
              <a:rPr lang="en-US" altLang="zh-CN" dirty="0"/>
              <a:t>directly </a:t>
            </a:r>
            <a:r>
              <a:rPr lang="en" dirty="0"/>
              <a:t>measure what (which flows)</a:t>
            </a:r>
          </a:p>
          <a:p>
            <a:pPr marL="0" indent="0">
              <a:buNone/>
            </a:pPr>
            <a:endParaRPr dirty="0"/>
          </a:p>
          <a:p>
            <a:pPr marL="266693" indent="-330192">
              <a:buSzPct val="100000"/>
            </a:pPr>
            <a:r>
              <a:rPr lang="en" dirty="0"/>
              <a:t>Optimize rule placement network-wide with the controller’s global view</a:t>
            </a:r>
          </a:p>
          <a:p>
            <a:pPr>
              <a:buNone/>
            </a:pPr>
            <a:endParaRPr dirty="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11" y="3599913"/>
            <a:ext cx="4675724" cy="278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92" y="4497609"/>
            <a:ext cx="2752725" cy="990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Rule Placement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90811" y="12192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 marL="266693" indent="-330192">
              <a:buSzPct val="100000"/>
            </a:pPr>
            <a:r>
              <a:rPr lang="en"/>
              <a:t>The problem can be formulated into an integer linear program (ILP)</a:t>
            </a:r>
          </a:p>
          <a:p>
            <a:pPr marL="634984" lvl="1" indent="-215895">
              <a:buSzPct val="90000"/>
              <a:buFont typeface="Arial"/>
            </a:pPr>
            <a:r>
              <a:rPr lang="en"/>
              <a:t>Computational complexity increases exponentially as the size of the network increases</a:t>
            </a:r>
          </a:p>
          <a:p>
            <a:pPr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02" y="2808053"/>
            <a:ext cx="7162499" cy="398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2229" y="4513943"/>
            <a:ext cx="227874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flow can only be measured at an SDN switch that it passes in its routing path.</a:t>
            </a:r>
            <a:endParaRPr lang="zh-CN" alt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0971" y="4673600"/>
            <a:ext cx="478972" cy="624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Rule Placement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90811" y="12192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 marL="266693" indent="-330192">
              <a:buSzPct val="100000"/>
            </a:pPr>
            <a:r>
              <a:rPr lang="en"/>
              <a:t>The problem can be formulated into an integer linear program (ILP)</a:t>
            </a:r>
          </a:p>
          <a:p>
            <a:pPr marL="634984" lvl="1" indent="-215895">
              <a:buSzPct val="90000"/>
              <a:buFont typeface="Arial"/>
            </a:pPr>
            <a:r>
              <a:rPr lang="en"/>
              <a:t>Computational complexity increases exponentially as the size of the network increases</a:t>
            </a:r>
          </a:p>
          <a:p>
            <a:pPr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02" y="2808053"/>
            <a:ext cx="7162499" cy="398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2229" y="4513943"/>
            <a:ext cx="227874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An SDN switch with K</a:t>
            </a:r>
            <a:r>
              <a:rPr lang="en-US" altLang="zh-CN" sz="1200" dirty="0"/>
              <a:t>i</a:t>
            </a:r>
            <a:r>
              <a:rPr lang="en-US" altLang="zh-CN" sz="2000" dirty="0"/>
              <a:t> available TCAMs can sample K</a:t>
            </a:r>
            <a:r>
              <a:rPr lang="en-US" altLang="zh-CN" sz="1200" dirty="0"/>
              <a:t>i</a:t>
            </a:r>
            <a:r>
              <a:rPr lang="en-US" altLang="zh-CN" sz="2000" dirty="0"/>
              <a:t> flows at most.</a:t>
            </a:r>
            <a:endParaRPr lang="zh-CN" alt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10971" y="5297714"/>
            <a:ext cx="682172" cy="72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3613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Rule Placement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90811" y="12192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 marL="266693" indent="-330192">
              <a:buSzPct val="100000"/>
            </a:pPr>
            <a:r>
              <a:rPr lang="en"/>
              <a:t>The problem can be formulated into an integer linear program (ILP)</a:t>
            </a:r>
          </a:p>
          <a:p>
            <a:pPr marL="634984" lvl="1" indent="-215895">
              <a:buSzPct val="90000"/>
              <a:buFont typeface="Arial"/>
            </a:pPr>
            <a:r>
              <a:rPr lang="en"/>
              <a:t>Computational complexity increases exponentially as the size of the network increases</a:t>
            </a:r>
          </a:p>
          <a:p>
            <a:pPr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02" y="2808053"/>
            <a:ext cx="7162499" cy="398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2229" y="4513943"/>
            <a:ext cx="22787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flow will not be per-flow measured more than once.</a:t>
            </a:r>
            <a:endParaRPr lang="zh-CN" alt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10971" y="5297714"/>
            <a:ext cx="493486" cy="103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5907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LastHop placement algorithm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8" y="1333375"/>
            <a:ext cx="8256125" cy="4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7326" y="5158338"/>
            <a:ext cx="3189300" cy="1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own Arrow 4"/>
          <p:cNvSpPr/>
          <p:nvPr/>
        </p:nvSpPr>
        <p:spPr>
          <a:xfrm>
            <a:off x="7576457" y="4934857"/>
            <a:ext cx="101600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LastHop placement algorithm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8" y="1333375"/>
            <a:ext cx="8256125" cy="4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7326" y="5158338"/>
            <a:ext cx="3189300" cy="138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7369628" y="4588785"/>
            <a:ext cx="540658" cy="737958"/>
            <a:chOff x="7369628" y="4588785"/>
            <a:chExt cx="540658" cy="737958"/>
          </a:xfrm>
        </p:grpSpPr>
        <p:sp>
          <p:nvSpPr>
            <p:cNvPr id="5" name="Down Arrow 4"/>
            <p:cNvSpPr/>
            <p:nvPr/>
          </p:nvSpPr>
          <p:spPr>
            <a:xfrm>
              <a:off x="7576457" y="4934857"/>
              <a:ext cx="101600" cy="391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369628" y="4588785"/>
                  <a:ext cx="5406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628" y="4588785"/>
                  <a:ext cx="5406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195277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LastHop placement algorithm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8" y="1333375"/>
            <a:ext cx="8256125" cy="4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7326" y="5158338"/>
            <a:ext cx="3189300" cy="1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own Arrow 6"/>
          <p:cNvSpPr/>
          <p:nvPr/>
        </p:nvSpPr>
        <p:spPr>
          <a:xfrm>
            <a:off x="6516914" y="4934857"/>
            <a:ext cx="101600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9739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619100" cy="7605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/>
              <a:t>Network Measurement &amp; Inference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68995" y="1299767"/>
            <a:ext cx="8066100" cy="44925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t" anchorCtr="0">
            <a:noAutofit/>
          </a:bodyPr>
          <a:lstStyle/>
          <a:p>
            <a:pPr indent="-304792">
              <a:buClr>
                <a:srgbClr val="000000"/>
              </a:buClr>
              <a:buSzPct val="100000"/>
            </a:pPr>
            <a:r>
              <a:rPr lang="en" altLang="zh-CN" sz="2400" dirty="0">
                <a:solidFill>
                  <a:srgbClr val="000000"/>
                </a:solidFill>
              </a:rPr>
              <a:t>Fine-grained traffic size information provides an essential input for many network design and operation tasks. </a:t>
            </a:r>
          </a:p>
          <a:p>
            <a:pPr lvl="1" indent="-215895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altLang="zh-CN" sz="2000" dirty="0">
                <a:solidFill>
                  <a:srgbClr val="000000"/>
                </a:solidFill>
              </a:rPr>
              <a:t>Capacity planning, network provisionning, load balancing, anomaly detection</a:t>
            </a:r>
          </a:p>
          <a:p>
            <a:pPr marL="330192" lvl="1" indent="0">
              <a:buClr>
                <a:srgbClr val="000000"/>
              </a:buClr>
              <a:buSzPct val="100000"/>
              <a:buNone/>
            </a:pPr>
            <a:endParaRPr lang="en" altLang="zh-CN" sz="2000" dirty="0"/>
          </a:p>
          <a:p>
            <a:pPr indent="-304792">
              <a:buClr>
                <a:srgbClr val="000000"/>
              </a:buClr>
              <a:buSzPct val="100000"/>
            </a:pPr>
            <a:r>
              <a:rPr lang="en" sz="2400" dirty="0"/>
              <a:t>Flow size can be measured directly or inferred indirectly from sampled statistics.</a:t>
            </a:r>
          </a:p>
          <a:p>
            <a:pPr lvl="1" indent="-215895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000" dirty="0"/>
              <a:t>Challenge of direct flow measurement: scalability, limited measurement resouces</a:t>
            </a:r>
          </a:p>
          <a:p>
            <a:pPr lvl="1" indent="-215895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000" dirty="0"/>
              <a:t>Estimate TM (traffic matrix) using network inference techniques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76" y="967751"/>
            <a:ext cx="7673251" cy="55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Greedy placement algorithm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0225" y="5334675"/>
            <a:ext cx="2881200" cy="125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618513" y="4804229"/>
            <a:ext cx="1494970" cy="754738"/>
            <a:chOff x="6618513" y="4804229"/>
            <a:chExt cx="1494970" cy="754738"/>
          </a:xfrm>
        </p:grpSpPr>
        <p:sp>
          <p:nvSpPr>
            <p:cNvPr id="7" name="Down Arrow 6"/>
            <p:cNvSpPr/>
            <p:nvPr/>
          </p:nvSpPr>
          <p:spPr>
            <a:xfrm>
              <a:off x="6734629" y="5152571"/>
              <a:ext cx="101600" cy="391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7663540" y="5167081"/>
              <a:ext cx="101600" cy="391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18513" y="4804230"/>
              <a:ext cx="493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61940" y="4804229"/>
              <a:ext cx="551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76" y="967751"/>
            <a:ext cx="7673251" cy="55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/>
              <a:t>Greedy placement algorithm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0225" y="5334675"/>
            <a:ext cx="2881200" cy="125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618513" y="4804230"/>
            <a:ext cx="493486" cy="740227"/>
            <a:chOff x="6618513" y="4804230"/>
            <a:chExt cx="493486" cy="740227"/>
          </a:xfrm>
        </p:grpSpPr>
        <p:sp>
          <p:nvSpPr>
            <p:cNvPr id="7" name="Down Arrow 6"/>
            <p:cNvSpPr/>
            <p:nvPr/>
          </p:nvSpPr>
          <p:spPr>
            <a:xfrm>
              <a:off x="6734629" y="5152571"/>
              <a:ext cx="101600" cy="391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18513" y="4804230"/>
              <a:ext cx="493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370875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b" anchorCtr="0">
            <a:noAutofit/>
          </a:bodyPr>
          <a:lstStyle/>
          <a:p>
            <a:pPr>
              <a:buSzPct val="25000"/>
            </a:pPr>
            <a:r>
              <a:rPr lang="en"/>
              <a:t>Performance Study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indent="-279393">
              <a:buSzPct val="75000"/>
            </a:pPr>
            <a:r>
              <a:rPr lang="en" dirty="0"/>
              <a:t>Network Topologies</a:t>
            </a:r>
          </a:p>
          <a:p>
            <a:pPr lvl="1" indent="-228594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sz="1800" dirty="0"/>
              <a:t>Geant (23 nodes &amp; 37 links)</a:t>
            </a:r>
          </a:p>
          <a:p>
            <a:pPr lvl="1" indent="457189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sz="1800" dirty="0"/>
              <a:t>A hybrid SDN-network with 6/23 nodes set to be OF switches</a:t>
            </a:r>
          </a:p>
          <a:p>
            <a:pPr lvl="1" indent="457189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sz="1800" dirty="0"/>
              <a:t>Routing entries are generated based on shortest-path routing</a:t>
            </a:r>
          </a:p>
          <a:p>
            <a:pPr indent="-279393">
              <a:spcBef>
                <a:spcPts val="700"/>
              </a:spcBef>
              <a:buSzPct val="75000"/>
            </a:pPr>
            <a:r>
              <a:rPr lang="en" dirty="0"/>
              <a:t>Data Sets</a:t>
            </a:r>
          </a:p>
          <a:p>
            <a:pPr lvl="1" indent="-228594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sz="1800" dirty="0"/>
              <a:t>Real traffic traces from Geant are used</a:t>
            </a:r>
          </a:p>
          <a:p>
            <a:pPr lvl="1" indent="457189">
              <a:buSzPct val="100000"/>
              <a:buFont typeface="Arial"/>
              <a:buChar char="-"/>
            </a:pPr>
            <a:r>
              <a:rPr lang="en" sz="1800" dirty="0"/>
              <a:t>Randomly assign a number of IP prefixes to each node to get fine-grained traffic matrices</a:t>
            </a:r>
          </a:p>
          <a:p>
            <a:pPr indent="-279393">
              <a:spcBef>
                <a:spcPts val="700"/>
              </a:spcBef>
              <a:buSzPct val="75000"/>
            </a:pPr>
            <a:r>
              <a:rPr lang="en" dirty="0"/>
              <a:t>Performance Metrics</a:t>
            </a:r>
          </a:p>
          <a:p>
            <a:pPr lvl="1" indent="-228594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sz="1800" dirty="0"/>
              <a:t>Accuracy for TM estimation: Normalized Mean Square Error (NMSE)</a:t>
            </a:r>
          </a:p>
          <a:p>
            <a:pPr lvl="1" indent="-228594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sz="1800" dirty="0"/>
              <a:t>Performance for HHH identification: Recall &amp; Precision</a:t>
            </a:r>
          </a:p>
          <a:p>
            <a:pPr lvl="1" indent="-228594">
              <a:spcBef>
                <a:spcPts val="500"/>
              </a:spcBef>
              <a:buSzPct val="100000"/>
              <a:buNone/>
            </a:pPr>
            <a:endParaRPr sz="1800" b="1" dirty="0">
              <a:latin typeface="Questrial"/>
              <a:ea typeface="Questrial"/>
              <a:cs typeface="Questrial"/>
              <a:sym typeface="Questrial"/>
            </a:endParaRPr>
          </a:p>
          <a:p>
            <a:pPr lvl="1" indent="-228594">
              <a:spcBef>
                <a:spcPts val="500"/>
              </a:spcBef>
              <a:buSzPct val="100000"/>
              <a:buNone/>
            </a:pPr>
            <a:endParaRPr sz="1800" b="1" dirty="0">
              <a:latin typeface="Questrial"/>
              <a:ea typeface="Questrial"/>
              <a:cs typeface="Questrial"/>
              <a:sym typeface="Questrial"/>
            </a:endParaRPr>
          </a:p>
          <a:p>
            <a:pPr lvl="1" indent="-228594">
              <a:spcBef>
                <a:spcPts val="500"/>
              </a:spcBef>
              <a:buSzPct val="100000"/>
              <a:buNone/>
            </a:pPr>
            <a:endParaRPr sz="1800" b="1" dirty="0">
              <a:latin typeface="Questrial"/>
              <a:ea typeface="Questrial"/>
              <a:cs typeface="Questrial"/>
              <a:sym typeface="Questrial"/>
            </a:endParaRPr>
          </a:p>
          <a:p>
            <a:pPr indent="-279393">
              <a:spcBef>
                <a:spcPts val="700"/>
              </a:spcBef>
              <a:buSzPct val="75000"/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for TM Estimation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Normalized Mean Square Error (NMSE)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  <a:p>
            <a:r>
              <a:rPr lang="en-US" altLang="zh-CN" dirty="0"/>
              <a:t>Compare </a:t>
            </a:r>
            <a:r>
              <a:rPr lang="en-US" altLang="zh-CN" dirty="0" err="1"/>
              <a:t>OpenMeasure</a:t>
            </a:r>
            <a:r>
              <a:rPr lang="en-US" altLang="zh-CN" dirty="0"/>
              <a:t> with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Random Scheme (RS): Randomly sample a set of flows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Static Aggregation (SA): Fixed grouping of flows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LFF*: Measure a static set of large flows based on one-shot learning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7" y="2339975"/>
            <a:ext cx="3671910" cy="766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7" y="5733143"/>
            <a:ext cx="8336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Y. Gong, X. Wang, M. </a:t>
            </a:r>
            <a:r>
              <a:rPr lang="en-US" altLang="zh-CN" dirty="0" err="1"/>
              <a:t>Malboubi</a:t>
            </a:r>
            <a:r>
              <a:rPr lang="en-US" altLang="zh-CN" dirty="0"/>
              <a:t>, S. Wang, S. Xu, C.N. </a:t>
            </a:r>
            <a:r>
              <a:rPr lang="en-US" altLang="zh-CN" dirty="0" err="1"/>
              <a:t>Chuah</a:t>
            </a:r>
            <a:r>
              <a:rPr lang="en-US" altLang="zh-CN" dirty="0"/>
              <a:t>, "Towards Accurate Online Traffic Matrix Estimation in Software-Defined Networks", </a:t>
            </a:r>
            <a:r>
              <a:rPr lang="en-US" altLang="zh-CN" i="1" dirty="0"/>
              <a:t>ACM SIGCOMM SYMPOSIUM ON SDN RESEARCH (SOSR)</a:t>
            </a:r>
            <a:r>
              <a:rPr lang="en-US" altLang="zh-CN" dirty="0"/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98401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527" y="82397"/>
            <a:ext cx="7400102" cy="760500"/>
          </a:xfrm>
        </p:spPr>
        <p:txBody>
          <a:bodyPr/>
          <a:lstStyle/>
          <a:p>
            <a:r>
              <a:rPr lang="en-US" altLang="zh-CN" sz="3000" dirty="0"/>
              <a:t>Single-Point: Learning important flows</a:t>
            </a:r>
            <a:endParaRPr lang="zh-CN" alt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941" r="5552"/>
          <a:stretch/>
        </p:blipFill>
        <p:spPr>
          <a:xfrm>
            <a:off x="618361" y="1233717"/>
            <a:ext cx="5337943" cy="4029302"/>
          </a:xfrm>
          <a:prstGeom prst="rect">
            <a:avLst/>
          </a:prstGeom>
        </p:spPr>
      </p:pic>
      <p:sp>
        <p:nvSpPr>
          <p:cNvPr id="6" name="Shape 341"/>
          <p:cNvSpPr txBox="1"/>
          <p:nvPr/>
        </p:nvSpPr>
        <p:spPr>
          <a:xfrm>
            <a:off x="923277" y="5816175"/>
            <a:ext cx="8049000" cy="7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/>
              <a:t>OpenMeasure(WLP)</a:t>
            </a:r>
            <a:r>
              <a:rPr lang="en" sz="1800" dirty="0"/>
              <a:t>: Apply WLP learning algorithm in rule design</a:t>
            </a:r>
          </a:p>
          <a:p>
            <a:r>
              <a:rPr lang="en" sz="1800" b="1" dirty="0"/>
              <a:t>OpenMeasure(MUCBP)</a:t>
            </a:r>
            <a:r>
              <a:rPr lang="en" sz="1800" dirty="0"/>
              <a:t>: Apply MUCBP learning algorithim in rule design</a:t>
            </a:r>
          </a:p>
        </p:txBody>
      </p:sp>
      <p:sp>
        <p:nvSpPr>
          <p:cNvPr id="8" name="Shape 342"/>
          <p:cNvSpPr txBox="1"/>
          <p:nvPr/>
        </p:nvSpPr>
        <p:spPr>
          <a:xfrm>
            <a:off x="432049" y="5389597"/>
            <a:ext cx="4023900" cy="42657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Accuracy gain from continuous learning</a:t>
            </a:r>
          </a:p>
        </p:txBody>
      </p:sp>
      <p:sp>
        <p:nvSpPr>
          <p:cNvPr id="10" name="Shape 342"/>
          <p:cNvSpPr txBox="1"/>
          <p:nvPr/>
        </p:nvSpPr>
        <p:spPr>
          <a:xfrm>
            <a:off x="5787705" y="3740451"/>
            <a:ext cx="3167608" cy="4686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WLP slightly outperforms MUCB</a:t>
            </a:r>
          </a:p>
        </p:txBody>
      </p:sp>
      <p:cxnSp>
        <p:nvCxnSpPr>
          <p:cNvPr id="11" name="Shape 339"/>
          <p:cNvCxnSpPr/>
          <p:nvPr/>
        </p:nvCxnSpPr>
        <p:spPr>
          <a:xfrm flipH="1">
            <a:off x="3468914" y="2591509"/>
            <a:ext cx="33896" cy="102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grpSp>
        <p:nvGrpSpPr>
          <p:cNvPr id="15" name="Group 14"/>
          <p:cNvGrpSpPr/>
          <p:nvPr/>
        </p:nvGrpSpPr>
        <p:grpSpPr>
          <a:xfrm>
            <a:off x="3502810" y="1165770"/>
            <a:ext cx="4328318" cy="1936440"/>
            <a:chOff x="3502810" y="1165770"/>
            <a:chExt cx="4328318" cy="1936440"/>
          </a:xfrm>
        </p:grpSpPr>
        <p:sp>
          <p:nvSpPr>
            <p:cNvPr id="7" name="Shape 338"/>
            <p:cNvSpPr txBox="1"/>
            <p:nvPr/>
          </p:nvSpPr>
          <p:spPr>
            <a:xfrm>
              <a:off x="4947777" y="1165770"/>
              <a:ext cx="2883351" cy="42972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" sz="1600" b="1" dirty="0">
                  <a:latin typeface="Questrial"/>
                  <a:ea typeface="Questrial"/>
                  <a:cs typeface="Questrial"/>
                  <a:sym typeface="Questrial"/>
                </a:rPr>
                <a:t>Accuracy gain from learning</a:t>
              </a:r>
            </a:p>
          </p:txBody>
        </p:sp>
        <p:cxnSp>
          <p:nvCxnSpPr>
            <p:cNvPr id="12" name="Shape 340"/>
            <p:cNvCxnSpPr/>
            <p:nvPr/>
          </p:nvCxnSpPr>
          <p:spPr>
            <a:xfrm flipV="1">
              <a:off x="3502810" y="1396053"/>
              <a:ext cx="1444967" cy="1706157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657600" y="3974797"/>
            <a:ext cx="2130105" cy="371224"/>
            <a:chOff x="3657600" y="3974797"/>
            <a:chExt cx="2130105" cy="371224"/>
          </a:xfrm>
        </p:grpSpPr>
        <p:cxnSp>
          <p:nvCxnSpPr>
            <p:cNvPr id="17" name="Straight Arrow Connector 16"/>
            <p:cNvCxnSpPr>
              <a:stCxn id="10" idx="1"/>
            </p:cNvCxnSpPr>
            <p:nvPr/>
          </p:nvCxnSpPr>
          <p:spPr>
            <a:xfrm flipH="1">
              <a:off x="3657600" y="3974797"/>
              <a:ext cx="2130105" cy="23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1"/>
            </p:cNvCxnSpPr>
            <p:nvPr/>
          </p:nvCxnSpPr>
          <p:spPr>
            <a:xfrm flipH="1">
              <a:off x="3657600" y="3974797"/>
              <a:ext cx="2130105" cy="371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hape 339"/>
          <p:cNvCxnSpPr/>
          <p:nvPr/>
        </p:nvCxnSpPr>
        <p:spPr>
          <a:xfrm>
            <a:off x="3221796" y="3564681"/>
            <a:ext cx="8845" cy="51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9" name="Shape 340"/>
          <p:cNvCxnSpPr>
            <a:endCxn id="8" idx="0"/>
          </p:cNvCxnSpPr>
          <p:nvPr/>
        </p:nvCxnSpPr>
        <p:spPr>
          <a:xfrm flipH="1">
            <a:off x="2443999" y="3820031"/>
            <a:ext cx="661686" cy="1569566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 dirty="0"/>
          </a:p>
        </p:txBody>
      </p: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400102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 sz="2900" dirty="0"/>
              <a:t>Multi-Point: Accuracy for TM Estimation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t="4750" r="4622"/>
          <a:stretch/>
        </p:blipFill>
        <p:spPr>
          <a:xfrm>
            <a:off x="478457" y="1264431"/>
            <a:ext cx="5573387" cy="455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4872420" y="4211230"/>
            <a:ext cx="4023900" cy="83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Accuracy gain from adaptive measurement with SDN-enabled online learning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3444564" y="3040757"/>
            <a:ext cx="16200" cy="754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53" name="Shape 353"/>
          <p:cNvCxnSpPr>
            <a:endCxn id="351" idx="1"/>
          </p:cNvCxnSpPr>
          <p:nvPr/>
        </p:nvCxnSpPr>
        <p:spPr>
          <a:xfrm>
            <a:off x="3518820" y="3360101"/>
            <a:ext cx="1353600" cy="126632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341"/>
          <p:cNvSpPr txBox="1"/>
          <p:nvPr/>
        </p:nvSpPr>
        <p:spPr>
          <a:xfrm>
            <a:off x="480051" y="5933259"/>
            <a:ext cx="8049000" cy="7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/>
              <a:t>OpenMeasure(WLP/MUCBP+GRP)</a:t>
            </a:r>
            <a:r>
              <a:rPr lang="en" sz="1800" dirty="0"/>
              <a:t>: Apply WLP/MUCBP learning algorithm in rule design and Greedy rule placement (GRP) in rule placement.</a:t>
            </a:r>
          </a:p>
        </p:txBody>
      </p:sp>
      <p:sp>
        <p:nvSpPr>
          <p:cNvPr id="9" name="Shape 337"/>
          <p:cNvSpPr txBox="1"/>
          <p:nvPr/>
        </p:nvSpPr>
        <p:spPr>
          <a:xfrm>
            <a:off x="6165388" y="1458115"/>
            <a:ext cx="2330400" cy="5858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r = </a:t>
            </a:r>
            <a:r>
              <a:rPr lang="en" sz="1600" b="1" u="sng" dirty="0">
                <a:latin typeface="Questrial"/>
                <a:ea typeface="Questrial"/>
                <a:cs typeface="Questrial"/>
                <a:sym typeface="Questrial"/>
              </a:rPr>
              <a:t># of TCAM entries</a:t>
            </a:r>
          </a:p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          # of flows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 dirty="0"/>
              <a:t>Accuracy for TM Estimation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 dirty="0"/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t="5671" r="4924"/>
          <a:stretch/>
        </p:blipFill>
        <p:spPr>
          <a:xfrm>
            <a:off x="480051" y="1248229"/>
            <a:ext cx="5107949" cy="414638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2790854" y="3703975"/>
            <a:ext cx="188400" cy="760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6365725" y="1280190"/>
            <a:ext cx="2330400" cy="5858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r = </a:t>
            </a:r>
            <a:r>
              <a:rPr lang="en" sz="1600" b="1" u="sng" dirty="0">
                <a:latin typeface="Questrial"/>
                <a:ea typeface="Questrial"/>
                <a:cs typeface="Questrial"/>
                <a:sym typeface="Questrial"/>
              </a:rPr>
              <a:t># of TCAM entries</a:t>
            </a:r>
          </a:p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          # of flows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5461228" y="2393151"/>
            <a:ext cx="2692199" cy="58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>
                <a:latin typeface="Questrial"/>
                <a:ea typeface="Questrial"/>
                <a:cs typeface="Questrial"/>
                <a:sym typeface="Questrial"/>
              </a:rPr>
              <a:t>Accuracy gain from continuous learning</a:t>
            </a:r>
          </a:p>
        </p:txBody>
      </p:sp>
      <p:cxnSp>
        <p:nvCxnSpPr>
          <p:cNvPr id="339" name="Shape 339"/>
          <p:cNvCxnSpPr/>
          <p:nvPr/>
        </p:nvCxnSpPr>
        <p:spPr>
          <a:xfrm flipH="1">
            <a:off x="3496439" y="3318500"/>
            <a:ext cx="33896" cy="11459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40" name="Shape 340"/>
          <p:cNvCxnSpPr>
            <a:endCxn id="338" idx="1"/>
          </p:cNvCxnSpPr>
          <p:nvPr/>
        </p:nvCxnSpPr>
        <p:spPr>
          <a:xfrm rot="10800000" flipH="1">
            <a:off x="3613825" y="2686100"/>
            <a:ext cx="1847400" cy="126480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Shape 341"/>
          <p:cNvSpPr txBox="1"/>
          <p:nvPr/>
        </p:nvSpPr>
        <p:spPr>
          <a:xfrm>
            <a:off x="290911" y="5396101"/>
            <a:ext cx="8562300" cy="1238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/>
              <a:t>OpenMeasure(WLP+GRP/LRP)</a:t>
            </a:r>
            <a:r>
              <a:rPr lang="en" sz="1800" dirty="0"/>
              <a:t>: WLP learning algorithm in rule design and Greedy rule placement (GRP)/LastHop rule placement algorithm in rule placement</a:t>
            </a:r>
          </a:p>
          <a:p>
            <a:r>
              <a:rPr lang="en" sz="1800" b="1" dirty="0"/>
              <a:t>OpenMeasure(WLP+ILP)</a:t>
            </a:r>
            <a:r>
              <a:rPr lang="en" sz="1800" dirty="0"/>
              <a:t>:</a:t>
            </a:r>
            <a:r>
              <a:rPr lang="en" sz="1800" b="1" dirty="0"/>
              <a:t> </a:t>
            </a:r>
            <a:r>
              <a:rPr lang="en" sz="1800" dirty="0"/>
              <a:t>WLP learning algorithm in rule design and optimally solve the ILP in rule placement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018451" y="3740451"/>
            <a:ext cx="4023900" cy="83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latin typeface="Questrial"/>
                <a:ea typeface="Questrial"/>
                <a:cs typeface="Questrial"/>
                <a:sym typeface="Questrial"/>
              </a:rPr>
              <a:t>Two heuristic algorithms achieve estimation accuracy close to that of optimal solution</a:t>
            </a:r>
          </a:p>
        </p:txBody>
      </p:sp>
      <p:cxnSp>
        <p:nvCxnSpPr>
          <p:cNvPr id="343" name="Shape 343"/>
          <p:cNvCxnSpPr>
            <a:stCxn id="336" idx="6"/>
            <a:endCxn id="342" idx="1"/>
          </p:cNvCxnSpPr>
          <p:nvPr/>
        </p:nvCxnSpPr>
        <p:spPr>
          <a:xfrm>
            <a:off x="2979254" y="4084225"/>
            <a:ext cx="2039197" cy="71426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8" grpId="0" animBg="1"/>
      <p:bldP spid="3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366526" y="82401"/>
            <a:ext cx="7627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 sz="2900"/>
              <a:t>Hierarchical Heavy Hitter (HHH) Detection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538946" y="1352042"/>
            <a:ext cx="8066100" cy="44925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t" anchorCtr="0">
            <a:noAutofit/>
          </a:bodyPr>
          <a:lstStyle/>
          <a:p>
            <a:pPr marL="266693" indent="-330192">
              <a:lnSpc>
                <a:spcPct val="115000"/>
              </a:lnSpc>
              <a:buSzPct val="120000"/>
            </a:pPr>
            <a:r>
              <a:rPr lang="en" dirty="0"/>
              <a:t>Detecting HHHs is important for security applications</a:t>
            </a:r>
          </a:p>
          <a:p>
            <a:pPr marL="673093" lvl="1" indent="-330192">
              <a:lnSpc>
                <a:spcPct val="115000"/>
              </a:lnSpc>
              <a:buSzPct val="120000"/>
            </a:pPr>
            <a:r>
              <a:rPr lang="en-US" dirty="0"/>
              <a:t>P</a:t>
            </a:r>
            <a:r>
              <a:rPr lang="en" dirty="0"/>
              <a:t>inpointing DoS and DDoS attacks, discovering worms and anomalies</a:t>
            </a:r>
          </a:p>
          <a:p>
            <a:pPr marL="266693" indent="-330192">
              <a:lnSpc>
                <a:spcPct val="115000"/>
              </a:lnSpc>
              <a:buSzPct val="120000"/>
            </a:pPr>
            <a:r>
              <a:rPr lang="en" dirty="0"/>
              <a:t>Build a prefix tree of source IP addresses for each destination node</a:t>
            </a:r>
          </a:p>
          <a:p>
            <a:pPr marL="457189" indent="0">
              <a:spcBef>
                <a:spcPts val="500"/>
              </a:spcBef>
              <a:buNone/>
            </a:pPr>
            <a:endParaRPr dirty="0"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36" y="2859312"/>
            <a:ext cx="5445468" cy="378369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5810300" y="5059201"/>
            <a:ext cx="31050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189" indent="-342891">
              <a:buSzPct val="100000"/>
              <a:buChar char="-"/>
            </a:pPr>
            <a:r>
              <a:rPr lang="en" sz="1800"/>
              <a:t>HHHs in shaded circles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366526" y="82401"/>
            <a:ext cx="7627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r>
              <a:rPr lang="en" sz="2900"/>
              <a:t>Hierarchical Heavy Hitter (HHH) Detection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538951" y="1199651"/>
            <a:ext cx="8342700" cy="44925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t" anchorCtr="0">
            <a:noAutofit/>
          </a:bodyPr>
          <a:lstStyle/>
          <a:p>
            <a:pPr>
              <a:spcBef>
                <a:spcPts val="500"/>
              </a:spcBef>
              <a:buSzPct val="100000"/>
            </a:pPr>
            <a:r>
              <a:rPr lang="en" sz="2000"/>
              <a:t>Recall: total number of true HHHs detected over real number of HHHs</a:t>
            </a:r>
          </a:p>
          <a:p>
            <a:pPr>
              <a:spcBef>
                <a:spcPts val="500"/>
              </a:spcBef>
              <a:buSzPct val="100000"/>
            </a:pPr>
            <a:r>
              <a:rPr lang="en" sz="2000"/>
              <a:t>Precision: total number of true HHHs detected over the total number of HHHs reported</a:t>
            </a:r>
          </a:p>
          <a:p>
            <a:pPr>
              <a:spcBef>
                <a:spcPts val="500"/>
              </a:spcBef>
              <a:buSzPct val="100000"/>
            </a:pPr>
            <a:r>
              <a:rPr lang="en" sz="2000"/>
              <a:t>Measurements with SDN-enabled online learning provides the highest precision and recall</a:t>
            </a:r>
          </a:p>
          <a:p>
            <a:pPr marL="457189" indent="0">
              <a:spcBef>
                <a:spcPts val="500"/>
              </a:spcBef>
              <a:buNone/>
            </a:pPr>
            <a:endParaRPr sz="2000"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53" y="3011577"/>
            <a:ext cx="4316275" cy="35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267" y="2986177"/>
            <a:ext cx="4316308" cy="35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91275" tIns="91275" rIns="91275" bIns="91275" anchor="b" anchorCtr="0">
            <a:noAutofit/>
          </a:bodyPr>
          <a:lstStyle/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91275" tIns="91275" rIns="91275" bIns="91275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879125" y="2714301"/>
            <a:ext cx="4352400" cy="16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20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619100" cy="7605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b" anchorCtr="0">
            <a:noAutofit/>
          </a:bodyPr>
          <a:lstStyle/>
          <a:p>
            <a:pPr>
              <a:buSzPct val="25000"/>
            </a:pPr>
            <a:r>
              <a:rPr lang="en"/>
              <a:t>SDN based Measurement &amp; Inference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68995" y="1071167"/>
            <a:ext cx="8066100" cy="4492500"/>
          </a:xfrm>
          <a:prstGeom prst="rect">
            <a:avLst/>
          </a:prstGeom>
          <a:noFill/>
          <a:ln>
            <a:noFill/>
          </a:ln>
        </p:spPr>
        <p:txBody>
          <a:bodyPr lIns="82925" tIns="40725" rIns="82925" bIns="40725" anchor="t" anchorCtr="0">
            <a:noAutofit/>
          </a:bodyPr>
          <a:lstStyle/>
          <a:p>
            <a:pPr indent="-304792">
              <a:buSzPct val="100000"/>
            </a:pPr>
            <a:r>
              <a:rPr lang="en" sz="2000" dirty="0"/>
              <a:t>Software-Defined Networking (SDN) </a:t>
            </a:r>
          </a:p>
          <a:p>
            <a:pPr lvl="1" indent="-215895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dirty="0">
                <a:solidFill>
                  <a:srgbClr val="002060"/>
                </a:solidFill>
              </a:rPr>
              <a:t>Decouples the network control and forwarding functions </a:t>
            </a:r>
          </a:p>
          <a:p>
            <a:pPr lvl="1" indent="-215895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dirty="0">
                <a:solidFill>
                  <a:srgbClr val="002060"/>
                </a:solidFill>
              </a:rPr>
              <a:t>Enables dynamic/re-configurable network control </a:t>
            </a:r>
          </a:p>
          <a:p>
            <a:pPr lvl="1" indent="-215895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dirty="0">
                <a:solidFill>
                  <a:srgbClr val="002060"/>
                </a:solidFill>
              </a:rPr>
              <a:t>Provide global view of network</a:t>
            </a:r>
          </a:p>
          <a:p>
            <a:pPr indent="-304792">
              <a:spcBef>
                <a:spcPts val="500"/>
              </a:spcBef>
              <a:buSzPct val="100000"/>
            </a:pPr>
            <a:r>
              <a:rPr lang="en" sz="2000" dirty="0"/>
              <a:t>New opportunities</a:t>
            </a:r>
          </a:p>
          <a:p>
            <a:pPr lvl="1" indent="-215895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dirty="0">
                <a:solidFill>
                  <a:srgbClr val="C00000"/>
                </a:solidFill>
              </a:rPr>
              <a:t>Optimal measurement resource allocation</a:t>
            </a:r>
          </a:p>
          <a:p>
            <a:pPr lvl="2" indent="-203195">
              <a:spcBef>
                <a:spcPts val="50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Dynamically determine what/when/where to measure</a:t>
            </a:r>
          </a:p>
          <a:p>
            <a:pPr lvl="1" indent="-215895">
              <a:spcBef>
                <a:spcPts val="500"/>
              </a:spcBef>
              <a:buSzPct val="100000"/>
              <a:buFont typeface="Arial"/>
              <a:buChar char="-"/>
            </a:pPr>
            <a:r>
              <a:rPr lang="en" dirty="0">
                <a:solidFill>
                  <a:srgbClr val="C00000"/>
                </a:solidFill>
              </a:rPr>
              <a:t>Assist network inference with online learning</a:t>
            </a:r>
          </a:p>
          <a:p>
            <a:pPr lvl="2" indent="-203195">
              <a:spcBef>
                <a:spcPts val="50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Dynamically decide what observations to obtain and which missing entries to measure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1797679" y="4385502"/>
            <a:ext cx="5503876" cy="1941251"/>
            <a:chOff x="1831482" y="4653135"/>
            <a:chExt cx="5512696" cy="1944362"/>
          </a:xfrm>
        </p:grpSpPr>
        <p:grpSp>
          <p:nvGrpSpPr>
            <p:cNvPr id="185" name="Shape 185"/>
            <p:cNvGrpSpPr/>
            <p:nvPr/>
          </p:nvGrpSpPr>
          <p:grpSpPr>
            <a:xfrm>
              <a:off x="2376095" y="6129152"/>
              <a:ext cx="4428385" cy="396687"/>
              <a:chOff x="4248303" y="5301060"/>
              <a:chExt cx="4428385" cy="396687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4248303" y="5302648"/>
                <a:ext cx="1786200" cy="395100"/>
              </a:xfrm>
              <a:prstGeom prst="rect">
                <a:avLst/>
              </a:prstGeom>
              <a:solidFill>
                <a:srgbClr val="BFBFBF"/>
              </a:solidFill>
              <a:ln w="254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3675" tIns="41825" rIns="83675" bIns="418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sz="1500" b="1">
                    <a:solidFill>
                      <a:schemeClr val="dk1"/>
                    </a:solidFill>
                  </a:rPr>
                  <a:t>Rules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7190489" y="5301060"/>
                <a:ext cx="1486200" cy="395100"/>
              </a:xfrm>
              <a:prstGeom prst="rect">
                <a:avLst/>
              </a:prstGeom>
              <a:solidFill>
                <a:srgbClr val="999999"/>
              </a:solidFill>
              <a:ln w="254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3675" tIns="41825" rIns="83675" bIns="418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sz="1500">
                    <a:solidFill>
                      <a:schemeClr val="dk1"/>
                    </a:solidFill>
                  </a:rPr>
                  <a:t>Statistics</a:t>
                </a: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6034573" y="5302648"/>
                <a:ext cx="1155899" cy="395100"/>
              </a:xfrm>
              <a:prstGeom prst="rect">
                <a:avLst/>
              </a:prstGeom>
              <a:solidFill>
                <a:srgbClr val="9A9A9A"/>
              </a:solidFill>
              <a:ln w="254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3675" tIns="41825" rIns="83675" bIns="418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sz="1500">
                    <a:solidFill>
                      <a:schemeClr val="dk1"/>
                    </a:solidFill>
                  </a:rPr>
                  <a:t>Actions</a:t>
                </a:r>
              </a:p>
            </p:txBody>
          </p:sp>
        </p:grpSp>
        <p:sp>
          <p:nvSpPr>
            <p:cNvPr id="189" name="Shape 189"/>
            <p:cNvSpPr/>
            <p:nvPr/>
          </p:nvSpPr>
          <p:spPr>
            <a:xfrm>
              <a:off x="3779707" y="4653135"/>
              <a:ext cx="1656000" cy="6840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>
                <a:buSzPct val="25000"/>
              </a:pPr>
              <a:r>
                <a:rPr lang="en" sz="1500">
                  <a:solidFill>
                    <a:schemeClr val="dk1"/>
                  </a:solidFill>
                </a:rPr>
                <a:t>Controller</a:t>
              </a:r>
            </a:p>
            <a:p>
              <a:pPr algn="ctr"/>
              <a:endParaRPr sz="1500" b="1">
                <a:solidFill>
                  <a:schemeClr val="dk1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195088" y="5840298"/>
              <a:ext cx="4788900" cy="757199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/>
              <a:endParaRPr sz="1500" b="1">
                <a:solidFill>
                  <a:schemeClr val="lt1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 rot="5400000">
              <a:off x="3945081" y="5460932"/>
              <a:ext cx="488700" cy="241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/>
              <a:endParaRPr sz="1500" b="1">
                <a:solidFill>
                  <a:schemeClr val="lt1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 rot="-5400000">
              <a:off x="4808697" y="5461064"/>
              <a:ext cx="488700" cy="241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/>
              <a:endParaRPr sz="1500" b="1">
                <a:solidFill>
                  <a:schemeClr val="lt1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117284" y="5805382"/>
              <a:ext cx="13497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>
                <a:buSzPct val="25000"/>
              </a:pPr>
              <a:r>
                <a:rPr lang="en" sz="1300">
                  <a:solidFill>
                    <a:schemeClr val="dk1"/>
                  </a:solidFill>
                </a:rPr>
                <a:t>Flow Table(s)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831482" y="6092648"/>
              <a:ext cx="360300" cy="2427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/>
              <a:endParaRPr sz="1500" b="1">
                <a:solidFill>
                  <a:schemeClr val="lt1"/>
                </a:solidFill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983878" y="6092648"/>
              <a:ext cx="360300" cy="2427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/>
              <a:endParaRPr sz="1500" b="1">
                <a:solidFill>
                  <a:schemeClr val="lt1"/>
                </a:solidFill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211587" y="5383208"/>
              <a:ext cx="8637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>
                <a:buSzPct val="25000"/>
              </a:pPr>
              <a:r>
                <a:rPr lang="en" sz="1100" b="1">
                  <a:solidFill>
                    <a:schemeClr val="dk1"/>
                  </a:solidFill>
                </a:rPr>
                <a:t>Secure Channel</a:t>
              </a:r>
            </a:p>
          </p:txBody>
        </p:sp>
        <p:pic>
          <p:nvPicPr>
            <p:cNvPr id="197" name="Shape 1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19994" y="4995175"/>
              <a:ext cx="408000" cy="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Shape 198"/>
            <p:cNvSpPr/>
            <p:nvPr/>
          </p:nvSpPr>
          <p:spPr>
            <a:xfrm>
              <a:off x="2726999" y="5373685"/>
              <a:ext cx="13053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>
                <a:buSzPct val="25000"/>
              </a:pPr>
              <a:r>
                <a:rPr lang="en" sz="1300">
                  <a:solidFill>
                    <a:schemeClr val="dk1"/>
                  </a:solidFill>
                </a:rPr>
                <a:t>Rules/Actions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5219837" y="5373685"/>
              <a:ext cx="9909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lIns="83675" tIns="41825" rIns="83675" bIns="41825" anchor="ctr" anchorCtr="0">
              <a:noAutofit/>
            </a:bodyPr>
            <a:lstStyle/>
            <a:p>
              <a:pPr algn="ctr">
                <a:buSzPct val="25000"/>
              </a:pPr>
              <a:r>
                <a:rPr lang="en" sz="1300">
                  <a:solidFill>
                    <a:schemeClr val="dk1"/>
                  </a:solidFill>
                </a:rPr>
                <a:t>Statistics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</p:spPr>
        <p:txBody>
          <a:bodyPr lIns="83675" tIns="83675" rIns="83675" bIns="83675" anchor="b" anchorCtr="0">
            <a:noAutofit/>
          </a:bodyPr>
          <a:lstStyle/>
          <a:p>
            <a:r>
              <a:rPr lang="en" sz="3200" dirty="0"/>
              <a:t>OpenMeasure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90811" y="1676471"/>
            <a:ext cx="7162500" cy="4267200"/>
          </a:xfrm>
          <a:prstGeom prst="rect">
            <a:avLst/>
          </a:prstGeom>
        </p:spPr>
        <p:txBody>
          <a:bodyPr lIns="83675" tIns="83675" rIns="83675" bIns="83675" anchor="t" anchorCtr="0">
            <a:noAutofit/>
          </a:bodyPr>
          <a:lstStyle/>
          <a:p>
            <a:pPr marL="279393" indent="-317492">
              <a:spcBef>
                <a:spcPts val="500"/>
              </a:spcBef>
              <a:buSzPct val="100000"/>
            </a:pPr>
            <a:r>
              <a:rPr lang="en" sz="2400" dirty="0"/>
              <a:t>A network-wide adaptive flow measurement and inference framework with continuous learning capability</a:t>
            </a:r>
          </a:p>
          <a:p>
            <a:pPr marL="685783" lvl="1" indent="-241294">
              <a:spcBef>
                <a:spcPts val="500"/>
              </a:spcBef>
              <a:buSzPct val="100000"/>
              <a:buFont typeface="Arial"/>
            </a:pPr>
            <a:r>
              <a:rPr lang="en" sz="2000" dirty="0"/>
              <a:t>Assist network inference with online learning predictions and dynamically update the measurement rules network-wide to track and measure the most informative flows</a:t>
            </a:r>
          </a:p>
          <a:p>
            <a:pPr marL="685783" lvl="1" indent="-241294">
              <a:spcBef>
                <a:spcPts val="500"/>
              </a:spcBef>
              <a:buSzPct val="100000"/>
              <a:buFont typeface="Arial"/>
            </a:pPr>
            <a:r>
              <a:rPr lang="en" sz="2000" dirty="0"/>
              <a:t>Leverage the global view of SDN controller to optimally place flow monitoring rules across network</a:t>
            </a:r>
          </a:p>
          <a:p>
            <a:pPr marL="0" indent="0">
              <a:spcBef>
                <a:spcPts val="500"/>
              </a:spcBef>
              <a:buNone/>
            </a:pPr>
            <a:endParaRPr sz="2400" dirty="0"/>
          </a:p>
          <a:p>
            <a:pPr marL="0" indent="0">
              <a:spcBef>
                <a:spcPts val="50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b" anchorCtr="0">
            <a:noAutofit/>
          </a:bodyPr>
          <a:lstStyle/>
          <a:p>
            <a:pPr>
              <a:buSzPct val="25000"/>
            </a:pPr>
            <a:r>
              <a:rPr lang="en" dirty="0"/>
              <a:t>OpenMeasure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86951" y="1958525"/>
            <a:ext cx="3774600" cy="35076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marL="279393" indent="-279393">
              <a:lnSpc>
                <a:spcPct val="90000"/>
              </a:lnSpc>
              <a:buClr>
                <a:schemeClr val="dk1"/>
              </a:buClr>
              <a:buSzPct val="75000"/>
              <a:buFont typeface="Noto Sans Symbols"/>
              <a:buChar char="▪"/>
            </a:pPr>
            <a:r>
              <a:rPr lang="en" sz="2400" dirty="0">
                <a:solidFill>
                  <a:schemeClr val="dk1"/>
                </a:solidFill>
              </a:rPr>
              <a:t>System model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A centralized controller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Subset of switches are SDN enabled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SDN switches are pre-populated by default routing rules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dirty="0">
                <a:solidFill>
                  <a:srgbClr val="002060"/>
                </a:solidFill>
              </a:rPr>
              <a:t>A handful of TCAMs available for installing new measurement rules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3963194" y="1590984"/>
            <a:ext cx="5050819" cy="4456027"/>
            <a:chOff x="3968750" y="1593850"/>
            <a:chExt cx="5057900" cy="4464062"/>
          </a:xfrm>
        </p:grpSpPr>
        <p:sp>
          <p:nvSpPr>
            <p:cNvPr id="213" name="Shape 213"/>
            <p:cNvSpPr/>
            <p:nvPr/>
          </p:nvSpPr>
          <p:spPr>
            <a:xfrm>
              <a:off x="4702175" y="1728788"/>
              <a:ext cx="3735300" cy="90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B700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lt1"/>
                </a:solidFill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5467350" y="1593850"/>
              <a:ext cx="23844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>
                <a:buSzPct val="25000"/>
              </a:pPr>
              <a:r>
                <a:rPr lang="en" sz="2800" b="1">
                  <a:solidFill>
                    <a:srgbClr val="00589A"/>
                  </a:solidFill>
                  <a:latin typeface="Questrial"/>
                  <a:ea typeface="Questrial"/>
                  <a:cs typeface="Questrial"/>
                  <a:sym typeface="Questrial"/>
                </a:rPr>
                <a:t>Controller</a:t>
              </a:r>
              <a:r>
                <a:rPr lang="en" sz="2800" b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25900" y="3776662"/>
              <a:ext cx="4907100" cy="222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6" name="Shape 216"/>
            <p:cNvCxnSpPr/>
            <p:nvPr/>
          </p:nvCxnSpPr>
          <p:spPr>
            <a:xfrm rot="10800000" flipH="1">
              <a:off x="4000500" y="3319325"/>
              <a:ext cx="4886400" cy="30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4206875" y="2133600"/>
              <a:ext cx="539700" cy="15765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0070C0"/>
            </a:solidFill>
            <a:ln w="25400" cap="flat" cmpd="sng">
              <a:solidFill>
                <a:srgbClr val="B700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dk1"/>
                </a:solidFill>
              </a:endParaRPr>
            </a:p>
          </p:txBody>
        </p:sp>
        <p:pic>
          <p:nvPicPr>
            <p:cNvPr id="218" name="Shape 2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07213" y="2898775"/>
              <a:ext cx="585900" cy="53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Shape 219"/>
            <p:cNvPicPr preferRelativeResize="0"/>
            <p:nvPr/>
          </p:nvPicPr>
          <p:blipFill rotWithShape="1">
            <a:blip r:embed="rId5">
              <a:alphaModFix/>
            </a:blip>
            <a:srcRect l="15002"/>
            <a:stretch/>
          </p:blipFill>
          <p:spPr>
            <a:xfrm>
              <a:off x="4792662" y="2898775"/>
              <a:ext cx="576300" cy="54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67350" y="2894013"/>
              <a:ext cx="584100" cy="5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88075" y="2894013"/>
              <a:ext cx="584100" cy="54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 txBox="1"/>
            <p:nvPr/>
          </p:nvSpPr>
          <p:spPr>
            <a:xfrm>
              <a:off x="4837112" y="2124075"/>
              <a:ext cx="1620900" cy="369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>
                <a:buSzPct val="25000"/>
              </a:pPr>
              <a:r>
                <a:rPr lang="en" sz="1600" b="1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Design Rules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300537" y="2547938"/>
              <a:ext cx="9447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>
                <a:buSzPct val="25000"/>
              </a:pPr>
              <a:r>
                <a:rPr lang="en" sz="1600" b="1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Install Rules</a:t>
              </a:r>
            </a:p>
          </p:txBody>
        </p:sp>
        <p:sp>
          <p:nvSpPr>
            <p:cNvPr id="224" name="Shape 224"/>
            <p:cNvSpPr/>
            <p:nvPr/>
          </p:nvSpPr>
          <p:spPr>
            <a:xfrm rot="-5400000">
              <a:off x="7761324" y="2584538"/>
              <a:ext cx="1711200" cy="5397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700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dk1"/>
                </a:solidFill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766050" y="2592388"/>
              <a:ext cx="12606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>
                <a:buSzPct val="25000"/>
              </a:pPr>
              <a:r>
                <a:rPr lang="en" sz="1600" b="1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Collect Statistics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6821488" y="2124075"/>
              <a:ext cx="1481100" cy="369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>
                <a:buSzPct val="25000"/>
              </a:pPr>
              <a:r>
                <a:rPr lang="en" sz="1600" b="1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Estimate TM</a:t>
              </a:r>
            </a:p>
          </p:txBody>
        </p:sp>
        <p:sp>
          <p:nvSpPr>
            <p:cNvPr id="227" name="Shape 227"/>
            <p:cNvSpPr/>
            <p:nvPr/>
          </p:nvSpPr>
          <p:spPr>
            <a:xfrm rot="10800000">
              <a:off x="6556388" y="2236675"/>
              <a:ext cx="125400" cy="166800"/>
            </a:xfrm>
            <a:prstGeom prst="chevron">
              <a:avLst>
                <a:gd name="adj" fmla="val 50000"/>
              </a:avLst>
            </a:prstGeom>
            <a:solidFill>
              <a:srgbClr val="00589A"/>
            </a:solidFill>
            <a:ln w="25400" cap="flat" cmpd="sng">
              <a:solidFill>
                <a:srgbClr val="0058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dk1"/>
                </a:solidFill>
              </a:endParaRPr>
            </a:p>
          </p:txBody>
        </p:sp>
        <p:grpSp>
          <p:nvGrpSpPr>
            <p:cNvPr id="228" name="Shape 228"/>
            <p:cNvGrpSpPr/>
            <p:nvPr/>
          </p:nvGrpSpPr>
          <p:grpSpPr>
            <a:xfrm>
              <a:off x="4791046" y="1773136"/>
              <a:ext cx="360307" cy="338090"/>
              <a:chOff x="665575" y="3226516"/>
              <a:chExt cx="692100" cy="692099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665575" y="3226516"/>
                <a:ext cx="692100" cy="69209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58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/>
                <a:endParaRPr sz="16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741804" y="3301253"/>
                <a:ext cx="539700" cy="542700"/>
              </a:xfrm>
              <a:prstGeom prst="ellipse">
                <a:avLst/>
              </a:prstGeom>
              <a:solidFill>
                <a:srgbClr val="00589A"/>
              </a:solidFill>
              <a:ln>
                <a:noFill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b="1">
                    <a:solidFill>
                      <a:schemeClr val="lt1"/>
                    </a:solidFill>
                    <a:latin typeface="Impact"/>
                    <a:ea typeface="Impact"/>
                    <a:cs typeface="Impact"/>
                    <a:sym typeface="Impact"/>
                  </a:rPr>
                  <a:t>1</a:t>
                </a:r>
              </a:p>
            </p:txBody>
          </p:sp>
        </p:grpSp>
        <p:grpSp>
          <p:nvGrpSpPr>
            <p:cNvPr id="231" name="Shape 231"/>
            <p:cNvGrpSpPr/>
            <p:nvPr/>
          </p:nvGrpSpPr>
          <p:grpSpPr>
            <a:xfrm>
              <a:off x="4030635" y="2681186"/>
              <a:ext cx="360307" cy="338090"/>
              <a:chOff x="665575" y="3226516"/>
              <a:chExt cx="692100" cy="692099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665575" y="3226516"/>
                <a:ext cx="692100" cy="69209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58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/>
                <a:endParaRPr sz="16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741802" y="3301253"/>
                <a:ext cx="539700" cy="542700"/>
              </a:xfrm>
              <a:prstGeom prst="ellipse">
                <a:avLst/>
              </a:prstGeom>
              <a:solidFill>
                <a:srgbClr val="00589A"/>
              </a:solidFill>
              <a:ln>
                <a:noFill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b="1">
                    <a:solidFill>
                      <a:schemeClr val="lt1"/>
                    </a:solidFill>
                    <a:latin typeface="Impact"/>
                    <a:ea typeface="Impact"/>
                    <a:cs typeface="Impact"/>
                    <a:sym typeface="Impact"/>
                  </a:rPr>
                  <a:t>2</a:t>
                </a: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8666135" y="2660525"/>
              <a:ext cx="360307" cy="336499"/>
              <a:chOff x="665575" y="3226516"/>
              <a:chExt cx="692100" cy="692099"/>
            </a:xfrm>
          </p:grpSpPr>
          <p:sp>
            <p:nvSpPr>
              <p:cNvPr id="235" name="Shape 235"/>
              <p:cNvSpPr/>
              <p:nvPr/>
            </p:nvSpPr>
            <p:spPr>
              <a:xfrm>
                <a:off x="665575" y="3226516"/>
                <a:ext cx="692100" cy="69209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58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/>
                <a:endParaRPr sz="16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41802" y="3301608"/>
                <a:ext cx="539700" cy="542100"/>
              </a:xfrm>
              <a:prstGeom prst="ellipse">
                <a:avLst/>
              </a:prstGeom>
              <a:solidFill>
                <a:srgbClr val="00589A"/>
              </a:solidFill>
              <a:ln>
                <a:noFill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b="1">
                    <a:solidFill>
                      <a:schemeClr val="lt1"/>
                    </a:solidFill>
                    <a:latin typeface="Impact"/>
                    <a:ea typeface="Impact"/>
                    <a:cs typeface="Impact"/>
                    <a:sym typeface="Impact"/>
                  </a:rPr>
                  <a:t>3</a:t>
                </a:r>
              </a:p>
            </p:txBody>
          </p:sp>
        </p:grpSp>
        <p:grpSp>
          <p:nvGrpSpPr>
            <p:cNvPr id="237" name="Shape 237"/>
            <p:cNvGrpSpPr/>
            <p:nvPr/>
          </p:nvGrpSpPr>
          <p:grpSpPr>
            <a:xfrm>
              <a:off x="7807296" y="1773136"/>
              <a:ext cx="360307" cy="338090"/>
              <a:chOff x="665575" y="3226516"/>
              <a:chExt cx="692100" cy="692099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665575" y="3226516"/>
                <a:ext cx="692100" cy="69209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58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/>
                <a:endParaRPr sz="16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741804" y="3301253"/>
                <a:ext cx="539700" cy="542700"/>
              </a:xfrm>
              <a:prstGeom prst="ellipse">
                <a:avLst/>
              </a:prstGeom>
              <a:solidFill>
                <a:srgbClr val="00589A"/>
              </a:solidFill>
              <a:ln>
                <a:noFill/>
              </a:ln>
            </p:spPr>
            <p:txBody>
              <a:bodyPr lIns="91275" tIns="45625" rIns="91275" bIns="45625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" b="1">
                    <a:solidFill>
                      <a:schemeClr val="lt1"/>
                    </a:solidFill>
                    <a:latin typeface="Impact"/>
                    <a:ea typeface="Impact"/>
                    <a:cs typeface="Impact"/>
                    <a:sym typeface="Impact"/>
                  </a:rPr>
                  <a:t>4</a:t>
                </a:r>
              </a:p>
            </p:txBody>
          </p:sp>
        </p:grpSp>
        <p:sp>
          <p:nvSpPr>
            <p:cNvPr id="240" name="Shape 240"/>
            <p:cNvSpPr/>
            <p:nvPr/>
          </p:nvSpPr>
          <p:spPr>
            <a:xfrm>
              <a:off x="3968750" y="5688012"/>
              <a:ext cx="1949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>
                <a:buSzPct val="25000"/>
              </a:pPr>
              <a:r>
                <a:rPr lang="en" sz="1600" b="1">
                  <a:solidFill>
                    <a:schemeClr val="dk1"/>
                  </a:solidFill>
                </a:rPr>
                <a:t>Flow: &lt;srcIP,dstIP&gt;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811" y="1313862"/>
            <a:ext cx="7162500" cy="4267200"/>
          </a:xfrm>
        </p:spPr>
        <p:txBody>
          <a:bodyPr/>
          <a:lstStyle/>
          <a:p>
            <a:r>
              <a:rPr lang="en-US" altLang="zh-CN" dirty="0"/>
              <a:t>Definitions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85" y="1128206"/>
            <a:ext cx="3196342" cy="3865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6" y="1860336"/>
            <a:ext cx="4479827" cy="27808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655150" y="4994137"/>
            <a:ext cx="3267900" cy="1647797"/>
            <a:chOff x="3259979" y="3810088"/>
            <a:chExt cx="2510115" cy="934200"/>
          </a:xfrm>
        </p:grpSpPr>
        <p:pic>
          <p:nvPicPr>
            <p:cNvPr id="10" name="Shape 1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5694" y="3810088"/>
              <a:ext cx="2234400" cy="9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141"/>
            <p:cNvSpPr/>
            <p:nvPr/>
          </p:nvSpPr>
          <p:spPr>
            <a:xfrm>
              <a:off x="3259979" y="4205834"/>
              <a:ext cx="171300" cy="134400"/>
            </a:xfrm>
            <a:prstGeom prst="rightArrow">
              <a:avLst>
                <a:gd name="adj1" fmla="val 50000"/>
                <a:gd name="adj2" fmla="val 50183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300" tIns="44350" rIns="90300" bIns="443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5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5247" t="-3566"/>
          <a:stretch/>
        </p:blipFill>
        <p:spPr>
          <a:xfrm>
            <a:off x="698294" y="5410200"/>
            <a:ext cx="3891499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Compressive Sensing Estimation</a:t>
            </a:r>
            <a:r>
              <a:rPr lang="en-US" altLang="zh-CN" sz="2800" dirty="0"/>
              <a:t>*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6" name="Shape 229"/>
          <p:cNvSpPr/>
          <p:nvPr/>
        </p:nvSpPr>
        <p:spPr>
          <a:xfrm>
            <a:off x="1147302" y="6278111"/>
            <a:ext cx="64458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M. Malboubi, L. Wang, C. Chuah, and P. Sharma, “Intelligent SDN based traffic (de)aggregation and measurement paradigm (iSTAMP),” </a:t>
            </a:r>
            <a:r>
              <a:rPr lang="en" sz="1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INFOCOM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2014</a:t>
            </a:r>
            <a:r>
              <a:rPr lang="en" sz="12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47302" y="2230211"/>
            <a:ext cx="7773980" cy="2943225"/>
            <a:chOff x="1147302" y="2230211"/>
            <a:chExt cx="7773980" cy="2943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302" y="2230211"/>
              <a:ext cx="7600950" cy="29432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45484" y="4238171"/>
              <a:ext cx="160276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Multi-point</a:t>
              </a:r>
              <a:endParaRPr lang="zh-CN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5340" y="2230211"/>
              <a:ext cx="153594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Single-point</a:t>
              </a:r>
              <a:endParaRPr lang="zh-CN" alt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6836229" y="2430266"/>
              <a:ext cx="549111" cy="3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473371" y="4064000"/>
              <a:ext cx="653143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47302" y="5312228"/>
            <a:ext cx="7006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Our approach: Use the K available TCAM entries to sample K most informative flows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9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b" anchorCtr="0">
            <a:noAutofit/>
          </a:bodyPr>
          <a:lstStyle/>
          <a:p>
            <a:pPr>
              <a:buSzPct val="25000"/>
            </a:pPr>
            <a:r>
              <a:rPr lang="en" dirty="0"/>
              <a:t>Our approach: OpenMeasure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28151" y="1510107"/>
            <a:ext cx="3773100" cy="49128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marL="279393" indent="-279393">
              <a:lnSpc>
                <a:spcPct val="90000"/>
              </a:lnSpc>
              <a:buClr>
                <a:schemeClr val="dk1"/>
              </a:buClr>
              <a:buSzPct val="75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</a:rPr>
              <a:t>Key components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b="1" i="1">
                <a:solidFill>
                  <a:srgbClr val="FF0000"/>
                </a:solidFill>
              </a:rPr>
              <a:t>Identify the most informative flows from online learning and generate candidate rules to install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b="1" i="1">
                <a:solidFill>
                  <a:srgbClr val="FF0000"/>
                </a:solidFill>
              </a:rPr>
              <a:t>Dynamically determine where/what rules are to be installed network-wide using global view</a:t>
            </a:r>
          </a:p>
          <a:p>
            <a:pPr marL="685783" lvl="1" indent="-228594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 b="1">
                <a:solidFill>
                  <a:srgbClr val="002060"/>
                </a:solidFill>
              </a:rPr>
              <a:t>Collect aggregate &amp; flow statistics from switches and perform TM estimation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4695653" y="1725592"/>
            <a:ext cx="3730200" cy="89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B700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75" tIns="45625" rIns="91275" bIns="45625" anchor="ctr" anchorCtr="0">
            <a:noAutofit/>
          </a:bodyPr>
          <a:lstStyle/>
          <a:p>
            <a:pPr algn="ctr"/>
            <a:endParaRPr sz="1600" b="1">
              <a:solidFill>
                <a:schemeClr val="lt1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5459767" y="1590903"/>
            <a:ext cx="2381100" cy="5229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>
              <a:buSzPct val="25000"/>
            </a:pPr>
            <a:r>
              <a:rPr lang="en" sz="2800" b="1">
                <a:solidFill>
                  <a:srgbClr val="00589A"/>
                </a:solidFill>
                <a:latin typeface="Questrial"/>
                <a:ea typeface="Questrial"/>
                <a:cs typeface="Questrial"/>
                <a:sym typeface="Questrial"/>
              </a:rPr>
              <a:t>Controller</a:t>
            </a:r>
            <a:r>
              <a:rPr lang="en" sz="28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0316" y="3769681"/>
            <a:ext cx="4900200" cy="22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rot="10800000" flipH="1">
            <a:off x="3994951" y="3313134"/>
            <a:ext cx="4879500" cy="3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/>
          <p:nvPr/>
        </p:nvSpPr>
        <p:spPr>
          <a:xfrm>
            <a:off x="4201041" y="2129657"/>
            <a:ext cx="539100" cy="1573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70C0"/>
          </a:solidFill>
          <a:ln w="25400" cap="flat" cmpd="sng">
            <a:solidFill>
              <a:srgbClr val="B700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75" tIns="45625" rIns="91275" bIns="45625" anchor="ctr" anchorCtr="0">
            <a:noAutofit/>
          </a:bodyPr>
          <a:lstStyle/>
          <a:p>
            <a:pPr algn="ctr"/>
            <a:endParaRPr sz="1600" b="1">
              <a:solidFill>
                <a:schemeClr val="dk1"/>
              </a:solidFill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7633" y="2893416"/>
            <a:ext cx="585000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5">
            <a:alphaModFix/>
          </a:blip>
          <a:srcRect l="15002"/>
          <a:stretch/>
        </p:blipFill>
        <p:spPr>
          <a:xfrm>
            <a:off x="4786015" y="2893417"/>
            <a:ext cx="575400" cy="5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9767" y="2888663"/>
            <a:ext cx="583200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9492" y="2888663"/>
            <a:ext cx="583200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4830403" y="2120149"/>
            <a:ext cx="1618800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275" tIns="45625" rIns="91275" bIns="45625" anchor="t" anchorCtr="0">
            <a:noAutofit/>
          </a:bodyPr>
          <a:lstStyle/>
          <a:p>
            <a:pPr>
              <a:buSzPct val="25000"/>
            </a:pPr>
            <a:r>
              <a:rPr lang="en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Design Rules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294574" y="2543229"/>
            <a:ext cx="943500" cy="5829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>
              <a:buSzPct val="25000"/>
            </a:pPr>
            <a:r>
              <a:rPr lang="en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Install Rules</a:t>
            </a:r>
          </a:p>
        </p:txBody>
      </p:sp>
      <p:sp>
        <p:nvSpPr>
          <p:cNvPr id="258" name="Shape 258"/>
          <p:cNvSpPr/>
          <p:nvPr/>
        </p:nvSpPr>
        <p:spPr>
          <a:xfrm rot="-5400000">
            <a:off x="7751098" y="2579631"/>
            <a:ext cx="1707900" cy="539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700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75" tIns="45625" rIns="91275" bIns="45625" anchor="ctr" anchorCtr="0">
            <a:noAutofit/>
          </a:bodyPr>
          <a:lstStyle/>
          <a:p>
            <a:pPr algn="ctr"/>
            <a:endParaRPr sz="1600" b="1">
              <a:solidFill>
                <a:schemeClr val="dk1"/>
              </a:solidFill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7755279" y="2587597"/>
            <a:ext cx="1258800" cy="5829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>
              <a:buSzPct val="25000"/>
            </a:pPr>
            <a:r>
              <a:rPr lang="en" sz="16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Collect Statistics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12027" y="2120149"/>
            <a:ext cx="1479000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275" tIns="45625" rIns="91275" bIns="45625" anchor="t" anchorCtr="0">
            <a:noAutofit/>
          </a:bodyPr>
          <a:lstStyle/>
          <a:p>
            <a:pPr>
              <a:buSzPct val="25000"/>
            </a:pPr>
            <a:r>
              <a:rPr lang="en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Estimate TM</a:t>
            </a:r>
          </a:p>
        </p:txBody>
      </p:sp>
      <p:sp>
        <p:nvSpPr>
          <p:cNvPr id="261" name="Shape 261"/>
          <p:cNvSpPr/>
          <p:nvPr/>
        </p:nvSpPr>
        <p:spPr>
          <a:xfrm rot="10800000">
            <a:off x="6547421" y="2232533"/>
            <a:ext cx="125100" cy="166500"/>
          </a:xfrm>
          <a:prstGeom prst="chevron">
            <a:avLst>
              <a:gd name="adj" fmla="val 50000"/>
            </a:avLst>
          </a:prstGeom>
          <a:solidFill>
            <a:srgbClr val="00589A"/>
          </a:solidFill>
          <a:ln w="25400" cap="flat" cmpd="sng">
            <a:solidFill>
              <a:srgbClr val="0058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75" tIns="45625" rIns="91275" bIns="45625" anchor="ctr" anchorCtr="0">
            <a:noAutofit/>
          </a:bodyPr>
          <a:lstStyle/>
          <a:p>
            <a:pPr algn="ctr"/>
            <a:endParaRPr sz="1600" b="1">
              <a:solidFill>
                <a:schemeClr val="dk1"/>
              </a:solidFill>
            </a:endParaRPr>
          </a:p>
        </p:txBody>
      </p:sp>
      <p:grpSp>
        <p:nvGrpSpPr>
          <p:cNvPr id="262" name="Shape 262"/>
          <p:cNvGrpSpPr/>
          <p:nvPr/>
        </p:nvGrpSpPr>
        <p:grpSpPr>
          <a:xfrm>
            <a:off x="4784418" y="1769870"/>
            <a:ext cx="359823" cy="337467"/>
            <a:chOff x="665575" y="3226516"/>
            <a:chExt cx="692100" cy="692099"/>
          </a:xfrm>
        </p:grpSpPr>
        <p:sp>
          <p:nvSpPr>
            <p:cNvPr id="263" name="Shape 263"/>
            <p:cNvSpPr/>
            <p:nvPr/>
          </p:nvSpPr>
          <p:spPr>
            <a:xfrm>
              <a:off x="665575" y="3226516"/>
              <a:ext cx="692100" cy="69209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58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41804" y="3301253"/>
              <a:ext cx="539700" cy="542700"/>
            </a:xfrm>
            <a:prstGeom prst="ellipse">
              <a:avLst/>
            </a:prstGeom>
            <a:solidFill>
              <a:srgbClr val="00589A"/>
            </a:solidFill>
            <a:ln>
              <a:noFill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>
                <a:buSzPct val="25000"/>
              </a:pPr>
              <a:r>
                <a:rPr lang="en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1</a:t>
              </a: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4025060" y="2676242"/>
            <a:ext cx="359823" cy="337467"/>
            <a:chOff x="665575" y="3226516"/>
            <a:chExt cx="692100" cy="692099"/>
          </a:xfrm>
        </p:grpSpPr>
        <p:sp>
          <p:nvSpPr>
            <p:cNvPr id="266" name="Shape 266"/>
            <p:cNvSpPr/>
            <p:nvPr/>
          </p:nvSpPr>
          <p:spPr>
            <a:xfrm>
              <a:off x="665575" y="3226516"/>
              <a:ext cx="692100" cy="69209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58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41802" y="3301253"/>
              <a:ext cx="539700" cy="542700"/>
            </a:xfrm>
            <a:prstGeom prst="ellipse">
              <a:avLst/>
            </a:prstGeom>
            <a:solidFill>
              <a:srgbClr val="00589A"/>
            </a:solidFill>
            <a:ln>
              <a:noFill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>
                <a:buSzPct val="25000"/>
              </a:pPr>
              <a:r>
                <a:rPr lang="en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2</a:t>
              </a: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8654131" y="2655603"/>
            <a:ext cx="359823" cy="335876"/>
            <a:chOff x="665575" y="3226516"/>
            <a:chExt cx="692100" cy="692099"/>
          </a:xfrm>
        </p:grpSpPr>
        <p:sp>
          <p:nvSpPr>
            <p:cNvPr id="269" name="Shape 269"/>
            <p:cNvSpPr/>
            <p:nvPr/>
          </p:nvSpPr>
          <p:spPr>
            <a:xfrm>
              <a:off x="665575" y="3226516"/>
              <a:ext cx="692100" cy="69209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58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41802" y="3301608"/>
              <a:ext cx="539700" cy="542100"/>
            </a:xfrm>
            <a:prstGeom prst="ellipse">
              <a:avLst/>
            </a:prstGeom>
            <a:solidFill>
              <a:srgbClr val="00589A"/>
            </a:solidFill>
            <a:ln>
              <a:noFill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>
                <a:buSzPct val="25000"/>
              </a:pPr>
              <a:r>
                <a:rPr lang="en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3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7796484" y="1769870"/>
            <a:ext cx="359823" cy="337467"/>
            <a:chOff x="665575" y="3226516"/>
            <a:chExt cx="692100" cy="692099"/>
          </a:xfrm>
        </p:grpSpPr>
        <p:sp>
          <p:nvSpPr>
            <p:cNvPr id="272" name="Shape 272"/>
            <p:cNvSpPr/>
            <p:nvPr/>
          </p:nvSpPr>
          <p:spPr>
            <a:xfrm>
              <a:off x="665575" y="3226516"/>
              <a:ext cx="692100" cy="69209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58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/>
              <a:endParaRPr sz="16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41804" y="3301253"/>
              <a:ext cx="539700" cy="542700"/>
            </a:xfrm>
            <a:prstGeom prst="ellipse">
              <a:avLst/>
            </a:prstGeom>
            <a:solidFill>
              <a:srgbClr val="00589A"/>
            </a:solidFill>
            <a:ln>
              <a:noFill/>
            </a:ln>
          </p:spPr>
          <p:txBody>
            <a:bodyPr lIns="91275" tIns="45625" rIns="91275" bIns="45625" anchor="ctr" anchorCtr="0">
              <a:noAutofit/>
            </a:bodyPr>
            <a:lstStyle/>
            <a:p>
              <a:pPr algn="ctr">
                <a:buSzPct val="25000"/>
              </a:pPr>
              <a:r>
                <a:rPr lang="en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4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3963246" y="5677499"/>
            <a:ext cx="1946700" cy="3693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>
              <a:buSzPct val="25000"/>
            </a:pPr>
            <a:r>
              <a:rPr lang="en" sz="1600" b="1">
                <a:solidFill>
                  <a:schemeClr val="dk1"/>
                </a:solidFill>
              </a:rPr>
              <a:t>Flow: &lt;srcIP,dstIP&gt;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7" grpId="0"/>
      <p:bldP spid="258" grpId="0" animBg="1"/>
      <p:bldP spid="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366527" y="82398"/>
            <a:ext cx="7162500" cy="7605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b" anchorCtr="0">
            <a:noAutofit/>
          </a:bodyPr>
          <a:lstStyle/>
          <a:p>
            <a:pPr>
              <a:buSzPct val="25000"/>
            </a:pPr>
            <a:r>
              <a:rPr lang="en" dirty="0"/>
              <a:t>Rule Design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91201" y="1451415"/>
            <a:ext cx="8066100" cy="1477200"/>
          </a:xfrm>
          <a:prstGeom prst="rect">
            <a:avLst/>
          </a:prstGeom>
          <a:noFill/>
          <a:ln>
            <a:noFill/>
          </a:ln>
        </p:spPr>
        <p:txBody>
          <a:bodyPr lIns="90451" tIns="44425" rIns="90451" bIns="44425" anchor="t" anchorCtr="0">
            <a:noAutofit/>
          </a:bodyPr>
          <a:lstStyle/>
          <a:p>
            <a:pPr indent="-279393">
              <a:lnSpc>
                <a:spcPct val="115000"/>
              </a:lnSpc>
              <a:buSzPct val="75000"/>
            </a:pPr>
            <a:r>
              <a:rPr lang="en" dirty="0"/>
              <a:t>Adaptive mechanism with online learning</a:t>
            </a:r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914377" indent="-355591">
              <a:lnSpc>
                <a:spcPct val="100000"/>
              </a:lnSpc>
              <a:buSzPct val="100000"/>
              <a:buFont typeface="Arial"/>
            </a:pPr>
            <a:r>
              <a:rPr lang="en" sz="2000" dirty="0"/>
              <a:t>At each time epoch, update flow tables to track and measure K most informative flows</a:t>
            </a:r>
          </a:p>
          <a:p>
            <a:pPr marL="1320777" lvl="1" indent="-355591">
              <a:lnSpc>
                <a:spcPct val="100000"/>
              </a:lnSpc>
              <a:buSzPct val="100000"/>
              <a:buFont typeface="Arial"/>
            </a:pPr>
            <a:r>
              <a:rPr lang="en" altLang="zh-CN" dirty="0"/>
              <a:t>Measuring the most informative flows is important for improving TM estimation accuracy</a:t>
            </a:r>
            <a:endParaRPr lang="en" dirty="0"/>
          </a:p>
          <a:p>
            <a:pPr marL="1320777" lvl="1" indent="-355591">
              <a:lnSpc>
                <a:spcPct val="150000"/>
              </a:lnSpc>
              <a:buSzPct val="100000"/>
              <a:buFont typeface="Arial"/>
            </a:pPr>
            <a:r>
              <a:rPr lang="en" dirty="0"/>
              <a:t>Identify large flows with online learning algorithm</a:t>
            </a:r>
          </a:p>
          <a:p>
            <a:pPr marL="1320777" lvl="1" indent="-355591">
              <a:lnSpc>
                <a:spcPct val="150000"/>
              </a:lnSpc>
              <a:buSzPct val="100000"/>
              <a:buFont typeface="Arial"/>
            </a:pPr>
            <a:r>
              <a:rPr lang="en" i="1" dirty="0"/>
              <a:t>Weighted Linear Prediction (WLP)</a:t>
            </a:r>
          </a:p>
          <a:p>
            <a:pPr marL="1320777" lvl="1" indent="-355591">
              <a:lnSpc>
                <a:spcPct val="150000"/>
              </a:lnSpc>
              <a:buSzPct val="100000"/>
              <a:buFont typeface="Arial"/>
            </a:pPr>
            <a:r>
              <a:rPr lang="en" i="1" dirty="0"/>
              <a:t>Modified Upper Confidence Bound (MUCB) Prediction (MUCBP)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C99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FDAAAC"/>
      </a:accent5>
      <a:accent6>
        <a:srgbClr val="2D5BE3"/>
      </a:accent6>
      <a:hlink>
        <a:srgbClr val="FE9B03"/>
      </a:hlink>
      <a:folHlink>
        <a:srgbClr val="D931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C99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FDAAAC"/>
      </a:accent5>
      <a:accent6>
        <a:srgbClr val="2D5BE3"/>
      </a:accent6>
      <a:hlink>
        <a:srgbClr val="FE9B03"/>
      </a:hlink>
      <a:folHlink>
        <a:srgbClr val="D931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1236</Words>
  <Application>Microsoft Office PowerPoint</Application>
  <PresentationFormat>On-screen Show (4:3)</PresentationFormat>
  <Paragraphs>197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Times New Roman</vt:lpstr>
      <vt:lpstr>Noto Sans Symbols</vt:lpstr>
      <vt:lpstr>Cambria Math</vt:lpstr>
      <vt:lpstr>Arimo</vt:lpstr>
      <vt:lpstr>Questrial</vt:lpstr>
      <vt:lpstr>Impact</vt:lpstr>
      <vt:lpstr>宋体</vt:lpstr>
      <vt:lpstr>simple-light-2</vt:lpstr>
      <vt:lpstr>IC99</vt:lpstr>
      <vt:lpstr>IC99</vt:lpstr>
      <vt:lpstr>OpenMeasure: Adaptive Flow Measurement &amp; Inference with Online Learning in SDN  </vt:lpstr>
      <vt:lpstr>Network Measurement &amp; Inference</vt:lpstr>
      <vt:lpstr>SDN based Measurement &amp; Inference</vt:lpstr>
      <vt:lpstr>OpenMeasure</vt:lpstr>
      <vt:lpstr>OpenMeasure</vt:lpstr>
      <vt:lpstr>Problem Formulation</vt:lpstr>
      <vt:lpstr>Problem Formulation</vt:lpstr>
      <vt:lpstr>Our approach: OpenMeasure</vt:lpstr>
      <vt:lpstr>Rule Design</vt:lpstr>
      <vt:lpstr>Weighted Linear Prediction (WLP)</vt:lpstr>
      <vt:lpstr>Modified Upper Confidence Bound (MUCB) Prediction</vt:lpstr>
      <vt:lpstr>Bootstrap with MLRF</vt:lpstr>
      <vt:lpstr>Rule Placement</vt:lpstr>
      <vt:lpstr>Rule Placement</vt:lpstr>
      <vt:lpstr>Rule Placement</vt:lpstr>
      <vt:lpstr>Rule Placement</vt:lpstr>
      <vt:lpstr>LastHop placement algorithm</vt:lpstr>
      <vt:lpstr>LastHop placement algorithm</vt:lpstr>
      <vt:lpstr>LastHop placement algorithm</vt:lpstr>
      <vt:lpstr>Greedy placement algorithm</vt:lpstr>
      <vt:lpstr>Greedy placement algorithm</vt:lpstr>
      <vt:lpstr>Performance Study</vt:lpstr>
      <vt:lpstr>Accuracy for TM Estimation</vt:lpstr>
      <vt:lpstr>Single-Point: Learning important flows</vt:lpstr>
      <vt:lpstr>Multi-Point: Accuracy for TM Estimation</vt:lpstr>
      <vt:lpstr>Accuracy for TM Estimation</vt:lpstr>
      <vt:lpstr>Hierarchical Heavy Hitter (HHH) Detection</vt:lpstr>
      <vt:lpstr>Hierarchical Heavy Hitter (HHH)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OpenMeasure: Adaptive Flow Measurement &amp; Inference with Online Learning in SDN</dc:title>
  <dc:creator>Administrator</dc:creator>
  <cp:lastModifiedBy>Huan</cp:lastModifiedBy>
  <cp:revision>38</cp:revision>
  <dcterms:modified xsi:type="dcterms:W3CDTF">2016-04-11T07:55:14Z</dcterms:modified>
</cp:coreProperties>
</file>