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440" r:id="rId5"/>
    <p:sldId id="469" r:id="rId6"/>
    <p:sldId id="457" r:id="rId7"/>
    <p:sldId id="455" r:id="rId8"/>
    <p:sldId id="458" r:id="rId9"/>
    <p:sldId id="470" r:id="rId10"/>
    <p:sldId id="453" r:id="rId11"/>
    <p:sldId id="459" r:id="rId12"/>
    <p:sldId id="456" r:id="rId13"/>
    <p:sldId id="460" r:id="rId14"/>
    <p:sldId id="463" r:id="rId15"/>
    <p:sldId id="472" r:id="rId16"/>
    <p:sldId id="444" r:id="rId17"/>
    <p:sldId id="466" r:id="rId18"/>
    <p:sldId id="467" r:id="rId19"/>
    <p:sldId id="438" r:id="rId20"/>
  </p:sldIdLst>
  <p:sldSz cx="9144000" cy="6858000" type="screen4x3"/>
  <p:notesSz cx="7315200" cy="96012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984" autoAdjust="0"/>
  </p:normalViewPr>
  <p:slideViewPr>
    <p:cSldViewPr snapToGrid="0" showGuides="1">
      <p:cViewPr varScale="1">
        <p:scale>
          <a:sx n="99" d="100"/>
          <a:sy n="99" d="100"/>
        </p:scale>
        <p:origin x="1938" y="90"/>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49" d="100"/>
          <a:sy n="49" d="100"/>
        </p:scale>
        <p:origin x="1864" y="3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GB" smtClean="0">
                <a:latin typeface="Arial" panose="020B0604020202020204" pitchFamily="34" charset="0"/>
              </a:rPr>
              <a:t>30/03/2017</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GB" smtClean="0"/>
              <a:pPr/>
              <a:t>30/03/2017</a:t>
            </a:fld>
            <a:endParaRPr lang="en-GB"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GB" smtClean="0"/>
              <a:pPr/>
              <a:t>‹#›</a:t>
            </a:fld>
            <a:endParaRPr lang="en-GB"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dirty="0" err="1" smtClean="0"/>
              <a:t>TitlePage</a:t>
            </a:r>
            <a:r>
              <a:rPr lang="en-GB" dirty="0" smtClean="0"/>
              <a:t>]</a:t>
            </a:r>
          </a:p>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a:t>
            </a:fld>
            <a:endParaRPr lang="en-GB" dirty="0"/>
          </a:p>
        </p:txBody>
      </p:sp>
    </p:spTree>
    <p:extLst>
      <p:ext uri="{BB962C8B-B14F-4D97-AF65-F5344CB8AC3E}">
        <p14:creationId xmlns:p14="http://schemas.microsoft.com/office/powerpoint/2010/main" val="1614735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10</a:t>
            </a:fld>
            <a:endParaRPr lang="en-GB" dirty="0"/>
          </a:p>
        </p:txBody>
      </p:sp>
    </p:spTree>
    <p:extLst>
      <p:ext uri="{BB962C8B-B14F-4D97-AF65-F5344CB8AC3E}">
        <p14:creationId xmlns:p14="http://schemas.microsoft.com/office/powerpoint/2010/main" val="1578371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11</a:t>
            </a:fld>
            <a:endParaRPr lang="en-GB" dirty="0"/>
          </a:p>
        </p:txBody>
      </p:sp>
    </p:spTree>
    <p:extLst>
      <p:ext uri="{BB962C8B-B14F-4D97-AF65-F5344CB8AC3E}">
        <p14:creationId xmlns:p14="http://schemas.microsoft.com/office/powerpoint/2010/main" val="257778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220562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13</a:t>
            </a:fld>
            <a:endParaRPr lang="en-GB" dirty="0"/>
          </a:p>
        </p:txBody>
      </p:sp>
    </p:spTree>
    <p:extLst>
      <p:ext uri="{BB962C8B-B14F-4D97-AF65-F5344CB8AC3E}">
        <p14:creationId xmlns:p14="http://schemas.microsoft.com/office/powerpoint/2010/main" val="2129988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14</a:t>
            </a:fld>
            <a:endParaRPr lang="en-GB" dirty="0"/>
          </a:p>
        </p:txBody>
      </p:sp>
    </p:spTree>
    <p:extLst>
      <p:ext uri="{BB962C8B-B14F-4D97-AF65-F5344CB8AC3E}">
        <p14:creationId xmlns:p14="http://schemas.microsoft.com/office/powerpoint/2010/main" val="209799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15</a:t>
            </a:fld>
            <a:endParaRPr lang="en-GB" dirty="0"/>
          </a:p>
        </p:txBody>
      </p:sp>
    </p:spTree>
    <p:extLst>
      <p:ext uri="{BB962C8B-B14F-4D97-AF65-F5344CB8AC3E}">
        <p14:creationId xmlns:p14="http://schemas.microsoft.com/office/powerpoint/2010/main" val="3143474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dirty="0"/>
          </a:p>
        </p:txBody>
      </p:sp>
      <p:sp>
        <p:nvSpPr>
          <p:cNvPr id="4" name="Pladsholder til slidenummer 3"/>
          <p:cNvSpPr>
            <a:spLocks noGrp="1"/>
          </p:cNvSpPr>
          <p:nvPr>
            <p:ph type="sldNum" sz="quarter" idx="10"/>
          </p:nvPr>
        </p:nvSpPr>
        <p:spPr/>
        <p:txBody>
          <a:bodyPr/>
          <a:lstStyle/>
          <a:p>
            <a:fld id="{C0F4A2C8-6C88-4E71-83EE-698B9D4FE22F}" type="slidenum">
              <a:rPr lang="en-GB" smtClean="0"/>
              <a:pPr/>
              <a:t>16</a:t>
            </a:fld>
            <a:endParaRPr lang="en-GB" dirty="0"/>
          </a:p>
        </p:txBody>
      </p:sp>
    </p:spTree>
    <p:extLst>
      <p:ext uri="{BB962C8B-B14F-4D97-AF65-F5344CB8AC3E}">
        <p14:creationId xmlns:p14="http://schemas.microsoft.com/office/powerpoint/2010/main" val="388139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56310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3</a:t>
            </a:fld>
            <a:endParaRPr lang="en-GB" dirty="0"/>
          </a:p>
        </p:txBody>
      </p:sp>
    </p:spTree>
    <p:extLst>
      <p:ext uri="{BB962C8B-B14F-4D97-AF65-F5344CB8AC3E}">
        <p14:creationId xmlns:p14="http://schemas.microsoft.com/office/powerpoint/2010/main" val="391124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2655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0512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GB" smtClean="0"/>
              <a:pPr/>
              <a:t>6</a:t>
            </a:fld>
            <a:endParaRPr lang="en-GB" dirty="0"/>
          </a:p>
        </p:txBody>
      </p:sp>
    </p:spTree>
    <p:extLst>
      <p:ext uri="{BB962C8B-B14F-4D97-AF65-F5344CB8AC3E}">
        <p14:creationId xmlns:p14="http://schemas.microsoft.com/office/powerpoint/2010/main" val="317321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7</a:t>
            </a:fld>
            <a:endParaRPr lang="en-GB" dirty="0"/>
          </a:p>
        </p:txBody>
      </p:sp>
    </p:spTree>
    <p:extLst>
      <p:ext uri="{BB962C8B-B14F-4D97-AF65-F5344CB8AC3E}">
        <p14:creationId xmlns:p14="http://schemas.microsoft.com/office/powerpoint/2010/main" val="228063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8</a:t>
            </a:fld>
            <a:endParaRPr lang="en-GB" dirty="0"/>
          </a:p>
        </p:txBody>
      </p:sp>
    </p:spTree>
    <p:extLst>
      <p:ext uri="{BB962C8B-B14F-4D97-AF65-F5344CB8AC3E}">
        <p14:creationId xmlns:p14="http://schemas.microsoft.com/office/powerpoint/2010/main" val="214958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9</a:t>
            </a:fld>
            <a:endParaRPr lang="en-GB" dirty="0"/>
          </a:p>
        </p:txBody>
      </p:sp>
    </p:spTree>
    <p:extLst>
      <p:ext uri="{BB962C8B-B14F-4D97-AF65-F5344CB8AC3E}">
        <p14:creationId xmlns:p14="http://schemas.microsoft.com/office/powerpoint/2010/main" val="3649562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4"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tx1"/>
                </a:solidFill>
              </a:defRPr>
            </a:lvl1p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77991" y="5498438"/>
            <a:ext cx="4194009"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10" name="SD_ART_Logo_White"/>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6" name="SD_ART_Logo_White_bmkAr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5" name="Footer Placeholder 4" hidden="1"/>
          <p:cNvSpPr>
            <a:spLocks noGrp="1"/>
          </p:cNvSpPr>
          <p:nvPr>
            <p:ph type="ftr" sz="quarter" idx="12"/>
          </p:nvPr>
        </p:nvSpPr>
        <p:spPr/>
        <p:txBody>
          <a:bodyPr/>
          <a:lstStyle>
            <a:lvl1pPr>
              <a:defRPr>
                <a:solidFill>
                  <a:schemeClr val="bg1"/>
                </a:solidFill>
              </a:defRPr>
            </a:lvl1pPr>
          </a:lstStyle>
          <a:p>
            <a:r>
              <a:rPr lang="en-GB" smtClean="0"/>
              <a:t>© 2017 Deloitte Consulting AG. Confidential</a:t>
            </a:r>
            <a:endParaRPr lang="en-GB" dirty="0"/>
          </a:p>
        </p:txBody>
      </p:sp>
    </p:spTree>
    <p:extLst>
      <p:ext uri="{BB962C8B-B14F-4D97-AF65-F5344CB8AC3E}">
        <p14:creationId xmlns:p14="http://schemas.microsoft.com/office/powerpoint/2010/main" val="21045578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4" name="Footer Placeholder 3"/>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Ref idx="1001">
        <a:schemeClr val="bg1"/>
      </p:bgRef>
    </p:bg>
    <p:spTree>
      <p:nvGrpSpPr>
        <p:cNvPr id="1" name=""/>
        <p:cNvGrpSpPr/>
        <p:nvPr/>
      </p:nvGrpSpPr>
      <p:grpSpPr>
        <a:xfrm>
          <a:off x="0" y="0"/>
          <a:ext cx="0" cy="0"/>
          <a:chOff x="0" y="0"/>
          <a:chExt cx="0" cy="0"/>
        </a:xfrm>
      </p:grpSpPr>
      <p:sp>
        <p:nvSpPr>
          <p:cNvPr id="6"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4"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2" name="Footer Placeholder 1"/>
          <p:cNvSpPr>
            <a:spLocks noGrp="1"/>
          </p:cNvSpPr>
          <p:nvPr>
            <p:ph type="ftr" sz="quarter" idx="11"/>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8868815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1838567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97A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1267375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25224867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smtClean="0"/>
              <a:t>Click to edit Master text styles</a:t>
            </a:r>
          </a:p>
        </p:txBody>
      </p:sp>
      <p:sp>
        <p:nvSpPr>
          <p:cNvPr id="2" name="Footer Placeholder 1"/>
          <p:cNvSpPr>
            <a:spLocks noGrp="1"/>
          </p:cNvSpPr>
          <p:nvPr>
            <p:ph type="ftr" sz="quarter" idx="11"/>
          </p:nvPr>
        </p:nvSpPr>
        <p:spPr/>
        <p:txBody>
          <a:bodyPr/>
          <a:lstStyle/>
          <a:p>
            <a:r>
              <a:rPr lang="en-GB" dirty="0" smtClean="0"/>
              <a:t>© 2017 Deloitte Consulting AG. Confidential</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GB" dirty="0" smtClean="0"/>
              <a:t>Click to add title</a:t>
            </a:r>
            <a:endParaRPr lang="en-GB" dirty="0"/>
          </a:p>
        </p:txBody>
      </p:sp>
      <p:sp>
        <p:nvSpPr>
          <p:cNvPr id="2" name="Footer Placeholder 1"/>
          <p:cNvSpPr>
            <a:spLocks noGrp="1"/>
          </p:cNvSpPr>
          <p:nvPr>
            <p:ph type="ftr" sz="quarter" idx="11"/>
          </p:nvPr>
        </p:nvSpPr>
        <p:spPr/>
        <p:txBody>
          <a:bodyPr/>
          <a:lstStyle/>
          <a:p>
            <a:r>
              <a:rPr lang="en-GB" dirty="0" smtClean="0"/>
              <a:t>© 2017 Deloitte Consulting AG. Confidential</a:t>
            </a:r>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5" name="Picture Placeholder 9"/>
          <p:cNvSpPr>
            <a:spLocks noGrp="1"/>
          </p:cNvSpPr>
          <p:nvPr>
            <p:ph type="pic" sz="quarter" idx="15"/>
          </p:nvPr>
        </p:nvSpPr>
        <p:spPr>
          <a:xfrm>
            <a:off x="4087763" y="1701801"/>
            <a:ext cx="4680000" cy="4679950"/>
          </a:xfrm>
        </p:spPr>
        <p:txBody>
          <a:bodyPr/>
          <a:lstStyle/>
          <a:p>
            <a:r>
              <a:rPr lang="en-GB" noProof="0" dirty="0" smtClean="0"/>
              <a:t>Click icon to add picture</a:t>
            </a:r>
            <a:endParaRPr lang="en-GB"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6"/>
          </p:nvPr>
        </p:nvSpPr>
        <p:spPr/>
        <p:txBody>
          <a:bodyPr/>
          <a:lstStyle/>
          <a:p>
            <a:r>
              <a:rPr lang="en-GB" dirty="0" smtClean="0"/>
              <a:t>© 2017 Deloitte Consulting AG. Confidential</a:t>
            </a:r>
          </a:p>
        </p:txBody>
      </p:sp>
    </p:spTree>
    <p:extLst>
      <p:ext uri="{BB962C8B-B14F-4D97-AF65-F5344CB8AC3E}">
        <p14:creationId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GB" noProof="0" dirty="0" smtClean="0"/>
              <a:t>Click to edit Master title style</a:t>
            </a:r>
            <a:endParaRPr lang="en-GB"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10"/>
          </p:nvPr>
        </p:nvSpPr>
        <p:spPr/>
        <p:txBody>
          <a:bodyPr/>
          <a:lstStyle/>
          <a:p>
            <a:r>
              <a:rPr lang="en-GB" dirty="0" smtClean="0"/>
              <a:t>© 2017 Deloitte Consulting AG. Confidential</a:t>
            </a:r>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r>
              <a:rPr lang="en-GB" dirty="0" smtClean="0"/>
              <a:t>© 2017 Deloitte Consulting AG. Confidential</a:t>
            </a:r>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GB" noProof="0" dirty="0" smtClean="0"/>
              <a:t>Click icon to add picture</a:t>
            </a:r>
            <a:endParaRPr lang="en-GB" noProof="0" dirty="0"/>
          </a:p>
        </p:txBody>
      </p:sp>
      <p:sp>
        <p:nvSpPr>
          <p:cNvPr id="2" name="SD_LAN_pePresentationTitle"/>
          <p:cNvSpPr>
            <a:spLocks noGrp="1"/>
          </p:cNvSpPr>
          <p:nvPr>
            <p:ph type="ctrTitle" hasCustomPrompt="1"/>
          </p:nvPr>
        </p:nvSpPr>
        <p:spPr bwMode="gray">
          <a:xfrm>
            <a:off x="376238" y="5497200"/>
            <a:ext cx="4194000"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6238" y="5864229"/>
            <a:ext cx="41940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8"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5"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hidden="1"/>
          <p:cNvSpPr>
            <a:spLocks noGrp="1"/>
          </p:cNvSpPr>
          <p:nvPr>
            <p:ph type="ftr" sz="quarter" idx="12"/>
          </p:nvPr>
        </p:nvSpPr>
        <p:spPr/>
        <p:txBody>
          <a:bodyPr/>
          <a:lstStyle>
            <a:lvl1pPr>
              <a:defRPr>
                <a:solidFill>
                  <a:schemeClr val="bg1"/>
                </a:solidFill>
              </a:defRPr>
            </a:lvl1pPr>
          </a:lstStyle>
          <a:p>
            <a:r>
              <a:rPr lang="en-GB" smtClean="0"/>
              <a:t>© 2017 Deloitte Consulting AG. Confidential</a:t>
            </a:r>
            <a:endParaRPr lang="en-GB" dirty="0"/>
          </a:p>
        </p:txBody>
      </p:sp>
      <p:sp>
        <p:nvSpPr>
          <p:cNvPr id="11"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396443062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smtClean="0"/>
              <a:t>Click to edit Master title style</a:t>
            </a:r>
            <a:endParaRPr lang="en-GB" noProof="0" dirty="0"/>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r>
              <a:rPr lang="en-GB" dirty="0" smtClean="0"/>
              <a:t>© 2017 Deloitte Consulting AG. Confidential</a:t>
            </a:r>
          </a:p>
        </p:txBody>
      </p:sp>
    </p:spTree>
    <p:extLst>
      <p:ext uri="{BB962C8B-B14F-4D97-AF65-F5344CB8AC3E}">
        <p14:creationId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GB" noProof="0" dirty="0" smtClean="0"/>
              <a:t>Click icon to add chart</a:t>
            </a:r>
            <a:endParaRPr lang="en-GB" noProof="0" dirty="0"/>
          </a:p>
        </p:txBody>
      </p:sp>
      <p:sp>
        <p:nvSpPr>
          <p:cNvPr id="18" name="Text Placeholder 8"/>
          <p:cNvSpPr>
            <a:spLocks noGrp="1"/>
          </p:cNvSpPr>
          <p:nvPr>
            <p:ph type="body" sz="quarter" idx="18"/>
          </p:nvPr>
        </p:nvSpPr>
        <p:spPr>
          <a:xfrm>
            <a:off x="376239" y="1700213"/>
            <a:ext cx="8391524" cy="357187"/>
          </a:xfrm>
        </p:spPr>
        <p:txBody>
          <a:bodyPr/>
          <a:lstStyle/>
          <a:p>
            <a:pPr lvl="0"/>
            <a:r>
              <a:rPr lang="en-GB" noProof="0" dirty="0" smtClean="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r>
              <a:rPr lang="en-GB" dirty="0" smtClean="0"/>
              <a:t>© 2017 Deloitte Consulting AG. Confidential</a:t>
            </a:r>
          </a:p>
        </p:txBody>
      </p:sp>
    </p:spTree>
    <p:extLst>
      <p:ext uri="{BB962C8B-B14F-4D97-AF65-F5344CB8AC3E}">
        <p14:creationId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GB" noProof="0" dirty="0" smtClean="0"/>
              <a:t>Click icon to add chart</a:t>
            </a:r>
            <a:endParaRPr lang="en-GB"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GB" noProof="0" dirty="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GB" noProof="0" dirty="0" smtClean="0"/>
              <a:t>Click icon to add chart</a:t>
            </a:r>
            <a:endParaRPr lang="en-GB"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GB" noProof="0" dirty="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GB" noProof="0" dirty="0" smtClean="0"/>
              <a:t>Click icon to add chart</a:t>
            </a:r>
            <a:endParaRPr lang="en-GB"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GB" noProof="0" dirty="0" smtClean="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r>
              <a:rPr lang="en-GB" dirty="0" smtClean="0"/>
              <a:t>© 2017 Deloitte Consulting AG. Confidential</a:t>
            </a:r>
          </a:p>
        </p:txBody>
      </p:sp>
    </p:spTree>
    <p:extLst>
      <p:ext uri="{BB962C8B-B14F-4D97-AF65-F5344CB8AC3E}">
        <p14:creationId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21"/>
          </p:nvPr>
        </p:nvSpPr>
        <p:spPr/>
        <p:txBody>
          <a:bodyPr/>
          <a:lstStyle/>
          <a:p>
            <a:r>
              <a:rPr lang="en-GB" dirty="0" smtClean="0"/>
              <a:t>© 2017 Deloitte Consulting AG. Confidential</a:t>
            </a:r>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76237" y="317500"/>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21"/>
          </p:nvPr>
        </p:nvSpPr>
        <p:spPr/>
        <p:txBody>
          <a:bodyPr/>
          <a:lstStyle/>
          <a:p>
            <a:r>
              <a:rPr lang="en-GB" dirty="0" smtClean="0"/>
              <a:t>© 2017 Deloitte Consulting AG. Confidential</a:t>
            </a:r>
          </a:p>
        </p:txBody>
      </p:sp>
    </p:spTree>
    <p:extLst>
      <p:ext uri="{BB962C8B-B14F-4D97-AF65-F5344CB8AC3E}">
        <p14:creationId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Chart Placeholder 2"/>
          <p:cNvSpPr>
            <a:spLocks noGrp="1"/>
          </p:cNvSpPr>
          <p:nvPr>
            <p:ph type="chart" sz="quarter" idx="21"/>
          </p:nvPr>
        </p:nvSpPr>
        <p:spPr>
          <a:xfrm>
            <a:off x="4755917" y="2125013"/>
            <a:ext cx="4011846" cy="3996000"/>
          </a:xfrm>
        </p:spPr>
        <p:txBody>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GB" noProof="0" dirty="0" smtClean="0"/>
              <a:t>Click to edit Master text styles</a:t>
            </a:r>
          </a:p>
        </p:txBody>
      </p:sp>
      <p:sp>
        <p:nvSpPr>
          <p:cNvPr id="15" name="Text Placeholder 7"/>
          <p:cNvSpPr>
            <a:spLocks noGrp="1"/>
          </p:cNvSpPr>
          <p:nvPr>
            <p:ph type="body" sz="quarter" idx="23"/>
          </p:nvPr>
        </p:nvSpPr>
        <p:spPr>
          <a:xfrm>
            <a:off x="376237" y="6121013"/>
            <a:ext cx="8391525" cy="260737"/>
          </a:xfrm>
        </p:spPr>
        <p:txBody>
          <a:bodyPr>
            <a:noAutofit/>
          </a:bodyPr>
          <a:lstStyle>
            <a:lvl1pPr>
              <a:spcAft>
                <a:spcPts val="0"/>
              </a:spcAft>
              <a:defRPr sz="900"/>
            </a:lvl1pPr>
          </a:lstStyle>
          <a:p>
            <a:pPr lvl="0"/>
            <a:r>
              <a:rPr lang="en-GB" noProof="0" dirty="0" smtClean="0"/>
              <a:t>Click to edit Master text styles</a:t>
            </a:r>
          </a:p>
        </p:txBody>
      </p:sp>
      <p:sp>
        <p:nvSpPr>
          <p:cNvPr id="2" name="Footer Placeholder 1"/>
          <p:cNvSpPr>
            <a:spLocks noGrp="1"/>
          </p:cNvSpPr>
          <p:nvPr>
            <p:ph type="ftr" sz="quarter" idx="24"/>
          </p:nvPr>
        </p:nvSpPr>
        <p:spPr/>
        <p:txBody>
          <a:bodyPr/>
          <a:lstStyle/>
          <a:p>
            <a:r>
              <a:rPr lang="en-GB" dirty="0" smtClean="0"/>
              <a:t>© 2017 Deloitte Consulting AG. Confidential</a:t>
            </a:r>
          </a:p>
        </p:txBody>
      </p:sp>
    </p:spTree>
    <p:extLst>
      <p:ext uri="{BB962C8B-B14F-4D97-AF65-F5344CB8AC3E}">
        <p14:creationId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3" name="Chart Placeholder 2"/>
          <p:cNvSpPr>
            <a:spLocks noGrp="1"/>
          </p:cNvSpPr>
          <p:nvPr>
            <p:ph type="chart" sz="quarter" idx="21"/>
          </p:nvPr>
        </p:nvSpPr>
        <p:spPr>
          <a:xfrm>
            <a:off x="4755915" y="2125013"/>
            <a:ext cx="4011847" cy="3996000"/>
          </a:xfrm>
        </p:spPr>
        <p:txBody>
          <a:bodyPr/>
          <a:lstStyle/>
          <a:p>
            <a:r>
              <a:rPr lang="en-GB" noProof="0" dirty="0" smtClean="0"/>
              <a:t>Click icon to add chart</a:t>
            </a:r>
            <a:endParaRPr lang="en-GB"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GB" noProof="0" dirty="0" smtClean="0"/>
              <a:t>Click to edit Master text styles</a:t>
            </a:r>
          </a:p>
        </p:txBody>
      </p:sp>
      <p:sp>
        <p:nvSpPr>
          <p:cNvPr id="15"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smtClean="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GB" noProof="0" dirty="0" smtClean="0"/>
              <a:t>Click icon to add chart</a:t>
            </a:r>
            <a:endParaRPr lang="en-GB"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GB" noProof="0" dirty="0" smtClean="0"/>
              <a:t>Click to edit Master text styles</a:t>
            </a:r>
          </a:p>
        </p:txBody>
      </p:sp>
      <p:sp>
        <p:nvSpPr>
          <p:cNvPr id="2" name="Footer Placeholder 1"/>
          <p:cNvSpPr>
            <a:spLocks noGrp="1"/>
          </p:cNvSpPr>
          <p:nvPr>
            <p:ph type="ftr" sz="quarter" idx="26"/>
          </p:nvPr>
        </p:nvSpPr>
        <p:spPr/>
        <p:txBody>
          <a:bodyPr/>
          <a:lstStyle/>
          <a:p>
            <a:r>
              <a:rPr lang="en-GB" dirty="0" smtClean="0"/>
              <a:t>© 2017 Deloitte Consulting AG. Confidential</a:t>
            </a:r>
          </a:p>
        </p:txBody>
      </p:sp>
    </p:spTree>
    <p:extLst>
      <p:ext uri="{BB962C8B-B14F-4D97-AF65-F5344CB8AC3E}">
        <p14:creationId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7"/>
          </p:nvPr>
        </p:nvSpPr>
        <p:spPr/>
        <p:txBody>
          <a:bodyPr/>
          <a:lstStyle/>
          <a:p>
            <a:r>
              <a:rPr lang="en-GB" dirty="0" smtClean="0"/>
              <a:t>© 2017 Deloitte Consulting AG. Confidential</a:t>
            </a:r>
          </a:p>
        </p:txBody>
      </p:sp>
    </p:spTree>
    <p:extLst>
      <p:ext uri="{BB962C8B-B14F-4D97-AF65-F5344CB8AC3E}">
        <p14:creationId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698500"/>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7"/>
          </p:nvPr>
        </p:nvSpPr>
        <p:spPr/>
        <p:txBody>
          <a:bodyPr/>
          <a:lstStyle/>
          <a:p>
            <a:r>
              <a:rPr lang="en-GB" dirty="0" smtClean="0"/>
              <a:t>© 2017 Deloitte Consulting AG. Confidential</a:t>
            </a:r>
          </a:p>
        </p:txBody>
      </p:sp>
    </p:spTree>
    <p:extLst>
      <p:ext uri="{BB962C8B-B14F-4D97-AF65-F5344CB8AC3E}">
        <p14:creationId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smtClean="0"/>
              <a:t>Click to edit Master title style</a:t>
            </a:r>
            <a:endParaRPr lang="en-GB"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GB" noProof="0" dirty="0" smtClean="0"/>
              <a:t>Click icon to add picture</a:t>
            </a:r>
            <a:endParaRPr lang="en-GB"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GB" noProof="0" dirty="0" smtClean="0"/>
              <a:t>Click icon to add picture</a:t>
            </a:r>
            <a:endParaRPr lang="en-GB"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GB" noProof="0" dirty="0" smtClean="0"/>
              <a:t>Click icon to add picture</a:t>
            </a:r>
            <a:endParaRPr lang="en-GB"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GB" noProof="0" dirty="0" smtClean="0"/>
              <a:t>Click icon to add picture</a:t>
            </a:r>
            <a:endParaRPr lang="en-GB"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2"/>
          </p:nvPr>
        </p:nvSpPr>
        <p:spPr/>
        <p:txBody>
          <a:bodyPr/>
          <a:lstStyle/>
          <a:p>
            <a:r>
              <a:rPr lang="en-GB" dirty="0" smtClean="0"/>
              <a:t>© 2017 Deloitte Consulting AG. Confidential</a:t>
            </a:r>
          </a:p>
        </p:txBody>
      </p:sp>
    </p:spTree>
    <p:extLst>
      <p:ext uri="{BB962C8B-B14F-4D97-AF65-F5344CB8AC3E}">
        <p14:creationId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pic>
        <p:nvPicPr>
          <p:cNvPr id="22"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SD_LAN_pePresentationTitle"/>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8" name="SD_ART_Logo_White"/>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5" name="SD_ART_Logo_White_bmkAr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p:cNvSpPr>
            <a:spLocks noGrp="1"/>
          </p:cNvSpPr>
          <p:nvPr>
            <p:ph type="ftr" sz="quarter" idx="11"/>
          </p:nvPr>
        </p:nvSpPr>
        <p:spPr/>
        <p:txBody>
          <a:bodyPr/>
          <a:lstStyle>
            <a:lvl1pPr>
              <a:defRPr>
                <a:solidFill>
                  <a:schemeClr val="bg1"/>
                </a:solidFill>
              </a:defRPr>
            </a:lvl1pPr>
          </a:lstStyle>
          <a:p>
            <a:r>
              <a:rPr lang="en-GB" smtClean="0"/>
              <a:t>© 2017 Deloitte Consulting AG. Confidential</a:t>
            </a:r>
            <a:endParaRPr lang="en-GB" dirty="0"/>
          </a:p>
        </p:txBody>
      </p:sp>
      <p:sp>
        <p:nvSpPr>
          <p:cNvPr id="10"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23997499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smtClean="0"/>
              <a:t>Click to edit Master title style</a:t>
            </a:r>
            <a:endParaRPr lang="en-GB" noProof="0" dirty="0"/>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GB" noProof="0" dirty="0" smtClean="0"/>
              <a:t>Click icon to add picture</a:t>
            </a:r>
            <a:endParaRPr lang="en-GB"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GB" noProof="0" dirty="0" smtClean="0"/>
              <a:t>Click icon to add picture</a:t>
            </a:r>
            <a:endParaRPr lang="en-GB"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GB" noProof="0" dirty="0" smtClean="0"/>
              <a:t>Click icon to add picture</a:t>
            </a:r>
            <a:endParaRPr lang="en-GB"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GB" noProof="0" dirty="0" smtClean="0"/>
              <a:t>Click icon to add picture</a:t>
            </a:r>
            <a:endParaRPr lang="en-GB" noProof="0" dirty="0"/>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GB" noProof="0" dirty="0" smtClean="0"/>
              <a:t>Click to edit Master text styles</a:t>
            </a:r>
          </a:p>
          <a:p>
            <a:pPr lvl="1"/>
            <a:r>
              <a:rPr lang="en-GB" noProof="0" dirty="0" smtClean="0"/>
              <a:t>Second level</a:t>
            </a:r>
          </a:p>
        </p:txBody>
      </p:sp>
      <p:sp>
        <p:nvSpPr>
          <p:cNvPr id="3" name="Footer Placeholder 2"/>
          <p:cNvSpPr>
            <a:spLocks noGrp="1"/>
          </p:cNvSpPr>
          <p:nvPr>
            <p:ph type="ftr" sz="quarter" idx="36"/>
          </p:nvPr>
        </p:nvSpPr>
        <p:spPr/>
        <p:txBody>
          <a:bodyPr/>
          <a:lstStyle/>
          <a:p>
            <a:r>
              <a:rPr lang="en-GB" dirty="0" smtClean="0"/>
              <a:t>© 2017 Deloitte Consulting AG. Confidential</a:t>
            </a:r>
          </a:p>
        </p:txBody>
      </p:sp>
    </p:spTree>
    <p:extLst>
      <p:ext uri="{BB962C8B-B14F-4D97-AF65-F5344CB8AC3E}">
        <p14:creationId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mp;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smtClean="0"/>
              <a:t>Click to edit Master title style</a:t>
            </a:r>
            <a:endParaRPr lang="en-GB" noProof="0" dirty="0"/>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Picture Placeholder 7"/>
          <p:cNvSpPr>
            <a:spLocks noGrp="1"/>
          </p:cNvSpPr>
          <p:nvPr>
            <p:ph type="pic" sz="quarter" idx="13"/>
          </p:nvPr>
        </p:nvSpPr>
        <p:spPr>
          <a:xfrm>
            <a:off x="376238" y="1700213"/>
            <a:ext cx="2771775" cy="1971675"/>
          </a:xfrm>
        </p:spPr>
        <p:txBody>
          <a:bodyPr/>
          <a:lstStyle/>
          <a:p>
            <a:r>
              <a:rPr lang="en-GB" noProof="0" dirty="0" smtClean="0"/>
              <a:t>Click icon to add picture</a:t>
            </a:r>
            <a:endParaRPr lang="en-GB" noProof="0" dirty="0"/>
          </a:p>
        </p:txBody>
      </p:sp>
      <p:sp>
        <p:nvSpPr>
          <p:cNvPr id="5" name="Picture Placeholder 7"/>
          <p:cNvSpPr>
            <a:spLocks noGrp="1"/>
          </p:cNvSpPr>
          <p:nvPr>
            <p:ph type="pic" sz="quarter" idx="14"/>
          </p:nvPr>
        </p:nvSpPr>
        <p:spPr>
          <a:xfrm>
            <a:off x="6004798" y="1700213"/>
            <a:ext cx="2762965" cy="1971675"/>
          </a:xfrm>
        </p:spPr>
        <p:txBody>
          <a:bodyPr/>
          <a:lstStyle/>
          <a:p>
            <a:r>
              <a:rPr lang="en-GB" noProof="0" dirty="0" smtClean="0"/>
              <a:t>Click icon to add picture</a:t>
            </a:r>
            <a:endParaRPr lang="en-GB" noProof="0" dirty="0"/>
          </a:p>
        </p:txBody>
      </p:sp>
      <p:sp>
        <p:nvSpPr>
          <p:cNvPr id="6" name="Picture Placeholder 7"/>
          <p:cNvSpPr>
            <a:spLocks noGrp="1"/>
          </p:cNvSpPr>
          <p:nvPr>
            <p:ph type="pic" sz="quarter" idx="15"/>
          </p:nvPr>
        </p:nvSpPr>
        <p:spPr>
          <a:xfrm>
            <a:off x="3204806" y="1700213"/>
            <a:ext cx="2743200" cy="1971675"/>
          </a:xfrm>
        </p:spPr>
        <p:txBody>
          <a:bodyPr/>
          <a:lstStyle/>
          <a:p>
            <a:r>
              <a:rPr lang="en-GB" noProof="0" dirty="0" smtClean="0"/>
              <a:t>Click icon to add picture</a:t>
            </a:r>
            <a:endParaRPr lang="en-GB"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19"/>
          </p:nvPr>
        </p:nvSpPr>
        <p:spPr/>
        <p:txBody>
          <a:bodyPr/>
          <a:lstStyle/>
          <a:p>
            <a:r>
              <a:rPr lang="en-GB" dirty="0" smtClean="0"/>
              <a:t>© 2017 Deloitte Consulting AG. Confidential</a:t>
            </a:r>
          </a:p>
        </p:txBody>
      </p:sp>
    </p:spTree>
    <p:extLst>
      <p:ext uri="{BB962C8B-B14F-4D97-AF65-F5344CB8AC3E}">
        <p14:creationId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2" name="Footer Placeholder 1"/>
          <p:cNvSpPr>
            <a:spLocks noGrp="1"/>
          </p:cNvSpPr>
          <p:nvPr>
            <p:ph type="ftr" sz="quarter" idx="14"/>
          </p:nvPr>
        </p:nvSpPr>
        <p:spPr/>
        <p:txBody>
          <a:bodyPr/>
          <a:lstStyle/>
          <a:p>
            <a:r>
              <a:rPr lang="en-GB" dirty="0" smtClean="0"/>
              <a:t>© 2017 Deloitte Consulting AG. Confidential</a:t>
            </a:r>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Content Placeholder 9"/>
          <p:cNvSpPr>
            <a:spLocks noGrp="1"/>
          </p:cNvSpPr>
          <p:nvPr>
            <p:ph sz="quarter" idx="22" hasCustomPrompt="1"/>
          </p:nvPr>
        </p:nvSpPr>
        <p:spPr>
          <a:xfrm>
            <a:off x="3570548" y="1857892"/>
            <a:ext cx="907570" cy="670658"/>
          </a:xfrm>
        </p:spPr>
        <p:txBody>
          <a:bodyPr>
            <a:noAutofit/>
          </a:bodyPr>
          <a:lstStyle>
            <a:lvl1pPr algn="ctr">
              <a:defRPr sz="800" baseline="0"/>
            </a:lvl1pPr>
          </a:lstStyle>
          <a:p>
            <a:pPr lvl="0"/>
            <a:r>
              <a:rPr lang="en-GB" dirty="0" smtClean="0"/>
              <a:t>Click here, go to INSERT tab and choose Pictures to insert Co-brand Logo</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2" name="Content Placeholder 9"/>
          <p:cNvSpPr>
            <a:spLocks noGrp="1"/>
          </p:cNvSpPr>
          <p:nvPr>
            <p:ph sz="quarter" idx="23" hasCustomPrompt="1"/>
          </p:nvPr>
        </p:nvSpPr>
        <p:spPr>
          <a:xfrm>
            <a:off x="7860192" y="1857892"/>
            <a:ext cx="907570" cy="670658"/>
          </a:xfrm>
        </p:spPr>
        <p:txBody>
          <a:bodyPr>
            <a:noAutofit/>
          </a:bodyPr>
          <a:lstStyle>
            <a:lvl1pPr algn="ctr">
              <a:defRPr sz="800" baseline="0"/>
            </a:lvl1pPr>
          </a:lstStyle>
          <a:p>
            <a:pPr lvl="0"/>
            <a:r>
              <a:rPr lang="en-GB" dirty="0" smtClean="0"/>
              <a:t>Click here, go to INSERT tab and choose Pictures to insert Co-brand Logo</a:t>
            </a:r>
          </a:p>
        </p:txBody>
      </p:sp>
      <p:sp>
        <p:nvSpPr>
          <p:cNvPr id="6" name="Footer Placeholder 5"/>
          <p:cNvSpPr>
            <a:spLocks noGrp="1"/>
          </p:cNvSpPr>
          <p:nvPr>
            <p:ph type="ftr" sz="quarter" idx="24"/>
          </p:nvPr>
        </p:nvSpPr>
        <p:spPr/>
        <p:txBody>
          <a:bodyPr/>
          <a:lstStyle/>
          <a:p>
            <a:r>
              <a:rPr lang="en-GB" dirty="0" smtClean="0"/>
              <a:t>© 2017 Deloitte Consulting AG. Confidential</a:t>
            </a:r>
          </a:p>
        </p:txBody>
      </p:sp>
    </p:spTree>
    <p:extLst>
      <p:ext uri="{BB962C8B-B14F-4D97-AF65-F5344CB8AC3E}">
        <p14:creationId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7888"/>
          </a:xfrm>
        </p:spPr>
        <p:txBody>
          <a:bodyPr/>
          <a:lstStyle/>
          <a:p>
            <a:r>
              <a:rPr lang="en-GB" noProof="0" dirty="0" smtClean="0"/>
              <a:t>Click to edit Master title style</a:t>
            </a:r>
            <a:endParaRPr lang="en-GB"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27"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8"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5" name="Text Placeholder 8"/>
          <p:cNvSpPr>
            <a:spLocks noGrp="1"/>
          </p:cNvSpPr>
          <p:nvPr>
            <p:ph type="body" sz="quarter" idx="30"/>
          </p:nvPr>
        </p:nvSpPr>
        <p:spPr>
          <a:xfrm>
            <a:off x="378000" y="4253374"/>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6" name="Text Placeholder 8"/>
          <p:cNvSpPr>
            <a:spLocks noGrp="1"/>
          </p:cNvSpPr>
          <p:nvPr>
            <p:ph type="body" sz="quarter" idx="31"/>
          </p:nvPr>
        </p:nvSpPr>
        <p:spPr>
          <a:xfrm>
            <a:off x="4684646" y="4253374"/>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8" name="Content Placeholder 9"/>
          <p:cNvSpPr>
            <a:spLocks noGrp="1"/>
          </p:cNvSpPr>
          <p:nvPr>
            <p:ph sz="quarter" idx="26" hasCustomPrompt="1"/>
          </p:nvPr>
        </p:nvSpPr>
        <p:spPr>
          <a:xfrm>
            <a:off x="3570548" y="185789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0" name="Content Placeholder 9"/>
          <p:cNvSpPr>
            <a:spLocks noGrp="1"/>
          </p:cNvSpPr>
          <p:nvPr>
            <p:ph sz="quarter" idx="27" hasCustomPrompt="1"/>
          </p:nvPr>
        </p:nvSpPr>
        <p:spPr>
          <a:xfrm>
            <a:off x="7860192" y="185789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1" name="Content Placeholder 9"/>
          <p:cNvSpPr>
            <a:spLocks noGrp="1"/>
          </p:cNvSpPr>
          <p:nvPr>
            <p:ph sz="quarter" idx="28" hasCustomPrompt="1"/>
          </p:nvPr>
        </p:nvSpPr>
        <p:spPr>
          <a:xfrm>
            <a:off x="3565870" y="424968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22" name="Content Placeholder 9"/>
          <p:cNvSpPr>
            <a:spLocks noGrp="1"/>
          </p:cNvSpPr>
          <p:nvPr>
            <p:ph sz="quarter" idx="29" hasCustomPrompt="1"/>
          </p:nvPr>
        </p:nvSpPr>
        <p:spPr>
          <a:xfrm>
            <a:off x="7855514" y="4249682"/>
            <a:ext cx="907570" cy="670658"/>
          </a:xfrm>
        </p:spPr>
        <p:txBody>
          <a:bodyPr>
            <a:noAutofit/>
          </a:bodyPr>
          <a:lstStyle>
            <a:lvl1pPr algn="ctr">
              <a:buNone/>
              <a:defRPr sz="800" baseline="0"/>
            </a:lvl1pPr>
          </a:lstStyle>
          <a:p>
            <a:pPr lvl="0"/>
            <a:r>
              <a:rPr lang="en-GB" dirty="0" smtClean="0"/>
              <a:t>Click here, go to INSERT tab and choose Pictures to insert Co-brand Logo</a:t>
            </a:r>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3" name="Footer Placeholder 2"/>
          <p:cNvSpPr>
            <a:spLocks noGrp="1"/>
          </p:cNvSpPr>
          <p:nvPr>
            <p:ph type="ftr" sz="quarter" idx="32"/>
          </p:nvPr>
        </p:nvSpPr>
        <p:spPr/>
        <p:txBody>
          <a:bodyPr/>
          <a:lstStyle/>
          <a:p>
            <a:r>
              <a:rPr lang="en-GB" dirty="0" smtClean="0"/>
              <a:t>© 2017 Deloitte Consulting AG. Confidential</a:t>
            </a:r>
          </a:p>
        </p:txBody>
      </p:sp>
    </p:spTree>
    <p:extLst>
      <p:ext uri="{BB962C8B-B14F-4D97-AF65-F5344CB8AC3E}">
        <p14:creationId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8" name="Text Placeholder 8"/>
          <p:cNvSpPr>
            <a:spLocks noGrp="1"/>
          </p:cNvSpPr>
          <p:nvPr>
            <p:ph type="body" sz="quarter" idx="18"/>
          </p:nvPr>
        </p:nvSpPr>
        <p:spPr>
          <a:xfrm>
            <a:off x="378000" y="1851441"/>
            <a:ext cx="2670000"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0"/>
          </p:nvPr>
        </p:nvSpPr>
        <p:spPr/>
        <p:txBody>
          <a:bodyPr/>
          <a:lstStyle/>
          <a:p>
            <a:r>
              <a:rPr lang="en-GB" dirty="0" smtClean="0"/>
              <a:t>© 2017 Deloitte Consulting AG. Confidential</a:t>
            </a:r>
          </a:p>
        </p:txBody>
      </p:sp>
    </p:spTree>
    <p:extLst>
      <p:ext uri="{BB962C8B-B14F-4D97-AF65-F5344CB8AC3E}">
        <p14:creationId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705184"/>
          </a:xfrm>
        </p:spPr>
        <p:txBody>
          <a:bodyPr/>
          <a:lstStyle/>
          <a:p>
            <a:r>
              <a:rPr lang="en-GB" noProof="0" dirty="0" smtClean="0"/>
              <a:t>Click to edit Master title style</a:t>
            </a:r>
            <a:endParaRPr lang="en-GB"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22627"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26209"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74418"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 name="Footer Placeholder 2"/>
          <p:cNvSpPr>
            <a:spLocks noGrp="1"/>
          </p:cNvSpPr>
          <p:nvPr>
            <p:ph type="ftr" sz="quarter" idx="21"/>
          </p:nvPr>
        </p:nvSpPr>
        <p:spPr/>
        <p:txBody>
          <a:bodyPr/>
          <a:lstStyle/>
          <a:p>
            <a:r>
              <a:rPr lang="en-GB" dirty="0" smtClean="0"/>
              <a:t>© 2017 Deloitte Consulting AG. Confidential</a:t>
            </a:r>
          </a:p>
        </p:txBody>
      </p:sp>
    </p:spTree>
    <p:extLst>
      <p:ext uri="{BB962C8B-B14F-4D97-AF65-F5344CB8AC3E}">
        <p14:creationId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Ref idx="1001">
        <a:schemeClr val="bg1"/>
      </p:bgRef>
    </p:bg>
    <p:spTree>
      <p:nvGrpSpPr>
        <p:cNvPr id="1" name=""/>
        <p:cNvGrpSpPr/>
        <p:nvPr/>
      </p:nvGrpSpPr>
      <p:grpSpPr>
        <a:xfrm>
          <a:off x="0" y="0"/>
          <a:ext cx="0" cy="0"/>
          <a:chOff x="0" y="0"/>
          <a:chExt cx="0" cy="0"/>
        </a:xfrm>
      </p:grpSpPr>
      <p:sp>
        <p:nvSpPr>
          <p:cNvPr id="11"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tx1"/>
              </a:solidFill>
            </a:endParaRPr>
          </a:p>
        </p:txBody>
      </p:sp>
      <p:sp>
        <p:nvSpPr>
          <p:cNvPr id="2" name="Title 1"/>
          <p:cNvSpPr>
            <a:spLocks noGrp="1"/>
          </p:cNvSpPr>
          <p:nvPr>
            <p:ph type="title"/>
          </p:nvPr>
        </p:nvSpPr>
        <p:spPr>
          <a:xfrm>
            <a:off x="376237" y="317500"/>
            <a:ext cx="8391526" cy="789405"/>
          </a:xfrm>
        </p:spPr>
        <p:txBody>
          <a:bodyPr/>
          <a:lstStyle>
            <a:lvl1pPr>
              <a:defRPr>
                <a:solidFill>
                  <a:schemeClr val="tx1"/>
                </a:solidFill>
              </a:defRPr>
            </a:lvl1pPr>
          </a:lstStyle>
          <a:p>
            <a:r>
              <a:rPr lang="en-GB" noProof="0" dirty="0" smtClean="0"/>
              <a:t>Click to edit Master title style</a:t>
            </a:r>
            <a:endParaRPr lang="en-GB"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tx1"/>
                </a:solidFill>
              </a:defRPr>
            </a:lvl1pPr>
          </a:lstStyle>
          <a:p>
            <a:pPr lvl="0"/>
            <a:r>
              <a:rPr lang="en-GB" noProof="0" dirty="0" smtClean="0"/>
              <a:t>Click to add subtitle</a:t>
            </a:r>
            <a:endParaRPr lang="en-GB" noProof="0" dirty="0"/>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Text Placeholder 8"/>
          <p:cNvSpPr>
            <a:spLocks noGrp="1"/>
          </p:cNvSpPr>
          <p:nvPr>
            <p:ph type="body" sz="quarter" idx="18"/>
          </p:nvPr>
        </p:nvSpPr>
        <p:spPr>
          <a:xfrm>
            <a:off x="6825564"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Text Placeholder 8"/>
          <p:cNvSpPr>
            <a:spLocks noGrp="1"/>
          </p:cNvSpPr>
          <p:nvPr>
            <p:ph type="body" sz="quarter" idx="19"/>
          </p:nvPr>
        </p:nvSpPr>
        <p:spPr>
          <a:xfrm>
            <a:off x="2527188"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8"/>
          <p:cNvSpPr>
            <a:spLocks noGrp="1"/>
          </p:cNvSpPr>
          <p:nvPr>
            <p:ph type="body" sz="quarter" idx="20"/>
          </p:nvPr>
        </p:nvSpPr>
        <p:spPr>
          <a:xfrm>
            <a:off x="4676376"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3" name="Footer Placeholder 2"/>
          <p:cNvSpPr>
            <a:spLocks noGrp="1"/>
          </p:cNvSpPr>
          <p:nvPr>
            <p:ph type="ftr" sz="quarter" idx="21"/>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40443708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smtClean="0"/>
              <a:t>Click to add title</a:t>
            </a:r>
            <a:endParaRPr lang="en-GB"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smtClean="0"/>
              <a:t>Click to add subtitle</a:t>
            </a:r>
            <a:endParaRPr lang="en-GB" noProof="0" dirty="0"/>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 name="Footer Placeholder 1"/>
          <p:cNvSpPr>
            <a:spLocks noGrp="1"/>
          </p:cNvSpPr>
          <p:nvPr>
            <p:ph type="ftr" sz="quarter" idx="14"/>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3" name="Footer Placeholder 2"/>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SD_LAN_pePresentationTitle"/>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dirty="0" smtClean="0"/>
              <a:t>Presentation title runs here</a:t>
            </a:r>
            <a:endParaRPr lang="en-GB" noProof="0" dirty="0"/>
          </a:p>
        </p:txBody>
      </p:sp>
      <p:sp>
        <p:nvSpPr>
          <p:cNvPr id="3" name="SD_LAN_pePresentationSubtitle"/>
          <p:cNvSpPr>
            <a:spLocks noGrp="1"/>
          </p:cNvSpPr>
          <p:nvPr>
            <p:ph type="subTitle" idx="1" hasCustomPrompt="1"/>
          </p:nvPr>
        </p:nvSpPr>
        <p:spPr bwMode="gray">
          <a:xfrm>
            <a:off x="376238" y="5864229"/>
            <a:ext cx="4195761"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dirty="0" smtClean="0"/>
              <a:t>Subtitle here two lines max</a:t>
            </a:r>
          </a:p>
        </p:txBody>
      </p:sp>
      <p:sp>
        <p:nvSpPr>
          <p:cNvPr id="7"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5"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hidden="1"/>
          <p:cNvSpPr>
            <a:spLocks noGrp="1"/>
          </p:cNvSpPr>
          <p:nvPr>
            <p:ph type="ftr" sz="quarter" idx="11"/>
          </p:nvPr>
        </p:nvSpPr>
        <p:spPr/>
        <p:txBody>
          <a:bodyPr/>
          <a:lstStyle>
            <a:lvl1pPr>
              <a:defRPr>
                <a:solidFill>
                  <a:schemeClr val="bg1"/>
                </a:solidFill>
              </a:defRPr>
            </a:lvl1pPr>
          </a:lstStyle>
          <a:p>
            <a:r>
              <a:rPr lang="en-GB" smtClean="0"/>
              <a:t>© 2017 Deloitte Consulting AG. Confidential</a:t>
            </a:r>
            <a:endParaRPr lang="en-GB" dirty="0"/>
          </a:p>
        </p:txBody>
      </p:sp>
      <p:sp>
        <p:nvSpPr>
          <p:cNvPr id="9" name="SD_LAN_peDocumentDate"/>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smtClean="0"/>
              <a:t>Name | Date</a:t>
            </a:r>
          </a:p>
        </p:txBody>
      </p:sp>
    </p:spTree>
    <p:extLst>
      <p:ext uri="{BB962C8B-B14F-4D97-AF65-F5344CB8AC3E}">
        <p14:creationId xmlns:p14="http://schemas.microsoft.com/office/powerpoint/2010/main" val="9540873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GB" dirty="0" smtClean="0"/>
              <a:t>© 2017 Deloitte Consulting AG. Confidential</a:t>
            </a:r>
          </a:p>
        </p:txBody>
      </p:sp>
    </p:spTree>
    <p:extLst>
      <p:ext uri="{BB962C8B-B14F-4D97-AF65-F5344CB8AC3E}">
        <p14:creationId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22" name="SD_InternalExternal"/>
          <p:cNvSpPr>
            <a:spLocks/>
          </p:cNvSpPr>
          <p:nvPr userDrawn="1"/>
        </p:nvSpPr>
        <p:spPr bwMode="auto">
          <a:xfrm>
            <a:off x="376238" y="3429000"/>
            <a:ext cx="6958012" cy="2952750"/>
          </a:xfrm>
          <a:prstGeom prst="rect">
            <a:avLst/>
          </a:prstGeom>
          <a:noFill/>
          <a:ln w="9525">
            <a:noFill/>
            <a:miter lim="800000"/>
            <a:headEnd/>
            <a:tailEnd/>
          </a:ln>
        </p:spPr>
        <p:txBody>
          <a:bodyPr lIns="0" tIns="0" rIns="0" bIns="0" anchor="b"/>
          <a:lstStyle/>
          <a:p>
            <a:pPr defTabSz="1019175">
              <a:spcBef>
                <a:spcPts val="0"/>
              </a:spcBef>
              <a:spcAft>
                <a:spcPts val="0"/>
              </a:spcAft>
              <a:buClr>
                <a:schemeClr val="tx1"/>
              </a:buClr>
              <a:buSzPct val="80000"/>
              <a:buFont typeface="Wingdings" pitchFamily="2" charset="2"/>
              <a:buNone/>
            </a:pPr>
            <a:r>
              <a:rPr lang="en-GB" sz="900" noProof="1" smtClean="0">
                <a:solidFill>
                  <a:schemeClr val="tx1"/>
                </a:solidFill>
              </a:rPr>
              <a:t>Deloitte refers to one or more of Deloitte Touche Tohmatsu Limited ("DTTL"), a UK private company limited by guarantee, and its network of member firms, each of which is a legally separate and independent entity. Please see www.deloitte.com/ch/about for a detailed description of the legal structure of DTTL and its member firms.
Deloitte Consulting AG is a subsidiary of Deloitte LLP, the United Kingdom member firm of DTTL.
This publication has been written in general terms and therefore cannot be relied on to cover specific situations; application of the principles set out will depend upon the particular circumstances involved and we recommend that you obtain professional advice before acting or refraining from acting on any of the contents of this publication. Deloitte Consulting AG would be pleased to advise readers on how to apply the principles set out in this publication to their specific circumstances. Deloitte Consulting AG accepts no duty of care or liability for any loss occasioned to any person acting or refraining from action as a result of any material in this publication.
© 2017 Deloitte Consulting AG. All rights reserved.</a:t>
            </a:r>
          </a:p>
        </p:txBody>
      </p:sp>
      <p:sp>
        <p:nvSpPr>
          <p:cNvPr id="7" name="SD_ART_Logo"/>
          <p:cNvSpPr/>
          <p:nvPr userDrawn="1"/>
        </p:nvSpPr>
        <p:spPr>
          <a:xfrm>
            <a:off x="379939" y="376094"/>
            <a:ext cx="1852876" cy="81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p:txBody>
      </p:sp>
      <p:pic>
        <p:nvPicPr>
          <p:cNvPr id="2" name="SD_ART_Logo_bmkAr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9939" y="376094"/>
            <a:ext cx="1852876" cy="812164"/>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r>
              <a:rPr lang="en-GB" smtClean="0"/>
              <a:t>© 2017 Deloitte Consulting AG. Confidential</a:t>
            </a:r>
            <a:endParaRPr lang="en-GB" dirty="0"/>
          </a:p>
        </p:txBody>
      </p:sp>
    </p:spTree>
    <p:extLst>
      <p:ext uri="{BB962C8B-B14F-4D97-AF65-F5344CB8AC3E}">
        <p14:creationId xmlns:p14="http://schemas.microsoft.com/office/powerpoint/2010/main" val="3472153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Ref idx="1001">
        <a:schemeClr val="bg1"/>
      </p:bgRef>
    </p:bg>
    <p:spTree>
      <p:nvGrpSpPr>
        <p:cNvPr id="1" name=""/>
        <p:cNvGrpSpPr/>
        <p:nvPr/>
      </p:nvGrpSpPr>
      <p:grpSpPr>
        <a:xfrm>
          <a:off x="0" y="0"/>
          <a:ext cx="0" cy="0"/>
          <a:chOff x="0" y="0"/>
          <a:chExt cx="0" cy="0"/>
        </a:xfrm>
      </p:grpSpPr>
      <p:sp>
        <p:nvSpPr>
          <p:cNvPr id="4" name="Colored background"/>
          <p:cNvSpPr/>
          <p:nvPr userDrawn="1"/>
        </p:nvSpPr>
        <p:spPr bwMode="gray">
          <a:xfrm>
            <a:off x="0" y="0"/>
            <a:ext cx="9144000" cy="6858000"/>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Footer Placeholder 5"/>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21045741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19764826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16540214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12723714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smtClean="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19369789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662488" y="6477000"/>
            <a:ext cx="3761320" cy="244475"/>
          </a:xfrm>
          <a:prstGeom prst="rect">
            <a:avLst/>
          </a:prstGeom>
        </p:spPr>
        <p:txBody>
          <a:bodyPr vert="horz" lIns="0" tIns="0" rIns="0" bIns="0" rtlCol="0" anchor="t" anchorCtr="0"/>
          <a:lstStyle>
            <a:lvl1pPr algn="r">
              <a:defRPr sz="650">
                <a:solidFill>
                  <a:schemeClr val="tx1"/>
                </a:solidFill>
              </a:defRPr>
            </a:lvl1pPr>
          </a:lstStyle>
          <a:p>
            <a:r>
              <a:rPr lang="en-GB" dirty="0" smtClean="0"/>
              <a:t>© 2017 Deloitte Consulting AG. Confidential</a:t>
            </a:r>
            <a:endParaRPr lang="en-GB" dirty="0"/>
          </a:p>
        </p:txBody>
      </p:sp>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941833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39"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extBox 2"/>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58" r:id="rId2"/>
    <p:sldLayoutId id="2147483759" r:id="rId3"/>
    <p:sldLayoutId id="2147483760"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timing>
    <p:tnLst>
      <p:par>
        <p:cTn id="1" dur="indefinite" restart="never" nodeType="tmRoot"/>
      </p:par>
    </p:tnLst>
  </p:timing>
  <p:hf sldNum="0"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eloitteHackathon/AnalyticsChallenge" TargetMode="External"/><Relationship Id="rId7" Type="http://schemas.openxmlformats.org/officeDocument/2006/relationships/hyperlink" Target="https://powerbi.microsoft.com/en-us/"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hyperlink" Target="http://www.gapminder.org/" TargetMode="External"/><Relationship Id="rId5" Type="http://schemas.openxmlformats.org/officeDocument/2006/relationships/hyperlink" Target="https://www.tableau.com/academic/students" TargetMode="External"/><Relationship Id="rId4" Type="http://schemas.openxmlformats.org/officeDocument/2006/relationships/hyperlink" Target="https://deloittehackathon.slack.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loitteHackathon/AnalyticsChallenge/Data"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eloitteHackathon/AnalyticsChallenge/Data"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7991" y="5864229"/>
            <a:ext cx="8440693" cy="505645"/>
          </a:xfrm>
        </p:spPr>
        <p:txBody>
          <a:bodyPr/>
          <a:lstStyle/>
          <a:p>
            <a:r>
              <a:rPr lang="en-GB" dirty="0"/>
              <a:t>Deloitte Hackathon</a:t>
            </a:r>
          </a:p>
          <a:p>
            <a:r>
              <a:rPr lang="en-GB" dirty="0" smtClean="0"/>
              <a:t>Analytics Challenge</a:t>
            </a:r>
            <a:endParaRPr lang="en-GB" dirty="0"/>
          </a:p>
        </p:txBody>
      </p:sp>
      <p:sp>
        <p:nvSpPr>
          <p:cNvPr id="4" name="Text Placeholder 3"/>
          <p:cNvSpPr>
            <a:spLocks noGrp="1"/>
          </p:cNvSpPr>
          <p:nvPr>
            <p:ph type="body" sz="quarter" idx="14"/>
          </p:nvPr>
        </p:nvSpPr>
        <p:spPr/>
        <p:txBody>
          <a:bodyPr/>
          <a:lstStyle/>
          <a:p>
            <a:r>
              <a:rPr lang="en-GB" dirty="0" smtClean="0"/>
              <a:t>April 2017</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591" y="685801"/>
            <a:ext cx="5609492" cy="5609492"/>
          </a:xfrm>
          <a:prstGeom prst="rect">
            <a:avLst/>
          </a:prstGeom>
        </p:spPr>
      </p:pic>
      <p:sp>
        <p:nvSpPr>
          <p:cNvPr id="2" name="Footer Placeholder 1"/>
          <p:cNvSpPr>
            <a:spLocks noGrp="1"/>
          </p:cNvSpPr>
          <p:nvPr>
            <p:ph type="ftr" sz="quarter" idx="11"/>
          </p:nvPr>
        </p:nvSpPr>
        <p:spPr/>
        <p:txBody>
          <a:bodyPr/>
          <a:lstStyle/>
          <a:p>
            <a:r>
              <a:rPr lang="en-GB" dirty="0" smtClean="0"/>
              <a:t>© 2017 Deloitte Consulting AG. Confidential</a:t>
            </a:r>
            <a:endParaRPr lang="en-GB" dirty="0"/>
          </a:p>
        </p:txBody>
      </p:sp>
    </p:spTree>
    <p:extLst>
      <p:ext uri="{BB962C8B-B14F-4D97-AF65-F5344CB8AC3E}">
        <p14:creationId xmlns:p14="http://schemas.microsoft.com/office/powerpoint/2010/main" val="35001116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smtClean="0"/>
              <a:t>Presentation</a:t>
            </a:r>
            <a:endParaRPr lang="en-GB" noProof="0" dirty="0"/>
          </a:p>
        </p:txBody>
      </p:sp>
      <p:sp>
        <p:nvSpPr>
          <p:cNvPr id="2" name="Text Placeholder 1"/>
          <p:cNvSpPr>
            <a:spLocks noGrp="1"/>
          </p:cNvSpPr>
          <p:nvPr>
            <p:ph type="body" sz="quarter" idx="13"/>
          </p:nvPr>
        </p:nvSpPr>
        <p:spPr/>
        <p:txBody>
          <a:bodyPr/>
          <a:lstStyle/>
          <a:p>
            <a:r>
              <a:rPr lang="en-GB" noProof="0" dirty="0" smtClean="0"/>
              <a:t>Each team will present</a:t>
            </a:r>
            <a:r>
              <a:rPr lang="en-GB" dirty="0" smtClean="0"/>
              <a:t> their work in front of a group of judges</a:t>
            </a:r>
            <a:endParaRPr lang="en-GB" noProof="0" dirty="0"/>
          </a:p>
        </p:txBody>
      </p:sp>
      <p:grpSp>
        <p:nvGrpSpPr>
          <p:cNvPr id="10" name="Group 9"/>
          <p:cNvGrpSpPr/>
          <p:nvPr/>
        </p:nvGrpSpPr>
        <p:grpSpPr>
          <a:xfrm>
            <a:off x="377999" y="1724570"/>
            <a:ext cx="8391526" cy="4720192"/>
            <a:chOff x="377999" y="1724569"/>
            <a:chExt cx="8391526" cy="26061116"/>
          </a:xfrm>
        </p:grpSpPr>
        <p:cxnSp>
          <p:nvCxnSpPr>
            <p:cNvPr id="11" name="Straight Connector 10"/>
            <p:cNvCxnSpPr/>
            <p:nvPr/>
          </p:nvCxnSpPr>
          <p:spPr>
            <a:xfrm>
              <a:off x="378000" y="1724569"/>
              <a:ext cx="8391525" cy="0"/>
            </a:xfrm>
            <a:prstGeom prst="line">
              <a:avLst/>
            </a:prstGeom>
            <a:ln w="603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377999" y="1742960"/>
              <a:ext cx="8391525" cy="26042725"/>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1"/>
                  </a:solidFill>
                </a:rPr>
                <a:t>Presentation Guidelines</a:t>
              </a:r>
            </a:p>
            <a:p>
              <a:endParaRPr lang="en-GB" b="1" i="1" dirty="0" smtClean="0">
                <a:solidFill>
                  <a:srgbClr val="FF0000"/>
                </a:solidFill>
              </a:endParaRPr>
            </a:p>
            <a:p>
              <a:pPr>
                <a:buNone/>
              </a:pPr>
              <a:r>
                <a:rPr lang="en-GB" b="1" dirty="0" smtClean="0"/>
                <a:t>Format</a:t>
              </a:r>
            </a:p>
            <a:p>
              <a:pPr marL="361950" indent="180975">
                <a:buFont typeface="Arial" panose="020B0604020202020204" pitchFamily="34" charset="0"/>
                <a:buChar char="•"/>
              </a:pPr>
              <a:r>
                <a:rPr lang="en-GB" dirty="0" smtClean="0"/>
                <a:t>10 min pitch</a:t>
              </a:r>
            </a:p>
            <a:p>
              <a:pPr marL="361950" indent="180975">
                <a:buFont typeface="Arial" panose="020B0604020202020204" pitchFamily="34" charset="0"/>
                <a:buChar char="•"/>
              </a:pPr>
              <a:r>
                <a:rPr lang="en-GB" dirty="0" smtClean="0"/>
                <a:t>10 min QA</a:t>
              </a:r>
            </a:p>
            <a:p>
              <a:pPr>
                <a:buNone/>
              </a:pPr>
              <a:r>
                <a:rPr lang="en-GB" b="1" dirty="0" smtClean="0"/>
                <a:t>Content</a:t>
              </a:r>
            </a:p>
            <a:p>
              <a:pPr marL="352425" indent="190500">
                <a:buFont typeface="Arial" panose="020B0604020202020204" pitchFamily="34" charset="0"/>
                <a:buChar char="•"/>
              </a:pPr>
              <a:r>
                <a:rPr lang="en-GB" dirty="0" smtClean="0"/>
                <a:t>Introduce team</a:t>
              </a:r>
            </a:p>
            <a:p>
              <a:pPr marL="352425" indent="190500">
                <a:buFont typeface="Arial" panose="020B0604020202020204" pitchFamily="34" charset="0"/>
                <a:buChar char="•"/>
              </a:pPr>
              <a:r>
                <a:rPr lang="en-GB" dirty="0" smtClean="0"/>
                <a:t>Problem Statement</a:t>
              </a:r>
            </a:p>
            <a:p>
              <a:pPr marL="352425" indent="190500">
                <a:buFont typeface="Arial" panose="020B0604020202020204" pitchFamily="34" charset="0"/>
                <a:buChar char="•"/>
              </a:pPr>
              <a:r>
                <a:rPr lang="en-GB" dirty="0" smtClean="0"/>
                <a:t>Presentation of solution</a:t>
              </a:r>
            </a:p>
            <a:p>
              <a:pPr marL="352425" indent="190500">
                <a:buFont typeface="Arial" panose="020B0604020202020204" pitchFamily="34" charset="0"/>
                <a:buChar char="•"/>
              </a:pPr>
              <a:r>
                <a:rPr lang="en-GB" dirty="0" smtClean="0"/>
                <a:t>Demo</a:t>
              </a:r>
            </a:p>
            <a:p>
              <a:pPr marL="171450" indent="-171450">
                <a:buFont typeface="Arial" panose="020B0604020202020204" pitchFamily="34" charset="0"/>
                <a:buChar char="•"/>
              </a:pPr>
              <a:endParaRPr lang="en-GB" dirty="0" smtClean="0"/>
            </a:p>
          </p:txBody>
        </p:sp>
      </p:grpSp>
      <p:sp>
        <p:nvSpPr>
          <p:cNvPr id="4" name="Footer Placeholder 3"/>
          <p:cNvSpPr>
            <a:spLocks noGrp="1"/>
          </p:cNvSpPr>
          <p:nvPr>
            <p:ph type="ftr" sz="quarter" idx="14"/>
          </p:nvPr>
        </p:nvSpPr>
        <p:spPr/>
        <p:txBody>
          <a:bodyPr/>
          <a:lstStyle/>
          <a:p>
            <a:r>
              <a:rPr lang="en-GB" smtClean="0"/>
              <a:t>© 2017 Deloitte Consulting AG. Confidential</a:t>
            </a:r>
            <a:endParaRPr lang="en-GB" dirty="0" smtClean="0"/>
          </a:p>
        </p:txBody>
      </p:sp>
    </p:spTree>
    <p:extLst>
      <p:ext uri="{BB962C8B-B14F-4D97-AF65-F5344CB8AC3E}">
        <p14:creationId xmlns:p14="http://schemas.microsoft.com/office/powerpoint/2010/main" val="13171544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smtClean="0"/>
              <a:t>Tools</a:t>
            </a:r>
            <a:endParaRPr lang="en-GB" noProof="0" dirty="0"/>
          </a:p>
        </p:txBody>
      </p:sp>
      <p:sp>
        <p:nvSpPr>
          <p:cNvPr id="2" name="Text Placeholder 1"/>
          <p:cNvSpPr>
            <a:spLocks noGrp="1"/>
          </p:cNvSpPr>
          <p:nvPr>
            <p:ph type="body" sz="quarter" idx="13"/>
          </p:nvPr>
        </p:nvSpPr>
        <p:spPr/>
        <p:txBody>
          <a:bodyPr/>
          <a:lstStyle/>
          <a:p>
            <a:r>
              <a:rPr lang="en-GB" dirty="0"/>
              <a:t>Use any of the tools listed below or your own choice, provided the tool is available for free</a:t>
            </a:r>
          </a:p>
        </p:txBody>
      </p:sp>
      <p:grpSp>
        <p:nvGrpSpPr>
          <p:cNvPr id="10" name="Group 9"/>
          <p:cNvGrpSpPr/>
          <p:nvPr/>
        </p:nvGrpSpPr>
        <p:grpSpPr>
          <a:xfrm>
            <a:off x="377999" y="1724569"/>
            <a:ext cx="8391526" cy="4990555"/>
            <a:chOff x="377999" y="1724569"/>
            <a:chExt cx="8391526" cy="26061116"/>
          </a:xfrm>
        </p:grpSpPr>
        <p:cxnSp>
          <p:nvCxnSpPr>
            <p:cNvPr id="11" name="Straight Connector 10"/>
            <p:cNvCxnSpPr/>
            <p:nvPr/>
          </p:nvCxnSpPr>
          <p:spPr>
            <a:xfrm>
              <a:off x="378000" y="1724569"/>
              <a:ext cx="8391525" cy="0"/>
            </a:xfrm>
            <a:prstGeom prst="line">
              <a:avLst/>
            </a:prstGeom>
            <a:ln w="603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377999" y="1742960"/>
              <a:ext cx="8391525" cy="26042725"/>
            </a:xfrm>
            <a:prstGeom prst="rect">
              <a:avLst/>
            </a:prstGeom>
          </p:spPr>
          <p:txBody>
            <a:bodyPr tIns="144000" numCol="1"/>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buNone/>
              </a:pPr>
              <a:r>
                <a:rPr lang="en-GB" b="1" dirty="0" smtClean="0">
                  <a:solidFill>
                    <a:schemeClr val="accent1"/>
                  </a:solidFill>
                </a:rPr>
                <a:t>Tools</a:t>
              </a:r>
            </a:p>
            <a:p>
              <a:pPr lvl="0"/>
              <a:r>
                <a:rPr lang="en-GB" b="1" dirty="0"/>
                <a:t>Code</a:t>
              </a:r>
            </a:p>
            <a:p>
              <a:r>
                <a:rPr lang="en-GB" dirty="0"/>
                <a:t>All code used must be open sourced. It can be existing code, new code written for the hackathon project, or a combination, but all code must be open sourced and licensed appropriately</a:t>
              </a:r>
              <a:r>
                <a:rPr lang="en-GB" dirty="0" smtClean="0"/>
                <a:t>.</a:t>
              </a:r>
            </a:p>
            <a:p>
              <a:endParaRPr lang="en-GB" b="1" dirty="0"/>
            </a:p>
            <a:p>
              <a:r>
                <a:rPr lang="en-GB" b="1" dirty="0"/>
                <a:t>Language </a:t>
              </a:r>
              <a:r>
                <a:rPr lang="en-GB" b="1" dirty="0" smtClean="0"/>
                <a:t>(</a:t>
              </a:r>
              <a:r>
                <a:rPr lang="en-GB" b="1" dirty="0"/>
                <a:t>options available</a:t>
              </a:r>
              <a:r>
                <a:rPr lang="en-GB" b="1" dirty="0" smtClean="0"/>
                <a:t>)</a:t>
              </a:r>
              <a:endParaRPr lang="en-GB" b="1" dirty="0"/>
            </a:p>
            <a:p>
              <a:pPr marL="171450" indent="-171450">
                <a:buFont typeface="Arial" panose="020B0604020202020204" pitchFamily="34" charset="0"/>
                <a:buChar char="•"/>
              </a:pPr>
              <a:r>
                <a:rPr lang="en-GB" dirty="0"/>
                <a:t>R – Shiny, </a:t>
              </a:r>
              <a:r>
                <a:rPr lang="en-GB" dirty="0" err="1"/>
                <a:t>Plotly</a:t>
              </a:r>
              <a:endParaRPr lang="en-GB" dirty="0"/>
            </a:p>
            <a:p>
              <a:pPr marL="171450" indent="-171450">
                <a:buFont typeface="Arial" panose="020B0604020202020204" pitchFamily="34" charset="0"/>
                <a:buChar char="•"/>
              </a:pPr>
              <a:r>
                <a:rPr lang="en-GB" dirty="0"/>
                <a:t>Python – Pandas, </a:t>
              </a:r>
              <a:r>
                <a:rPr lang="en-GB" dirty="0" err="1"/>
                <a:t>Bokeh</a:t>
              </a:r>
              <a:endParaRPr lang="en-GB" dirty="0"/>
            </a:p>
            <a:p>
              <a:pPr marL="171450" indent="-171450">
                <a:buFont typeface="Arial" panose="020B0604020202020204" pitchFamily="34" charset="0"/>
                <a:buChar char="•"/>
              </a:pPr>
              <a:r>
                <a:rPr lang="en-GB" dirty="0" err="1"/>
                <a:t>Matlab</a:t>
              </a:r>
              <a:r>
                <a:rPr lang="en-GB" dirty="0"/>
                <a:t> </a:t>
              </a:r>
            </a:p>
            <a:p>
              <a:pPr marL="171450" indent="-171450">
                <a:buFont typeface="Arial" panose="020B0604020202020204" pitchFamily="34" charset="0"/>
                <a:buChar char="•"/>
              </a:pPr>
              <a:r>
                <a:rPr lang="en-GB" dirty="0"/>
                <a:t>SQL – Backend MS </a:t>
              </a:r>
              <a:r>
                <a:rPr lang="en-GB" dirty="0" err="1" smtClean="0"/>
                <a:t>SQLServer</a:t>
              </a:r>
              <a:endParaRPr lang="en-GB" dirty="0" smtClean="0"/>
            </a:p>
            <a:p>
              <a:pPr>
                <a:buNone/>
              </a:pPr>
              <a:endParaRPr lang="en-GB" dirty="0" smtClean="0"/>
            </a:p>
            <a:p>
              <a:pPr>
                <a:buNone/>
              </a:pPr>
              <a:r>
                <a:rPr lang="en-GB" b="1" dirty="0" err="1"/>
                <a:t>Github</a:t>
              </a:r>
              <a:r>
                <a:rPr lang="en-GB" dirty="0"/>
                <a:t> to download dataset </a:t>
              </a:r>
              <a:r>
                <a:rPr lang="en-GB" dirty="0">
                  <a:hlinkClick r:id="rId3"/>
                </a:rPr>
                <a:t>(link)</a:t>
              </a:r>
              <a:endParaRPr lang="en-GB" dirty="0"/>
            </a:p>
            <a:p>
              <a:pPr>
                <a:buNone/>
              </a:pPr>
              <a:r>
                <a:rPr lang="en-GB" b="1" dirty="0"/>
                <a:t>Slack</a:t>
              </a:r>
              <a:r>
                <a:rPr lang="en-GB" dirty="0"/>
                <a:t> to bring communication together so that people can share their insights </a:t>
              </a:r>
              <a:r>
                <a:rPr lang="en-GB" dirty="0">
                  <a:hlinkClick r:id="rId4"/>
                </a:rPr>
                <a:t>(link)</a:t>
              </a:r>
              <a:endParaRPr lang="en-GB" dirty="0"/>
            </a:p>
            <a:p>
              <a:pPr>
                <a:buNone/>
              </a:pPr>
              <a:r>
                <a:rPr lang="en-GB" dirty="0" smtClean="0"/>
                <a:t/>
              </a:r>
              <a:br>
                <a:rPr lang="en-GB" dirty="0" smtClean="0"/>
              </a:br>
              <a:endParaRPr lang="en-GB" dirty="0"/>
            </a:p>
            <a:p>
              <a:endParaRPr lang="en-GB" dirty="0"/>
            </a:p>
            <a:p>
              <a:pPr marL="171450" indent="-171450">
                <a:buFont typeface="Arial" panose="020B0604020202020204" pitchFamily="34" charset="0"/>
                <a:buChar char="•"/>
              </a:pPr>
              <a:endParaRPr lang="en-GB" dirty="0" smtClean="0"/>
            </a:p>
          </p:txBody>
        </p:sp>
      </p:grpSp>
      <p:sp>
        <p:nvSpPr>
          <p:cNvPr id="4" name="Footer Placeholder 3"/>
          <p:cNvSpPr>
            <a:spLocks noGrp="1"/>
          </p:cNvSpPr>
          <p:nvPr>
            <p:ph type="ftr" sz="quarter" idx="14"/>
          </p:nvPr>
        </p:nvSpPr>
        <p:spPr/>
        <p:txBody>
          <a:bodyPr/>
          <a:lstStyle/>
          <a:p>
            <a:r>
              <a:rPr lang="en-GB" smtClean="0"/>
              <a:t>© 2017 Deloitte Consulting AG. Confidential</a:t>
            </a:r>
            <a:endParaRPr lang="en-GB" dirty="0" smtClean="0"/>
          </a:p>
        </p:txBody>
      </p:sp>
      <p:sp>
        <p:nvSpPr>
          <p:cNvPr id="15" name="Text Placeholder 5"/>
          <p:cNvSpPr txBox="1">
            <a:spLocks/>
          </p:cNvSpPr>
          <p:nvPr/>
        </p:nvSpPr>
        <p:spPr>
          <a:xfrm>
            <a:off x="3768899" y="3165920"/>
            <a:ext cx="3565351" cy="1778001"/>
          </a:xfrm>
          <a:prstGeom prst="rect">
            <a:avLst/>
          </a:prstGeom>
        </p:spPr>
        <p:txBody>
          <a:bodyPr tIns="144000" numCol="1"/>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buNone/>
            </a:pPr>
            <a:r>
              <a:rPr lang="en-GB" b="1" dirty="0" smtClean="0"/>
              <a:t>Data </a:t>
            </a:r>
            <a:r>
              <a:rPr lang="en-GB" b="1" dirty="0"/>
              <a:t>Visualisation </a:t>
            </a:r>
            <a:r>
              <a:rPr lang="en-GB" b="1" dirty="0" smtClean="0"/>
              <a:t>(options available)</a:t>
            </a:r>
            <a:endParaRPr lang="en-GB" b="1" dirty="0"/>
          </a:p>
          <a:p>
            <a:pPr marL="171450" indent="-171450">
              <a:buFont typeface="Arial" panose="020B0604020202020204" pitchFamily="34" charset="0"/>
              <a:buChar char="•"/>
            </a:pPr>
            <a:r>
              <a:rPr lang="en-GB" dirty="0" err="1" smtClean="0"/>
              <a:t>QlikSense</a:t>
            </a:r>
            <a:endParaRPr lang="en-GB" dirty="0"/>
          </a:p>
          <a:p>
            <a:pPr marL="171450" indent="-171450">
              <a:buFont typeface="Arial" panose="020B0604020202020204" pitchFamily="34" charset="0"/>
              <a:buChar char="•"/>
            </a:pPr>
            <a:r>
              <a:rPr lang="en-GB" dirty="0"/>
              <a:t>Tableau </a:t>
            </a:r>
            <a:r>
              <a:rPr lang="en-GB" dirty="0">
                <a:hlinkClick r:id="rId5"/>
              </a:rPr>
              <a:t>(trial available)</a:t>
            </a:r>
            <a:endParaRPr lang="en-GB" dirty="0"/>
          </a:p>
          <a:p>
            <a:pPr marL="171450" indent="-171450">
              <a:buFont typeface="Arial" panose="020B0604020202020204" pitchFamily="34" charset="0"/>
              <a:buChar char="•"/>
            </a:pPr>
            <a:r>
              <a:rPr lang="en-GB" dirty="0" err="1"/>
              <a:t>GapMinder</a:t>
            </a:r>
            <a:r>
              <a:rPr lang="en-GB" dirty="0"/>
              <a:t>  </a:t>
            </a:r>
            <a:r>
              <a:rPr lang="en-GB" dirty="0">
                <a:hlinkClick r:id="rId6"/>
              </a:rPr>
              <a:t>(link)</a:t>
            </a:r>
            <a:endParaRPr lang="en-GB" dirty="0"/>
          </a:p>
          <a:p>
            <a:pPr marL="171450" indent="-171450">
              <a:buFont typeface="Arial" panose="020B0604020202020204" pitchFamily="34" charset="0"/>
              <a:buChar char="•"/>
            </a:pPr>
            <a:r>
              <a:rPr lang="en-GB" dirty="0" err="1"/>
              <a:t>PowerBI</a:t>
            </a:r>
            <a:r>
              <a:rPr lang="en-GB" dirty="0"/>
              <a:t> </a:t>
            </a:r>
            <a:r>
              <a:rPr lang="en-GB" dirty="0">
                <a:hlinkClick r:id="rId7"/>
              </a:rPr>
              <a:t>(link)</a:t>
            </a:r>
            <a:endParaRPr lang="en-GB" dirty="0"/>
          </a:p>
          <a:p>
            <a:endParaRPr lang="en-GB" dirty="0"/>
          </a:p>
          <a:p>
            <a:pPr marL="171450" indent="-171450">
              <a:buFont typeface="Arial" panose="020B0604020202020204" pitchFamily="34" charset="0"/>
              <a:buChar char="•"/>
            </a:pPr>
            <a:endParaRPr lang="en-GB" dirty="0" smtClean="0"/>
          </a:p>
        </p:txBody>
      </p:sp>
    </p:spTree>
    <p:extLst>
      <p:ext uri="{BB962C8B-B14F-4D97-AF65-F5344CB8AC3E}">
        <p14:creationId xmlns:p14="http://schemas.microsoft.com/office/powerpoint/2010/main" val="118450165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18825737"/>
              </p:ext>
            </p:extLst>
          </p:nvPr>
        </p:nvGraphicFramePr>
        <p:xfrm>
          <a:off x="374903" y="1463040"/>
          <a:ext cx="8299197" cy="5158740"/>
        </p:xfrm>
        <a:graphic>
          <a:graphicData uri="http://schemas.openxmlformats.org/drawingml/2006/table">
            <a:tbl>
              <a:tblPr/>
              <a:tblGrid>
                <a:gridCol w="8299197">
                  <a:extLst>
                    <a:ext uri="{9D8B030D-6E8A-4147-A177-3AD203B41FA5}">
                      <a16:colId xmlns:a16="http://schemas.microsoft.com/office/drawing/2014/main" xmlns="" val="20000"/>
                    </a:ext>
                  </a:extLst>
                </a:gridCol>
              </a:tblGrid>
              <a:tr h="394987">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defRPr/>
                      </a:pPr>
                      <a:r>
                        <a:rPr kumimoji="0" lang="en-GB" sz="1400" b="1" i="0" u="none" strike="noStrike" cap="none" normalizeH="0" baseline="0" noProof="1" smtClean="0">
                          <a:ln>
                            <a:noFill/>
                          </a:ln>
                          <a:solidFill>
                            <a:schemeClr val="accent1"/>
                          </a:solidFill>
                          <a:effectLst/>
                          <a:latin typeface="+mn-lt"/>
                        </a:rPr>
                        <a:t>Analytics</a:t>
                      </a:r>
                    </a:p>
                  </a:txBody>
                  <a:tcPr marT="91440" marB="9144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1025446">
                <a:tc>
                  <a:txBody>
                    <a:bodyPr/>
                    <a:lstStyle/>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Data indentification and integrity</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Analysis is relevant and results are easily reproducible</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Code is well-structured and commented</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Clearly state </a:t>
                      </a:r>
                      <a:r>
                        <a:rPr kumimoji="0" lang="en-GB" sz="1200" b="0" i="0" u="none" strike="noStrike" kern="1200" cap="none" normalizeH="0" baseline="0" noProof="1" smtClean="0">
                          <a:ln>
                            <a:noFill/>
                          </a:ln>
                          <a:solidFill>
                            <a:schemeClr val="tx1"/>
                          </a:solidFill>
                          <a:effectLst/>
                          <a:latin typeface="+mn-lt"/>
                          <a:ea typeface="+mn-ea"/>
                          <a:cs typeface="+mn-cs"/>
                        </a:rPr>
                        <a:t>hypothesis</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Sophisticated analysis is used where appropriate</a:t>
                      </a:r>
                      <a:endParaRPr kumimoji="0" lang="en-GB" sz="1200" b="0" i="0" u="none" strike="noStrike" kern="1200" cap="none" normalizeH="0" baseline="0" noProof="1" smtClean="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96000">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defRPr/>
                      </a:pPr>
                      <a:r>
                        <a:rPr kumimoji="0" lang="en-GB" sz="1400" b="1" i="0" u="none" strike="noStrike" cap="none" normalizeH="0" baseline="0" noProof="1" smtClean="0">
                          <a:ln>
                            <a:noFill/>
                          </a:ln>
                          <a:solidFill>
                            <a:schemeClr val="accent1"/>
                          </a:solidFill>
                          <a:effectLst/>
                          <a:latin typeface="+mn-lt"/>
                        </a:rPr>
                        <a:t>Visualisations</a:t>
                      </a:r>
                    </a:p>
                  </a:txBody>
                  <a:tcPr marT="91440" marB="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1245727">
                <a:tc>
                  <a:txBody>
                    <a:bodyPr/>
                    <a:lstStyle/>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Direct attention to the key message</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Appropriate chart type</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Accurate units of measurement</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GB" sz="1200" b="0" i="0" u="none" strike="noStrike" kern="1200" cap="none" normalizeH="0" baseline="0" noProof="1" smtClean="0">
                          <a:ln>
                            <a:noFill/>
                          </a:ln>
                          <a:solidFill>
                            <a:schemeClr val="tx1"/>
                          </a:solidFill>
                          <a:effectLst/>
                          <a:latin typeface="+mn-lt"/>
                          <a:ea typeface="+mn-ea"/>
                          <a:cs typeface="+mn-cs"/>
                        </a:rPr>
                        <a:t>Keep it clear</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defRPr/>
                      </a:pPr>
                      <a:r>
                        <a:rPr kumimoji="0" lang="en-GB" sz="1200" b="0" i="0" u="none" strike="noStrike" kern="1200" cap="none" normalizeH="0" baseline="0" noProof="1" smtClean="0">
                          <a:ln>
                            <a:noFill/>
                          </a:ln>
                          <a:solidFill>
                            <a:schemeClr val="tx1"/>
                          </a:solidFill>
                          <a:effectLst/>
                          <a:latin typeface="+mn-lt"/>
                          <a:ea typeface="+mn-ea"/>
                          <a:cs typeface="+mn-cs"/>
                        </a:rPr>
                        <a:t>Visuals are appealing</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94987">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defRPr/>
                      </a:pPr>
                      <a:r>
                        <a:rPr kumimoji="0" lang="en-GB" sz="1400" b="1" i="0" u="none" strike="noStrike" cap="none" normalizeH="0" baseline="0" noProof="1" smtClean="0">
                          <a:ln>
                            <a:noFill/>
                          </a:ln>
                          <a:solidFill>
                            <a:schemeClr val="accent1"/>
                          </a:solidFill>
                          <a:effectLst/>
                          <a:latin typeface="+mn-lt"/>
                        </a:rPr>
                        <a:t>Presentation</a:t>
                      </a:r>
                      <a:endParaRPr kumimoji="0" lang="en-GB" sz="1100" b="1" i="0" u="none" strike="noStrike" cap="none" normalizeH="0" baseline="0" noProof="1" smtClean="0">
                        <a:ln>
                          <a:noFill/>
                        </a:ln>
                        <a:solidFill>
                          <a:schemeClr val="accent1"/>
                        </a:solidFill>
                        <a:effectLst/>
                        <a:latin typeface="+mn-lt"/>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1245727">
                <a:tc>
                  <a:txBody>
                    <a:bodyPr/>
                    <a:lstStyle/>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pPr>
                      <a:r>
                        <a:rPr kumimoji="0" lang="en-GB" sz="1200" b="0" i="0" u="none" strike="noStrike" kern="1200" cap="none" normalizeH="0" baseline="0" noProof="1" smtClean="0">
                          <a:ln>
                            <a:noFill/>
                          </a:ln>
                          <a:solidFill>
                            <a:schemeClr val="tx1"/>
                          </a:solidFill>
                          <a:effectLst/>
                          <a:latin typeface="+mn-lt"/>
                          <a:ea typeface="+mn-ea"/>
                          <a:cs typeface="+mn-cs"/>
                        </a:rPr>
                        <a:t>Provides clear and well-founded recommendations</a:t>
                      </a:r>
                    </a:p>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defRPr/>
                      </a:pPr>
                      <a:r>
                        <a:rPr lang="en-GB" sz="1200" dirty="0" smtClean="0"/>
                        <a:t>Solves the initial business </a:t>
                      </a:r>
                      <a:r>
                        <a:rPr lang="en-GB" sz="1200" dirty="0" smtClean="0"/>
                        <a:t>problem</a:t>
                      </a:r>
                      <a:r>
                        <a:rPr lang="en-GB" sz="1200" baseline="0" dirty="0" smtClean="0"/>
                        <a:t> with actionable recommendations</a:t>
                      </a:r>
                      <a:endParaRPr kumimoji="0" lang="en-GB" sz="1200" b="0" i="0" u="none" strike="noStrike" kern="1200" cap="none" normalizeH="0" baseline="0" noProof="1" smtClean="0">
                        <a:ln>
                          <a:noFill/>
                        </a:ln>
                        <a:solidFill>
                          <a:schemeClr val="tx1"/>
                        </a:solidFill>
                        <a:effectLst/>
                        <a:latin typeface="+mn-lt"/>
                        <a:ea typeface="+mn-ea"/>
                        <a:cs typeface="+mn-cs"/>
                      </a:endParaRPr>
                    </a:p>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defRPr/>
                      </a:pPr>
                      <a:r>
                        <a:rPr kumimoji="0" lang="en-GB" sz="1200" b="0" i="0" u="none" strike="noStrike" kern="1200" cap="none" normalizeH="0" baseline="0" noProof="1" smtClean="0">
                          <a:ln>
                            <a:noFill/>
                          </a:ln>
                          <a:solidFill>
                            <a:schemeClr val="tx1"/>
                          </a:solidFill>
                          <a:effectLst/>
                          <a:latin typeface="+mn-lt"/>
                          <a:ea typeface="+mn-ea"/>
                          <a:cs typeface="+mn-cs"/>
                        </a:rPr>
                        <a:t>Is well-structured</a:t>
                      </a:r>
                    </a:p>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pPr>
                      <a:r>
                        <a:rPr kumimoji="0" lang="en-GB" sz="1200" b="0" i="0" u="none" strike="noStrike" kern="1200" cap="none" normalizeH="0" baseline="0" noProof="1" smtClean="0">
                          <a:ln>
                            <a:noFill/>
                          </a:ln>
                          <a:solidFill>
                            <a:schemeClr val="tx1"/>
                          </a:solidFill>
                          <a:effectLst/>
                          <a:latin typeface="+mn-lt"/>
                          <a:ea typeface="+mn-ea"/>
                          <a:cs typeface="+mn-cs"/>
                        </a:rPr>
                        <a:t>Tells a compelling story</a:t>
                      </a:r>
                    </a:p>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pPr>
                      <a:r>
                        <a:rPr kumimoji="0" lang="en-GB" sz="1200" b="0" i="0" u="none" strike="noStrike" kern="1200" cap="none" normalizeH="0" baseline="0" noProof="1" smtClean="0">
                          <a:ln>
                            <a:noFill/>
                          </a:ln>
                          <a:solidFill>
                            <a:schemeClr val="tx1"/>
                          </a:solidFill>
                          <a:effectLst/>
                          <a:latin typeface="+mn-lt"/>
                          <a:ea typeface="+mn-ea"/>
                          <a:cs typeface="+mn-cs"/>
                        </a:rPr>
                        <a:t>Is within the time limit</a:t>
                      </a:r>
                    </a:p>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pPr>
                      <a:endParaRPr kumimoji="0" lang="en-GB" sz="1200" b="0" i="0" u="none" strike="noStrike" kern="1200" cap="none" normalizeH="0" baseline="0" noProof="1" smtClean="0">
                        <a:ln>
                          <a:noFill/>
                        </a:ln>
                        <a:solidFill>
                          <a:schemeClr val="tx1"/>
                        </a:solidFill>
                        <a:effectLst/>
                        <a:latin typeface="+mn-lt"/>
                        <a:ea typeface="+mn-ea"/>
                        <a:cs typeface="+mn-cs"/>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15" name="Title 14"/>
          <p:cNvSpPr>
            <a:spLocks noGrp="1"/>
          </p:cNvSpPr>
          <p:nvPr>
            <p:ph type="title"/>
          </p:nvPr>
        </p:nvSpPr>
        <p:spPr>
          <a:xfrm>
            <a:off x="381000" y="302349"/>
            <a:ext cx="8421849" cy="698501"/>
          </a:xfrm>
        </p:spPr>
        <p:txBody>
          <a:bodyPr/>
          <a:lstStyle/>
          <a:p>
            <a:r>
              <a:rPr lang="en-US" dirty="0" smtClean="0"/>
              <a:t>Evaluation</a:t>
            </a:r>
            <a:endParaRPr lang="en-US" dirty="0"/>
          </a:p>
        </p:txBody>
      </p:sp>
      <p:sp>
        <p:nvSpPr>
          <p:cNvPr id="6" name="Text Placeholder 1"/>
          <p:cNvSpPr>
            <a:spLocks noGrp="1"/>
          </p:cNvSpPr>
          <p:nvPr>
            <p:ph type="body" sz="quarter" idx="13"/>
          </p:nvPr>
        </p:nvSpPr>
        <p:spPr>
          <a:xfrm>
            <a:off x="376238" y="651600"/>
            <a:ext cx="8371762" cy="757255"/>
          </a:xfrm>
        </p:spPr>
        <p:txBody>
          <a:bodyPr/>
          <a:lstStyle/>
          <a:p>
            <a:r>
              <a:rPr lang="en-GB" dirty="0" smtClean="0"/>
              <a:t>A number of clearly defined criteria will be used in the evaluation of your </a:t>
            </a:r>
            <a:r>
              <a:rPr lang="en-GB" dirty="0" smtClean="0"/>
              <a:t>work. Each team’s work will be evaluated as a whole</a:t>
            </a:r>
            <a:endParaRPr lang="en-GB" noProof="0" dirty="0"/>
          </a:p>
        </p:txBody>
      </p:sp>
    </p:spTree>
    <p:extLst>
      <p:ext uri="{BB962C8B-B14F-4D97-AF65-F5344CB8AC3E}">
        <p14:creationId xmlns:p14="http://schemas.microsoft.com/office/powerpoint/2010/main" val="11616698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Logistics</a:t>
            </a:r>
            <a:endParaRPr lang="en-GB" dirty="0"/>
          </a:p>
        </p:txBody>
      </p:sp>
      <p:sp>
        <p:nvSpPr>
          <p:cNvPr id="2" name="Text Placeholder 1"/>
          <p:cNvSpPr>
            <a:spLocks noGrp="1"/>
          </p:cNvSpPr>
          <p:nvPr>
            <p:ph type="body" idx="1"/>
          </p:nvPr>
        </p:nvSpPr>
        <p:spPr/>
        <p:txBody>
          <a:bodyPr/>
          <a:lstStyle/>
          <a:p>
            <a:endParaRPr lang="en-GB"/>
          </a:p>
        </p:txBody>
      </p:sp>
      <p:sp>
        <p:nvSpPr>
          <p:cNvPr id="3" name="Footer Placeholder 2"/>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327992655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smtClean="0"/>
              <a:t>Teams</a:t>
            </a:r>
            <a:endParaRPr lang="en-GB" noProof="0" dirty="0"/>
          </a:p>
        </p:txBody>
      </p:sp>
      <p:sp>
        <p:nvSpPr>
          <p:cNvPr id="2" name="Text Placeholder 1"/>
          <p:cNvSpPr>
            <a:spLocks noGrp="1"/>
          </p:cNvSpPr>
          <p:nvPr>
            <p:ph type="body" sz="quarter" idx="13"/>
          </p:nvPr>
        </p:nvSpPr>
        <p:spPr/>
        <p:txBody>
          <a:bodyPr/>
          <a:lstStyle/>
          <a:p>
            <a:r>
              <a:rPr lang="en-GB" noProof="0" dirty="0" smtClean="0"/>
              <a:t>Good collaboration within the team will be key success factor</a:t>
            </a:r>
            <a:endParaRPr lang="en-GB" noProof="0" dirty="0"/>
          </a:p>
        </p:txBody>
      </p:sp>
      <p:grpSp>
        <p:nvGrpSpPr>
          <p:cNvPr id="10" name="Group 9"/>
          <p:cNvGrpSpPr/>
          <p:nvPr/>
        </p:nvGrpSpPr>
        <p:grpSpPr>
          <a:xfrm>
            <a:off x="377999" y="1724570"/>
            <a:ext cx="8391526" cy="4720192"/>
            <a:chOff x="377999" y="1724569"/>
            <a:chExt cx="8391526" cy="26061116"/>
          </a:xfrm>
        </p:grpSpPr>
        <p:cxnSp>
          <p:nvCxnSpPr>
            <p:cNvPr id="11" name="Straight Connector 10"/>
            <p:cNvCxnSpPr/>
            <p:nvPr/>
          </p:nvCxnSpPr>
          <p:spPr>
            <a:xfrm>
              <a:off x="378000" y="1724569"/>
              <a:ext cx="8391525" cy="0"/>
            </a:xfrm>
            <a:prstGeom prst="line">
              <a:avLst/>
            </a:prstGeom>
            <a:ln w="603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377999" y="1742960"/>
              <a:ext cx="8391525" cy="26042725"/>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t>Team formation</a:t>
              </a:r>
            </a:p>
            <a:p>
              <a:r>
                <a:rPr lang="en-GB" dirty="0"/>
                <a:t>Each participant will be part of a team of 2-4 people</a:t>
              </a:r>
            </a:p>
            <a:p>
              <a:r>
                <a:rPr lang="en-GB" dirty="0"/>
                <a:t>People are free to team </a:t>
              </a:r>
              <a:r>
                <a:rPr lang="en-GB" dirty="0" smtClean="0"/>
                <a:t>up as they wish (we recommend a good mix of skillsets in the same team: technical, business and presentation skills). </a:t>
              </a:r>
              <a:endParaRPr lang="en-GB" dirty="0"/>
            </a:p>
            <a:p>
              <a:endParaRPr lang="en-GB" dirty="0"/>
            </a:p>
            <a:p>
              <a:pPr>
                <a:buNone/>
              </a:pPr>
              <a:r>
                <a:rPr lang="en-GB" dirty="0" smtClean="0"/>
                <a:t>We suggest that you look for the following qualities in your team:</a:t>
              </a:r>
              <a:endParaRPr lang="en-GB" dirty="0"/>
            </a:p>
            <a:p>
              <a:pPr marL="171450" indent="-171450">
                <a:buFont typeface="Arial" panose="020B0604020202020204" pitchFamily="34" charset="0"/>
                <a:buChar char="•"/>
              </a:pPr>
              <a:r>
                <a:rPr lang="en-GB" dirty="0" smtClean="0"/>
                <a:t>Experience building small apps</a:t>
              </a:r>
            </a:p>
            <a:p>
              <a:pPr marL="171450" indent="-171450">
                <a:buFont typeface="Arial" panose="020B0604020202020204" pitchFamily="34" charset="0"/>
                <a:buChar char="•"/>
              </a:pPr>
              <a:r>
                <a:rPr lang="en-GB" dirty="0" smtClean="0"/>
                <a:t>Experience with data visualisation</a:t>
              </a:r>
            </a:p>
            <a:p>
              <a:pPr marL="171450" indent="-171450">
                <a:buFont typeface="Arial" panose="020B0604020202020204" pitchFamily="34" charset="0"/>
                <a:buChar char="•"/>
              </a:pPr>
              <a:r>
                <a:rPr lang="en-GB" dirty="0" smtClean="0"/>
                <a:t>Experience with statistics/machine learning</a:t>
              </a:r>
            </a:p>
            <a:p>
              <a:pPr marL="171450" indent="-171450">
                <a:buFont typeface="Arial" panose="020B0604020202020204" pitchFamily="34" charset="0"/>
                <a:buChar char="•"/>
              </a:pPr>
              <a:r>
                <a:rPr lang="en-GB" dirty="0" smtClean="0"/>
                <a:t>Experiences with business presentations/pitches</a:t>
              </a:r>
              <a:endParaRPr lang="en-GB" dirty="0"/>
            </a:p>
            <a:p>
              <a:pPr marL="171450" indent="-171450">
                <a:buNone/>
              </a:pPr>
              <a:endParaRPr lang="en-GB" dirty="0"/>
            </a:p>
            <a:p>
              <a:endParaRPr lang="en-GB" dirty="0"/>
            </a:p>
            <a:p>
              <a:endParaRPr lang="en-GB" dirty="0"/>
            </a:p>
            <a:p>
              <a:pPr marL="171450" indent="-171450">
                <a:buFont typeface="Arial" panose="020B0604020202020204" pitchFamily="34" charset="0"/>
                <a:buChar char="•"/>
              </a:pPr>
              <a:endParaRPr lang="en-GB" dirty="0" smtClean="0"/>
            </a:p>
          </p:txBody>
        </p:sp>
      </p:grpSp>
      <p:sp>
        <p:nvSpPr>
          <p:cNvPr id="4" name="Footer Placeholder 3"/>
          <p:cNvSpPr>
            <a:spLocks noGrp="1"/>
          </p:cNvSpPr>
          <p:nvPr>
            <p:ph type="ftr" sz="quarter" idx="14"/>
          </p:nvPr>
        </p:nvSpPr>
        <p:spPr/>
        <p:txBody>
          <a:bodyPr/>
          <a:lstStyle/>
          <a:p>
            <a:r>
              <a:rPr lang="en-GB" smtClean="0"/>
              <a:t>© 2017 Deloitte Consulting AG. Confidential</a:t>
            </a:r>
            <a:endParaRPr lang="en-GB" dirty="0" smtClean="0"/>
          </a:p>
        </p:txBody>
      </p:sp>
    </p:spTree>
    <p:extLst>
      <p:ext uri="{BB962C8B-B14F-4D97-AF65-F5344CB8AC3E}">
        <p14:creationId xmlns:p14="http://schemas.microsoft.com/office/powerpoint/2010/main" val="250189330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smtClean="0"/>
              <a:t>Agenda</a:t>
            </a:r>
            <a:endParaRPr lang="en-GB" noProof="0" dirty="0"/>
          </a:p>
        </p:txBody>
      </p:sp>
      <p:sp>
        <p:nvSpPr>
          <p:cNvPr id="2" name="Text Placeholder 1"/>
          <p:cNvSpPr>
            <a:spLocks noGrp="1"/>
          </p:cNvSpPr>
          <p:nvPr>
            <p:ph type="body" sz="quarter" idx="13"/>
          </p:nvPr>
        </p:nvSpPr>
        <p:spPr/>
        <p:txBody>
          <a:bodyPr/>
          <a:lstStyle/>
          <a:p>
            <a:r>
              <a:rPr lang="en-GB" dirty="0" smtClean="0"/>
              <a:t>You will have 24 hours to complete the challenge</a:t>
            </a:r>
            <a:endParaRPr lang="en-GB" noProof="0" dirty="0"/>
          </a:p>
        </p:txBody>
      </p:sp>
      <p:grpSp>
        <p:nvGrpSpPr>
          <p:cNvPr id="9" name="Group 8"/>
          <p:cNvGrpSpPr/>
          <p:nvPr/>
        </p:nvGrpSpPr>
        <p:grpSpPr>
          <a:xfrm>
            <a:off x="377999" y="1724570"/>
            <a:ext cx="8391526" cy="1971130"/>
            <a:chOff x="377999" y="1724569"/>
            <a:chExt cx="8391526" cy="10882999"/>
          </a:xfrm>
        </p:grpSpPr>
        <p:cxnSp>
          <p:nvCxnSpPr>
            <p:cNvPr id="12" name="Straight Connector 11"/>
            <p:cNvCxnSpPr/>
            <p:nvPr/>
          </p:nvCxnSpPr>
          <p:spPr>
            <a:xfrm>
              <a:off x="378000" y="1724569"/>
              <a:ext cx="8391525" cy="0"/>
            </a:xfrm>
            <a:prstGeom prst="line">
              <a:avLst/>
            </a:prstGeom>
            <a:ln w="603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5"/>
            <p:cNvSpPr txBox="1">
              <a:spLocks/>
            </p:cNvSpPr>
            <p:nvPr/>
          </p:nvSpPr>
          <p:spPr>
            <a:xfrm>
              <a:off x="377999" y="1742960"/>
              <a:ext cx="8391525" cy="10864608"/>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3"/>
                  </a:solidFill>
                </a:rPr>
                <a:t>Friday</a:t>
              </a:r>
            </a:p>
            <a:p>
              <a:pPr marL="171450" indent="-171450">
                <a:buNone/>
              </a:pPr>
              <a:r>
                <a:rPr lang="en-GB" dirty="0" smtClean="0"/>
                <a:t>9h – 10h15		Introduction	</a:t>
              </a:r>
            </a:p>
            <a:p>
              <a:pPr marL="171450" indent="-171450">
                <a:buNone/>
              </a:pPr>
              <a:r>
                <a:rPr lang="en-GB" dirty="0" smtClean="0"/>
                <a:t>10h30 – open ended	Start </a:t>
              </a:r>
              <a:r>
                <a:rPr lang="en-GB" dirty="0"/>
                <a:t>of hackathon</a:t>
              </a:r>
            </a:p>
            <a:p>
              <a:pPr marL="171450" indent="-171450">
                <a:buNone/>
              </a:pPr>
              <a:r>
                <a:rPr lang="en-GB" dirty="0" smtClean="0"/>
                <a:t>11h – 15h		Food (ongoing)</a:t>
              </a:r>
            </a:p>
            <a:p>
              <a:pPr marL="171450" indent="-171450">
                <a:buNone/>
              </a:pPr>
              <a:r>
                <a:rPr lang="en-GB" dirty="0" smtClean="0"/>
                <a:t>19h – 22h 		Bar opens &amp; </a:t>
              </a:r>
              <a:r>
                <a:rPr lang="en-GB" dirty="0" err="1" smtClean="0"/>
                <a:t>Apéro</a:t>
              </a:r>
              <a:endParaRPr lang="en-GB" dirty="0"/>
            </a:p>
            <a:p>
              <a:pPr marL="171450" indent="-171450">
                <a:buNone/>
              </a:pPr>
              <a:endParaRPr lang="en-GB" dirty="0"/>
            </a:p>
            <a:p>
              <a:endParaRPr lang="en-GB" dirty="0"/>
            </a:p>
            <a:p>
              <a:endParaRPr lang="en-GB" dirty="0"/>
            </a:p>
            <a:p>
              <a:pPr marL="171450" indent="-171450">
                <a:buFont typeface="Arial" panose="020B0604020202020204" pitchFamily="34" charset="0"/>
                <a:buChar char="•"/>
              </a:pPr>
              <a:endParaRPr lang="en-GB" dirty="0" smtClean="0"/>
            </a:p>
          </p:txBody>
        </p:sp>
      </p:grpSp>
      <p:sp>
        <p:nvSpPr>
          <p:cNvPr id="14" name="Text Placeholder 5"/>
          <p:cNvSpPr txBox="1">
            <a:spLocks/>
          </p:cNvSpPr>
          <p:nvPr/>
        </p:nvSpPr>
        <p:spPr>
          <a:xfrm>
            <a:off x="377999" y="3880552"/>
            <a:ext cx="8391525" cy="1424874"/>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3"/>
                </a:solidFill>
              </a:rPr>
              <a:t>Saturday</a:t>
            </a:r>
          </a:p>
          <a:p>
            <a:pPr marL="171450" indent="-171450">
              <a:buNone/>
            </a:pPr>
            <a:r>
              <a:rPr lang="en-GB" dirty="0" smtClean="0"/>
              <a:t>10h – 10h30	Welcome breakfast	</a:t>
            </a:r>
          </a:p>
          <a:p>
            <a:pPr marL="171450" indent="-171450">
              <a:buNone/>
            </a:pPr>
            <a:r>
              <a:rPr lang="en-GB" dirty="0" smtClean="0"/>
              <a:t>10h30 – 12h	Presentation of results</a:t>
            </a:r>
            <a:endParaRPr lang="en-GB" dirty="0"/>
          </a:p>
          <a:p>
            <a:pPr marL="171450" indent="-171450">
              <a:buNone/>
            </a:pPr>
            <a:r>
              <a:rPr lang="en-GB" dirty="0" smtClean="0"/>
              <a:t>12h – 12h30	Wrap up</a:t>
            </a:r>
            <a:endParaRPr lang="en-GB" dirty="0"/>
          </a:p>
          <a:p>
            <a:endParaRPr lang="en-GB" dirty="0"/>
          </a:p>
          <a:p>
            <a:endParaRPr lang="en-GB" dirty="0"/>
          </a:p>
          <a:p>
            <a:pPr marL="171450" indent="-171450">
              <a:buFont typeface="Arial" panose="020B0604020202020204" pitchFamily="34" charset="0"/>
              <a:buChar char="•"/>
            </a:pPr>
            <a:endParaRPr lang="en-GB" dirty="0" smtClean="0"/>
          </a:p>
        </p:txBody>
      </p:sp>
      <p:cxnSp>
        <p:nvCxnSpPr>
          <p:cNvPr id="15" name="Straight Connector 14"/>
          <p:cNvCxnSpPr/>
          <p:nvPr/>
        </p:nvCxnSpPr>
        <p:spPr>
          <a:xfrm>
            <a:off x="366356" y="3880551"/>
            <a:ext cx="8391525" cy="0"/>
          </a:xfrm>
          <a:prstGeom prst="line">
            <a:avLst/>
          </a:prstGeom>
          <a:ln w="60325">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GB" smtClean="0"/>
              <a:t>© 2017 Deloitte Consulting AG. Confidential</a:t>
            </a:r>
            <a:endParaRPr lang="en-GB" dirty="0" smtClean="0"/>
          </a:p>
        </p:txBody>
      </p:sp>
    </p:spTree>
    <p:extLst>
      <p:ext uri="{BB962C8B-B14F-4D97-AF65-F5344CB8AC3E}">
        <p14:creationId xmlns:p14="http://schemas.microsoft.com/office/powerpoint/2010/main" val="122791248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7086394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
          <p:cNvGraphicFramePr>
            <a:graphicFrameLocks noGrp="1"/>
          </p:cNvGraphicFramePr>
          <p:nvPr>
            <p:extLst>
              <p:ext uri="{D42A27DB-BD31-4B8C-83A1-F6EECF244321}">
                <p14:modId xmlns:p14="http://schemas.microsoft.com/office/powerpoint/2010/main" val="307400780"/>
              </p:ext>
            </p:extLst>
          </p:nvPr>
        </p:nvGraphicFramePr>
        <p:xfrm>
          <a:off x="374903" y="1463040"/>
          <a:ext cx="8299197" cy="3873352"/>
        </p:xfrm>
        <a:graphic>
          <a:graphicData uri="http://schemas.openxmlformats.org/drawingml/2006/table">
            <a:tbl>
              <a:tblPr/>
              <a:tblGrid>
                <a:gridCol w="8299197">
                  <a:extLst>
                    <a:ext uri="{9D8B030D-6E8A-4147-A177-3AD203B41FA5}">
                      <a16:colId xmlns:a16="http://schemas.microsoft.com/office/drawing/2014/main" xmlns="" val="20000"/>
                    </a:ext>
                  </a:extLst>
                </a:gridCol>
              </a:tblGrid>
              <a:tr h="402994">
                <a:tc>
                  <a:txBody>
                    <a:bodyPr/>
                    <a:lstStyle/>
                    <a:p>
                      <a:pPr marL="0" marR="0" lvl="0" indent="0" algn="l" defTabSz="695325" rtl="0" eaLnBrk="0" fontAlgn="base" latinLnBrk="0" hangingPunct="0">
                        <a:lnSpc>
                          <a:spcPct val="100000"/>
                        </a:lnSpc>
                        <a:spcBef>
                          <a:spcPts val="400"/>
                        </a:spcBef>
                        <a:spcAft>
                          <a:spcPct val="0"/>
                        </a:spcAft>
                        <a:buClrTx/>
                        <a:buSzPct val="25000"/>
                        <a:buFont typeface="Wingdings" pitchFamily="2" charset="2"/>
                        <a:buNone/>
                        <a:tabLst/>
                      </a:pPr>
                      <a:r>
                        <a:rPr kumimoji="0" lang="en-US" sz="1400" b="1" i="0" u="none" strike="noStrike" cap="none" normalizeH="0" baseline="0" dirty="0" smtClean="0">
                          <a:ln>
                            <a:noFill/>
                          </a:ln>
                          <a:solidFill>
                            <a:schemeClr val="accent2"/>
                          </a:solidFill>
                          <a:effectLst/>
                          <a:latin typeface="+mn-lt"/>
                        </a:rPr>
                        <a:t>Situation</a:t>
                      </a:r>
                    </a:p>
                  </a:txBody>
                  <a:tcPr marT="91440" marB="9144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noFill/>
                      <a:prstDash val="solid"/>
                      <a:round/>
                      <a:headEnd type="none" w="med" len="med"/>
                      <a:tailEnd type="none" w="med" len="med"/>
                    </a:lnT>
                    <a:lnB w="571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58066">
                <a:tc>
                  <a:txBody>
                    <a:bodyPr/>
                    <a:lstStyle/>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Our NGO</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Funding vaccinations around the world</a:t>
                      </a:r>
                      <a:endParaRPr kumimoji="0" lang="en-US" sz="1200" b="1" i="0" u="none" strike="noStrike" cap="none" normalizeH="0" baseline="0" dirty="0" smtClean="0">
                        <a:ln>
                          <a:noFill/>
                        </a:ln>
                        <a:solidFill>
                          <a:schemeClr val="accent1"/>
                        </a:solidFill>
                        <a:effectLst/>
                        <a:latin typeface="+mn-lt"/>
                      </a:endParaRPr>
                    </a:p>
                  </a:txBody>
                  <a:tcPr marT="91440" marB="9144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5715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684213" rtl="0" eaLnBrk="0" fontAlgn="base" latinLnBrk="0" hangingPunct="0">
                        <a:lnSpc>
                          <a:spcPct val="100000"/>
                        </a:lnSpc>
                        <a:spcBef>
                          <a:spcPts val="400"/>
                        </a:spcBef>
                        <a:spcAft>
                          <a:spcPct val="0"/>
                        </a:spcAft>
                        <a:buClrTx/>
                        <a:buSzPct val="25000"/>
                        <a:buFont typeface="Wingdings" pitchFamily="2" charset="2"/>
                        <a:buNone/>
                        <a:tabLst/>
                        <a:defRPr/>
                      </a:pPr>
                      <a:r>
                        <a:rPr kumimoji="0" lang="en-US" sz="1400" b="1" i="0" u="none" strike="noStrike" cap="none" normalizeH="0" baseline="0" dirty="0" smtClean="0">
                          <a:ln>
                            <a:noFill/>
                          </a:ln>
                          <a:solidFill>
                            <a:schemeClr val="accent1"/>
                          </a:solidFill>
                          <a:effectLst/>
                          <a:latin typeface="+mn-lt"/>
                        </a:rPr>
                        <a:t>Challenge</a:t>
                      </a:r>
                    </a:p>
                  </a:txBody>
                  <a:tcPr marT="91440" marB="91440" anchor="ctr" horzOverflow="overflow">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1341986">
                <a:tc>
                  <a:txBody>
                    <a:bodyPr/>
                    <a:lstStyle/>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Description and deliverables</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Data sources</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Hints</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Presentation</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Tools</a:t>
                      </a:r>
                    </a:p>
                    <a:p>
                      <a:pPr marL="0" marR="0" lvl="0" indent="-184150" algn="l" defTabSz="684213" rtl="0" eaLnBrk="0" fontAlgn="base" latinLnBrk="0" hangingPunct="0">
                        <a:lnSpc>
                          <a:spcPct val="100000"/>
                        </a:lnSpc>
                        <a:spcBef>
                          <a:spcPts val="300"/>
                        </a:spcBef>
                        <a:spcAft>
                          <a:spcPct val="0"/>
                        </a:spcAft>
                        <a:buClrTx/>
                        <a:buSzPct val="25000"/>
                        <a:buFont typeface="Wingdings" panose="05000000000000000000" pitchFamily="2" charset="2"/>
                        <a:buChar char="§"/>
                        <a:tabLst/>
                      </a:pPr>
                      <a:r>
                        <a:rPr kumimoji="0" lang="en-US" sz="1200" b="0" i="0" u="none" strike="noStrike" kern="1200" cap="none" normalizeH="0" baseline="0" dirty="0" smtClean="0">
                          <a:ln>
                            <a:noFill/>
                          </a:ln>
                          <a:solidFill>
                            <a:schemeClr val="tx1"/>
                          </a:solidFill>
                          <a:effectLst/>
                          <a:latin typeface="+mn-lt"/>
                          <a:ea typeface="+mn-ea"/>
                          <a:cs typeface="+mn-cs"/>
                        </a:rPr>
                        <a:t>Evaluations</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marR="0" lvl="0" indent="0" algn="l" defTabSz="684213" rtl="0" eaLnBrk="0" fontAlgn="base" latinLnBrk="0" hangingPunct="0">
                        <a:lnSpc>
                          <a:spcPct val="100000"/>
                        </a:lnSpc>
                        <a:spcBef>
                          <a:spcPts val="300"/>
                        </a:spcBef>
                        <a:spcAft>
                          <a:spcPct val="0"/>
                        </a:spcAft>
                        <a:buClrTx/>
                        <a:buSzPct val="25000"/>
                        <a:buFont typeface="Wingdings" pitchFamily="2" charset="2"/>
                        <a:buNone/>
                        <a:tabLst/>
                        <a:defRPr/>
                      </a:pPr>
                      <a:r>
                        <a:rPr kumimoji="0" lang="en-US" sz="1400" b="1" i="0" u="none" strike="noStrike" cap="none" normalizeH="0" baseline="0" dirty="0" smtClean="0">
                          <a:ln>
                            <a:noFill/>
                          </a:ln>
                          <a:solidFill>
                            <a:schemeClr val="accent3"/>
                          </a:solidFill>
                          <a:effectLst/>
                          <a:latin typeface="+mn-lt"/>
                        </a:rPr>
                        <a:t>Logistics</a:t>
                      </a:r>
                      <a:endParaRPr kumimoji="0" lang="en-US" sz="1100" b="1" i="0" u="none" strike="noStrike" cap="none" normalizeH="0" baseline="0" dirty="0" smtClean="0">
                        <a:ln>
                          <a:noFill/>
                        </a:ln>
                        <a:solidFill>
                          <a:schemeClr val="accent3"/>
                        </a:solidFill>
                        <a:effectLst/>
                        <a:latin typeface="+mn-lt"/>
                      </a:endParaRP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r>
              <a:tr h="620478">
                <a:tc>
                  <a:txBody>
                    <a:bodyPr/>
                    <a:lstStyle/>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pPr>
                      <a:r>
                        <a:rPr kumimoji="0" lang="en-US" sz="1200" b="0" i="0" u="none" strike="noStrike" kern="1200" cap="none" normalizeH="0" baseline="0" dirty="0" smtClean="0">
                          <a:ln>
                            <a:noFill/>
                          </a:ln>
                          <a:solidFill>
                            <a:schemeClr val="tx1"/>
                          </a:solidFill>
                          <a:effectLst/>
                          <a:latin typeface="+mn-lt"/>
                          <a:ea typeface="+mn-ea"/>
                          <a:cs typeface="+mn-cs"/>
                        </a:rPr>
                        <a:t>Team formation</a:t>
                      </a:r>
                    </a:p>
                    <a:p>
                      <a:pPr marL="171450" marR="0" lvl="0" indent="-171450" algn="l" defTabSz="684213" rtl="0" eaLnBrk="0" fontAlgn="base" latinLnBrk="0" hangingPunct="0">
                        <a:lnSpc>
                          <a:spcPct val="100000"/>
                        </a:lnSpc>
                        <a:spcBef>
                          <a:spcPts val="300"/>
                        </a:spcBef>
                        <a:spcAft>
                          <a:spcPct val="0"/>
                        </a:spcAft>
                        <a:buClrTx/>
                        <a:buSzPct val="25000"/>
                        <a:buFont typeface="Arial" panose="020B0604020202020204" pitchFamily="34" charset="0"/>
                        <a:buChar char="•"/>
                        <a:tabLst/>
                      </a:pPr>
                      <a:r>
                        <a:rPr kumimoji="0" lang="en-US" sz="1200" b="0" i="0" u="none" strike="noStrike" kern="1200" cap="none" normalizeH="0" baseline="0" dirty="0" smtClean="0">
                          <a:ln>
                            <a:noFill/>
                          </a:ln>
                          <a:solidFill>
                            <a:schemeClr val="tx1"/>
                          </a:solidFill>
                          <a:effectLst/>
                          <a:latin typeface="+mn-lt"/>
                          <a:ea typeface="+mn-ea"/>
                          <a:cs typeface="+mn-cs"/>
                        </a:rPr>
                        <a:t>Agenda for the day</a:t>
                      </a:r>
                    </a:p>
                  </a:txBody>
                  <a:tcPr marT="91440" marB="9144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15" name="Title 14"/>
          <p:cNvSpPr>
            <a:spLocks noGrp="1"/>
          </p:cNvSpPr>
          <p:nvPr>
            <p:ph type="title"/>
          </p:nvPr>
        </p:nvSpPr>
        <p:spPr>
          <a:xfrm>
            <a:off x="381000" y="302349"/>
            <a:ext cx="8421849" cy="698501"/>
          </a:xfrm>
        </p:spPr>
        <p:txBody>
          <a:bodyPr/>
          <a:lstStyle/>
          <a:p>
            <a:r>
              <a:rPr lang="en-US" dirty="0" smtClean="0"/>
              <a:t>Table of contents</a:t>
            </a:r>
            <a:endParaRPr lang="en-US" dirty="0"/>
          </a:p>
        </p:txBody>
      </p:sp>
    </p:spTree>
    <p:extLst>
      <p:ext uri="{BB962C8B-B14F-4D97-AF65-F5344CB8AC3E}">
        <p14:creationId xmlns:p14="http://schemas.microsoft.com/office/powerpoint/2010/main" val="26934381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accent2"/>
          </a:solidFill>
          <a:ln w="19050" algn="ctr">
            <a:solidFill>
              <a:schemeClr val="accent2"/>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noProof="0" dirty="0" err="1" smtClean="0">
              <a:solidFill>
                <a:schemeClr val="bg1"/>
              </a:solidFill>
            </a:endParaRPr>
          </a:p>
        </p:txBody>
      </p:sp>
      <p:sp>
        <p:nvSpPr>
          <p:cNvPr id="5" name="Title 4"/>
          <p:cNvSpPr>
            <a:spLocks noGrp="1"/>
          </p:cNvSpPr>
          <p:nvPr>
            <p:ph type="title"/>
          </p:nvPr>
        </p:nvSpPr>
        <p:spPr/>
        <p:txBody>
          <a:bodyPr/>
          <a:lstStyle/>
          <a:p>
            <a:r>
              <a:rPr lang="en-GB" dirty="0" smtClean="0"/>
              <a:t>Situation</a:t>
            </a:r>
            <a:endParaRPr lang="en-GB" dirty="0"/>
          </a:p>
        </p:txBody>
      </p:sp>
      <p:sp>
        <p:nvSpPr>
          <p:cNvPr id="7" name="Text Placeholder 6"/>
          <p:cNvSpPr>
            <a:spLocks noGrp="1"/>
          </p:cNvSpPr>
          <p:nvPr>
            <p:ph type="body" idx="1"/>
          </p:nvPr>
        </p:nvSpPr>
        <p:spPr/>
        <p:txBody>
          <a:bodyPr/>
          <a:lstStyle/>
          <a:p>
            <a:r>
              <a:rPr lang="en-GB" sz="2800" dirty="0" smtClean="0"/>
              <a:t>NGOs supporting the global immunisation effort face important decisions everyday </a:t>
            </a:r>
            <a:endParaRPr lang="en-GB" sz="2800" dirty="0"/>
          </a:p>
        </p:txBody>
      </p:sp>
    </p:spTree>
    <p:extLst>
      <p:ext uri="{BB962C8B-B14F-4D97-AF65-F5344CB8AC3E}">
        <p14:creationId xmlns:p14="http://schemas.microsoft.com/office/powerpoint/2010/main" val="6931190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NGO</a:t>
            </a:r>
            <a:endParaRPr lang="en-US" dirty="0"/>
          </a:p>
        </p:txBody>
      </p:sp>
      <p:sp>
        <p:nvSpPr>
          <p:cNvPr id="8" name="Text Placeholder 7"/>
          <p:cNvSpPr>
            <a:spLocks noGrp="1"/>
          </p:cNvSpPr>
          <p:nvPr>
            <p:ph type="body" sz="quarter" idx="13"/>
          </p:nvPr>
        </p:nvSpPr>
        <p:spPr/>
        <p:txBody>
          <a:bodyPr/>
          <a:lstStyle/>
          <a:p>
            <a:r>
              <a:rPr lang="en-US" dirty="0" smtClean="0">
                <a:solidFill>
                  <a:schemeClr val="tx1">
                    <a:lumMod val="65000"/>
                    <a:lumOff val="35000"/>
                  </a:schemeClr>
                </a:solidFill>
              </a:rPr>
              <a:t>Our NGO supports vaccinations that save millions of children’s lives each year – but many more still need </a:t>
            </a:r>
            <a:r>
              <a:rPr lang="en-GB" dirty="0" smtClean="0">
                <a:solidFill>
                  <a:schemeClr val="tx1">
                    <a:lumMod val="65000"/>
                    <a:lumOff val="35000"/>
                  </a:schemeClr>
                </a:solidFill>
              </a:rPr>
              <a:t>immunisations</a:t>
            </a:r>
            <a:endParaRPr lang="en-GB" dirty="0">
              <a:solidFill>
                <a:schemeClr val="tx1">
                  <a:lumMod val="65000"/>
                  <a:lumOff val="35000"/>
                </a:schemeClr>
              </a:solidFill>
            </a:endParaRPr>
          </a:p>
        </p:txBody>
      </p:sp>
      <p:grpSp>
        <p:nvGrpSpPr>
          <p:cNvPr id="22" name="Group 21"/>
          <p:cNvGrpSpPr/>
          <p:nvPr/>
        </p:nvGrpSpPr>
        <p:grpSpPr>
          <a:xfrm>
            <a:off x="377999" y="1724569"/>
            <a:ext cx="3432001" cy="3189773"/>
            <a:chOff x="377999" y="1724569"/>
            <a:chExt cx="8391526" cy="3972626"/>
          </a:xfrm>
        </p:grpSpPr>
        <p:cxnSp>
          <p:nvCxnSpPr>
            <p:cNvPr id="23" name="Straight Connector 22"/>
            <p:cNvCxnSpPr/>
            <p:nvPr/>
          </p:nvCxnSpPr>
          <p:spPr>
            <a:xfrm>
              <a:off x="378000" y="1724569"/>
              <a:ext cx="8391525" cy="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 Placeholder 5"/>
            <p:cNvSpPr txBox="1">
              <a:spLocks/>
            </p:cNvSpPr>
            <p:nvPr/>
          </p:nvSpPr>
          <p:spPr>
            <a:xfrm>
              <a:off x="377999" y="1742956"/>
              <a:ext cx="8391526" cy="3954239"/>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2"/>
                  </a:solidFill>
                </a:rPr>
                <a:t>Context</a:t>
              </a:r>
            </a:p>
            <a:p>
              <a:r>
                <a:rPr lang="en-GB" dirty="0" smtClean="0"/>
                <a:t>A </a:t>
              </a:r>
              <a:r>
                <a:rPr lang="en-GB" dirty="0"/>
                <a:t>non-governmental </a:t>
              </a:r>
              <a:r>
                <a:rPr lang="en-GB" dirty="0" smtClean="0"/>
                <a:t>organisation (NGO) that funds vaccinations for children in lower income regions.</a:t>
              </a:r>
            </a:p>
            <a:p>
              <a:pPr marL="171450" lvl="2" indent="-171450"/>
              <a:r>
                <a:rPr lang="en-GB" dirty="0" smtClean="0"/>
                <a:t>Each year, our NGO spends millions to get vaccinations to where they are needed the most.</a:t>
              </a:r>
            </a:p>
            <a:p>
              <a:pPr marL="171450" lvl="2" indent="-171450"/>
              <a:r>
                <a:rPr lang="en-GB" dirty="0" smtClean="0"/>
                <a:t>Since it launched, our NGO has supported immunisation of more than 580 million children and averted more than 8 million premature deaths. </a:t>
              </a:r>
            </a:p>
            <a:p>
              <a:endParaRPr lang="en-US" dirty="0" smtClean="0"/>
            </a:p>
            <a:p>
              <a:endParaRPr lang="en-GB" dirty="0"/>
            </a:p>
          </p:txBody>
        </p:sp>
      </p:grpSp>
      <p:grpSp>
        <p:nvGrpSpPr>
          <p:cNvPr id="28" name="Group 27"/>
          <p:cNvGrpSpPr/>
          <p:nvPr/>
        </p:nvGrpSpPr>
        <p:grpSpPr>
          <a:xfrm>
            <a:off x="376238" y="5263114"/>
            <a:ext cx="8371762" cy="812372"/>
            <a:chOff x="377999" y="1724569"/>
            <a:chExt cx="8391526" cy="3972626"/>
          </a:xfrm>
        </p:grpSpPr>
        <p:cxnSp>
          <p:nvCxnSpPr>
            <p:cNvPr id="29" name="Straight Connector 28"/>
            <p:cNvCxnSpPr/>
            <p:nvPr/>
          </p:nvCxnSpPr>
          <p:spPr>
            <a:xfrm>
              <a:off x="378000" y="1724569"/>
              <a:ext cx="8391525" cy="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5"/>
            <p:cNvSpPr txBox="1">
              <a:spLocks/>
            </p:cNvSpPr>
            <p:nvPr/>
          </p:nvSpPr>
          <p:spPr>
            <a:xfrm>
              <a:off x="377999" y="1742956"/>
              <a:ext cx="8391525" cy="3954239"/>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2"/>
                  </a:solidFill>
                </a:rPr>
                <a:t>Maximising the aid effort</a:t>
              </a:r>
              <a:endParaRPr lang="en-US" b="1" dirty="0" smtClean="0">
                <a:solidFill>
                  <a:schemeClr val="accent2"/>
                </a:solidFill>
              </a:endParaRPr>
            </a:p>
            <a:p>
              <a:pPr marL="0" lvl="2" indent="0">
                <a:buNone/>
              </a:pPr>
              <a:r>
                <a:rPr lang="en-GB" dirty="0" smtClean="0"/>
                <a:t>Each year, funds have to be allocated across regions, countries, and types of immunisations.</a:t>
              </a:r>
            </a:p>
            <a:p>
              <a:pPr marL="171450" lvl="2" indent="-171450"/>
              <a:endParaRPr lang="en-GB" dirty="0" smtClean="0"/>
            </a:p>
            <a:p>
              <a:endParaRPr lang="en-US" dirty="0" smtClean="0"/>
            </a:p>
            <a:p>
              <a:endParaRPr lang="en-GB" dirty="0"/>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24569"/>
            <a:ext cx="4195013" cy="3189773"/>
          </a:xfrm>
          <a:prstGeom prst="rect">
            <a:avLst/>
          </a:prstGeom>
        </p:spPr>
      </p:pic>
      <p:sp>
        <p:nvSpPr>
          <p:cNvPr id="4" name="Footer Placeholder 3"/>
          <p:cNvSpPr>
            <a:spLocks noGrp="1"/>
          </p:cNvSpPr>
          <p:nvPr>
            <p:ph type="ftr" sz="quarter" idx="20"/>
          </p:nvPr>
        </p:nvSpPr>
        <p:spPr/>
        <p:txBody>
          <a:bodyPr/>
          <a:lstStyle/>
          <a:p>
            <a:r>
              <a:rPr lang="en-GB" smtClean="0"/>
              <a:t>© 2017 Deloitte Consulting AG. Confidential</a:t>
            </a:r>
            <a:endParaRPr lang="en-GB" dirty="0" smtClean="0"/>
          </a:p>
        </p:txBody>
      </p:sp>
    </p:spTree>
    <p:extLst>
      <p:ext uri="{BB962C8B-B14F-4D97-AF65-F5344CB8AC3E}">
        <p14:creationId xmlns:p14="http://schemas.microsoft.com/office/powerpoint/2010/main" val="40026928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Funding vaccinations around the world</a:t>
            </a:r>
            <a:endParaRPr lang="en-US" dirty="0"/>
          </a:p>
        </p:txBody>
      </p:sp>
      <p:sp>
        <p:nvSpPr>
          <p:cNvPr id="8" name="Text Placeholder 7"/>
          <p:cNvSpPr>
            <a:spLocks noGrp="1"/>
          </p:cNvSpPr>
          <p:nvPr>
            <p:ph type="body" sz="quarter" idx="13"/>
          </p:nvPr>
        </p:nvSpPr>
        <p:spPr/>
        <p:txBody>
          <a:bodyPr/>
          <a:lstStyle/>
          <a:p>
            <a:r>
              <a:rPr lang="en-US" dirty="0" smtClean="0">
                <a:solidFill>
                  <a:schemeClr val="tx1">
                    <a:lumMod val="65000"/>
                    <a:lumOff val="35000"/>
                  </a:schemeClr>
                </a:solidFill>
              </a:rPr>
              <a:t>The vaccination strategy has to focus both on short and long term goals - immediately saving lives and pursuing sustainability</a:t>
            </a:r>
            <a:endParaRPr lang="en-US" dirty="0">
              <a:solidFill>
                <a:schemeClr val="tx1">
                  <a:lumMod val="65000"/>
                  <a:lumOff val="35000"/>
                </a:schemeClr>
              </a:solidFill>
            </a:endParaRPr>
          </a:p>
        </p:txBody>
      </p:sp>
      <p:grpSp>
        <p:nvGrpSpPr>
          <p:cNvPr id="22" name="Group 21"/>
          <p:cNvGrpSpPr/>
          <p:nvPr/>
        </p:nvGrpSpPr>
        <p:grpSpPr>
          <a:xfrm>
            <a:off x="377999" y="1724569"/>
            <a:ext cx="3098626" cy="3189773"/>
            <a:chOff x="377999" y="1724569"/>
            <a:chExt cx="8391526" cy="3972626"/>
          </a:xfrm>
        </p:grpSpPr>
        <p:cxnSp>
          <p:nvCxnSpPr>
            <p:cNvPr id="23" name="Straight Connector 22"/>
            <p:cNvCxnSpPr/>
            <p:nvPr/>
          </p:nvCxnSpPr>
          <p:spPr>
            <a:xfrm>
              <a:off x="378000" y="1724569"/>
              <a:ext cx="8391525" cy="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 Placeholder 5"/>
            <p:cNvSpPr txBox="1">
              <a:spLocks/>
            </p:cNvSpPr>
            <p:nvPr/>
          </p:nvSpPr>
          <p:spPr>
            <a:xfrm>
              <a:off x="377999" y="1742956"/>
              <a:ext cx="8391525" cy="3954239"/>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2"/>
                  </a:solidFill>
                </a:rPr>
                <a:t>Prioritising across countries and immunisations</a:t>
              </a:r>
              <a:endParaRPr lang="en-US" b="1" dirty="0" smtClean="0">
                <a:solidFill>
                  <a:schemeClr val="accent2"/>
                </a:solidFill>
              </a:endParaRPr>
            </a:p>
            <a:p>
              <a:pPr marL="171450" lvl="2" indent="-171450"/>
              <a:r>
                <a:rPr lang="en-GB" dirty="0" smtClean="0"/>
                <a:t>Immunisation funds are targeted at regions where there would </a:t>
              </a:r>
              <a:r>
                <a:rPr lang="en-GB" dirty="0"/>
                <a:t>otherwise be an </a:t>
              </a:r>
              <a:r>
                <a:rPr lang="en-GB" dirty="0" smtClean="0"/>
                <a:t>undersupply and lives are at stake.</a:t>
              </a:r>
            </a:p>
            <a:p>
              <a:pPr marL="171450" lvl="2" indent="-171450"/>
              <a:r>
                <a:rPr lang="en-GB" dirty="0" smtClean="0"/>
                <a:t>Immunisations for diseases that pose an immediate risk to children are targeted.</a:t>
              </a:r>
            </a:p>
            <a:p>
              <a:pPr marL="171450" lvl="2" indent="-171450"/>
              <a:r>
                <a:rPr lang="en-GB" dirty="0" smtClean="0"/>
                <a:t>Specific factors play a role: some immunisations require multiple doses at separate times, some diseases are on the brink of eradication.</a:t>
              </a:r>
            </a:p>
            <a:p>
              <a:endParaRPr lang="en-US" dirty="0" smtClean="0"/>
            </a:p>
            <a:p>
              <a:endParaRPr lang="en-GB" dirty="0"/>
            </a:p>
          </p:txBody>
        </p:sp>
      </p:grpSp>
      <p:graphicFrame>
        <p:nvGraphicFramePr>
          <p:cNvPr id="5" name="Table 4"/>
          <p:cNvGraphicFramePr>
            <a:graphicFrameLocks noGrp="1"/>
          </p:cNvGraphicFramePr>
          <p:nvPr>
            <p:extLst>
              <p:ext uri="{D42A27DB-BD31-4B8C-83A1-F6EECF244321}">
                <p14:modId xmlns:p14="http://schemas.microsoft.com/office/powerpoint/2010/main" val="2750932844"/>
              </p:ext>
            </p:extLst>
          </p:nvPr>
        </p:nvGraphicFramePr>
        <p:xfrm>
          <a:off x="650142" y="4914342"/>
          <a:ext cx="2356827" cy="1143000"/>
        </p:xfrm>
        <a:graphic>
          <a:graphicData uri="http://schemas.openxmlformats.org/drawingml/2006/table">
            <a:tbl>
              <a:tblPr/>
              <a:tblGrid>
                <a:gridCol w="1240204"/>
                <a:gridCol w="1116623"/>
              </a:tblGrid>
              <a:tr h="190500">
                <a:tc>
                  <a:txBody>
                    <a:bodyPr/>
                    <a:lstStyle/>
                    <a:p>
                      <a:pPr algn="l" fontAlgn="b"/>
                      <a:r>
                        <a:rPr lang="en-GB" sz="1100" b="1" i="0" u="none" strike="noStrike" dirty="0">
                          <a:solidFill>
                            <a:srgbClr val="000000"/>
                          </a:solidFill>
                          <a:effectLst/>
                          <a:latin typeface="Calibri" panose="020F0502020204030204" pitchFamily="34" charset="0"/>
                        </a:rPr>
                        <a:t>Country </a:t>
                      </a:r>
                    </a:p>
                  </a:txBody>
                  <a:tcPr marL="9525" marR="9525" marT="9525" marB="0" anchor="b">
                    <a:lnL>
                      <a:noFill/>
                    </a:lnL>
                    <a:lnR>
                      <a:noFill/>
                    </a:lnR>
                    <a:lnT>
                      <a:noFill/>
                    </a:lnT>
                    <a:lnB w="28575" cap="flat" cmpd="sng" algn="ctr">
                      <a:solidFill>
                        <a:schemeClr val="accent2"/>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Calibri" panose="020F0502020204030204" pitchFamily="34" charset="0"/>
                        </a:rPr>
                        <a:t> </a:t>
                      </a:r>
                      <a:r>
                        <a:rPr lang="en-GB" sz="1100" b="1" i="0" u="none" strike="noStrike" dirty="0" smtClean="0">
                          <a:solidFill>
                            <a:srgbClr val="000000"/>
                          </a:solidFill>
                          <a:effectLst/>
                          <a:latin typeface="Calibri" panose="020F0502020204030204" pitchFamily="34" charset="0"/>
                        </a:rPr>
                        <a:t>USD</a:t>
                      </a:r>
                      <a:r>
                        <a:rPr lang="en-GB" sz="1100" b="1" i="0" u="none" strike="noStrike" baseline="0" dirty="0" smtClean="0">
                          <a:solidFill>
                            <a:srgbClr val="000000"/>
                          </a:solidFill>
                          <a:effectLst/>
                          <a:latin typeface="Calibri" panose="020F0502020204030204" pitchFamily="34" charset="0"/>
                        </a:rPr>
                        <a:t> </a:t>
                      </a:r>
                      <a:r>
                        <a:rPr lang="en-GB" sz="1100" b="1" i="0" u="none" strike="noStrike" dirty="0" smtClean="0">
                          <a:solidFill>
                            <a:srgbClr val="000000"/>
                          </a:solidFill>
                          <a:effectLst/>
                          <a:latin typeface="Calibri" panose="020F0502020204030204" pitchFamily="34" charset="0"/>
                        </a:rPr>
                        <a:t>Disbursed </a:t>
                      </a:r>
                      <a:endParaRPr lang="en-GB"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28575" cap="flat" cmpd="sng" algn="ctr">
                      <a:solidFill>
                        <a:schemeClr val="accent2"/>
                      </a:solidFill>
                      <a:prstDash val="solid"/>
                      <a:round/>
                      <a:headEnd type="none" w="med" len="med"/>
                      <a:tailEnd type="none" w="med" len="med"/>
                    </a:lnB>
                  </a:tcPr>
                </a:tc>
              </a:tr>
              <a:tr h="190500">
                <a:tc>
                  <a:txBody>
                    <a:bodyPr/>
                    <a:lstStyle/>
                    <a:p>
                      <a:pPr algn="l" fontAlgn="b"/>
                      <a:r>
                        <a:rPr lang="en-GB" sz="1100" b="0" i="0" u="none" strike="noStrike" dirty="0">
                          <a:solidFill>
                            <a:srgbClr val="000000"/>
                          </a:solidFill>
                          <a:effectLst/>
                          <a:latin typeface="Calibri" panose="020F0502020204030204" pitchFamily="34" charset="0"/>
                        </a:rPr>
                        <a:t>D.R. </a:t>
                      </a:r>
                      <a:r>
                        <a:rPr lang="en-GB" sz="1100" b="0" i="0" u="none" strike="noStrike" dirty="0" smtClean="0">
                          <a:solidFill>
                            <a:schemeClr val="tx1"/>
                          </a:solidFill>
                          <a:effectLst/>
                          <a:latin typeface="Calibri" panose="020F0502020204030204" pitchFamily="34" charset="0"/>
                        </a:rPr>
                        <a:t>C</a:t>
                      </a:r>
                      <a:r>
                        <a:rPr lang="en-GB" sz="1100" b="0" i="0" u="none" strike="noStrike" dirty="0" smtClean="0">
                          <a:solidFill>
                            <a:srgbClr val="000000"/>
                          </a:solidFill>
                          <a:effectLst/>
                          <a:latin typeface="Calibri" panose="020F0502020204030204" pitchFamily="34" charset="0"/>
                        </a:rPr>
                        <a:t>ongo</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a:noFill/>
                    </a:lnR>
                    <a:lnT w="28575" cap="flat" cmpd="sng" algn="ctr">
                      <a:solidFill>
                        <a:schemeClr val="accent2"/>
                      </a:solidFill>
                      <a:prstDash val="solid"/>
                      <a:round/>
                      <a:headEnd type="none" w="med" len="med"/>
                      <a:tailEnd type="none" w="med" len="med"/>
                    </a:lnT>
                    <a:lnB>
                      <a:noFill/>
                    </a:lnB>
                  </a:tcPr>
                </a:tc>
                <a:tc>
                  <a:txBody>
                    <a:bodyPr/>
                    <a:lstStyle/>
                    <a:p>
                      <a:pPr algn="l" fontAlgn="b"/>
                      <a:r>
                        <a:rPr lang="en-GB" sz="1100" b="0" i="0" u="none" strike="noStrike" dirty="0">
                          <a:solidFill>
                            <a:srgbClr val="000000"/>
                          </a:solidFill>
                          <a:effectLst/>
                          <a:latin typeface="Calibri" panose="020F0502020204030204" pitchFamily="34" charset="0"/>
                        </a:rPr>
                        <a:t> $ 57'599'664.00 </a:t>
                      </a:r>
                    </a:p>
                  </a:txBody>
                  <a:tcPr marL="9525" marR="9525" marT="9525" marB="0" anchor="b">
                    <a:lnL>
                      <a:noFill/>
                    </a:lnL>
                    <a:lnR>
                      <a:noFill/>
                    </a:lnR>
                    <a:lnT w="28575" cap="flat" cmpd="sng" algn="ctr">
                      <a:solidFill>
                        <a:schemeClr val="accent2"/>
                      </a:solidFill>
                      <a:prstDash val="solid"/>
                      <a:round/>
                      <a:headEnd type="none" w="med" len="med"/>
                      <a:tailEnd type="none" w="med" len="med"/>
                    </a:lnT>
                    <a:lnB>
                      <a:noFill/>
                    </a:lnB>
                  </a:tcPr>
                </a:tc>
              </a:tr>
              <a:tr h="190500">
                <a:tc>
                  <a:txBody>
                    <a:bodyPr/>
                    <a:lstStyle/>
                    <a:p>
                      <a:pPr algn="l" fontAlgn="b"/>
                      <a:r>
                        <a:rPr lang="en-GB" sz="1100" b="0" i="0" u="none" strike="noStrike">
                          <a:solidFill>
                            <a:srgbClr val="000000"/>
                          </a:solidFill>
                          <a:effectLst/>
                          <a:latin typeface="Calibri" panose="020F0502020204030204" pitchFamily="34" charset="0"/>
                        </a:rPr>
                        <a:t>Ethiopia</a:t>
                      </a:r>
                    </a:p>
                  </a:txBody>
                  <a:tcPr marL="9525" marR="9525" marT="9525"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 $ 53'606'928.00 </a:t>
                      </a:r>
                    </a:p>
                  </a:txBody>
                  <a:tcPr marL="9525" marR="9525" marT="9525" marB="0" anchor="b">
                    <a:lnL>
                      <a:noFill/>
                    </a:lnL>
                    <a:lnR>
                      <a:noFill/>
                    </a:lnR>
                    <a:lnT>
                      <a:noFill/>
                    </a:lnT>
                    <a:lnB>
                      <a:noFill/>
                    </a:lnB>
                  </a:tcPr>
                </a:tc>
              </a:tr>
              <a:tr h="190500">
                <a:tc>
                  <a:txBody>
                    <a:bodyPr/>
                    <a:lstStyle/>
                    <a:p>
                      <a:pPr algn="l" fontAlgn="b"/>
                      <a:r>
                        <a:rPr lang="en-GB" sz="1100" b="0" i="0" u="none" strike="noStrike" dirty="0">
                          <a:solidFill>
                            <a:srgbClr val="000000"/>
                          </a:solidFill>
                          <a:effectLst/>
                          <a:latin typeface="Calibri" panose="020F0502020204030204" pitchFamily="34" charset="0"/>
                        </a:rPr>
                        <a:t>Pakistan</a:t>
                      </a:r>
                    </a:p>
                  </a:txBody>
                  <a:tcPr marL="9525" marR="9525" marT="9525"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 $ 50'773'773.00 </a:t>
                      </a:r>
                    </a:p>
                  </a:txBody>
                  <a:tcPr marL="9525" marR="9525" marT="9525" marB="0" anchor="b">
                    <a:lnL>
                      <a:noFill/>
                    </a:lnL>
                    <a:lnR>
                      <a:noFill/>
                    </a:lnR>
                    <a:lnT>
                      <a:noFill/>
                    </a:lnT>
                    <a:lnB>
                      <a:noFill/>
                    </a:lnB>
                  </a:tcPr>
                </a:tc>
              </a:tr>
              <a:tr h="190500">
                <a:tc>
                  <a:txBody>
                    <a:bodyPr/>
                    <a:lstStyle/>
                    <a:p>
                      <a:pPr algn="l" fontAlgn="b"/>
                      <a:r>
                        <a:rPr lang="en-GB" sz="1100" b="0" i="0" u="none" strike="noStrike" dirty="0">
                          <a:solidFill>
                            <a:srgbClr val="000000"/>
                          </a:solidFill>
                          <a:effectLst/>
                          <a:latin typeface="Calibri" panose="020F0502020204030204" pitchFamily="34" charset="0"/>
                        </a:rPr>
                        <a:t>Bangladesh</a:t>
                      </a:r>
                    </a:p>
                  </a:txBody>
                  <a:tcPr marL="9525" marR="9525" marT="9525" marB="0" anchor="b">
                    <a:lnL>
                      <a:noFill/>
                    </a:lnL>
                    <a:lnR>
                      <a:noFill/>
                    </a:lnR>
                    <a:lnT>
                      <a:noFill/>
                    </a:lnT>
                    <a:lnB>
                      <a:noFill/>
                    </a:lnB>
                  </a:tcPr>
                </a:tc>
                <a:tc>
                  <a:txBody>
                    <a:bodyPr/>
                    <a:lstStyle/>
                    <a:p>
                      <a:pPr algn="l" fontAlgn="b"/>
                      <a:r>
                        <a:rPr lang="en-GB" sz="1100" b="0" i="0" u="none" strike="noStrike">
                          <a:solidFill>
                            <a:srgbClr val="000000"/>
                          </a:solidFill>
                          <a:effectLst/>
                          <a:latin typeface="Calibri" panose="020F0502020204030204" pitchFamily="34" charset="0"/>
                        </a:rPr>
                        <a:t> $ 37'174'576.00 </a:t>
                      </a:r>
                    </a:p>
                  </a:txBody>
                  <a:tcPr marL="9525" marR="9525" marT="9525" marB="0" anchor="b">
                    <a:lnL>
                      <a:noFill/>
                    </a:lnL>
                    <a:lnR>
                      <a:noFill/>
                    </a:lnR>
                    <a:lnT>
                      <a:noFill/>
                    </a:lnT>
                    <a:lnB>
                      <a:noFill/>
                    </a:lnB>
                  </a:tcPr>
                </a:tc>
              </a:tr>
              <a:tr h="190500">
                <a:tc>
                  <a:txBody>
                    <a:bodyPr/>
                    <a:lstStyle/>
                    <a:p>
                      <a:pPr algn="l" fontAlgn="b"/>
                      <a:r>
                        <a:rPr lang="en-GB" sz="1100" b="0" i="0" u="none" strike="noStrike">
                          <a:solidFill>
                            <a:srgbClr val="000000"/>
                          </a:solidFill>
                          <a:effectLst/>
                          <a:latin typeface="Calibri" panose="020F0502020204030204" pitchFamily="34" charset="0"/>
                        </a:rPr>
                        <a:t>Tanzania</a:t>
                      </a:r>
                    </a:p>
                  </a:txBody>
                  <a:tcPr marL="9525" marR="9525" marT="9525" marB="0" anchor="b">
                    <a:lnL>
                      <a:noFill/>
                    </a:lnL>
                    <a:lnR>
                      <a:noFill/>
                    </a:lnR>
                    <a:lnT>
                      <a:noFill/>
                    </a:lnT>
                    <a:lnB>
                      <a:noFill/>
                    </a:lnB>
                  </a:tcPr>
                </a:tc>
                <a:tc>
                  <a:txBody>
                    <a:bodyPr/>
                    <a:lstStyle/>
                    <a:p>
                      <a:pPr algn="l" fontAlgn="b"/>
                      <a:r>
                        <a:rPr lang="en-GB" sz="1100" b="0" i="0" u="none" strike="noStrike" dirty="0">
                          <a:solidFill>
                            <a:srgbClr val="000000"/>
                          </a:solidFill>
                          <a:effectLst/>
                          <a:latin typeface="Calibri" panose="020F0502020204030204" pitchFamily="34" charset="0"/>
                        </a:rPr>
                        <a:t> $ 29'218'275.00 </a:t>
                      </a:r>
                    </a:p>
                  </a:txBody>
                  <a:tcPr marL="9525" marR="9525" marT="9525" marB="0" anchor="b">
                    <a:lnL>
                      <a:noFill/>
                    </a:lnL>
                    <a:lnR>
                      <a:noFill/>
                    </a:lnR>
                    <a:lnT>
                      <a:noFill/>
                    </a:lnT>
                    <a:lnB>
                      <a:noFill/>
                    </a:lnB>
                  </a:tcPr>
                </a:tc>
              </a:tr>
            </a:tbl>
          </a:graphicData>
        </a:graphic>
      </p:graphicFrame>
      <p:sp>
        <p:nvSpPr>
          <p:cNvPr id="2" name="Footer Placeholder 1"/>
          <p:cNvSpPr>
            <a:spLocks noGrp="1"/>
          </p:cNvSpPr>
          <p:nvPr>
            <p:ph type="ftr" sz="quarter" idx="20"/>
          </p:nvPr>
        </p:nvSpPr>
        <p:spPr/>
        <p:txBody>
          <a:bodyPr/>
          <a:lstStyle/>
          <a:p>
            <a:r>
              <a:rPr lang="en-GB" smtClean="0"/>
              <a:t>© 2017 Deloitte Consulting AG. Confidential</a:t>
            </a:r>
            <a:endParaRPr lang="en-GB" dirty="0" smtClean="0"/>
          </a:p>
        </p:txBody>
      </p:sp>
      <p:sp>
        <p:nvSpPr>
          <p:cNvPr id="11" name="Rectangle 10"/>
          <p:cNvSpPr/>
          <p:nvPr/>
        </p:nvSpPr>
        <p:spPr bwMode="gray">
          <a:xfrm>
            <a:off x="3743324" y="5790294"/>
            <a:ext cx="5004675" cy="267048"/>
          </a:xfrm>
          <a:prstGeom prst="rect">
            <a:avLst/>
          </a:prstGeom>
          <a:solidFill>
            <a:schemeClr val="bg1"/>
          </a:solidFill>
          <a:ln w="19050" algn="ctr">
            <a:noFill/>
            <a:miter lim="800000"/>
            <a:headEnd/>
            <a:tailEnd/>
          </a:ln>
        </p:spPr>
        <p:txBody>
          <a:bodyPr wrap="square" lIns="88900" tIns="88900" rIns="88900" bIns="88900" rtlCol="0" anchor="ctr"/>
          <a:lstStyle/>
          <a:p>
            <a:pPr algn="r">
              <a:lnSpc>
                <a:spcPct val="106000"/>
              </a:lnSpc>
              <a:buFont typeface="Wingdings 2" pitchFamily="18" charset="2"/>
              <a:buNone/>
            </a:pPr>
            <a:r>
              <a:rPr lang="en-GB" sz="1100" noProof="0" dirty="0" smtClean="0"/>
              <a:t>Disbursal for pneumococcal immunisations, 2015 (table and graph)</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2181" b="7972"/>
          <a:stretch/>
        </p:blipFill>
        <p:spPr>
          <a:xfrm>
            <a:off x="3741788" y="1739333"/>
            <a:ext cx="5006211" cy="3105150"/>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58174">
            <a:off x="3906498" y="4022690"/>
            <a:ext cx="1827134" cy="95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6103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Challenge</a:t>
            </a:r>
            <a:endParaRPr lang="en-GB" dirty="0"/>
          </a:p>
        </p:txBody>
      </p:sp>
      <p:sp>
        <p:nvSpPr>
          <p:cNvPr id="7" name="Text Placeholder 6"/>
          <p:cNvSpPr>
            <a:spLocks noGrp="1"/>
          </p:cNvSpPr>
          <p:nvPr>
            <p:ph type="body" idx="1"/>
          </p:nvPr>
        </p:nvSpPr>
        <p:spPr/>
        <p:txBody>
          <a:bodyPr/>
          <a:lstStyle/>
          <a:p>
            <a:r>
              <a:rPr lang="en-GB" sz="2800" dirty="0"/>
              <a:t>Generate </a:t>
            </a:r>
            <a:r>
              <a:rPr lang="en-GB" sz="2800" dirty="0" smtClean="0"/>
              <a:t>data insights </a:t>
            </a:r>
            <a:r>
              <a:rPr lang="en-GB" sz="2800" dirty="0"/>
              <a:t>to effectively support </a:t>
            </a:r>
            <a:r>
              <a:rPr lang="en-GB" sz="2800" dirty="0" smtClean="0"/>
              <a:t>a worldwide </a:t>
            </a:r>
            <a:r>
              <a:rPr lang="en-GB" sz="2800" dirty="0"/>
              <a:t>vaccination effort</a:t>
            </a:r>
          </a:p>
        </p:txBody>
      </p:sp>
      <p:sp>
        <p:nvSpPr>
          <p:cNvPr id="2" name="Footer Placeholder 1"/>
          <p:cNvSpPr>
            <a:spLocks noGrp="1"/>
          </p:cNvSpPr>
          <p:nvPr>
            <p:ph type="ftr" sz="quarter" idx="10"/>
          </p:nvPr>
        </p:nvSpPr>
        <p:spPr/>
        <p:txBody>
          <a:bodyPr/>
          <a:lstStyle/>
          <a:p>
            <a:r>
              <a:rPr lang="en-GB" smtClean="0"/>
              <a:t>© 2017 Deloitte Consulting AG. Confidential</a:t>
            </a:r>
            <a:endParaRPr lang="en-GB" dirty="0"/>
          </a:p>
        </p:txBody>
      </p:sp>
    </p:spTree>
    <p:extLst>
      <p:ext uri="{BB962C8B-B14F-4D97-AF65-F5344CB8AC3E}">
        <p14:creationId xmlns:p14="http://schemas.microsoft.com/office/powerpoint/2010/main" val="36367402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77998" y="4821308"/>
            <a:ext cx="8391526" cy="1685000"/>
            <a:chOff x="377999" y="1724569"/>
            <a:chExt cx="8391526" cy="6322288"/>
          </a:xfrm>
        </p:grpSpPr>
        <p:cxnSp>
          <p:nvCxnSpPr>
            <p:cNvPr id="23" name="Straight Connector 22"/>
            <p:cNvCxnSpPr/>
            <p:nvPr/>
          </p:nvCxnSpPr>
          <p:spPr>
            <a:xfrm>
              <a:off x="378000" y="1724569"/>
              <a:ext cx="8391525" cy="0"/>
            </a:xfrm>
            <a:prstGeom prst="line">
              <a:avLst/>
            </a:prstGeom>
            <a:ln w="603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 Placeholder 5"/>
            <p:cNvSpPr txBox="1">
              <a:spLocks/>
            </p:cNvSpPr>
            <p:nvPr/>
          </p:nvSpPr>
          <p:spPr>
            <a:xfrm>
              <a:off x="377999" y="1742954"/>
              <a:ext cx="8391525" cy="6303903"/>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1"/>
                  </a:solidFill>
                </a:rPr>
                <a:t>What to deliver</a:t>
              </a:r>
              <a:endParaRPr lang="en-US" b="1" dirty="0" smtClean="0">
                <a:solidFill>
                  <a:schemeClr val="accent1"/>
                </a:solidFill>
              </a:endParaRPr>
            </a:p>
            <a:p>
              <a:pPr lvl="2"/>
              <a:r>
                <a:rPr lang="en-GB" dirty="0" smtClean="0"/>
                <a:t>Interactive dashboard (or similar) illustrating NGO’s disbursements since 2’000. Depending on your skill and time, this could be a pivot-table-like product and/or a fancy visualisation using a world map. </a:t>
              </a:r>
            </a:p>
            <a:p>
              <a:pPr lvl="2"/>
              <a:r>
                <a:rPr lang="en-US" dirty="0" smtClean="0"/>
                <a:t>A final budget allocation recommendation based on generated data insight. This will be presented to the judges and can be supported by a PowerPoint presentation or (ideally) </a:t>
              </a:r>
              <a:r>
                <a:rPr lang="en-GB" dirty="0" smtClean="0"/>
                <a:t>scripts/visualisations/apps</a:t>
              </a:r>
              <a:r>
                <a:rPr lang="en-US" dirty="0" smtClean="0"/>
                <a:t> that your team built during the Hackathon.</a:t>
              </a:r>
            </a:p>
            <a:p>
              <a:endParaRPr lang="en-GB" dirty="0"/>
            </a:p>
          </p:txBody>
        </p:sp>
      </p:grpSp>
      <p:sp>
        <p:nvSpPr>
          <p:cNvPr id="3" name="Title 2"/>
          <p:cNvSpPr>
            <a:spLocks noGrp="1"/>
          </p:cNvSpPr>
          <p:nvPr>
            <p:ph type="title"/>
          </p:nvPr>
        </p:nvSpPr>
        <p:spPr/>
        <p:txBody>
          <a:bodyPr/>
          <a:lstStyle/>
          <a:p>
            <a:r>
              <a:rPr lang="en-GB" dirty="0" smtClean="0"/>
              <a:t>Description and deliverables </a:t>
            </a:r>
            <a:endParaRPr lang="en-GB" noProof="0" dirty="0"/>
          </a:p>
        </p:txBody>
      </p:sp>
      <p:sp>
        <p:nvSpPr>
          <p:cNvPr id="2" name="Text Placeholder 1"/>
          <p:cNvSpPr>
            <a:spLocks noGrp="1"/>
          </p:cNvSpPr>
          <p:nvPr>
            <p:ph type="body" sz="quarter" idx="13"/>
          </p:nvPr>
        </p:nvSpPr>
        <p:spPr/>
        <p:txBody>
          <a:bodyPr/>
          <a:lstStyle/>
          <a:p>
            <a:r>
              <a:rPr lang="en-GB" dirty="0" smtClean="0">
                <a:solidFill>
                  <a:schemeClr val="tx1">
                    <a:lumMod val="65000"/>
                    <a:lumOff val="35000"/>
                  </a:schemeClr>
                </a:solidFill>
              </a:rPr>
              <a:t>Use </a:t>
            </a:r>
            <a:r>
              <a:rPr lang="en-GB" noProof="0" dirty="0" smtClean="0">
                <a:solidFill>
                  <a:schemeClr val="tx1">
                    <a:lumMod val="65000"/>
                    <a:lumOff val="35000"/>
                  </a:schemeClr>
                </a:solidFill>
              </a:rPr>
              <a:t>cutting-edge analytics to come up with a strategy that ensures funds for vaccinations have maximum impact</a:t>
            </a:r>
            <a:endParaRPr lang="en-GB" noProof="0" dirty="0">
              <a:solidFill>
                <a:schemeClr val="tx1"/>
              </a:solidFill>
            </a:endParaRPr>
          </a:p>
        </p:txBody>
      </p:sp>
      <p:grpSp>
        <p:nvGrpSpPr>
          <p:cNvPr id="9" name="Group 8"/>
          <p:cNvGrpSpPr/>
          <p:nvPr/>
        </p:nvGrpSpPr>
        <p:grpSpPr>
          <a:xfrm>
            <a:off x="377999" y="1470568"/>
            <a:ext cx="8391526" cy="3076239"/>
            <a:chOff x="377999" y="1558177"/>
            <a:chExt cx="8391526" cy="2015162"/>
          </a:xfrm>
        </p:grpSpPr>
        <p:cxnSp>
          <p:nvCxnSpPr>
            <p:cNvPr id="7" name="Straight Connector 6"/>
            <p:cNvCxnSpPr/>
            <p:nvPr/>
          </p:nvCxnSpPr>
          <p:spPr>
            <a:xfrm>
              <a:off x="378000" y="1558177"/>
              <a:ext cx="8391525" cy="0"/>
            </a:xfrm>
            <a:prstGeom prst="line">
              <a:avLst/>
            </a:prstGeom>
            <a:ln w="603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5"/>
            <p:cNvSpPr txBox="1">
              <a:spLocks/>
            </p:cNvSpPr>
            <p:nvPr/>
          </p:nvSpPr>
          <p:spPr>
            <a:xfrm>
              <a:off x="377999" y="1559927"/>
              <a:ext cx="8391525" cy="2013412"/>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1"/>
                  </a:solidFill>
                </a:rPr>
                <a:t>Challenge description</a:t>
              </a:r>
              <a:endParaRPr lang="en-US" b="1" dirty="0" smtClean="0">
                <a:solidFill>
                  <a:schemeClr val="accent1"/>
                </a:solidFill>
              </a:endParaRPr>
            </a:p>
            <a:p>
              <a:pPr marL="0" lvl="2" indent="0">
                <a:buNone/>
              </a:pPr>
              <a:r>
                <a:rPr lang="en-GB" dirty="0" smtClean="0"/>
                <a:t>Each year, our NGO has to allocate its budget across immunisation types and countries. This allocation of funds plays a crucial role in determining how effective the immunisation initiative is (i.e., how many lives are saved as a result of it).</a:t>
              </a:r>
            </a:p>
            <a:p>
              <a:pPr marL="0" lvl="2" indent="0">
                <a:buNone/>
              </a:pPr>
              <a:r>
                <a:rPr lang="en-GB" dirty="0" smtClean="0"/>
                <a:t>Our NGO has approached you, a team of independent analytics consultants, to help them plan their investments for the next 5 years. They are looking for a recommendation for how much to invest in what immunisations and what countries. Your model should depend on the following parameters:</a:t>
              </a:r>
            </a:p>
            <a:p>
              <a:pPr lvl="2"/>
              <a:r>
                <a:rPr lang="en-GB" dirty="0"/>
                <a:t>Objective: save as many children‘s (&lt; age 10) lives as possible</a:t>
              </a:r>
            </a:p>
            <a:p>
              <a:pPr lvl="2"/>
              <a:r>
                <a:rPr lang="en-GB" dirty="0" smtClean="0"/>
                <a:t>Budget: USD 1,000,000,000 (1 billion) per year</a:t>
              </a:r>
            </a:p>
            <a:p>
              <a:pPr lvl="2"/>
              <a:r>
                <a:rPr lang="en-GB" dirty="0" smtClean="0"/>
                <a:t>Time horizon: 5 years</a:t>
              </a:r>
            </a:p>
            <a:p>
              <a:pPr lvl="2"/>
              <a:r>
                <a:rPr lang="en-GB" dirty="0" smtClean="0"/>
                <a:t>Countries*: all countries where our NGO has previously funded immunisation programs</a:t>
              </a:r>
            </a:p>
            <a:p>
              <a:pPr lvl="2"/>
              <a:r>
                <a:rPr lang="en-GB" dirty="0" smtClean="0"/>
                <a:t>Immunisations*: all types of immunisations that our NGO has previously funded</a:t>
              </a:r>
            </a:p>
            <a:p>
              <a:endParaRPr lang="en-US" dirty="0" smtClean="0"/>
            </a:p>
            <a:p>
              <a:endParaRPr lang="en-GB" dirty="0"/>
            </a:p>
          </p:txBody>
        </p:sp>
      </p:grpSp>
      <p:sp>
        <p:nvSpPr>
          <p:cNvPr id="4" name="Footer Placeholder 3"/>
          <p:cNvSpPr>
            <a:spLocks noGrp="1"/>
          </p:cNvSpPr>
          <p:nvPr>
            <p:ph type="ftr" sz="quarter" idx="14"/>
          </p:nvPr>
        </p:nvSpPr>
        <p:spPr/>
        <p:txBody>
          <a:bodyPr/>
          <a:lstStyle/>
          <a:p>
            <a:r>
              <a:rPr lang="en-GB" smtClean="0"/>
              <a:t>© 2017 Deloitte Consulting AG. Confidential</a:t>
            </a:r>
            <a:endParaRPr lang="en-GB" dirty="0" smtClean="0"/>
          </a:p>
        </p:txBody>
      </p:sp>
      <p:sp>
        <p:nvSpPr>
          <p:cNvPr id="13" name="Text Placeholder 5"/>
          <p:cNvSpPr txBox="1">
            <a:spLocks/>
          </p:cNvSpPr>
          <p:nvPr/>
        </p:nvSpPr>
        <p:spPr>
          <a:xfrm>
            <a:off x="376238" y="6287146"/>
            <a:ext cx="8371761" cy="808612"/>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a:spcAft>
                <a:spcPts val="0"/>
              </a:spcAft>
            </a:pPr>
            <a:r>
              <a:rPr lang="en-GB" sz="800" dirty="0" smtClean="0"/>
              <a:t>* Data for all past immunisation funding can be found on the Hackathon GIT at  </a:t>
            </a:r>
          </a:p>
          <a:p>
            <a:r>
              <a:rPr lang="en-US" sz="800" dirty="0" smtClean="0">
                <a:hlinkClick r:id="rId3"/>
              </a:rPr>
              <a:t>https</a:t>
            </a:r>
            <a:r>
              <a:rPr lang="en-US" sz="800" dirty="0">
                <a:hlinkClick r:id="rId3"/>
              </a:rPr>
              <a:t>://github.com/DeloitteHackathon/AnalyticsChallenge/Data</a:t>
            </a:r>
            <a:endParaRPr lang="en-US" sz="800" dirty="0"/>
          </a:p>
          <a:p>
            <a:endParaRPr lang="en-GB" sz="800" b="1" dirty="0">
              <a:solidFill>
                <a:srgbClr val="FF0000"/>
              </a:solidFill>
            </a:endParaRPr>
          </a:p>
        </p:txBody>
      </p:sp>
    </p:spTree>
    <p:extLst>
      <p:ext uri="{BB962C8B-B14F-4D97-AF65-F5344CB8AC3E}">
        <p14:creationId xmlns:p14="http://schemas.microsoft.com/office/powerpoint/2010/main" val="33130950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Data sources</a:t>
            </a:r>
            <a:endParaRPr lang="en-GB" noProof="0" dirty="0"/>
          </a:p>
        </p:txBody>
      </p:sp>
      <p:sp>
        <p:nvSpPr>
          <p:cNvPr id="8" name="Text Placeholder 5"/>
          <p:cNvSpPr txBox="1">
            <a:spLocks/>
          </p:cNvSpPr>
          <p:nvPr/>
        </p:nvSpPr>
        <p:spPr>
          <a:xfrm>
            <a:off x="377999" y="1486601"/>
            <a:ext cx="8391525" cy="4928685"/>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1"/>
                </a:solidFill>
              </a:rPr>
              <a:t>Data Sources</a:t>
            </a:r>
          </a:p>
          <a:p>
            <a:pPr>
              <a:buNone/>
            </a:pPr>
            <a:r>
              <a:rPr lang="en-GB" b="1" dirty="0" smtClean="0"/>
              <a:t>NGO data:</a:t>
            </a:r>
          </a:p>
          <a:p>
            <a:pPr marL="171450" indent="-171450">
              <a:buFont typeface="Arial" panose="020B0604020202020204" pitchFamily="34" charset="0"/>
              <a:buChar char="•"/>
            </a:pPr>
            <a:r>
              <a:rPr lang="en-GB" dirty="0" smtClean="0"/>
              <a:t>Detailed information on NGO’s disbursement from 2000 to 2016</a:t>
            </a:r>
            <a:endParaRPr lang="en-GB" b="1" dirty="0" smtClean="0"/>
          </a:p>
          <a:p>
            <a:pPr>
              <a:buNone/>
            </a:pPr>
            <a:r>
              <a:rPr lang="en-GB" b="1" dirty="0" smtClean="0"/>
              <a:t>World bank data:</a:t>
            </a:r>
          </a:p>
          <a:p>
            <a:pPr lvl="2"/>
            <a:r>
              <a:rPr lang="en-GB" dirty="0"/>
              <a:t>Birth rate, </a:t>
            </a:r>
            <a:r>
              <a:rPr lang="en-GB" dirty="0" smtClean="0"/>
              <a:t>death </a:t>
            </a:r>
            <a:r>
              <a:rPr lang="en-GB" dirty="0"/>
              <a:t>rate, </a:t>
            </a:r>
            <a:r>
              <a:rPr lang="en-GB" dirty="0" smtClean="0"/>
              <a:t>life </a:t>
            </a:r>
            <a:r>
              <a:rPr lang="en-GB" dirty="0"/>
              <a:t>expectancy, </a:t>
            </a:r>
            <a:r>
              <a:rPr lang="en-GB" dirty="0" smtClean="0"/>
              <a:t>fertility </a:t>
            </a:r>
            <a:r>
              <a:rPr lang="en-GB" dirty="0"/>
              <a:t>rate, …</a:t>
            </a:r>
          </a:p>
          <a:p>
            <a:pPr lvl="2"/>
            <a:r>
              <a:rPr lang="en-GB" dirty="0"/>
              <a:t>Prevalence of obesity, malnourishment, vaccine waste</a:t>
            </a:r>
          </a:p>
          <a:p>
            <a:pPr lvl="2"/>
            <a:r>
              <a:rPr lang="en-GB" dirty="0"/>
              <a:t>International migrant numbers, </a:t>
            </a:r>
            <a:r>
              <a:rPr lang="en-GB" dirty="0" smtClean="0"/>
              <a:t>net </a:t>
            </a:r>
            <a:r>
              <a:rPr lang="en-GB" dirty="0"/>
              <a:t>migration, </a:t>
            </a:r>
            <a:r>
              <a:rPr lang="en-GB" dirty="0" smtClean="0"/>
              <a:t>refugee </a:t>
            </a:r>
            <a:r>
              <a:rPr lang="en-GB" dirty="0"/>
              <a:t>population by country or territory of origin </a:t>
            </a:r>
          </a:p>
          <a:p>
            <a:pPr lvl="2"/>
            <a:r>
              <a:rPr lang="en-GB" dirty="0"/>
              <a:t>GDP, </a:t>
            </a:r>
            <a:r>
              <a:rPr lang="en-GB" dirty="0" smtClean="0"/>
              <a:t>poverty </a:t>
            </a:r>
            <a:r>
              <a:rPr lang="en-GB" dirty="0"/>
              <a:t>headcount</a:t>
            </a:r>
          </a:p>
          <a:p>
            <a:pPr lvl="2"/>
            <a:r>
              <a:rPr lang="en-GB" dirty="0"/>
              <a:t>Air pollution, </a:t>
            </a:r>
            <a:r>
              <a:rPr lang="en-GB" dirty="0" smtClean="0"/>
              <a:t>improved </a:t>
            </a:r>
            <a:r>
              <a:rPr lang="en-GB" dirty="0"/>
              <a:t>sanitation facilities, water </a:t>
            </a:r>
            <a:r>
              <a:rPr lang="en-GB" dirty="0" smtClean="0"/>
              <a:t>source</a:t>
            </a:r>
            <a:endParaRPr lang="en-GB" b="1" dirty="0"/>
          </a:p>
          <a:p>
            <a:pPr>
              <a:buNone/>
            </a:pPr>
            <a:r>
              <a:rPr lang="en-GB" b="1" dirty="0" smtClean="0"/>
              <a:t>WHO data:</a:t>
            </a:r>
            <a:endParaRPr lang="en-US" b="1" dirty="0" smtClean="0"/>
          </a:p>
          <a:p>
            <a:pPr marL="171450" indent="-171450">
              <a:buFont typeface="Arial" panose="020B0604020202020204" pitchFamily="34" charset="0"/>
              <a:buChar char="•"/>
            </a:pPr>
            <a:r>
              <a:rPr lang="en-GB" dirty="0"/>
              <a:t>Coverage by vaccines for each country 1980-2015</a:t>
            </a:r>
          </a:p>
          <a:p>
            <a:pPr marL="171450" indent="-171450">
              <a:buFont typeface="Arial" panose="020B0604020202020204" pitchFamily="34" charset="0"/>
              <a:buChar char="•"/>
            </a:pPr>
            <a:r>
              <a:rPr lang="en-GB" dirty="0"/>
              <a:t>Number of reported cases of cholera, tuberculosis</a:t>
            </a:r>
            <a:r>
              <a:rPr lang="en-GB" dirty="0" smtClean="0"/>
              <a:t>, …</a:t>
            </a:r>
            <a:endParaRPr lang="en-GB" dirty="0"/>
          </a:p>
          <a:p>
            <a:r>
              <a:rPr lang="en-US" b="1" dirty="0" smtClean="0"/>
              <a:t>Ideas for supplementary data:</a:t>
            </a:r>
          </a:p>
          <a:p>
            <a:pPr>
              <a:buNone/>
            </a:pPr>
            <a:r>
              <a:rPr lang="en-US" dirty="0" smtClean="0"/>
              <a:t>Forecasts of epidemics, forecast of destabilizing elections, GDP growth (meaning country can found own effort), data on innovations for new ways of delivering vaccines in difficult circumstances etc.</a:t>
            </a:r>
          </a:p>
          <a:p>
            <a:r>
              <a:rPr lang="en-US" dirty="0" smtClean="0"/>
              <a:t>All these data sets are available on the hackathon GIT at </a:t>
            </a:r>
            <a:r>
              <a:rPr lang="en-US" dirty="0" smtClean="0">
                <a:hlinkClick r:id="rId3"/>
              </a:rPr>
              <a:t>https://github.com/DeloitteHackathon/AnalyticsChallenge/Data</a:t>
            </a:r>
            <a:endParaRPr lang="en-US" dirty="0" smtClean="0"/>
          </a:p>
          <a:p>
            <a:endParaRPr lang="en-GB" dirty="0"/>
          </a:p>
        </p:txBody>
      </p:sp>
      <p:sp>
        <p:nvSpPr>
          <p:cNvPr id="12" name="Text Placeholder 1"/>
          <p:cNvSpPr>
            <a:spLocks noGrp="1"/>
          </p:cNvSpPr>
          <p:nvPr>
            <p:ph type="body" sz="quarter" idx="13"/>
          </p:nvPr>
        </p:nvSpPr>
        <p:spPr>
          <a:xfrm>
            <a:off x="376238" y="651600"/>
            <a:ext cx="8371762" cy="757255"/>
          </a:xfrm>
        </p:spPr>
        <p:txBody>
          <a:bodyPr/>
          <a:lstStyle/>
          <a:p>
            <a:r>
              <a:rPr lang="en-GB" dirty="0" smtClean="0"/>
              <a:t>You will be relying on data sets that are open to the public – and are you free to add your own data (if openly available)</a:t>
            </a:r>
            <a:endParaRPr lang="en-GB" noProof="0" dirty="0"/>
          </a:p>
        </p:txBody>
      </p:sp>
      <p:sp>
        <p:nvSpPr>
          <p:cNvPr id="2" name="Footer Placeholder 1"/>
          <p:cNvSpPr>
            <a:spLocks noGrp="1"/>
          </p:cNvSpPr>
          <p:nvPr>
            <p:ph type="ftr" sz="quarter" idx="14"/>
          </p:nvPr>
        </p:nvSpPr>
        <p:spPr/>
        <p:txBody>
          <a:bodyPr/>
          <a:lstStyle/>
          <a:p>
            <a:r>
              <a:rPr lang="en-GB" smtClean="0"/>
              <a:t>© 2017 Deloitte Consulting AG. Confidential</a:t>
            </a:r>
            <a:endParaRPr lang="en-GB" dirty="0" smtClean="0"/>
          </a:p>
        </p:txBody>
      </p:sp>
      <p:cxnSp>
        <p:nvCxnSpPr>
          <p:cNvPr id="10" name="Straight Connector 9"/>
          <p:cNvCxnSpPr/>
          <p:nvPr/>
        </p:nvCxnSpPr>
        <p:spPr>
          <a:xfrm>
            <a:off x="378000" y="1470568"/>
            <a:ext cx="8391525" cy="0"/>
          </a:xfrm>
          <a:prstGeom prst="line">
            <a:avLst/>
          </a:prstGeom>
          <a:ln w="603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920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smtClean="0"/>
              <a:t>Hints</a:t>
            </a:r>
            <a:endParaRPr lang="en-GB" noProof="0" dirty="0"/>
          </a:p>
        </p:txBody>
      </p:sp>
      <p:sp>
        <p:nvSpPr>
          <p:cNvPr id="2" name="Text Placeholder 1"/>
          <p:cNvSpPr>
            <a:spLocks noGrp="1"/>
          </p:cNvSpPr>
          <p:nvPr>
            <p:ph type="body" sz="quarter" idx="13"/>
          </p:nvPr>
        </p:nvSpPr>
        <p:spPr/>
        <p:txBody>
          <a:bodyPr/>
          <a:lstStyle/>
          <a:p>
            <a:r>
              <a:rPr lang="en-GB" dirty="0" smtClean="0"/>
              <a:t>Do not get overwhelmed by the data and remember to enjoy yourselves</a:t>
            </a:r>
            <a:endParaRPr lang="en-GB" noProof="0" dirty="0"/>
          </a:p>
        </p:txBody>
      </p:sp>
      <p:grpSp>
        <p:nvGrpSpPr>
          <p:cNvPr id="10" name="Group 9"/>
          <p:cNvGrpSpPr/>
          <p:nvPr/>
        </p:nvGrpSpPr>
        <p:grpSpPr>
          <a:xfrm>
            <a:off x="377999" y="1724570"/>
            <a:ext cx="8391526" cy="4720192"/>
            <a:chOff x="377999" y="1724569"/>
            <a:chExt cx="8391526" cy="26061116"/>
          </a:xfrm>
        </p:grpSpPr>
        <p:cxnSp>
          <p:nvCxnSpPr>
            <p:cNvPr id="11" name="Straight Connector 10"/>
            <p:cNvCxnSpPr/>
            <p:nvPr/>
          </p:nvCxnSpPr>
          <p:spPr>
            <a:xfrm>
              <a:off x="378000" y="1724569"/>
              <a:ext cx="8391525" cy="0"/>
            </a:xfrm>
            <a:prstGeom prst="line">
              <a:avLst/>
            </a:prstGeom>
            <a:ln w="603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377999" y="1742960"/>
              <a:ext cx="8391525" cy="26042725"/>
            </a:xfrm>
            <a:prstGeom prst="rect">
              <a:avLst/>
            </a:prstGeom>
          </p:spPr>
          <p:txBody>
            <a:bodyPr tIns="144000"/>
            <a:lst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GB" b="1" dirty="0" smtClean="0">
                  <a:solidFill>
                    <a:schemeClr val="accent1"/>
                  </a:solidFill>
                </a:rPr>
                <a:t>Hints</a:t>
              </a:r>
            </a:p>
            <a:p>
              <a:pPr marL="171450" indent="-171450">
                <a:buFont typeface="Arial" panose="020B0604020202020204" pitchFamily="34" charset="0"/>
                <a:buChar char="•"/>
              </a:pPr>
              <a:r>
                <a:rPr lang="en-GB" dirty="0" smtClean="0"/>
                <a:t>Half the work is formalizing the problem. </a:t>
              </a:r>
              <a:r>
                <a:rPr lang="en-GB" dirty="0"/>
                <a:t>Y</a:t>
              </a:r>
              <a:r>
                <a:rPr lang="en-GB" dirty="0" smtClean="0"/>
                <a:t>ou will have to make assumptions. Make sure you explain why you made them.</a:t>
              </a:r>
            </a:p>
            <a:p>
              <a:pPr marL="171450" indent="-171450">
                <a:buFont typeface="Arial" panose="020B0604020202020204" pitchFamily="34" charset="0"/>
                <a:buChar char="•"/>
              </a:pPr>
              <a:r>
                <a:rPr lang="en-GB" dirty="0" smtClean="0"/>
                <a:t>You don’t have much time so keep your analysis simple. You will need to discard many of the variables in the various data sets we give you.</a:t>
              </a:r>
            </a:p>
            <a:p>
              <a:pPr marL="171450" indent="-171450">
                <a:buFont typeface="Arial" panose="020B0604020202020204" pitchFamily="34" charset="0"/>
                <a:buChar char="•"/>
              </a:pPr>
              <a:r>
                <a:rPr lang="en-GB" dirty="0" smtClean="0"/>
                <a:t>We are dealing with a serious topic but after all this is just a hackathon. Try to wow us and your competitors with cool visualisations and solid analysis. (Remember however: the recommendation is the final product of your work </a:t>
              </a:r>
              <a:r>
                <a:rPr lang="en-GB" dirty="0" smtClean="0">
                  <a:sym typeface="Wingdings" panose="05000000000000000000" pitchFamily="2" charset="2"/>
                </a:rPr>
                <a:t>)</a:t>
              </a:r>
            </a:p>
            <a:p>
              <a:pPr marL="171450" indent="-171450">
                <a:buFont typeface="Arial" panose="020B0604020202020204" pitchFamily="34" charset="0"/>
                <a:buChar char="•"/>
              </a:pPr>
              <a:endParaRPr lang="en-GB" dirty="0" smtClean="0"/>
            </a:p>
          </p:txBody>
        </p:sp>
      </p:grpSp>
      <p:sp>
        <p:nvSpPr>
          <p:cNvPr id="4" name="Footer Placeholder 3"/>
          <p:cNvSpPr>
            <a:spLocks noGrp="1"/>
          </p:cNvSpPr>
          <p:nvPr>
            <p:ph type="ftr" sz="quarter" idx="14"/>
          </p:nvPr>
        </p:nvSpPr>
        <p:spPr/>
        <p:txBody>
          <a:bodyPr/>
          <a:lstStyle/>
          <a:p>
            <a:r>
              <a:rPr lang="en-GB" smtClean="0"/>
              <a:t>© 2017 Deloitte Consulting AG. Confidential</a:t>
            </a:r>
            <a:endParaRPr lang="en-GB" dirty="0" smtClean="0"/>
          </a:p>
        </p:txBody>
      </p:sp>
    </p:spTree>
    <p:extLst>
      <p:ext uri="{BB962C8B-B14F-4D97-AF65-F5344CB8AC3E}">
        <p14:creationId xmlns:p14="http://schemas.microsoft.com/office/powerpoint/2010/main" val="114245774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smtClean="0">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6400" indent="-176400">
          <a:spcBef>
            <a:spcPts val="0"/>
          </a:spcBef>
          <a:spcAft>
            <a:spcPts val="1000"/>
          </a:spcAft>
          <a:buSzPct val="100000"/>
          <a:buFont typeface="Arial"/>
          <a:buChar char="•"/>
          <a:defRPr sz="1200" noProof="0" dirty="0" err="1" smtClean="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Lst>
  <a:extLst>
    <a:ext uri="{05A4C25C-085E-4340-85A3-A5531E510DB2}">
      <thm15:themeFamily xmlns:thm15="http://schemas.microsoft.com/office/thememl/2012/main" name="Presentation (4-3).potx" id="{81226782-3F4C-4FAE-ACB3-7A350325E9DA}" vid="{E3359E41-2FE4-49EA-92B0-D3F400C55B5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F6277AFB8D4747BBDA2E4EAEE3E66C" ma:contentTypeVersion="" ma:contentTypeDescription="Create a new document." ma:contentTypeScope="" ma:versionID="6f9adfabc3622a74a3e99996921d42ea">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5CD547-8412-457E-80E9-1C6760FB2151}">
  <ds:schemaRefs>
    <ds:schemaRef ds:uri="http://schemas.microsoft.com/sharepoint/v3/contenttype/forms"/>
  </ds:schemaRefs>
</ds:datastoreItem>
</file>

<file path=customXml/itemProps2.xml><?xml version="1.0" encoding="utf-8"?>
<ds:datastoreItem xmlns:ds="http://schemas.openxmlformats.org/officeDocument/2006/customXml" ds:itemID="{997263B1-1DCA-4628-8995-1E90B06BBA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E469448-4FEC-4E35-8F70-7FEBB10D86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 (4-3)</Template>
  <TotalTime>0</TotalTime>
  <Words>1289</Words>
  <Application>Microsoft Office PowerPoint</Application>
  <PresentationFormat>On-screen Show (4:3)</PresentationFormat>
  <Paragraphs>195</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Open Sans</vt:lpstr>
      <vt:lpstr>Verdana</vt:lpstr>
      <vt:lpstr>Wingdings</vt:lpstr>
      <vt:lpstr>Wingdings 2</vt:lpstr>
      <vt:lpstr>Deloitte_UK_Onscreen</vt:lpstr>
      <vt:lpstr>think-cell Slide</vt:lpstr>
      <vt:lpstr>PowerPoint Presentation</vt:lpstr>
      <vt:lpstr>Table of contents</vt:lpstr>
      <vt:lpstr>Situation</vt:lpstr>
      <vt:lpstr>Our NGO</vt:lpstr>
      <vt:lpstr>Funding vaccinations around the world</vt:lpstr>
      <vt:lpstr>Challenge</vt:lpstr>
      <vt:lpstr>Description and deliverables </vt:lpstr>
      <vt:lpstr>Data sources</vt:lpstr>
      <vt:lpstr>Hints</vt:lpstr>
      <vt:lpstr>Presentation</vt:lpstr>
      <vt:lpstr>Tools</vt:lpstr>
      <vt:lpstr>Evaluation</vt:lpstr>
      <vt:lpstr>Logistics</vt:lpstr>
      <vt:lpstr>Teams</vt:lpstr>
      <vt:lpstr>Agenda</vt:lpstr>
      <vt:lpstr>PowerPoint Presentation</vt:lpstr>
    </vt:vector>
  </TitlesOfParts>
  <Company>Deloitte Touche Tohmatsu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Musso, Claire (CH - Zurich)</dc:creator>
  <cp:lastModifiedBy>Coppetti, Carlo (CH - Zurich)</cp:lastModifiedBy>
  <cp:revision>159</cp:revision>
  <dcterms:created xsi:type="dcterms:W3CDTF">2017-03-08T18:21:18Z</dcterms:created>
  <dcterms:modified xsi:type="dcterms:W3CDTF">2017-03-30T06:41:00Z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_TemplateTypeName">
    <vt:lpwstr>powerpoint</vt:lpwstr>
  </property>
  <property fmtid="{D5CDD505-2E9C-101B-9397-08002B2CF9AE}" pid="3" name="SD_DocumentLanguageString">
    <vt:lpwstr>English (United Kingdom)</vt:lpwstr>
  </property>
  <property fmtid="{D5CDD505-2E9C-101B-9397-08002B2CF9AE}" pid="4" name="SD_CtlText_Usersettings_Userprofile">
    <vt:lpwstr>Claire Musso</vt:lpwstr>
  </property>
  <property fmtid="{D5CDD505-2E9C-101B-9397-08002B2CF9AE}" pid="5" name="SD_DocumentLanguage">
    <vt:lpwstr>en-GB</vt:lpwstr>
  </property>
  <property fmtid="{D5CDD505-2E9C-101B-9397-08002B2CF9AE}" pid="6" name="SD_InternalExternal">
    <vt:lpwstr>5</vt:lpwstr>
  </property>
  <property fmtid="{D5CDD505-2E9C-101B-9397-08002B2CF9AE}" pid="7" name="SD_CtlText_Generelt_InternExtern">
    <vt:lpwstr>5</vt:lpwstr>
  </property>
  <property fmtid="{D5CDD505-2E9C-101B-9397-08002B2CF9AE}" pid="8" name="SD_UserprofileName">
    <vt:lpwstr>Claire Musso</vt:lpwstr>
  </property>
  <property fmtid="{D5CDD505-2E9C-101B-9397-08002B2CF9AE}" pid="9" name="SD_OFF_ID">
    <vt:lpwstr>17</vt:lpwstr>
  </property>
  <property fmtid="{D5CDD505-2E9C-101B-9397-08002B2CF9AE}" pid="10" name="CurrentOfficeID">
    <vt:lpwstr>17</vt:lpwstr>
  </property>
  <property fmtid="{D5CDD505-2E9C-101B-9397-08002B2CF9AE}" pid="11" name="SD_OFF_Office">
    <vt:lpwstr>Deloitte Consulting AG</vt:lpwstr>
  </property>
  <property fmtid="{D5CDD505-2E9C-101B-9397-08002B2CF9AE}" pid="12" name="SD_OFF_LegalName">
    <vt:lpwstr>Deloitte Consulting AG</vt:lpwstr>
  </property>
  <property fmtid="{D5CDD505-2E9C-101B-9397-08002B2CF9AE}" pid="13" name="SD_OFF_InternalText_DE">
    <vt:lpwstr>Dies ist ein internes Dokument mit vertraulichen Hinweisen und Richtlinien für Partner und Mitarbeitende von Deloitte Consulting AG. Es darf nicht vervielfältigt oder Dritten zugänglich gemacht werden.
© Deloitte Consulting AG %Date:yyyy%. Alle Rechte vo</vt:lpwstr>
  </property>
  <property fmtid="{D5CDD505-2E9C-101B-9397-08002B2CF9AE}" pid="14" name="SD_OFF_InternalText">
    <vt:lpwstr>This is an internal document which provides confidential advice and guidance to partners and staff of Deloitte Consulting AG. It is not to be copied or made available to any other party. 
© %Date:yyyy% Deloitte Consulting AG. All rights reserved.</vt:lpwstr>
  </property>
  <property fmtid="{D5CDD505-2E9C-101B-9397-08002B2CF9AE}" pid="15" name="SD_OFF_InternalText_FR">
    <vt:lpwstr>This is an internal document which provides confidential advice and guidance to partners and staff of Deloitte Consulting AG. It is not to be copied or made available to any other party. 
© %Date:yyyy% Deloitte Consulting AG. All rights reserved.</vt:lpwstr>
  </property>
  <property fmtid="{D5CDD505-2E9C-101B-9397-08002B2CF9AE}" pid="16" name="SD_OFF_InternalText_IT">
    <vt:lpwstr>This is an internal document which provides confidential advice and guidance to partners and staff of Deloitte Consulting AG. It is not to be copied or made available to any other party. 
© %Date:yyyy% Deloitte Consulting AG. All rights reserved.</vt:lpwstr>
  </property>
  <property fmtid="{D5CDD505-2E9C-101B-9397-08002B2CF9AE}" pid="17" name="SD_OFF_ExternalWord_DE">
    <vt:lpwstr>Deloitte bezieht sich auf Deloitte Touche Tohmatsu Limited ("DTTL"), eine "UK private company limited by guarantee" (eine Gesellschaft mit beschränkter Haftung nach britischem Recht) und ihren Mitgliedsunternehmen, die rechtlich selbständig und unabhängig</vt:lpwstr>
  </property>
  <property fmtid="{D5CDD505-2E9C-101B-9397-08002B2CF9AE}" pid="18" name="SD_OFF_ExternalWord">
    <vt:lpwstr>Deloitte refers to one or more of Deloitte Touche Tohmatsu Limited ("DTTL"), a UK private company limited by guarantee, and its network of member firms, each of which is a legally separate and independent entity. Please see www.deloitte.com/ch/about for a</vt:lpwstr>
  </property>
  <property fmtid="{D5CDD505-2E9C-101B-9397-08002B2CF9AE}" pid="19" name="SD_OFF_ExternalWord_FR">
    <vt:lpwstr>Deloitte refers to one or more of Deloitte Touche Tohmatsu Limited ("DTTL"), a UK private company limited by guarantee, and its network of member firms, each of which is a legally separate and independent entity. Please see www.deloitte.com/ch/about for a</vt:lpwstr>
  </property>
  <property fmtid="{D5CDD505-2E9C-101B-9397-08002B2CF9AE}" pid="20" name="SD_OFF_ExternalWord_IT">
    <vt:lpwstr>Deloitte refers to one or more of Deloitte Touche Tohmatsu Limited ("DTTL"), a UK private company limited by guarantee, and its network of member firms, each of which is a legally separate and independent entity. Please see www.deloitte.com/ch/about for a</vt:lpwstr>
  </property>
  <property fmtid="{D5CDD505-2E9C-101B-9397-08002B2CF9AE}" pid="21" name="SD_OFF_ExternalPowerPoint_DE">
    <vt:lpwstr>Deloitte bezieht sich auf Deloitte Touche Tohmatsu Limited ("DTTL"), eine "UK private company limited by guarantee" (eine Gesellschaft mit beschränkter Haftung nach britischem Recht) und ihren Mitgliedsunternehmen, die rechtlich selbständig und unabhängig</vt:lpwstr>
  </property>
  <property fmtid="{D5CDD505-2E9C-101B-9397-08002B2CF9AE}" pid="22" name="SD_OFF_ExternalPowerPoint">
    <vt:lpwstr>Deloitte refers to one or more of Deloitte Touche Tohmatsu Limited ("DTTL"), a UK private company limited by guarantee, and its network of member firms, each of which is a legally separate and independent entity. Please see www.deloitte.com/ch/about for a</vt:lpwstr>
  </property>
  <property fmtid="{D5CDD505-2E9C-101B-9397-08002B2CF9AE}" pid="23" name="SD_OFF_ExternalPowerPoint_FR">
    <vt:lpwstr>Deloitte refers to one or more of Deloitte Touche Tohmatsu Limited ("DTTL"), a UK private company limited by guarantee, and its network of member firms, each of which is a legally separate and independent entity. Please see www.deloitte.com/ch/about for a</vt:lpwstr>
  </property>
  <property fmtid="{D5CDD505-2E9C-101B-9397-08002B2CF9AE}" pid="24" name="SD_OFF_ExternalPowerPoint_IT">
    <vt:lpwstr>Deloitte refers to one or more of Deloitte Touche Tohmatsu Limited ("DTTL"), a UK private company limited by guarantee, and its network of member firms, each of which is a legally separate and independent entity. Please see www.deloitte.com/ch/about for a</vt:lpwstr>
  </property>
  <property fmtid="{D5CDD505-2E9C-101B-9397-08002B2CF9AE}" pid="25" name="SD_OFF_ExternalReport_DE">
    <vt:lpwstr>Dieses Dokument ist vertraulich und nur zu Ihrer Information hergestellt. Deshalb dürfen Sie ohne unsere schriftliche Einwilligung unseren Namen oder dieses Dokument nicht für andere Zwecke benutzen oder diese in Prospekten oder anderen Dokumenten offenle</vt:lpwstr>
  </property>
  <property fmtid="{D5CDD505-2E9C-101B-9397-08002B2CF9AE}" pid="26" name="SD_OFF_ExternalReport">
    <vt:lpwstr>This document is confidential and prepared solely for your information. Therefore you should not, without our prior written consent, refer to or use our name or this document for any other purpose, disclose them or refer to them in any prospectus or other</vt:lpwstr>
  </property>
  <property fmtid="{D5CDD505-2E9C-101B-9397-08002B2CF9AE}" pid="27" name="SD_OFF_ExternalReport_FR">
    <vt:lpwstr>This document is confidential and prepared solely for your information. Therefore you should not, without our prior written consent, refer to or use our name or this document for any other purpose, disclose them or refer to them in any prospectus or other</vt:lpwstr>
  </property>
  <property fmtid="{D5CDD505-2E9C-101B-9397-08002B2CF9AE}" pid="28" name="SD_OFF_ExternalReport_IT">
    <vt:lpwstr>This document is confidential and prepared solely for your information. Therefore you should not, without our prior written consent, refer to or use our name or this document for any other purpose, disclose them or refer to them in any prospectus or other</vt:lpwstr>
  </property>
  <property fmtid="{D5CDD505-2E9C-101B-9397-08002B2CF9AE}" pid="29" name="SD_OFF_ExternalProposal_DE">
    <vt:lpwstr>Wichtiger Hinweis
Dieses Dokument wurde von Deloitte Consulting AG (gemäss untenstehender Definition) ausgearbeitet und dient ausschliesslich dem Zweck, den Adressaten einen Projektvorschlag zu unterbreiten, damit sie die Kompetenzen von Deloitte Consult</vt:lpwstr>
  </property>
  <property fmtid="{D5CDD505-2E9C-101B-9397-08002B2CF9AE}" pid="30" name="SD_OFF_ExternalProposal">
    <vt:lpwstr>Important notice
This document has been prepared by Deloitte Consulting AG (as defined below) for the sole purpose of providing a proposal to the parties to whom it is addressed in order that they may evaluate the capabilities of Deloitte Consulting AG t</vt:lpwstr>
  </property>
  <property fmtid="{D5CDD505-2E9C-101B-9397-08002B2CF9AE}" pid="31" name="SD_OFF_ExternalProposal_FR">
    <vt:lpwstr>Important notice
This document has been prepared by Deloitte Consulting AG (as defined below) for the sole purpose of providing a proposal to the parties to whom it is addressed in order that they may evaluate the capabilities of Deloitte Consulting AG t</vt:lpwstr>
  </property>
  <property fmtid="{D5CDD505-2E9C-101B-9397-08002B2CF9AE}" pid="32" name="SD_OFF_ExternalProposal_IT">
    <vt:lpwstr>Important notice
This document has been prepared by Deloitte Consulting AG (as defined below) for the sole purpose of providing a proposal to the parties to whom it is addressed in order that they may evaluate the capabilities of Deloitte Consulting AG t</vt:lpwstr>
  </property>
  <property fmtid="{D5CDD505-2E9C-101B-9397-08002B2CF9AE}" pid="33" name="SD_OFF_ExternalProposalException_DE">
    <vt:lpwstr>Wichtiger Hinweis
Dieses Dokument wurde von Deloitte Consulting AG (gemäss untenstehender Definition) ausgearbeitet und dient ausschliesslich dem Zweck, den Adressaten einen Projektvorschlag zu unterbreiten, damit sie die Kompetenzen von Deloitte Consult</vt:lpwstr>
  </property>
  <property fmtid="{D5CDD505-2E9C-101B-9397-08002B2CF9AE}" pid="34" name="SD_OFF_ExternalProposalException">
    <vt:lpwstr>Important notice
This document has been prepared by Deloitte Consulting AG (as defined below) for the sole purpose of providing a proposal to the parties to whom it is addressed in order that they may evaluate the capabilities of Deloitte Consulting AG t</vt:lpwstr>
  </property>
  <property fmtid="{D5CDD505-2E9C-101B-9397-08002B2CF9AE}" pid="35" name="SD_OFF_ExternalProposalException_FR">
    <vt:lpwstr>Important notice
This document has been prepared by Deloitte Consulting AG (as defined below) for the sole purpose of providing a proposal to the parties to whom it is addressed in order that they may evaluate the capabilities of Deloitte Consulting AG t</vt:lpwstr>
  </property>
  <property fmtid="{D5CDD505-2E9C-101B-9397-08002B2CF9AE}" pid="36" name="SD_OFF_ExternalProposalException_IT">
    <vt:lpwstr>Important notice
This document has been prepared by Deloitte Consulting AG (as defined below) for the sole purpose of providing a proposal to the parties to whom it is addressed in order that they may evaluate the capabilities of Deloitte Consulting AG t</vt:lpwstr>
  </property>
  <property fmtid="{D5CDD505-2E9C-101B-9397-08002B2CF9AE}" pid="37" name="SD_OFF_Competencies_DE">
    <vt:lpwstr>Wirtschaftsprüfung. Steuerberatung. Consulting. Financial Advisory.</vt:lpwstr>
  </property>
  <property fmtid="{D5CDD505-2E9C-101B-9397-08002B2CF9AE}" pid="38" name="SD_OFF_Competencies">
    <vt:lpwstr>Audit. Tax. Consulting. Financial Advisory.</vt:lpwstr>
  </property>
  <property fmtid="{D5CDD505-2E9C-101B-9397-08002B2CF9AE}" pid="39" name="SD_OFF_Competencies_FR">
    <vt:lpwstr>Audit. Fiscalité. Conseil. Financial Advisory.</vt:lpwstr>
  </property>
  <property fmtid="{D5CDD505-2E9C-101B-9397-08002B2CF9AE}" pid="40" name="SD_OFF_Competencies_IT">
    <vt:lpwstr>Audit. Tax. Consulting. Financial Advisory.</vt:lpwstr>
  </property>
  <property fmtid="{D5CDD505-2E9C-101B-9397-08002B2CF9AE}" pid="41" name="SD_OFF_WebAddress">
    <vt:lpwstr>www.deloitte.ch</vt:lpwstr>
  </property>
  <property fmtid="{D5CDD505-2E9C-101B-9397-08002B2CF9AE}" pid="42" name="SD_OFF_VATNumber">
    <vt:lpwstr>CHE-106.114.341</vt:lpwstr>
  </property>
  <property fmtid="{D5CDD505-2E9C-101B-9397-08002B2CF9AE}" pid="43" name="SD_OFF_Language">
    <vt:lpwstr/>
  </property>
  <property fmtid="{D5CDD505-2E9C-101B-9397-08002B2CF9AE}" pid="44" name="SD_OFF_Copyright">
    <vt:lpwstr>© %Date:yyyy% Deloitte Consulting AG. All rights reserved.</vt:lpwstr>
  </property>
  <property fmtid="{D5CDD505-2E9C-101B-9397-08002B2CF9AE}" pid="45" name="SD_OFF_Copyright_FR">
    <vt:lpwstr/>
  </property>
  <property fmtid="{D5CDD505-2E9C-101B-9397-08002B2CF9AE}" pid="46" name="SD_OFF_Copyright_IT">
    <vt:lpwstr/>
  </property>
  <property fmtid="{D5CDD505-2E9C-101B-9397-08002B2CF9AE}" pid="47" name="SD_OFF_Copyright_DE">
    <vt:lpwstr>© %Date:yyyy% Deloitte Consulting AG. Alle Rechte vorbehalten.</vt:lpwstr>
  </property>
  <property fmtid="{D5CDD505-2E9C-101B-9397-08002B2CF9AE}" pid="48" name="SD_OFF_LogoName">
    <vt:lpwstr>Logo</vt:lpwstr>
  </property>
  <property fmtid="{D5CDD505-2E9C-101B-9397-08002B2CF9AE}" pid="49" name="SD_OFF_NewsletterLogoName">
    <vt:lpwstr>White_Logo</vt:lpwstr>
  </property>
  <property fmtid="{D5CDD505-2E9C-101B-9397-08002B2CF9AE}" pid="50" name="SD_OFF_ImageDefinition">
    <vt:lpwstr>Standard</vt:lpwstr>
  </property>
  <property fmtid="{D5CDD505-2E9C-101B-9397-08002B2CF9AE}" pid="51" name="SD_OFF_ArtworkDefinition">
    <vt:lpwstr>Standard</vt:lpwstr>
  </property>
  <property fmtid="{D5CDD505-2E9C-101B-9397-08002B2CF9AE}" pid="52" name="SD_OFF_CorporateMessage">
    <vt:lpwstr/>
  </property>
  <property fmtid="{D5CDD505-2E9C-101B-9397-08002B2CF9AE}" pid="53" name="SD_OFF_SocialMedia">
    <vt:lpwstr>CH</vt:lpwstr>
  </property>
  <property fmtid="{D5CDD505-2E9C-101B-9397-08002B2CF9AE}" pid="54" name="SD_OFF_DearBritish">
    <vt:lpwstr>&lt;none&gt;</vt:lpwstr>
  </property>
  <property fmtid="{D5CDD505-2E9C-101B-9397-08002B2CF9AE}" pid="55" name="SD_OFF_DDear">
    <vt:lpwstr>Dear</vt:lpwstr>
  </property>
  <property fmtid="{D5CDD505-2E9C-101B-9397-08002B2CF9AE}" pid="56" name="SD_OFF_DDear_IT">
    <vt:lpwstr>Egregio/Gentile</vt:lpwstr>
  </property>
  <property fmtid="{D5CDD505-2E9C-101B-9397-08002B2CF9AE}" pid="57" name="SD_OFF_DDear_DE">
    <vt:lpwstr>Sehr geehrte/r</vt:lpwstr>
  </property>
  <property fmtid="{D5CDD505-2E9C-101B-9397-08002B2CF9AE}" pid="58" name="SD_OFF_DDear_FR">
    <vt:lpwstr>Cher/Chère</vt:lpwstr>
  </property>
  <property fmtid="{D5CDD505-2E9C-101B-9397-08002B2CF9AE}" pid="59" name="SD_OFF_ExceptionFilter">
    <vt:lpwstr>Special</vt:lpwstr>
  </property>
  <property fmtid="{D5CDD505-2E9C-101B-9397-08002B2CF9AE}" pid="60" name="LastCompletedArtworkDefinition">
    <vt:lpwstr>Standard</vt:lpwstr>
  </property>
  <property fmtid="{D5CDD505-2E9C-101B-9397-08002B2CF9AE}" pid="61" name="SD_OFF_SD_OFF_ID">
    <vt:lpwstr>39</vt:lpwstr>
  </property>
  <property fmtid="{D5CDD505-2E9C-101B-9397-08002B2CF9AE}" pid="62" name="SD_OFF_SD_OFF_Address">
    <vt:lpwstr>Switzerland - Zurich</vt:lpwstr>
  </property>
  <property fmtid="{D5CDD505-2E9C-101B-9397-08002B2CF9AE}" pid="63" name="SD_OFF_SD_OFF_AddressName">
    <vt:lpwstr>General-Guisan-Quai 38
8022 Zurich
Switzerland</vt:lpwstr>
  </property>
  <property fmtid="{D5CDD505-2E9C-101B-9397-08002B2CF9AE}" pid="64" name="SD_OFF_SD_OFF_Country">
    <vt:lpwstr>Switzerland</vt:lpwstr>
  </property>
  <property fmtid="{D5CDD505-2E9C-101B-9397-08002B2CF9AE}" pid="65" name="SD_OFF_SD_OFF_EmailAddressName">
    <vt:lpwstr>General-Guisan-Quai 38,  8022 Zurich, Switzerland</vt:lpwstr>
  </property>
  <property fmtid="{D5CDD505-2E9C-101B-9397-08002B2CF9AE}" pid="66" name="SD_OFF_SD_OFF_Phone">
    <vt:lpwstr>+41 (0)58 279 6000</vt:lpwstr>
  </property>
  <property fmtid="{D5CDD505-2E9C-101B-9397-08002B2CF9AE}" pid="67" name="SD_OFF_SD_OFF_Fax">
    <vt:lpwstr>+41 (0)58 279 6600</vt:lpwstr>
  </property>
  <property fmtid="{D5CDD505-2E9C-101B-9397-08002B2CF9AE}" pid="68" name="SD_USR_Name">
    <vt:lpwstr>Claire Musso</vt:lpwstr>
  </property>
  <property fmtid="{D5CDD505-2E9C-101B-9397-08002B2CF9AE}" pid="69" name="SD_USR_Title">
    <vt:lpwstr/>
  </property>
  <property fmtid="{D5CDD505-2E9C-101B-9397-08002B2CF9AE}" pid="70" name="SD_USR_DirectPhone">
    <vt:lpwstr>+41 58 279 6262</vt:lpwstr>
  </property>
  <property fmtid="{D5CDD505-2E9C-101B-9397-08002B2CF9AE}" pid="71" name="SD_USR_DirectFax">
    <vt:lpwstr/>
  </property>
  <property fmtid="{D5CDD505-2E9C-101B-9397-08002B2CF9AE}" pid="72" name="SD_USR_Mobile">
    <vt:lpwstr>+41 78 611 46 92</vt:lpwstr>
  </property>
  <property fmtid="{D5CDD505-2E9C-101B-9397-08002B2CF9AE}" pid="73" name="SD_USR_Email">
    <vt:lpwstr>cmusso@deloitte.ch</vt:lpwstr>
  </property>
  <property fmtid="{D5CDD505-2E9C-101B-9397-08002B2CF9AE}" pid="74" name="SD_ADR_Address">
    <vt:lpwstr>Switzerland - Zurich</vt:lpwstr>
  </property>
  <property fmtid="{D5CDD505-2E9C-101B-9397-08002B2CF9AE}" pid="75" name="SD_USR_ServiceLine">
    <vt:lpwstr>Consulting</vt:lpwstr>
  </property>
  <property fmtid="{D5CDD505-2E9C-101B-9397-08002B2CF9AE}" pid="76" name="SD_OFF_OfficialName">
    <vt:lpwstr>Deloitte Consulting AG</vt:lpwstr>
  </property>
  <property fmtid="{D5CDD505-2E9C-101B-9397-08002B2CF9AE}" pid="77" name="SD_FLD_DisableMinutedTable">
    <vt:lpwstr>False</vt:lpwstr>
  </property>
  <property fmtid="{D5CDD505-2E9C-101B-9397-08002B2CF9AE}" pid="78" name="SD_USR_TeamFacebook">
    <vt:lpwstr>Please select... (if available)</vt:lpwstr>
  </property>
  <property fmtid="{D5CDD505-2E9C-101B-9397-08002B2CF9AE}" pid="79" name="SD_USR_TeamTwitter">
    <vt:lpwstr>Please select... (if available)</vt:lpwstr>
  </property>
  <property fmtid="{D5CDD505-2E9C-101B-9397-08002B2CF9AE}" pid="80" name="SD_USR_TeamBlogs">
    <vt:lpwstr>Please select... (if available)</vt:lpwstr>
  </property>
  <property fmtid="{D5CDD505-2E9C-101B-9397-08002B2CF9AE}" pid="81" name="SD_USR_TeamOther">
    <vt:lpwstr>Please select... (if available)</vt:lpwstr>
  </property>
  <property fmtid="{D5CDD505-2E9C-101B-9397-08002B2CF9AE}" pid="82" name="SD_USR_PersonalTwitter">
    <vt:lpwstr/>
  </property>
  <property fmtid="{D5CDD505-2E9C-101B-9397-08002B2CF9AE}" pid="83" name="SD_USR_PersonalLinkedIn">
    <vt:lpwstr/>
  </property>
  <property fmtid="{D5CDD505-2E9C-101B-9397-08002B2CF9AE}" pid="84" name="DocumentInfoFinished">
    <vt:lpwstr>True</vt:lpwstr>
  </property>
  <property fmtid="{D5CDD505-2E9C-101B-9397-08002B2CF9AE}" pid="85" name="ContentTypeId">
    <vt:lpwstr>0x0101008DF6277AFB8D4747BBDA2E4EAEE3E66C</vt:lpwstr>
  </property>
</Properties>
</file>