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75463" cy="68754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6" d="100"/>
          <a:sy n="76" d="100"/>
        </p:scale>
        <p:origin x="198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0" u="none" strike="noStrike" kern="1200" spc="0" baseline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r>
              <a:rPr lang="en-US" altLang="zh-CN" sz="1500" baseline="0" dirty="0"/>
              <a:t>prediction performance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spc="0" baseline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Sheet1!$J$1</c:f>
              <c:strCache>
                <c:ptCount val="1"/>
                <c:pt idx="0">
                  <c:v>The best comparison model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-2.803532008830028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734-43CB-9C06-9DA2B8F08A7E}"/>
                </c:ext>
              </c:extLst>
            </c:dLbl>
            <c:dLbl>
              <c:idx val="1"/>
              <c:layout>
                <c:manualLayout>
                  <c:x val="-2.3362766740251039E-3"/>
                  <c:y val="-1.7522075055187637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734-43CB-9C06-9DA2B8F08A7E}"/>
                </c:ext>
              </c:extLst>
            </c:dLbl>
            <c:dLbl>
              <c:idx val="2"/>
              <c:layout>
                <c:manualLayout>
                  <c:x val="-8.5662488467207371E-17"/>
                  <c:y val="-5.2566225165562912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734-43CB-9C06-9DA2B8F08A7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Sheet1!$I$2:$I$4</c:f>
              <c:strCache>
                <c:ptCount val="3"/>
                <c:pt idx="0">
                  <c:v>autoregressive one-step prediction</c:v>
                </c:pt>
                <c:pt idx="1">
                  <c:v>autoregressive multi-step prediction</c:v>
                </c:pt>
                <c:pt idx="2">
                  <c:v>multivariate one-step prediction</c:v>
                </c:pt>
              </c:strCache>
            </c:strRef>
          </c:cat>
          <c:val>
            <c:numRef>
              <c:f>Sheet1!$J$2:$J$4</c:f>
              <c:numCache>
                <c:formatCode>0.000%</c:formatCode>
                <c:ptCount val="3"/>
                <c:pt idx="0">
                  <c:v>9.7300000000000008E-3</c:v>
                </c:pt>
                <c:pt idx="1">
                  <c:v>1.5900000000000001E-2</c:v>
                </c:pt>
                <c:pt idx="2">
                  <c:v>9.0299999999999998E-3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734-43CB-9C06-9DA2B8F08A7E}"/>
            </c:ext>
          </c:extLst>
        </c:ser>
        <c:ser>
          <c:idx val="1"/>
          <c:order val="1"/>
          <c:tx>
            <c:strRef>
              <c:f>Sheet1!$K$1</c:f>
              <c:strCache>
                <c:ptCount val="1"/>
                <c:pt idx="0">
                  <c:v>CBAMs-BiLSTM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2.9067831876820594E-2"/>
                  <c:y val="1.1891385767790263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734-43CB-9C06-9DA2B8F08A7E}"/>
                </c:ext>
              </c:extLst>
            </c:dLbl>
            <c:dLbl>
              <c:idx val="1"/>
              <c:layout>
                <c:manualLayout>
                  <c:x val="2.6425301706200582E-2"/>
                  <c:y val="3.96379525593008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734-43CB-9C06-9DA2B8F08A7E}"/>
                </c:ext>
              </c:extLst>
            </c:dLbl>
            <c:dLbl>
              <c:idx val="2"/>
              <c:layout>
                <c:manualLayout>
                  <c:x val="3.4352892218060663E-2"/>
                  <c:y val="1.1891385767790263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734-43CB-9C06-9DA2B8F08A7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Sheet1!$I$2:$I$4</c:f>
              <c:strCache>
                <c:ptCount val="3"/>
                <c:pt idx="0">
                  <c:v>autoregressive one-step prediction</c:v>
                </c:pt>
                <c:pt idx="1">
                  <c:v>autoregressive multi-step prediction</c:v>
                </c:pt>
                <c:pt idx="2">
                  <c:v>multivariate one-step prediction</c:v>
                </c:pt>
              </c:strCache>
            </c:strRef>
          </c:cat>
          <c:val>
            <c:numRef>
              <c:f>Sheet1!$K$2:$K$4</c:f>
              <c:numCache>
                <c:formatCode>0.000%</c:formatCode>
                <c:ptCount val="3"/>
                <c:pt idx="0">
                  <c:v>9.1599999999999997E-3</c:v>
                </c:pt>
                <c:pt idx="1">
                  <c:v>1.4959999999999999E-2</c:v>
                </c:pt>
                <c:pt idx="2">
                  <c:v>8.43E-3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9734-43CB-9C06-9DA2B8F08A7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46522032"/>
        <c:axId val="1846524912"/>
      </c:barChart>
      <c:catAx>
        <c:axId val="1846522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  <a:tailEnd type="stealth" w="lg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zh-CN"/>
          </a:p>
        </c:txPr>
        <c:crossAx val="1846524912"/>
        <c:crosses val="autoZero"/>
        <c:auto val="1"/>
        <c:lblAlgn val="ctr"/>
        <c:lblOffset val="100"/>
        <c:noMultiLvlLbl val="0"/>
      </c:catAx>
      <c:valAx>
        <c:axId val="1846524912"/>
        <c:scaling>
          <c:orientation val="minMax"/>
          <c:max val="1.7000000000000005E-2"/>
          <c:min val="5.000000000000001E-3"/>
        </c:scaling>
        <c:delete val="0"/>
        <c:axPos val="l"/>
        <c:numFmt formatCode="0.000%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  <a:tailEnd type="stealth" w="lg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zh-CN"/>
          </a:p>
        </c:txPr>
        <c:crossAx val="1846522032"/>
        <c:crosses val="autoZero"/>
        <c:crossBetween val="between"/>
        <c:majorUnit val="5.000000000000001E-3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300" b="1" i="0" baseline="0">
          <a:solidFill>
            <a:schemeClr val="tx1">
              <a:lumMod val="95000"/>
              <a:lumOff val="5000"/>
            </a:schemeClr>
          </a:solidFill>
          <a:latin typeface="Times New Roman" panose="02020603050405020304" pitchFamily="18" charset="0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5660" y="1125221"/>
            <a:ext cx="5844144" cy="2393680"/>
          </a:xfrm>
        </p:spPr>
        <p:txBody>
          <a:bodyPr anchor="b"/>
          <a:lstStyle>
            <a:lvl1pPr algn="ctr">
              <a:defRPr sz="451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9433" y="3611210"/>
            <a:ext cx="5156597" cy="1659978"/>
          </a:xfrm>
        </p:spPr>
        <p:txBody>
          <a:bodyPr/>
          <a:lstStyle>
            <a:lvl1pPr marL="0" indent="0" algn="ctr">
              <a:buNone/>
              <a:defRPr sz="1805"/>
            </a:lvl1pPr>
            <a:lvl2pPr marL="343769" indent="0" algn="ctr">
              <a:buNone/>
              <a:defRPr sz="1504"/>
            </a:lvl2pPr>
            <a:lvl3pPr marL="687537" indent="0" algn="ctr">
              <a:buNone/>
              <a:defRPr sz="1353"/>
            </a:lvl3pPr>
            <a:lvl4pPr marL="1031306" indent="0" algn="ctr">
              <a:buNone/>
              <a:defRPr sz="1203"/>
            </a:lvl4pPr>
            <a:lvl5pPr marL="1375075" indent="0" algn="ctr">
              <a:buNone/>
              <a:defRPr sz="1203"/>
            </a:lvl5pPr>
            <a:lvl6pPr marL="1718843" indent="0" algn="ctr">
              <a:buNone/>
              <a:defRPr sz="1203"/>
            </a:lvl6pPr>
            <a:lvl7pPr marL="2062612" indent="0" algn="ctr">
              <a:buNone/>
              <a:defRPr sz="1203"/>
            </a:lvl7pPr>
            <a:lvl8pPr marL="2406381" indent="0" algn="ctr">
              <a:buNone/>
              <a:defRPr sz="1203"/>
            </a:lvl8pPr>
            <a:lvl9pPr marL="2750149" indent="0" algn="ctr">
              <a:buNone/>
              <a:defRPr sz="120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F3B82-CD25-47F5-92FD-B8D93B7F3B36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A662-A1C4-4D27-8365-591AEA6C8D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162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F3B82-CD25-47F5-92FD-B8D93B7F3B36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A662-A1C4-4D27-8365-591AEA6C8D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918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20253" y="366055"/>
            <a:ext cx="1482522" cy="58266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2688" y="366055"/>
            <a:ext cx="4361622" cy="58266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F3B82-CD25-47F5-92FD-B8D93B7F3B36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A662-A1C4-4D27-8365-591AEA6C8D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363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F3B82-CD25-47F5-92FD-B8D93B7F3B36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A662-A1C4-4D27-8365-591AEA6C8D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315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107" y="1714093"/>
            <a:ext cx="5930087" cy="2860001"/>
          </a:xfrm>
        </p:spPr>
        <p:txBody>
          <a:bodyPr anchor="b"/>
          <a:lstStyle>
            <a:lvl1pPr>
              <a:defRPr sz="451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9107" y="4601151"/>
            <a:ext cx="5930087" cy="1504007"/>
          </a:xfrm>
        </p:spPr>
        <p:txBody>
          <a:bodyPr/>
          <a:lstStyle>
            <a:lvl1pPr marL="0" indent="0">
              <a:buNone/>
              <a:defRPr sz="1805">
                <a:solidFill>
                  <a:schemeClr val="tx1"/>
                </a:solidFill>
              </a:defRPr>
            </a:lvl1pPr>
            <a:lvl2pPr marL="343769" indent="0">
              <a:buNone/>
              <a:defRPr sz="1504">
                <a:solidFill>
                  <a:schemeClr val="tx1">
                    <a:tint val="75000"/>
                  </a:schemeClr>
                </a:solidFill>
              </a:defRPr>
            </a:lvl2pPr>
            <a:lvl3pPr marL="687537" indent="0">
              <a:buNone/>
              <a:defRPr sz="1353">
                <a:solidFill>
                  <a:schemeClr val="tx1">
                    <a:tint val="75000"/>
                  </a:schemeClr>
                </a:solidFill>
              </a:defRPr>
            </a:lvl3pPr>
            <a:lvl4pPr marL="1031306" indent="0">
              <a:buNone/>
              <a:defRPr sz="1203">
                <a:solidFill>
                  <a:schemeClr val="tx1">
                    <a:tint val="75000"/>
                  </a:schemeClr>
                </a:solidFill>
              </a:defRPr>
            </a:lvl4pPr>
            <a:lvl5pPr marL="1375075" indent="0">
              <a:buNone/>
              <a:defRPr sz="1203">
                <a:solidFill>
                  <a:schemeClr val="tx1">
                    <a:tint val="75000"/>
                  </a:schemeClr>
                </a:solidFill>
              </a:defRPr>
            </a:lvl5pPr>
            <a:lvl6pPr marL="1718843" indent="0">
              <a:buNone/>
              <a:defRPr sz="1203">
                <a:solidFill>
                  <a:schemeClr val="tx1">
                    <a:tint val="75000"/>
                  </a:schemeClr>
                </a:solidFill>
              </a:defRPr>
            </a:lvl6pPr>
            <a:lvl7pPr marL="2062612" indent="0">
              <a:buNone/>
              <a:defRPr sz="1203">
                <a:solidFill>
                  <a:schemeClr val="tx1">
                    <a:tint val="75000"/>
                  </a:schemeClr>
                </a:solidFill>
              </a:defRPr>
            </a:lvl7pPr>
            <a:lvl8pPr marL="2406381" indent="0">
              <a:buNone/>
              <a:defRPr sz="1203">
                <a:solidFill>
                  <a:schemeClr val="tx1">
                    <a:tint val="75000"/>
                  </a:schemeClr>
                </a:solidFill>
              </a:defRPr>
            </a:lvl8pPr>
            <a:lvl9pPr marL="2750149" indent="0">
              <a:buNone/>
              <a:defRPr sz="12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F3B82-CD25-47F5-92FD-B8D93B7F3B36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A662-A1C4-4D27-8365-591AEA6C8D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04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2688" y="1830274"/>
            <a:ext cx="2922072" cy="436241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0703" y="1830274"/>
            <a:ext cx="2922072" cy="436241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F3B82-CD25-47F5-92FD-B8D93B7F3B36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A662-A1C4-4D27-8365-591AEA6C8D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718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584" y="366056"/>
            <a:ext cx="5930087" cy="13289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3584" y="1685444"/>
            <a:ext cx="2908643" cy="826010"/>
          </a:xfrm>
        </p:spPr>
        <p:txBody>
          <a:bodyPr anchor="b"/>
          <a:lstStyle>
            <a:lvl1pPr marL="0" indent="0">
              <a:buNone/>
              <a:defRPr sz="1805" b="1"/>
            </a:lvl1pPr>
            <a:lvl2pPr marL="343769" indent="0">
              <a:buNone/>
              <a:defRPr sz="1504" b="1"/>
            </a:lvl2pPr>
            <a:lvl3pPr marL="687537" indent="0">
              <a:buNone/>
              <a:defRPr sz="1353" b="1"/>
            </a:lvl3pPr>
            <a:lvl4pPr marL="1031306" indent="0">
              <a:buNone/>
              <a:defRPr sz="1203" b="1"/>
            </a:lvl4pPr>
            <a:lvl5pPr marL="1375075" indent="0">
              <a:buNone/>
              <a:defRPr sz="1203" b="1"/>
            </a:lvl5pPr>
            <a:lvl6pPr marL="1718843" indent="0">
              <a:buNone/>
              <a:defRPr sz="1203" b="1"/>
            </a:lvl6pPr>
            <a:lvl7pPr marL="2062612" indent="0">
              <a:buNone/>
              <a:defRPr sz="1203" b="1"/>
            </a:lvl7pPr>
            <a:lvl8pPr marL="2406381" indent="0">
              <a:buNone/>
              <a:defRPr sz="1203" b="1"/>
            </a:lvl8pPr>
            <a:lvl9pPr marL="2750149" indent="0">
              <a:buNone/>
              <a:defRPr sz="120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584" y="2511454"/>
            <a:ext cx="2908643" cy="369397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0704" y="1685444"/>
            <a:ext cx="2922967" cy="826010"/>
          </a:xfrm>
        </p:spPr>
        <p:txBody>
          <a:bodyPr anchor="b"/>
          <a:lstStyle>
            <a:lvl1pPr marL="0" indent="0">
              <a:buNone/>
              <a:defRPr sz="1805" b="1"/>
            </a:lvl1pPr>
            <a:lvl2pPr marL="343769" indent="0">
              <a:buNone/>
              <a:defRPr sz="1504" b="1"/>
            </a:lvl2pPr>
            <a:lvl3pPr marL="687537" indent="0">
              <a:buNone/>
              <a:defRPr sz="1353" b="1"/>
            </a:lvl3pPr>
            <a:lvl4pPr marL="1031306" indent="0">
              <a:buNone/>
              <a:defRPr sz="1203" b="1"/>
            </a:lvl4pPr>
            <a:lvl5pPr marL="1375075" indent="0">
              <a:buNone/>
              <a:defRPr sz="1203" b="1"/>
            </a:lvl5pPr>
            <a:lvl6pPr marL="1718843" indent="0">
              <a:buNone/>
              <a:defRPr sz="1203" b="1"/>
            </a:lvl6pPr>
            <a:lvl7pPr marL="2062612" indent="0">
              <a:buNone/>
              <a:defRPr sz="1203" b="1"/>
            </a:lvl7pPr>
            <a:lvl8pPr marL="2406381" indent="0">
              <a:buNone/>
              <a:defRPr sz="1203" b="1"/>
            </a:lvl8pPr>
            <a:lvl9pPr marL="2750149" indent="0">
              <a:buNone/>
              <a:defRPr sz="120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0704" y="2511454"/>
            <a:ext cx="2922967" cy="369397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F3B82-CD25-47F5-92FD-B8D93B7F3B36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A662-A1C4-4D27-8365-591AEA6C8D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522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F3B82-CD25-47F5-92FD-B8D93B7F3B36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A662-A1C4-4D27-8365-591AEA6C8D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56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F3B82-CD25-47F5-92FD-B8D93B7F3B36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A662-A1C4-4D27-8365-591AEA6C8D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34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583" y="458364"/>
            <a:ext cx="2217516" cy="1604275"/>
          </a:xfrm>
        </p:spPr>
        <p:txBody>
          <a:bodyPr anchor="b"/>
          <a:lstStyle>
            <a:lvl1pPr>
              <a:defRPr sz="240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2967" y="989941"/>
            <a:ext cx="3480703" cy="4886035"/>
          </a:xfrm>
        </p:spPr>
        <p:txBody>
          <a:bodyPr/>
          <a:lstStyle>
            <a:lvl1pPr>
              <a:defRPr sz="2406"/>
            </a:lvl1pPr>
            <a:lvl2pPr>
              <a:defRPr sz="2105"/>
            </a:lvl2pPr>
            <a:lvl3pPr>
              <a:defRPr sz="1805"/>
            </a:lvl3pPr>
            <a:lvl4pPr>
              <a:defRPr sz="1504"/>
            </a:lvl4pPr>
            <a:lvl5pPr>
              <a:defRPr sz="1504"/>
            </a:lvl5pPr>
            <a:lvl6pPr>
              <a:defRPr sz="1504"/>
            </a:lvl6pPr>
            <a:lvl7pPr>
              <a:defRPr sz="1504"/>
            </a:lvl7pPr>
            <a:lvl8pPr>
              <a:defRPr sz="1504"/>
            </a:lvl8pPr>
            <a:lvl9pPr>
              <a:defRPr sz="150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583" y="2062639"/>
            <a:ext cx="2217516" cy="3821294"/>
          </a:xfrm>
        </p:spPr>
        <p:txBody>
          <a:bodyPr/>
          <a:lstStyle>
            <a:lvl1pPr marL="0" indent="0">
              <a:buNone/>
              <a:defRPr sz="1203"/>
            </a:lvl1pPr>
            <a:lvl2pPr marL="343769" indent="0">
              <a:buNone/>
              <a:defRPr sz="1053"/>
            </a:lvl2pPr>
            <a:lvl3pPr marL="687537" indent="0">
              <a:buNone/>
              <a:defRPr sz="902"/>
            </a:lvl3pPr>
            <a:lvl4pPr marL="1031306" indent="0">
              <a:buNone/>
              <a:defRPr sz="752"/>
            </a:lvl4pPr>
            <a:lvl5pPr marL="1375075" indent="0">
              <a:buNone/>
              <a:defRPr sz="752"/>
            </a:lvl5pPr>
            <a:lvl6pPr marL="1718843" indent="0">
              <a:buNone/>
              <a:defRPr sz="752"/>
            </a:lvl6pPr>
            <a:lvl7pPr marL="2062612" indent="0">
              <a:buNone/>
              <a:defRPr sz="752"/>
            </a:lvl7pPr>
            <a:lvl8pPr marL="2406381" indent="0">
              <a:buNone/>
              <a:defRPr sz="752"/>
            </a:lvl8pPr>
            <a:lvl9pPr marL="2750149" indent="0">
              <a:buNone/>
              <a:defRPr sz="75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F3B82-CD25-47F5-92FD-B8D93B7F3B36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A662-A1C4-4D27-8365-591AEA6C8D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876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583" y="458364"/>
            <a:ext cx="2217516" cy="1604275"/>
          </a:xfrm>
        </p:spPr>
        <p:txBody>
          <a:bodyPr anchor="b"/>
          <a:lstStyle>
            <a:lvl1pPr>
              <a:defRPr sz="240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22967" y="989941"/>
            <a:ext cx="3480703" cy="4886035"/>
          </a:xfrm>
        </p:spPr>
        <p:txBody>
          <a:bodyPr anchor="t"/>
          <a:lstStyle>
            <a:lvl1pPr marL="0" indent="0">
              <a:buNone/>
              <a:defRPr sz="2406"/>
            </a:lvl1pPr>
            <a:lvl2pPr marL="343769" indent="0">
              <a:buNone/>
              <a:defRPr sz="2105"/>
            </a:lvl2pPr>
            <a:lvl3pPr marL="687537" indent="0">
              <a:buNone/>
              <a:defRPr sz="1805"/>
            </a:lvl3pPr>
            <a:lvl4pPr marL="1031306" indent="0">
              <a:buNone/>
              <a:defRPr sz="1504"/>
            </a:lvl4pPr>
            <a:lvl5pPr marL="1375075" indent="0">
              <a:buNone/>
              <a:defRPr sz="1504"/>
            </a:lvl5pPr>
            <a:lvl6pPr marL="1718843" indent="0">
              <a:buNone/>
              <a:defRPr sz="1504"/>
            </a:lvl6pPr>
            <a:lvl7pPr marL="2062612" indent="0">
              <a:buNone/>
              <a:defRPr sz="1504"/>
            </a:lvl7pPr>
            <a:lvl8pPr marL="2406381" indent="0">
              <a:buNone/>
              <a:defRPr sz="1504"/>
            </a:lvl8pPr>
            <a:lvl9pPr marL="2750149" indent="0">
              <a:buNone/>
              <a:defRPr sz="1504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583" y="2062639"/>
            <a:ext cx="2217516" cy="3821294"/>
          </a:xfrm>
        </p:spPr>
        <p:txBody>
          <a:bodyPr/>
          <a:lstStyle>
            <a:lvl1pPr marL="0" indent="0">
              <a:buNone/>
              <a:defRPr sz="1203"/>
            </a:lvl1pPr>
            <a:lvl2pPr marL="343769" indent="0">
              <a:buNone/>
              <a:defRPr sz="1053"/>
            </a:lvl2pPr>
            <a:lvl3pPr marL="687537" indent="0">
              <a:buNone/>
              <a:defRPr sz="902"/>
            </a:lvl3pPr>
            <a:lvl4pPr marL="1031306" indent="0">
              <a:buNone/>
              <a:defRPr sz="752"/>
            </a:lvl4pPr>
            <a:lvl5pPr marL="1375075" indent="0">
              <a:buNone/>
              <a:defRPr sz="752"/>
            </a:lvl5pPr>
            <a:lvl6pPr marL="1718843" indent="0">
              <a:buNone/>
              <a:defRPr sz="752"/>
            </a:lvl6pPr>
            <a:lvl7pPr marL="2062612" indent="0">
              <a:buNone/>
              <a:defRPr sz="752"/>
            </a:lvl7pPr>
            <a:lvl8pPr marL="2406381" indent="0">
              <a:buNone/>
              <a:defRPr sz="752"/>
            </a:lvl8pPr>
            <a:lvl9pPr marL="2750149" indent="0">
              <a:buNone/>
              <a:defRPr sz="75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F3B82-CD25-47F5-92FD-B8D93B7F3B36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7A662-A1C4-4D27-8365-591AEA6C8D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86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2688" y="366056"/>
            <a:ext cx="5930087" cy="1328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688" y="1830274"/>
            <a:ext cx="5930087" cy="4362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2688" y="6372537"/>
            <a:ext cx="1546979" cy="3660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F3B82-CD25-47F5-92FD-B8D93B7F3B36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7497" y="6372537"/>
            <a:ext cx="2320469" cy="3660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55796" y="6372537"/>
            <a:ext cx="1546979" cy="3660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7A662-A1C4-4D27-8365-591AEA6C8D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17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7537" rtl="0" eaLnBrk="1" latinLnBrk="0" hangingPunct="1">
        <a:lnSpc>
          <a:spcPct val="90000"/>
        </a:lnSpc>
        <a:spcBef>
          <a:spcPct val="0"/>
        </a:spcBef>
        <a:buNone/>
        <a:defRPr sz="330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884" indent="-171884" algn="l" defTabSz="687537" rtl="0" eaLnBrk="1" latinLnBrk="0" hangingPunct="1">
        <a:lnSpc>
          <a:spcPct val="90000"/>
        </a:lnSpc>
        <a:spcBef>
          <a:spcPts val="752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1pPr>
      <a:lvl2pPr marL="515653" indent="-171884" algn="l" defTabSz="687537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2pPr>
      <a:lvl3pPr marL="859422" indent="-171884" algn="l" defTabSz="687537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504" kern="1200">
          <a:solidFill>
            <a:schemeClr val="tx1"/>
          </a:solidFill>
          <a:latin typeface="+mn-lt"/>
          <a:ea typeface="+mn-ea"/>
          <a:cs typeface="+mn-cs"/>
        </a:defRPr>
      </a:lvl3pPr>
      <a:lvl4pPr marL="1203190" indent="-171884" algn="l" defTabSz="687537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3" kern="1200">
          <a:solidFill>
            <a:schemeClr val="tx1"/>
          </a:solidFill>
          <a:latin typeface="+mn-lt"/>
          <a:ea typeface="+mn-ea"/>
          <a:cs typeface="+mn-cs"/>
        </a:defRPr>
      </a:lvl4pPr>
      <a:lvl5pPr marL="1546959" indent="-171884" algn="l" defTabSz="687537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3" kern="1200">
          <a:solidFill>
            <a:schemeClr val="tx1"/>
          </a:solidFill>
          <a:latin typeface="+mn-lt"/>
          <a:ea typeface="+mn-ea"/>
          <a:cs typeface="+mn-cs"/>
        </a:defRPr>
      </a:lvl5pPr>
      <a:lvl6pPr marL="1890728" indent="-171884" algn="l" defTabSz="687537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3" kern="1200">
          <a:solidFill>
            <a:schemeClr val="tx1"/>
          </a:solidFill>
          <a:latin typeface="+mn-lt"/>
          <a:ea typeface="+mn-ea"/>
          <a:cs typeface="+mn-cs"/>
        </a:defRPr>
      </a:lvl6pPr>
      <a:lvl7pPr marL="2234496" indent="-171884" algn="l" defTabSz="687537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3" kern="1200">
          <a:solidFill>
            <a:schemeClr val="tx1"/>
          </a:solidFill>
          <a:latin typeface="+mn-lt"/>
          <a:ea typeface="+mn-ea"/>
          <a:cs typeface="+mn-cs"/>
        </a:defRPr>
      </a:lvl7pPr>
      <a:lvl8pPr marL="2578265" indent="-171884" algn="l" defTabSz="687537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3" kern="1200">
          <a:solidFill>
            <a:schemeClr val="tx1"/>
          </a:solidFill>
          <a:latin typeface="+mn-lt"/>
          <a:ea typeface="+mn-ea"/>
          <a:cs typeface="+mn-cs"/>
        </a:defRPr>
      </a:lvl8pPr>
      <a:lvl9pPr marL="2922034" indent="-171884" algn="l" defTabSz="687537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7537" rtl="0" eaLnBrk="1" latinLnBrk="0" hangingPunct="1">
        <a:defRPr sz="1353" kern="1200">
          <a:solidFill>
            <a:schemeClr val="tx1"/>
          </a:solidFill>
          <a:latin typeface="+mn-lt"/>
          <a:ea typeface="+mn-ea"/>
          <a:cs typeface="+mn-cs"/>
        </a:defRPr>
      </a:lvl1pPr>
      <a:lvl2pPr marL="343769" algn="l" defTabSz="687537" rtl="0" eaLnBrk="1" latinLnBrk="0" hangingPunct="1">
        <a:defRPr sz="1353" kern="1200">
          <a:solidFill>
            <a:schemeClr val="tx1"/>
          </a:solidFill>
          <a:latin typeface="+mn-lt"/>
          <a:ea typeface="+mn-ea"/>
          <a:cs typeface="+mn-cs"/>
        </a:defRPr>
      </a:lvl2pPr>
      <a:lvl3pPr marL="687537" algn="l" defTabSz="687537" rtl="0" eaLnBrk="1" latinLnBrk="0" hangingPunct="1">
        <a:defRPr sz="1353" kern="1200">
          <a:solidFill>
            <a:schemeClr val="tx1"/>
          </a:solidFill>
          <a:latin typeface="+mn-lt"/>
          <a:ea typeface="+mn-ea"/>
          <a:cs typeface="+mn-cs"/>
        </a:defRPr>
      </a:lvl3pPr>
      <a:lvl4pPr marL="1031306" algn="l" defTabSz="687537" rtl="0" eaLnBrk="1" latinLnBrk="0" hangingPunct="1">
        <a:defRPr sz="1353" kern="1200">
          <a:solidFill>
            <a:schemeClr val="tx1"/>
          </a:solidFill>
          <a:latin typeface="+mn-lt"/>
          <a:ea typeface="+mn-ea"/>
          <a:cs typeface="+mn-cs"/>
        </a:defRPr>
      </a:lvl4pPr>
      <a:lvl5pPr marL="1375075" algn="l" defTabSz="687537" rtl="0" eaLnBrk="1" latinLnBrk="0" hangingPunct="1">
        <a:defRPr sz="1353" kern="1200">
          <a:solidFill>
            <a:schemeClr val="tx1"/>
          </a:solidFill>
          <a:latin typeface="+mn-lt"/>
          <a:ea typeface="+mn-ea"/>
          <a:cs typeface="+mn-cs"/>
        </a:defRPr>
      </a:lvl5pPr>
      <a:lvl6pPr marL="1718843" algn="l" defTabSz="687537" rtl="0" eaLnBrk="1" latinLnBrk="0" hangingPunct="1">
        <a:defRPr sz="1353" kern="1200">
          <a:solidFill>
            <a:schemeClr val="tx1"/>
          </a:solidFill>
          <a:latin typeface="+mn-lt"/>
          <a:ea typeface="+mn-ea"/>
          <a:cs typeface="+mn-cs"/>
        </a:defRPr>
      </a:lvl6pPr>
      <a:lvl7pPr marL="2062612" algn="l" defTabSz="687537" rtl="0" eaLnBrk="1" latinLnBrk="0" hangingPunct="1">
        <a:defRPr sz="1353" kern="1200">
          <a:solidFill>
            <a:schemeClr val="tx1"/>
          </a:solidFill>
          <a:latin typeface="+mn-lt"/>
          <a:ea typeface="+mn-ea"/>
          <a:cs typeface="+mn-cs"/>
        </a:defRPr>
      </a:lvl7pPr>
      <a:lvl8pPr marL="2406381" algn="l" defTabSz="687537" rtl="0" eaLnBrk="1" latinLnBrk="0" hangingPunct="1">
        <a:defRPr sz="1353" kern="1200">
          <a:solidFill>
            <a:schemeClr val="tx1"/>
          </a:solidFill>
          <a:latin typeface="+mn-lt"/>
          <a:ea typeface="+mn-ea"/>
          <a:cs typeface="+mn-cs"/>
        </a:defRPr>
      </a:lvl8pPr>
      <a:lvl9pPr marL="2750149" algn="l" defTabSz="687537" rtl="0" eaLnBrk="1" latinLnBrk="0" hangingPunct="1">
        <a:defRPr sz="13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B883C5B3-D914-B373-C3E4-DD81B69255E0}"/>
              </a:ext>
            </a:extLst>
          </p:cNvPr>
          <p:cNvGrpSpPr/>
          <p:nvPr/>
        </p:nvGrpSpPr>
        <p:grpSpPr>
          <a:xfrm>
            <a:off x="11920" y="20954"/>
            <a:ext cx="6840000" cy="6840000"/>
            <a:chOff x="3701501" y="96626"/>
            <a:chExt cx="6840000" cy="6840000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04E308F8-F1EC-7285-3647-813808DFD185}"/>
                </a:ext>
              </a:extLst>
            </p:cNvPr>
            <p:cNvGrpSpPr/>
            <p:nvPr/>
          </p:nvGrpSpPr>
          <p:grpSpPr>
            <a:xfrm>
              <a:off x="5465083" y="2365156"/>
              <a:ext cx="4990563" cy="4451216"/>
              <a:chOff x="5465083" y="764957"/>
              <a:chExt cx="4990563" cy="4451216"/>
            </a:xfrm>
          </p:grpSpPr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id="{AB340468-6513-97A8-C60C-5501CA46C061}"/>
                  </a:ext>
                </a:extLst>
              </p:cNvPr>
              <p:cNvGrpSpPr/>
              <p:nvPr/>
            </p:nvGrpSpPr>
            <p:grpSpPr>
              <a:xfrm>
                <a:off x="5539494" y="764957"/>
                <a:ext cx="4806000" cy="3804165"/>
                <a:chOff x="2032000" y="719666"/>
                <a:chExt cx="4806000" cy="3804165"/>
              </a:xfrm>
            </p:grpSpPr>
            <p:graphicFrame>
              <p:nvGraphicFramePr>
                <p:cNvPr id="34" name="图表 33">
                  <a:extLst>
                    <a:ext uri="{FF2B5EF4-FFF2-40B4-BE49-F238E27FC236}">
                      <a16:creationId xmlns:a16="http://schemas.microsoft.com/office/drawing/2014/main" id="{4E0B93E5-8589-133B-A7FD-99FA54D7634C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4287603616"/>
                    </p:ext>
                  </p:extLst>
                </p:nvPr>
              </p:nvGraphicFramePr>
              <p:xfrm>
                <a:off x="2032000" y="719666"/>
                <a:ext cx="4806000" cy="3204000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2"/>
                </a:graphicData>
              </a:graphic>
            </p:graphicFrame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B9D8BC34-5376-C7AD-08B8-0E0907CC43CA}"/>
                    </a:ext>
                  </a:extLst>
                </p:cNvPr>
                <p:cNvSpPr txBox="1"/>
                <p:nvPr/>
              </p:nvSpPr>
              <p:spPr>
                <a:xfrm>
                  <a:off x="2266688" y="927279"/>
                  <a:ext cx="856445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3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MAPE</a:t>
                  </a:r>
                  <a:endParaRPr lang="zh-CN" altLang="en-US" sz="13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6" name="组合 35">
                  <a:extLst>
                    <a:ext uri="{FF2B5EF4-FFF2-40B4-BE49-F238E27FC236}">
                      <a16:creationId xmlns:a16="http://schemas.microsoft.com/office/drawing/2014/main" id="{AB876E46-9988-2D7B-D3D3-E2A336CF3FD6}"/>
                    </a:ext>
                  </a:extLst>
                </p:cNvPr>
                <p:cNvGrpSpPr/>
                <p:nvPr/>
              </p:nvGrpSpPr>
              <p:grpSpPr>
                <a:xfrm>
                  <a:off x="3436592" y="3923666"/>
                  <a:ext cx="2710564" cy="600165"/>
                  <a:chOff x="4009692" y="3923666"/>
                  <a:chExt cx="2710564" cy="600165"/>
                </a:xfrm>
              </p:grpSpPr>
              <p:sp>
                <p:nvSpPr>
                  <p:cNvPr id="37" name="文本框 36">
                    <a:extLst>
                      <a:ext uri="{FF2B5EF4-FFF2-40B4-BE49-F238E27FC236}">
                        <a16:creationId xmlns:a16="http://schemas.microsoft.com/office/drawing/2014/main" id="{551A2586-7DD5-8C17-E783-B1DBC522A329}"/>
                      </a:ext>
                    </a:extLst>
                  </p:cNvPr>
                  <p:cNvSpPr txBox="1"/>
                  <p:nvPr/>
                </p:nvSpPr>
                <p:spPr>
                  <a:xfrm>
                    <a:off x="4206700" y="3923666"/>
                    <a:ext cx="2513556" cy="29238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3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The best comparison model</a:t>
                    </a:r>
                    <a:endParaRPr lang="zh-CN" altLang="en-US" sz="13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8" name="文本框 37">
                    <a:extLst>
                      <a:ext uri="{FF2B5EF4-FFF2-40B4-BE49-F238E27FC236}">
                        <a16:creationId xmlns:a16="http://schemas.microsoft.com/office/drawing/2014/main" id="{A1BD7D54-72B1-0D42-6C0A-DEE74D633382}"/>
                      </a:ext>
                    </a:extLst>
                  </p:cNvPr>
                  <p:cNvSpPr txBox="1"/>
                  <p:nvPr/>
                </p:nvSpPr>
                <p:spPr>
                  <a:xfrm>
                    <a:off x="4563385" y="4231443"/>
                    <a:ext cx="1586281" cy="29238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3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CBAMs-</a:t>
                    </a:r>
                    <a:r>
                      <a:rPr lang="en-US" altLang="zh-CN" sz="1300" b="1" dirty="0" err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BiLSTM</a:t>
                    </a:r>
                    <a:endParaRPr lang="zh-CN" altLang="en-US" sz="13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9" name="矩形 38">
                    <a:extLst>
                      <a:ext uri="{FF2B5EF4-FFF2-40B4-BE49-F238E27FC236}">
                        <a16:creationId xmlns:a16="http://schemas.microsoft.com/office/drawing/2014/main" id="{100DB42A-1E6D-B611-4B5E-02BC6625B9D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11834" y="4000129"/>
                    <a:ext cx="180000" cy="1800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0" name="矩形 39">
                    <a:extLst>
                      <a:ext uri="{FF2B5EF4-FFF2-40B4-BE49-F238E27FC236}">
                        <a16:creationId xmlns:a16="http://schemas.microsoft.com/office/drawing/2014/main" id="{4726B9D7-5008-6928-2E57-82AF9455AA0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09692" y="4307073"/>
                    <a:ext cx="180000" cy="1800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32" name="矩形: 圆角 31">
                <a:extLst>
                  <a:ext uri="{FF2B5EF4-FFF2-40B4-BE49-F238E27FC236}">
                    <a16:creationId xmlns:a16="http://schemas.microsoft.com/office/drawing/2014/main" id="{62E2D27C-A5EA-2878-E3A6-89DC5F7B540E}"/>
                  </a:ext>
                </a:extLst>
              </p:cNvPr>
              <p:cNvSpPr/>
              <p:nvPr/>
            </p:nvSpPr>
            <p:spPr>
              <a:xfrm>
                <a:off x="5465083" y="764957"/>
                <a:ext cx="4990563" cy="44512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40BBF60D-DF21-3062-B618-F835A1656FC7}"/>
                  </a:ext>
                </a:extLst>
              </p:cNvPr>
              <p:cNvSpPr txBox="1"/>
              <p:nvPr/>
            </p:nvSpPr>
            <p:spPr>
              <a:xfrm>
                <a:off x="6312506" y="4572231"/>
                <a:ext cx="3356556" cy="46166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lgDash"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Noting: </a:t>
                </a:r>
                <a:r>
                  <a:rPr lang="zh-CN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smaller MAPE indicates better prediction performance of the corresponding model</a:t>
                </a:r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782931C5-BE37-DC4B-DE2F-6E470A31F5CA}"/>
                </a:ext>
              </a:extLst>
            </p:cNvPr>
            <p:cNvGrpSpPr/>
            <p:nvPr/>
          </p:nvGrpSpPr>
          <p:grpSpPr>
            <a:xfrm>
              <a:off x="3785524" y="3211674"/>
              <a:ext cx="1512000" cy="3032880"/>
              <a:chOff x="3569991" y="3211674"/>
              <a:chExt cx="1512000" cy="3032880"/>
            </a:xfrm>
          </p:grpSpPr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96885A63-C193-88C4-7EB4-C1450F425960}"/>
                  </a:ext>
                </a:extLst>
              </p:cNvPr>
              <p:cNvGrpSpPr/>
              <p:nvPr/>
            </p:nvGrpSpPr>
            <p:grpSpPr>
              <a:xfrm>
                <a:off x="3569991" y="3814343"/>
                <a:ext cx="1512000" cy="2430211"/>
                <a:chOff x="2106962" y="1730828"/>
                <a:chExt cx="1512000" cy="2430211"/>
              </a:xfrm>
            </p:grpSpPr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53E96A37-4658-00A6-2EED-11168D57532E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238715" y="3736958"/>
                  <a:ext cx="1260000" cy="3600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300" b="1" kern="100" dirty="0"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等线" panose="02010600030101010101" pitchFamily="2" charset="-122"/>
                    </a:rPr>
                    <a:t>CNN-</a:t>
                  </a:r>
                  <a:r>
                    <a:rPr lang="en-US" altLang="zh-CN" sz="1300" b="1" kern="100" dirty="0" err="1"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等线" panose="02010600030101010101" pitchFamily="2" charset="-122"/>
                    </a:rPr>
                    <a:t>BiLSTM</a:t>
                  </a:r>
                  <a:endParaRPr lang="zh-CN" altLang="en-US" sz="13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B1CA7E89-5871-9ADB-E663-62E010F5DF54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238715" y="3272612"/>
                  <a:ext cx="1260000" cy="3600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300" b="1" kern="100" dirty="0"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等线" panose="02010600030101010101" pitchFamily="2" charset="-122"/>
                    </a:rPr>
                    <a:t>CNN-LSTM</a:t>
                  </a:r>
                  <a:endParaRPr lang="zh-CN" altLang="en-US" sz="13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A74976CC-E91B-478F-B7A5-4FE78DF3E5CF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238715" y="2795204"/>
                  <a:ext cx="1260000" cy="3600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300" b="1" kern="100" dirty="0" err="1"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等线" panose="02010600030101010101" pitchFamily="2" charset="-122"/>
                    </a:rPr>
                    <a:t>BiLSTM</a:t>
                  </a:r>
                  <a:endParaRPr lang="zh-CN" altLang="en-US" sz="13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F54D3B3B-4F68-E13C-C7FD-EFB3F5B8E406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238715" y="2329460"/>
                  <a:ext cx="1260000" cy="3600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300" b="1" kern="100" dirty="0"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等线" panose="02010600030101010101" pitchFamily="2" charset="-122"/>
                    </a:rPr>
                    <a:t>LSTM</a:t>
                  </a:r>
                  <a:endParaRPr lang="zh-CN" altLang="en-US" sz="13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1186BCD2-B124-F593-0C0F-CFB07A059FDF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238715" y="1844122"/>
                  <a:ext cx="1260000" cy="3600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300" b="1" kern="100" dirty="0"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等线" panose="02010600030101010101" pitchFamily="2" charset="-122"/>
                    </a:rPr>
                    <a:t>CNN</a:t>
                  </a:r>
                  <a:endParaRPr lang="zh-CN" altLang="en-US" sz="13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矩形: 圆角 29">
                  <a:extLst>
                    <a:ext uri="{FF2B5EF4-FFF2-40B4-BE49-F238E27FC236}">
                      <a16:creationId xmlns:a16="http://schemas.microsoft.com/office/drawing/2014/main" id="{465F828C-A673-AC54-9B04-F751B20C962F}"/>
                    </a:ext>
                  </a:extLst>
                </p:cNvPr>
                <p:cNvSpPr/>
                <p:nvPr/>
              </p:nvSpPr>
              <p:spPr>
                <a:xfrm>
                  <a:off x="2106962" y="1730828"/>
                  <a:ext cx="1512000" cy="2430211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AAA3CF95-E322-5146-2D95-03FBF567DDA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690049" y="3211674"/>
                <a:ext cx="1260000" cy="360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300" b="1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</a:rPr>
                  <a:t>Comparison models</a:t>
                </a:r>
                <a:endParaRPr lang="zh-CN" altLang="en-US" sz="13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C9D5DD96-ECBD-142A-16DF-D62A1365652A}"/>
                </a:ext>
              </a:extLst>
            </p:cNvPr>
            <p:cNvGrpSpPr/>
            <p:nvPr/>
          </p:nvGrpSpPr>
          <p:grpSpPr>
            <a:xfrm>
              <a:off x="7001695" y="248189"/>
              <a:ext cx="1946346" cy="1835331"/>
              <a:chOff x="7060474" y="163286"/>
              <a:chExt cx="1946346" cy="1835331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9978F79F-EA0D-3AF0-7296-872AEC2056A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302117" y="759870"/>
                <a:ext cx="1440000" cy="360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300" b="1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CBAMs-</a:t>
                </a:r>
                <a:r>
                  <a:rPr lang="en-US" altLang="zh-CN" sz="1300" b="1" kern="1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BiLSTM</a:t>
                </a:r>
                <a:endParaRPr lang="zh-CN" altLang="en-US" sz="13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B9BBEED-6201-79E4-D8A9-CC97574EF26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219547" y="282132"/>
                <a:ext cx="1620000" cy="432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300" b="1" kern="1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The count of CABM is a hyperparameter</a:t>
                </a:r>
                <a:endParaRPr lang="zh-CN" altLang="en-US" sz="13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88C7FF38-D5D7-52D2-039E-4B790D9C4B1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799742" y="1186725"/>
                <a:ext cx="432000" cy="288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3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VS</a:t>
                </a:r>
                <a:endParaRPr lang="zh-CN" altLang="en-US" sz="13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02B971B3-70F7-F072-EC52-AF6BC49E302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392273" y="1554464"/>
                <a:ext cx="1260000" cy="360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300" b="1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</a:rPr>
                  <a:t>Comparison models</a:t>
                </a:r>
                <a:endParaRPr lang="zh-CN" altLang="en-US" sz="13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矩形: 圆角 21">
                <a:extLst>
                  <a:ext uri="{FF2B5EF4-FFF2-40B4-BE49-F238E27FC236}">
                    <a16:creationId xmlns:a16="http://schemas.microsoft.com/office/drawing/2014/main" id="{009025D9-4B59-C460-7E80-53DD43B1AF1D}"/>
                  </a:ext>
                </a:extLst>
              </p:cNvPr>
              <p:cNvSpPr/>
              <p:nvPr/>
            </p:nvSpPr>
            <p:spPr>
              <a:xfrm>
                <a:off x="7060474" y="163286"/>
                <a:ext cx="1946346" cy="18353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AB90E58A-4E5D-2AE5-3D96-93B02E0E179A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>
              <a:off x="5226070" y="1165855"/>
              <a:ext cx="1775625" cy="1889763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5372D56C-3859-35E5-F2C0-4CFD80980FBB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>
              <a:off x="8948041" y="1165855"/>
              <a:ext cx="1582016" cy="1699302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9F8B29FE-33DE-93E6-C448-DFB79B4F8A54}"/>
                </a:ext>
              </a:extLst>
            </p:cNvPr>
            <p:cNvGrpSpPr/>
            <p:nvPr/>
          </p:nvGrpSpPr>
          <p:grpSpPr>
            <a:xfrm>
              <a:off x="3824710" y="274316"/>
              <a:ext cx="1630389" cy="2259875"/>
              <a:chOff x="3569991" y="418011"/>
              <a:chExt cx="1630389" cy="2259875"/>
            </a:xfrm>
          </p:grpSpPr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EF985972-6B7C-F2F4-F806-758F65E71C5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848485" y="1825765"/>
                <a:ext cx="1080000" cy="79200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Stock index prediction</a:t>
                </a:r>
                <a:endParaRPr lang="zh-CN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72432A7A-E20F-3084-8DEB-3903A02D2E6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672835" y="546513"/>
                <a:ext cx="1440000" cy="360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300" b="1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</a:rPr>
                  <a:t>Proposed model</a:t>
                </a:r>
                <a:endParaRPr lang="zh-CN" altLang="en-US" sz="13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4B76D735-FBAB-491B-B601-1EE0F9D8B39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668485" y="934036"/>
                <a:ext cx="1440000" cy="360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300" b="1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CBAMs-</a:t>
                </a:r>
                <a:r>
                  <a:rPr lang="en-US" altLang="zh-CN" sz="1300" b="1" kern="100" dirty="0" err="1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等线" panose="02010600030101010101" pitchFamily="2" charset="-122"/>
                  </a:rPr>
                  <a:t>BiLSTM</a:t>
                </a:r>
                <a:endParaRPr lang="zh-CN" altLang="en-US" sz="13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箭头: 下 15">
                <a:extLst>
                  <a:ext uri="{FF2B5EF4-FFF2-40B4-BE49-F238E27FC236}">
                    <a16:creationId xmlns:a16="http://schemas.microsoft.com/office/drawing/2014/main" id="{1BB659A8-8630-3BA8-2473-4A52939290D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72485" y="1343628"/>
                <a:ext cx="432000" cy="43200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: 圆角 16">
                <a:extLst>
                  <a:ext uri="{FF2B5EF4-FFF2-40B4-BE49-F238E27FC236}">
                    <a16:creationId xmlns:a16="http://schemas.microsoft.com/office/drawing/2014/main" id="{C3A181B6-5047-0570-114B-23B2BEC8B78A}"/>
                  </a:ext>
                </a:extLst>
              </p:cNvPr>
              <p:cNvSpPr/>
              <p:nvPr/>
            </p:nvSpPr>
            <p:spPr>
              <a:xfrm>
                <a:off x="3569991" y="418011"/>
                <a:ext cx="1630389" cy="225987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" name="箭头: 右 10">
              <a:extLst>
                <a:ext uri="{FF2B5EF4-FFF2-40B4-BE49-F238E27FC236}">
                  <a16:creationId xmlns:a16="http://schemas.microsoft.com/office/drawing/2014/main" id="{1C7A5EA0-F69C-4F54-840A-106D1B6C7A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6020" y="1165857"/>
              <a:ext cx="540000" cy="540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D75F1BF-F585-61DD-4933-E185D5836D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1501" y="96626"/>
              <a:ext cx="6840000" cy="684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60588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</TotalTime>
  <Words>51</Words>
  <Application>Microsoft Office PowerPoint</Application>
  <PresentationFormat>自定义</PresentationFormat>
  <Paragraphs>24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cui ch</dc:creator>
  <cp:lastModifiedBy>cui ch</cp:lastModifiedBy>
  <cp:revision>1</cp:revision>
  <dcterms:created xsi:type="dcterms:W3CDTF">2023-06-01T15:04:08Z</dcterms:created>
  <dcterms:modified xsi:type="dcterms:W3CDTF">2023-06-01T15:05:34Z</dcterms:modified>
</cp:coreProperties>
</file>