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Ubuntu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g0G2qlp45+RzEbRAQ0OG/qOgC1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Ubuntu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Ubuntu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Ubuntu-boldItalic.fntdata"/><Relationship Id="rId30" Type="http://schemas.openxmlformats.org/officeDocument/2006/relationships/font" Target="fonts/Ubuntu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420bde6c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420bde6c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420bde6c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420bde6c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420bde6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420bde6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420bde6c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420bde6c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420bde6c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420bde6c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420bde6c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420bde6c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2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25.jpg"/><Relationship Id="rId5" Type="http://schemas.openxmlformats.org/officeDocument/2006/relationships/image" Target="../media/image2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5.jpg"/><Relationship Id="rId5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8.jpg"/><Relationship Id="rId5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0.jpg"/><Relationship Id="rId5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1850" y="1821600"/>
            <a:ext cx="1500300" cy="15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00" y="221425"/>
            <a:ext cx="1372850" cy="64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2100" y="1201175"/>
            <a:ext cx="6299450" cy="359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0"/>
          <p:cNvSpPr txBox="1"/>
          <p:nvPr/>
        </p:nvSpPr>
        <p:spPr>
          <a:xfrm>
            <a:off x="2646650" y="412175"/>
            <a:ext cx="61623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AdaBoost se puede usar desde la librería ScikitLearn. Y estos son los parámetros más importantes a tomar en cuenta.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00" y="221425"/>
            <a:ext cx="1372850" cy="6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1"/>
          <p:cNvSpPr txBox="1"/>
          <p:nvPr/>
        </p:nvSpPr>
        <p:spPr>
          <a:xfrm>
            <a:off x="312400" y="944968"/>
            <a:ext cx="5516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PE" sz="2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Gradient Boosting</a:t>
            </a:r>
            <a:endParaRPr b="1" i="0" sz="24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1"/>
          <p:cNvSpPr txBox="1"/>
          <p:nvPr/>
        </p:nvSpPr>
        <p:spPr>
          <a:xfrm>
            <a:off x="250425" y="1307675"/>
            <a:ext cx="3718200" cy="3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s-PE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 igual que AdaBoost, este tipo de modelos se basan en un proceso iterativo que aprende de los errores. Pero, </a:t>
            </a:r>
            <a:r>
              <a:rPr b="1" i="0" lang="es-PE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sobre cada iteración, toma en cuenta los errores</a:t>
            </a:r>
            <a:r>
              <a:rPr b="0" i="0" lang="es-PE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su y_train y crea un nuevo modelo en base a este para corregirlos.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s-PE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Luego de haber creado los n modelos (que dependen de las iteraciones) hace un ensamblado de todos estos y comienza a predecir.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</a:pPr>
            <a:r>
              <a:rPr b="0" i="0" lang="es-P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b="1" i="0" lang="es-P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diferencia con AdaBoost</a:t>
            </a:r>
            <a:r>
              <a:rPr b="0" i="0" lang="es-P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esque este modelo tiene más especificaciones matemáticas  (un loss function) y, por ende, es más flexible.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7306" y="-7175"/>
            <a:ext cx="491639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00" y="221425"/>
            <a:ext cx="1372850" cy="6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2"/>
          <p:cNvSpPr txBox="1"/>
          <p:nvPr/>
        </p:nvSpPr>
        <p:spPr>
          <a:xfrm>
            <a:off x="2529300" y="221425"/>
            <a:ext cx="64641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E" sz="2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XGBoost (Extreme Gradient Boosting)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2"/>
          <p:cNvSpPr txBox="1"/>
          <p:nvPr/>
        </p:nvSpPr>
        <p:spPr>
          <a:xfrm>
            <a:off x="971550" y="3767775"/>
            <a:ext cx="720090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PE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 ensamblado hecho en base a árboles de decisión y aparte, usa Gradient Boosting para corregir los errores de cada árbol. Es el algoritmo por excelencia de la data tabular.</a:t>
            </a:r>
            <a:endParaRPr b="0" i="0" sz="17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0025" y="1023050"/>
            <a:ext cx="469582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g8420bde6c9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00" y="221425"/>
            <a:ext cx="1372850" cy="6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8420bde6c9_0_38"/>
          <p:cNvSpPr txBox="1"/>
          <p:nvPr/>
        </p:nvSpPr>
        <p:spPr>
          <a:xfrm>
            <a:off x="2529300" y="221425"/>
            <a:ext cx="64641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E" sz="2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XGBoost (Extreme Gradient Boosting)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8420bde6c9_0_38"/>
          <p:cNvSpPr txBox="1"/>
          <p:nvPr/>
        </p:nvSpPr>
        <p:spPr>
          <a:xfrm>
            <a:off x="637100" y="1236150"/>
            <a:ext cx="7573200" cy="3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PE" sz="1800"/>
              <a:t>Gradient boosting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PE" sz="1800"/>
              <a:t>Regularization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PE" sz="1800"/>
              <a:t>Un tipo único de árbol de regresión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PE" sz="1800"/>
              <a:t>Algoritmo de aproximaxión greedy.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PE" sz="1800"/>
              <a:t>Distribuye los pesos por quantiles.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PE" sz="1800"/>
              <a:t>Busca dispersión en los datos para cortar criterios.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PE" sz="1800"/>
              <a:t>Aprende de forma paralela.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PE" sz="1800"/>
              <a:t>Acceso eficiente de la memoria Cache.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PE" sz="1800"/>
              <a:t>Tiene un procesamiento en bloques computacionalmente innovador.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PE" sz="1800"/>
              <a:t>Su importancia de variables está basada en Kullback Leibler.</a:t>
            </a:r>
            <a:endParaRPr sz="1800"/>
          </a:p>
        </p:txBody>
      </p:sp>
      <p:pic>
        <p:nvPicPr>
          <p:cNvPr id="153" name="Google Shape;153;g8420bde6c9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6825" y="944525"/>
            <a:ext cx="2843555" cy="155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00" y="221425"/>
            <a:ext cx="1372850" cy="6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3"/>
          <p:cNvSpPr txBox="1"/>
          <p:nvPr/>
        </p:nvSpPr>
        <p:spPr>
          <a:xfrm>
            <a:off x="958800" y="968775"/>
            <a:ext cx="7540500" cy="3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P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Ventajas</a:t>
            </a:r>
            <a:r>
              <a:rPr b="0" i="0" lang="es-P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s-P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robusto a overfitting porque tiene Cross Validation por dentro.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s-P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desbalance de los datos deja de ser un problema con estos algoritmos.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s-P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 puede aceptar nulos de manera muy fácil.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s-P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Están hechos robustos a errores y outliers en la data.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s-P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 puede dar un resumen de la ganancia de información por variable.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P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Desventajas</a:t>
            </a:r>
            <a:r>
              <a:rPr b="0" i="0" lang="es-P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s-P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sensibles a la frecuencia de los datos. Es decir, este algoritmo no se da cuenta de si tus datos son repetidos y ahí sí puede overfittear.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s-P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datos muy grandes, el costo computacional puede ser muy excesivo (te puede demorar horas en entrenar)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s-P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parámetros no son fáciles de entender a primera mano, se requiere de conocimientos algebráicos para optimizarlos todos.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00" y="221425"/>
            <a:ext cx="1372850" cy="64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3500" y="997700"/>
            <a:ext cx="7315200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00" y="221425"/>
            <a:ext cx="1372850" cy="6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5"/>
          <p:cNvSpPr txBox="1"/>
          <p:nvPr/>
        </p:nvSpPr>
        <p:spPr>
          <a:xfrm>
            <a:off x="2037425" y="149800"/>
            <a:ext cx="6911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E" sz="2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LightGBM (Light Gradient Boosting Machine)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9125" y="917150"/>
            <a:ext cx="5800725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5"/>
          <p:cNvSpPr txBox="1"/>
          <p:nvPr/>
        </p:nvSpPr>
        <p:spPr>
          <a:xfrm>
            <a:off x="529325" y="3116050"/>
            <a:ext cx="7950000" cy="18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Ventajas de usar LightGBM: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s-P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Mucho más rápido y eficiente que otros algoritmos.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s-P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Menor uso de memoria.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s-P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Mejor accuracy que otros algoritmos de boosting.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s-P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Compatibilidad con datasets largos.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s-PE"/>
              <a:t>Algoritmo GOSS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3475" y="1526850"/>
            <a:ext cx="2201425" cy="132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g8420bde6c9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00" y="221425"/>
            <a:ext cx="1372850" cy="6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8420bde6c9_0_3"/>
          <p:cNvSpPr txBox="1"/>
          <p:nvPr/>
        </p:nvSpPr>
        <p:spPr>
          <a:xfrm>
            <a:off x="2573025" y="146800"/>
            <a:ext cx="57252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/>
              <a:t>Optimización de parámetros</a:t>
            </a:r>
            <a:endParaRPr sz="2400"/>
          </a:p>
        </p:txBody>
      </p:sp>
      <p:pic>
        <p:nvPicPr>
          <p:cNvPr id="181" name="Google Shape;181;g8420bde6c9_0_3"/>
          <p:cNvPicPr preferRelativeResize="0"/>
          <p:nvPr/>
        </p:nvPicPr>
        <p:blipFill rotWithShape="1">
          <a:blip r:embed="rId4">
            <a:alphaModFix/>
          </a:blip>
          <a:srcRect b="0" l="0" r="12319" t="0"/>
          <a:stretch/>
        </p:blipFill>
        <p:spPr>
          <a:xfrm>
            <a:off x="2040200" y="710800"/>
            <a:ext cx="6601550" cy="42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g8420bde6c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00" y="221425"/>
            <a:ext cx="1372850" cy="6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8420bde6c9_0_0"/>
          <p:cNvSpPr txBox="1"/>
          <p:nvPr/>
        </p:nvSpPr>
        <p:spPr>
          <a:xfrm>
            <a:off x="2155250" y="330550"/>
            <a:ext cx="56724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/>
              <a:t>Más métricas de clasificación!</a:t>
            </a:r>
            <a:endParaRPr sz="2400"/>
          </a:p>
        </p:txBody>
      </p:sp>
      <p:pic>
        <p:nvPicPr>
          <p:cNvPr id="188" name="Google Shape;188;g8420bde6c9_0_0"/>
          <p:cNvPicPr preferRelativeResize="0"/>
          <p:nvPr/>
        </p:nvPicPr>
        <p:blipFill rotWithShape="1">
          <a:blip r:embed="rId4">
            <a:alphaModFix/>
          </a:blip>
          <a:srcRect b="8832" l="10525" r="12810" t="8849"/>
          <a:stretch/>
        </p:blipFill>
        <p:spPr>
          <a:xfrm>
            <a:off x="312400" y="1031350"/>
            <a:ext cx="4667499" cy="308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8420bde6c9_0_0"/>
          <p:cNvPicPr preferRelativeResize="0"/>
          <p:nvPr/>
        </p:nvPicPr>
        <p:blipFill rotWithShape="1">
          <a:blip r:embed="rId5">
            <a:alphaModFix/>
          </a:blip>
          <a:srcRect b="10488" l="28470" r="27761" t="42917"/>
          <a:stretch/>
        </p:blipFill>
        <p:spPr>
          <a:xfrm>
            <a:off x="5474050" y="1229675"/>
            <a:ext cx="3212800" cy="25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g8420bde6c9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00" y="221425"/>
            <a:ext cx="1372850" cy="6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8420bde6c9_0_12"/>
          <p:cNvSpPr txBox="1"/>
          <p:nvPr/>
        </p:nvSpPr>
        <p:spPr>
          <a:xfrm>
            <a:off x="2155250" y="330550"/>
            <a:ext cx="56724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/>
              <a:t>Más métricas de clasificación!</a:t>
            </a:r>
            <a:endParaRPr sz="2400"/>
          </a:p>
        </p:txBody>
      </p:sp>
      <p:pic>
        <p:nvPicPr>
          <p:cNvPr id="196" name="Google Shape;196;g8420bde6c9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400" y="1073500"/>
            <a:ext cx="6858000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8420bde6c9_0_12"/>
          <p:cNvSpPr txBox="1"/>
          <p:nvPr/>
        </p:nvSpPr>
        <p:spPr>
          <a:xfrm>
            <a:off x="637100" y="3949975"/>
            <a:ext cx="39348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Precision: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Recall: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ctrTitle"/>
          </p:nvPr>
        </p:nvSpPr>
        <p:spPr>
          <a:xfrm>
            <a:off x="311700" y="966725"/>
            <a:ext cx="8520600" cy="153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PE" sz="3000">
                <a:latin typeface="Ubuntu"/>
                <a:ea typeface="Ubuntu"/>
                <a:cs typeface="Ubuntu"/>
                <a:sym typeface="Ubuntu"/>
              </a:rPr>
              <a:t>Aprendizaje Supervisado utilizando</a:t>
            </a:r>
            <a:br>
              <a:rPr lang="es-PE" sz="3000">
                <a:latin typeface="Ubuntu"/>
                <a:ea typeface="Ubuntu"/>
                <a:cs typeface="Ubuntu"/>
                <a:sym typeface="Ubuntu"/>
              </a:rPr>
            </a:br>
            <a:r>
              <a:rPr lang="es-PE" sz="3000">
                <a:latin typeface="Ubuntu"/>
                <a:ea typeface="Ubuntu"/>
                <a:cs typeface="Ubuntu"/>
                <a:sym typeface="Ubuntu"/>
              </a:rPr>
              <a:t>modelos ensamblados: AdaBoost, XGBoost y LigthGBM.</a:t>
            </a:r>
            <a:endParaRPr sz="3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0" name="Google Shape;60;p2"/>
          <p:cNvSpPr txBox="1"/>
          <p:nvPr>
            <p:ph idx="1" type="subTitle"/>
          </p:nvPr>
        </p:nvSpPr>
        <p:spPr>
          <a:xfrm>
            <a:off x="311700" y="30882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PE">
                <a:solidFill>
                  <a:srgbClr val="8F26C0"/>
                </a:solidFill>
                <a:latin typeface="Ubuntu"/>
                <a:ea typeface="Ubuntu"/>
                <a:cs typeface="Ubuntu"/>
                <a:sym typeface="Ubuntu"/>
              </a:rPr>
              <a:t>Sesión 5: </a:t>
            </a:r>
            <a:endParaRPr>
              <a:solidFill>
                <a:srgbClr val="8F26C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61" name="Google Shape;6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5575" y="221425"/>
            <a:ext cx="1372850" cy="6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g8420bde6c9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00" y="221425"/>
            <a:ext cx="1372850" cy="6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8420bde6c9_0_17"/>
          <p:cNvSpPr txBox="1"/>
          <p:nvPr/>
        </p:nvSpPr>
        <p:spPr>
          <a:xfrm>
            <a:off x="2155250" y="330550"/>
            <a:ext cx="56724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/>
              <a:t>Más métricas de clasificación!</a:t>
            </a:r>
            <a:endParaRPr sz="2400"/>
          </a:p>
        </p:txBody>
      </p:sp>
      <p:pic>
        <p:nvPicPr>
          <p:cNvPr id="204" name="Google Shape;204;g8420bde6c9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1076" y="1034800"/>
            <a:ext cx="6747675" cy="281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8420bde6c9_0_17"/>
          <p:cNvSpPr txBox="1"/>
          <p:nvPr/>
        </p:nvSpPr>
        <p:spPr>
          <a:xfrm>
            <a:off x="168250" y="3850525"/>
            <a:ext cx="4603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/>
              <a:t>Precision (gato):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/>
              <a:t>Recall(gato):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g8420bde6c9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650" y="264050"/>
            <a:ext cx="1372850" cy="6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8420bde6c9_0_28"/>
          <p:cNvSpPr txBox="1"/>
          <p:nvPr/>
        </p:nvSpPr>
        <p:spPr>
          <a:xfrm>
            <a:off x="4501850" y="341000"/>
            <a:ext cx="21162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000"/>
              <a:t>F1-Score</a:t>
            </a:r>
            <a:endParaRPr sz="3000"/>
          </a:p>
        </p:txBody>
      </p:sp>
      <p:pic>
        <p:nvPicPr>
          <p:cNvPr id="212" name="Google Shape;212;g8420bde6c9_0_28"/>
          <p:cNvPicPr preferRelativeResize="0"/>
          <p:nvPr/>
        </p:nvPicPr>
        <p:blipFill rotWithShape="1">
          <a:blip r:embed="rId4">
            <a:alphaModFix/>
          </a:blip>
          <a:srcRect b="16708" l="11506" r="13141" t="0"/>
          <a:stretch/>
        </p:blipFill>
        <p:spPr>
          <a:xfrm>
            <a:off x="2185850" y="988400"/>
            <a:ext cx="5157701" cy="38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1000" y="1863754"/>
            <a:ext cx="3002000" cy="1415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/>
        </p:nvSpPr>
        <p:spPr>
          <a:xfrm>
            <a:off x="38850" y="415425"/>
            <a:ext cx="7694700" cy="20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s-PE" sz="1600" u="none" cap="none" strike="noStrike">
                <a:solidFill>
                  <a:schemeClr val="dk1"/>
                </a:solidFill>
                <a:highlight>
                  <a:srgbClr val="F3F3F3"/>
                </a:highlight>
                <a:latin typeface="Georgia"/>
                <a:ea typeface="Georgia"/>
                <a:cs typeface="Georgia"/>
                <a:sym typeface="Georgia"/>
              </a:rPr>
              <a:t>Los métodos ensamblados son meta-algoritmos que </a:t>
            </a:r>
            <a:r>
              <a:rPr b="1" i="0" lang="es-PE" sz="1600" u="none" cap="none" strike="noStrike">
                <a:solidFill>
                  <a:schemeClr val="dk1"/>
                </a:solidFill>
                <a:highlight>
                  <a:srgbClr val="F3F3F3"/>
                </a:highlight>
                <a:latin typeface="Georgia"/>
                <a:ea typeface="Georgia"/>
                <a:cs typeface="Georgia"/>
                <a:sym typeface="Georgia"/>
              </a:rPr>
              <a:t>combinan </a:t>
            </a:r>
            <a:r>
              <a:rPr b="0" i="0" lang="es-PE" sz="1600" u="none" cap="none" strike="noStrike">
                <a:solidFill>
                  <a:schemeClr val="dk1"/>
                </a:solidFill>
                <a:highlight>
                  <a:srgbClr val="F3F3F3"/>
                </a:highlight>
                <a:latin typeface="Georgia"/>
                <a:ea typeface="Georgia"/>
                <a:cs typeface="Georgia"/>
                <a:sym typeface="Georgia"/>
              </a:rPr>
              <a:t>diferentes modelos de machine learning en un solo modelo para poder </a:t>
            </a:r>
            <a:r>
              <a:rPr b="1" i="0" lang="es-PE" sz="1600" u="none" cap="none" strike="noStrike">
                <a:solidFill>
                  <a:schemeClr val="dk1"/>
                </a:solidFill>
                <a:highlight>
                  <a:srgbClr val="F3F3F3"/>
                </a:highlight>
                <a:latin typeface="Georgia"/>
                <a:ea typeface="Georgia"/>
                <a:cs typeface="Georgia"/>
                <a:sym typeface="Georgia"/>
              </a:rPr>
              <a:t>disminuir la varianza </a:t>
            </a:r>
            <a:r>
              <a:rPr b="0" i="0" lang="es-PE" sz="1600" u="none" cap="none" strike="noStrike">
                <a:solidFill>
                  <a:schemeClr val="dk1"/>
                </a:solidFill>
                <a:highlight>
                  <a:srgbClr val="F3F3F3"/>
                </a:highlight>
                <a:latin typeface="Georgia"/>
                <a:ea typeface="Georgia"/>
                <a:cs typeface="Georgia"/>
                <a:sym typeface="Georgia"/>
              </a:rPr>
              <a:t>(bagging), </a:t>
            </a:r>
            <a:r>
              <a:rPr b="1" i="0" lang="es-PE" sz="1600" u="none" cap="none" strike="noStrike">
                <a:solidFill>
                  <a:schemeClr val="dk1"/>
                </a:solidFill>
                <a:highlight>
                  <a:srgbClr val="F3F3F3"/>
                </a:highlight>
                <a:latin typeface="Georgia"/>
                <a:ea typeface="Georgia"/>
                <a:cs typeface="Georgia"/>
                <a:sym typeface="Georgia"/>
              </a:rPr>
              <a:t>el bias</a:t>
            </a:r>
            <a:r>
              <a:rPr b="0" i="0" lang="es-PE" sz="1600" u="none" cap="none" strike="noStrike">
                <a:solidFill>
                  <a:schemeClr val="dk1"/>
                </a:solidFill>
                <a:highlight>
                  <a:srgbClr val="F3F3F3"/>
                </a:highlight>
                <a:latin typeface="Georgia"/>
                <a:ea typeface="Georgia"/>
                <a:cs typeface="Georgia"/>
                <a:sym typeface="Georgia"/>
              </a:rPr>
              <a:t> (boosting) o </a:t>
            </a:r>
            <a:r>
              <a:rPr b="1" i="0" lang="es-PE" sz="1600" u="none" cap="none" strike="noStrike">
                <a:solidFill>
                  <a:schemeClr val="dk1"/>
                </a:solidFill>
                <a:highlight>
                  <a:srgbClr val="F3F3F3"/>
                </a:highlight>
                <a:latin typeface="Georgia"/>
                <a:ea typeface="Georgia"/>
                <a:cs typeface="Georgia"/>
                <a:sym typeface="Georgia"/>
              </a:rPr>
              <a:t>mejorar las predicciones.</a:t>
            </a:r>
            <a:endParaRPr b="1" i="0" sz="1600" u="none" cap="none" strike="noStrike">
              <a:solidFill>
                <a:schemeClr val="dk1"/>
              </a:solidFill>
              <a:highlight>
                <a:srgbClr val="F3F3F3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b="0" i="0" lang="es-PE" sz="1600" u="none" cap="none" strike="noStrike">
                <a:solidFill>
                  <a:schemeClr val="dk1"/>
                </a:solidFill>
                <a:highlight>
                  <a:srgbClr val="F3F3F3"/>
                </a:highlight>
                <a:latin typeface="Georgia"/>
                <a:ea typeface="Georgia"/>
                <a:cs typeface="Georgia"/>
                <a:sym typeface="Georgia"/>
              </a:rPr>
              <a:t>Estos métodos pueden ser </a:t>
            </a:r>
            <a:r>
              <a:rPr b="1" i="0" lang="es-PE" sz="1600" u="none" cap="none" strike="noStrike">
                <a:solidFill>
                  <a:schemeClr val="dk1"/>
                </a:solidFill>
                <a:highlight>
                  <a:srgbClr val="F3F3F3"/>
                </a:highlight>
                <a:latin typeface="Georgia"/>
                <a:ea typeface="Georgia"/>
                <a:cs typeface="Georgia"/>
                <a:sym typeface="Georgia"/>
              </a:rPr>
              <a:t>paralelos </a:t>
            </a:r>
            <a:r>
              <a:rPr b="0" i="0" lang="es-PE" sz="1600" u="none" cap="none" strike="noStrike">
                <a:solidFill>
                  <a:schemeClr val="dk1"/>
                </a:solidFill>
                <a:highlight>
                  <a:srgbClr val="F3F3F3"/>
                </a:highlight>
                <a:latin typeface="Georgia"/>
                <a:ea typeface="Georgia"/>
                <a:cs typeface="Georgia"/>
                <a:sym typeface="Georgia"/>
              </a:rPr>
              <a:t>(como Random Forest)</a:t>
            </a:r>
            <a:r>
              <a:rPr b="1" i="0" lang="es-PE" sz="1600" u="none" cap="none" strike="noStrike">
                <a:solidFill>
                  <a:schemeClr val="dk1"/>
                </a:solidFill>
                <a:highlight>
                  <a:srgbClr val="F3F3F3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s-PE" sz="1600" u="none" cap="none" strike="noStrike">
                <a:solidFill>
                  <a:schemeClr val="dk1"/>
                </a:solidFill>
                <a:highlight>
                  <a:srgbClr val="F3F3F3"/>
                </a:highlight>
                <a:latin typeface="Georgia"/>
                <a:ea typeface="Georgia"/>
                <a:cs typeface="Georgia"/>
                <a:sym typeface="Georgia"/>
              </a:rPr>
              <a:t>o </a:t>
            </a:r>
            <a:r>
              <a:rPr b="1" i="0" lang="es-PE" sz="1600" u="none" cap="none" strike="noStrike">
                <a:solidFill>
                  <a:schemeClr val="dk1"/>
                </a:solidFill>
                <a:highlight>
                  <a:srgbClr val="F3F3F3"/>
                </a:highlight>
                <a:latin typeface="Georgia"/>
                <a:ea typeface="Georgia"/>
                <a:cs typeface="Georgia"/>
                <a:sym typeface="Georgia"/>
              </a:rPr>
              <a:t>secuenciales </a:t>
            </a:r>
            <a:r>
              <a:rPr b="0" i="0" lang="es-PE" sz="1600" u="none" cap="none" strike="noStrike">
                <a:solidFill>
                  <a:schemeClr val="dk1"/>
                </a:solidFill>
                <a:highlight>
                  <a:srgbClr val="F3F3F3"/>
                </a:highlight>
                <a:latin typeface="Georgia"/>
                <a:ea typeface="Georgia"/>
                <a:cs typeface="Georgia"/>
                <a:sym typeface="Georgia"/>
              </a:rPr>
              <a:t>(como AdaBoost)</a:t>
            </a:r>
            <a:r>
              <a:rPr b="1" i="0" lang="es-PE" sz="1600" u="none" cap="none" strike="noStrike">
                <a:solidFill>
                  <a:schemeClr val="dk1"/>
                </a:solidFill>
                <a:highlight>
                  <a:srgbClr val="F3F3F3"/>
                </a:highlight>
                <a:latin typeface="Georgia"/>
                <a:ea typeface="Georgia"/>
                <a:cs typeface="Georgia"/>
                <a:sym typeface="Georgia"/>
              </a:rPr>
              <a:t>. </a:t>
            </a:r>
            <a:r>
              <a:rPr b="0" i="0" lang="es-PE" sz="1600" u="none" cap="none" strike="noStrike">
                <a:solidFill>
                  <a:schemeClr val="dk1"/>
                </a:solidFill>
                <a:highlight>
                  <a:srgbClr val="F3F3F3"/>
                </a:highlight>
                <a:latin typeface="Georgia"/>
                <a:ea typeface="Georgia"/>
                <a:cs typeface="Georgia"/>
                <a:sym typeface="Georgia"/>
              </a:rPr>
              <a:t>También pueden ser </a:t>
            </a:r>
            <a:r>
              <a:rPr b="1" i="0" lang="es-PE" sz="1600" u="none" cap="none" strike="noStrike">
                <a:solidFill>
                  <a:schemeClr val="dk1"/>
                </a:solidFill>
                <a:highlight>
                  <a:srgbClr val="F3F3F3"/>
                </a:highlight>
                <a:latin typeface="Georgia"/>
                <a:ea typeface="Georgia"/>
                <a:cs typeface="Georgia"/>
                <a:sym typeface="Georgia"/>
              </a:rPr>
              <a:t>homogéneos </a:t>
            </a:r>
            <a:r>
              <a:rPr b="0" i="0" lang="es-PE" sz="1600" u="none" cap="none" strike="noStrike">
                <a:solidFill>
                  <a:schemeClr val="dk1"/>
                </a:solidFill>
                <a:highlight>
                  <a:srgbClr val="F3F3F3"/>
                </a:highlight>
                <a:latin typeface="Georgia"/>
                <a:ea typeface="Georgia"/>
                <a:cs typeface="Georgia"/>
                <a:sym typeface="Georgia"/>
              </a:rPr>
              <a:t>y </a:t>
            </a:r>
            <a:r>
              <a:rPr b="1" i="0" lang="es-PE" sz="1600" u="none" cap="none" strike="noStrike">
                <a:solidFill>
                  <a:schemeClr val="dk1"/>
                </a:solidFill>
                <a:highlight>
                  <a:srgbClr val="F3F3F3"/>
                </a:highlight>
                <a:latin typeface="Georgia"/>
                <a:ea typeface="Georgia"/>
                <a:cs typeface="Georgia"/>
                <a:sym typeface="Georgia"/>
              </a:rPr>
              <a:t>heterogéneos.</a:t>
            </a:r>
            <a:endParaRPr b="0" i="0" sz="1600" u="none" cap="none" strike="noStrike">
              <a:solidFill>
                <a:schemeClr val="dk1"/>
              </a:solidFill>
              <a:highlight>
                <a:srgbClr val="F3F3F3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7" name="Google Shape;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00" y="221425"/>
            <a:ext cx="1372850" cy="64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7400" y="2571750"/>
            <a:ext cx="575080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"/>
          <p:cNvSpPr txBox="1"/>
          <p:nvPr/>
        </p:nvSpPr>
        <p:spPr>
          <a:xfrm>
            <a:off x="2816200" y="186850"/>
            <a:ext cx="37386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PE" sz="2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Modelos ensamblados:</a:t>
            </a:r>
            <a:endParaRPr b="1" i="0" sz="24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2425" y="134675"/>
            <a:ext cx="1372849" cy="64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4"/>
          <p:cNvPicPr preferRelativeResize="0"/>
          <p:nvPr/>
        </p:nvPicPr>
        <p:blipFill rotWithShape="1">
          <a:blip r:embed="rId4">
            <a:alphaModFix/>
          </a:blip>
          <a:srcRect b="2404" l="34651" r="35000" t="4904"/>
          <a:stretch/>
        </p:blipFill>
        <p:spPr>
          <a:xfrm>
            <a:off x="6241311" y="944968"/>
            <a:ext cx="2775098" cy="32535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6" name="Google Shape;76;p4"/>
          <p:cNvSpPr txBox="1"/>
          <p:nvPr/>
        </p:nvSpPr>
        <p:spPr>
          <a:xfrm>
            <a:off x="312400" y="235475"/>
            <a:ext cx="5516700" cy="21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PE" sz="2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b="1" i="0" sz="24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s-P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modelo captura datos por </a:t>
            </a:r>
            <a:r>
              <a:rPr b="1" i="0" lang="es-P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bootstrap </a:t>
            </a:r>
            <a:r>
              <a:rPr b="0" i="0" lang="es-P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(recuerden el algoritmo Random Forest)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s-P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modelo entrena con el </a:t>
            </a:r>
            <a:r>
              <a:rPr b="1" i="0" lang="es-P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63%</a:t>
            </a:r>
            <a:r>
              <a:rPr b="0" i="0" lang="es-P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los datos capturados.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 txBox="1"/>
          <p:nvPr/>
        </p:nvSpPr>
        <p:spPr>
          <a:xfrm>
            <a:off x="312400" y="2761606"/>
            <a:ext cx="5516661" cy="4281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s-P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el objetivo es </a:t>
            </a:r>
            <a:r>
              <a:rPr b="1" i="0" lang="es-P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r>
              <a:rPr b="0" i="0" lang="es-P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asigna la </a:t>
            </a:r>
            <a:r>
              <a:rPr b="1" i="0" lang="es-P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categoría más frecuente</a:t>
            </a:r>
            <a:r>
              <a:rPr b="0" i="0" lang="es-P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(moda) de las predicciones.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s-P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el objetivo es </a:t>
            </a:r>
            <a:r>
              <a:rPr b="1" i="0" lang="es-P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regresión </a:t>
            </a:r>
            <a:r>
              <a:rPr b="0" i="0" lang="es-P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asigna el </a:t>
            </a:r>
            <a:r>
              <a:rPr b="1" i="0" lang="es-P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promedio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"/>
          <p:cNvSpPr txBox="1"/>
          <p:nvPr/>
        </p:nvSpPr>
        <p:spPr>
          <a:xfrm>
            <a:off x="292950" y="4226350"/>
            <a:ext cx="55362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Usualmente, la mejor manera de testear este tipo de modelos es con los datos que son </a:t>
            </a:r>
            <a:r>
              <a:rPr b="1" i="0" lang="es-P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out-of-bag</a:t>
            </a:r>
            <a:r>
              <a:rPr b="0" i="0" lang="es-P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00" y="221425"/>
            <a:ext cx="1372850" cy="6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5"/>
          <p:cNvSpPr txBox="1"/>
          <p:nvPr/>
        </p:nvSpPr>
        <p:spPr>
          <a:xfrm>
            <a:off x="312400" y="944974"/>
            <a:ext cx="5516700" cy="26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PE" sz="2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Boosting</a:t>
            </a:r>
            <a:endParaRPr b="1" i="0" sz="24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s-P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idea es entrenar modelos iterativamente, de modo que en cada iteración se aprenda de la iteración anterior.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s-P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Dentro de cada iteración el modelo está entrenando y dando más importancia a las variables que entregan mejor resultado.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s-P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nuevo modelo se enfoca más en las dificultades del modelo anterior, con la esperanza de corregir los errores.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388600" y="2761606"/>
            <a:ext cx="55167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292950" y="4226350"/>
            <a:ext cx="55362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5875" y="598575"/>
            <a:ext cx="3010100" cy="335379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5"/>
          <p:cNvSpPr txBox="1"/>
          <p:nvPr/>
        </p:nvSpPr>
        <p:spPr>
          <a:xfrm>
            <a:off x="1258400" y="4150000"/>
            <a:ext cx="51036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tipo de modelos reduce el bias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7675" y="209050"/>
            <a:ext cx="1372849" cy="6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6"/>
          <p:cNvSpPr txBox="1"/>
          <p:nvPr/>
        </p:nvSpPr>
        <p:spPr>
          <a:xfrm>
            <a:off x="300025" y="209050"/>
            <a:ext cx="64815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PE" sz="2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AdaBoost: </a:t>
            </a:r>
            <a:r>
              <a:rPr b="0" i="0" lang="es-PE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 un algoritmo iterativo que se entrena aprendiendo de sus errores. En este caso es un ensamblado de árboles, al igual que Random Forest, pero...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450" y="1698125"/>
            <a:ext cx="3781425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1802900"/>
            <a:ext cx="4381500" cy="31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6"/>
          <p:cNvSpPr txBox="1"/>
          <p:nvPr/>
        </p:nvSpPr>
        <p:spPr>
          <a:xfrm>
            <a:off x="1058675" y="1468150"/>
            <a:ext cx="3106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6511775" y="1571500"/>
            <a:ext cx="33558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AdaBoost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00" y="221425"/>
            <a:ext cx="1372850" cy="6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7"/>
          <p:cNvSpPr txBox="1"/>
          <p:nvPr/>
        </p:nvSpPr>
        <p:spPr>
          <a:xfrm>
            <a:off x="2496850" y="229700"/>
            <a:ext cx="61122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cada iteración, el algoritmo aprende de los errores del árbol pasado. Estos árboles tienen el mismo nivel de ramas y cada uno tiene un </a:t>
            </a:r>
            <a:r>
              <a:rPr b="1" i="0" lang="es-PE" sz="1400" u="none" cap="none" strike="noStrike">
                <a:solidFill>
                  <a:srgbClr val="000000"/>
                </a:solidFill>
              </a:rPr>
              <a:t>peso relacionado con la corrección del error.</a:t>
            </a:r>
            <a:r>
              <a:rPr b="0" i="0" lang="es-P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1725" y="1018700"/>
            <a:ext cx="5420550" cy="387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00" y="221425"/>
            <a:ext cx="1372850" cy="6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8"/>
          <p:cNvSpPr txBox="1"/>
          <p:nvPr/>
        </p:nvSpPr>
        <p:spPr>
          <a:xfrm>
            <a:off x="2287100" y="229700"/>
            <a:ext cx="54432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Pero, si este proceso iterativo depende uno del otro… ¿Cómo nuestro algoritmo hace una clasificación?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101200"/>
            <a:ext cx="2992894" cy="388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8"/>
          <p:cNvSpPr txBox="1"/>
          <p:nvPr/>
        </p:nvSpPr>
        <p:spPr>
          <a:xfrm>
            <a:off x="3485575" y="948800"/>
            <a:ext cx="46740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Debería de haber una medición que esté relacionada con el error total. En este caso, esa métrica se llama </a:t>
            </a:r>
            <a:r>
              <a:rPr b="1" i="0" lang="es-P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amount of say</a:t>
            </a:r>
            <a:r>
              <a:rPr b="0" i="0" lang="es-P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96294" y="1847850"/>
            <a:ext cx="4162425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8"/>
          <p:cNvSpPr txBox="1"/>
          <p:nvPr/>
        </p:nvSpPr>
        <p:spPr>
          <a:xfrm>
            <a:off x="3724825" y="3255875"/>
            <a:ext cx="4833900" cy="12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s-P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 métricas nos ayudará a ver si es que nuestro “stump” es bueno para reducir el error total o no. En base a esto luego haremos la predicción de la clase. Con la suma de todos los stumps que </a:t>
            </a:r>
            <a:r>
              <a:rPr lang="es-PE"/>
              <a:t>se hayan seleccionado * sus respectivos pesos.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00" y="221425"/>
            <a:ext cx="1372850" cy="64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925" y="1021300"/>
            <a:ext cx="3911125" cy="36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1725" y="1061275"/>
            <a:ext cx="3977028" cy="36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