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58" r:id="rId10"/>
    <p:sldId id="265" r:id="rId11"/>
    <p:sldId id="266" r:id="rId12"/>
    <p:sldId id="269" r:id="rId13"/>
    <p:sldId id="267" r:id="rId14"/>
    <p:sldId id="268" r:id="rId15"/>
    <p:sldId id="271" r:id="rId16"/>
    <p:sldId id="270" r:id="rId17"/>
    <p:sldId id="272" r:id="rId18"/>
    <p:sldId id="273" r:id="rId19"/>
    <p:sldId id="276" r:id="rId20"/>
    <p:sldId id="275" r:id="rId21"/>
    <p:sldId id="274" r:id="rId22"/>
    <p:sldId id="277" r:id="rId23"/>
    <p:sldId id="278"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74" d="100"/>
          <a:sy n="74" d="100"/>
        </p:scale>
        <p:origin x="5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5A665-3D36-4ECD-A541-A11D79E62F1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D4D7AC35-16BD-4407-A09A-9A9ACB7DF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18093FD8-F215-4014-B90B-917818095514}"/>
              </a:ext>
            </a:extLst>
          </p:cNvPr>
          <p:cNvSpPr>
            <a:spLocks noGrp="1"/>
          </p:cNvSpPr>
          <p:nvPr>
            <p:ph type="dt" sz="half" idx="10"/>
          </p:nvPr>
        </p:nvSpPr>
        <p:spPr/>
        <p:txBody>
          <a:bodyPr/>
          <a:lstStyle/>
          <a:p>
            <a:fld id="{3EEDAAD5-F35B-4A89-9EA9-E0A63BC933C4}" type="datetimeFigureOut">
              <a:rPr lang="es-PE" smtClean="0"/>
              <a:t>13/06/2020</a:t>
            </a:fld>
            <a:endParaRPr lang="es-PE"/>
          </a:p>
        </p:txBody>
      </p:sp>
      <p:sp>
        <p:nvSpPr>
          <p:cNvPr id="5" name="Marcador de pie de página 4">
            <a:extLst>
              <a:ext uri="{FF2B5EF4-FFF2-40B4-BE49-F238E27FC236}">
                <a16:creationId xmlns:a16="http://schemas.microsoft.com/office/drawing/2014/main" id="{30B57ED8-F3B3-4AC4-A109-FBF984BE7E8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DF31B66-EDBA-4D54-B16E-3D407DCE315F}"/>
              </a:ext>
            </a:extLst>
          </p:cNvPr>
          <p:cNvSpPr>
            <a:spLocks noGrp="1"/>
          </p:cNvSpPr>
          <p:nvPr>
            <p:ph type="sldNum" sz="quarter" idx="12"/>
          </p:nvPr>
        </p:nvSpPr>
        <p:spPr/>
        <p:txBody>
          <a:bodyPr/>
          <a:lstStyle/>
          <a:p>
            <a:fld id="{FDBEA7F0-1FB1-46D2-90D2-1AFBCE0DD1C1}" type="slidenum">
              <a:rPr lang="es-PE" smtClean="0"/>
              <a:t>‹Nº›</a:t>
            </a:fld>
            <a:endParaRPr lang="es-PE"/>
          </a:p>
        </p:txBody>
      </p:sp>
    </p:spTree>
    <p:extLst>
      <p:ext uri="{BB962C8B-B14F-4D97-AF65-F5344CB8AC3E}">
        <p14:creationId xmlns:p14="http://schemas.microsoft.com/office/powerpoint/2010/main" val="70498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46560-2B27-48D4-87E4-B577F21E4FF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C9D7896-FA70-4CA6-AD1E-BE15872521D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173512A-C391-439A-BF03-0B1746FA1913}"/>
              </a:ext>
            </a:extLst>
          </p:cNvPr>
          <p:cNvSpPr>
            <a:spLocks noGrp="1"/>
          </p:cNvSpPr>
          <p:nvPr>
            <p:ph type="dt" sz="half" idx="10"/>
          </p:nvPr>
        </p:nvSpPr>
        <p:spPr/>
        <p:txBody>
          <a:bodyPr/>
          <a:lstStyle/>
          <a:p>
            <a:fld id="{3EEDAAD5-F35B-4A89-9EA9-E0A63BC933C4}" type="datetimeFigureOut">
              <a:rPr lang="es-PE" smtClean="0"/>
              <a:t>13/06/2020</a:t>
            </a:fld>
            <a:endParaRPr lang="es-PE"/>
          </a:p>
        </p:txBody>
      </p:sp>
      <p:sp>
        <p:nvSpPr>
          <p:cNvPr id="5" name="Marcador de pie de página 4">
            <a:extLst>
              <a:ext uri="{FF2B5EF4-FFF2-40B4-BE49-F238E27FC236}">
                <a16:creationId xmlns:a16="http://schemas.microsoft.com/office/drawing/2014/main" id="{9F7BD7E4-DA1C-4193-AF29-C1623FEBB40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CE94F06-9612-451B-AE2F-26C3DD81E3CD}"/>
              </a:ext>
            </a:extLst>
          </p:cNvPr>
          <p:cNvSpPr>
            <a:spLocks noGrp="1"/>
          </p:cNvSpPr>
          <p:nvPr>
            <p:ph type="sldNum" sz="quarter" idx="12"/>
          </p:nvPr>
        </p:nvSpPr>
        <p:spPr/>
        <p:txBody>
          <a:bodyPr/>
          <a:lstStyle/>
          <a:p>
            <a:fld id="{FDBEA7F0-1FB1-46D2-90D2-1AFBCE0DD1C1}" type="slidenum">
              <a:rPr lang="es-PE" smtClean="0"/>
              <a:t>‹Nº›</a:t>
            </a:fld>
            <a:endParaRPr lang="es-PE"/>
          </a:p>
        </p:txBody>
      </p:sp>
    </p:spTree>
    <p:extLst>
      <p:ext uri="{BB962C8B-B14F-4D97-AF65-F5344CB8AC3E}">
        <p14:creationId xmlns:p14="http://schemas.microsoft.com/office/powerpoint/2010/main" val="334079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96E3A61-3DC7-444F-9FE8-837390AC40F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2141F44-4D56-412B-8DC1-A5FA872A293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CDFD964-015C-4972-87E9-49D21B0B18E6}"/>
              </a:ext>
            </a:extLst>
          </p:cNvPr>
          <p:cNvSpPr>
            <a:spLocks noGrp="1"/>
          </p:cNvSpPr>
          <p:nvPr>
            <p:ph type="dt" sz="half" idx="10"/>
          </p:nvPr>
        </p:nvSpPr>
        <p:spPr/>
        <p:txBody>
          <a:bodyPr/>
          <a:lstStyle/>
          <a:p>
            <a:fld id="{3EEDAAD5-F35B-4A89-9EA9-E0A63BC933C4}" type="datetimeFigureOut">
              <a:rPr lang="es-PE" smtClean="0"/>
              <a:t>13/06/2020</a:t>
            </a:fld>
            <a:endParaRPr lang="es-PE"/>
          </a:p>
        </p:txBody>
      </p:sp>
      <p:sp>
        <p:nvSpPr>
          <p:cNvPr id="5" name="Marcador de pie de página 4">
            <a:extLst>
              <a:ext uri="{FF2B5EF4-FFF2-40B4-BE49-F238E27FC236}">
                <a16:creationId xmlns:a16="http://schemas.microsoft.com/office/drawing/2014/main" id="{DB23B5A9-BF6A-4216-B453-1451D6A706F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40F0126-4D1F-4353-9A85-CC545FF42E28}"/>
              </a:ext>
            </a:extLst>
          </p:cNvPr>
          <p:cNvSpPr>
            <a:spLocks noGrp="1"/>
          </p:cNvSpPr>
          <p:nvPr>
            <p:ph type="sldNum" sz="quarter" idx="12"/>
          </p:nvPr>
        </p:nvSpPr>
        <p:spPr/>
        <p:txBody>
          <a:bodyPr/>
          <a:lstStyle/>
          <a:p>
            <a:fld id="{FDBEA7F0-1FB1-46D2-90D2-1AFBCE0DD1C1}" type="slidenum">
              <a:rPr lang="es-PE" smtClean="0"/>
              <a:t>‹Nº›</a:t>
            </a:fld>
            <a:endParaRPr lang="es-PE"/>
          </a:p>
        </p:txBody>
      </p:sp>
    </p:spTree>
    <p:extLst>
      <p:ext uri="{BB962C8B-B14F-4D97-AF65-F5344CB8AC3E}">
        <p14:creationId xmlns:p14="http://schemas.microsoft.com/office/powerpoint/2010/main" val="334456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95DE1-C5D6-4C00-A0ED-C391D118EB2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17989D7-214C-4D27-B9CB-DF2E30C0BBE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DD8D630-4F8F-442C-9743-29126915C601}"/>
              </a:ext>
            </a:extLst>
          </p:cNvPr>
          <p:cNvSpPr>
            <a:spLocks noGrp="1"/>
          </p:cNvSpPr>
          <p:nvPr>
            <p:ph type="dt" sz="half" idx="10"/>
          </p:nvPr>
        </p:nvSpPr>
        <p:spPr/>
        <p:txBody>
          <a:bodyPr/>
          <a:lstStyle/>
          <a:p>
            <a:fld id="{3EEDAAD5-F35B-4A89-9EA9-E0A63BC933C4}" type="datetimeFigureOut">
              <a:rPr lang="es-PE" smtClean="0"/>
              <a:t>13/06/2020</a:t>
            </a:fld>
            <a:endParaRPr lang="es-PE"/>
          </a:p>
        </p:txBody>
      </p:sp>
      <p:sp>
        <p:nvSpPr>
          <p:cNvPr id="5" name="Marcador de pie de página 4">
            <a:extLst>
              <a:ext uri="{FF2B5EF4-FFF2-40B4-BE49-F238E27FC236}">
                <a16:creationId xmlns:a16="http://schemas.microsoft.com/office/drawing/2014/main" id="{137A127A-293D-4F91-8CF8-64A63A478F4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8B1247A-3CD9-4F67-9D00-9CE21895CB11}"/>
              </a:ext>
            </a:extLst>
          </p:cNvPr>
          <p:cNvSpPr>
            <a:spLocks noGrp="1"/>
          </p:cNvSpPr>
          <p:nvPr>
            <p:ph type="sldNum" sz="quarter" idx="12"/>
          </p:nvPr>
        </p:nvSpPr>
        <p:spPr/>
        <p:txBody>
          <a:bodyPr/>
          <a:lstStyle/>
          <a:p>
            <a:fld id="{FDBEA7F0-1FB1-46D2-90D2-1AFBCE0DD1C1}" type="slidenum">
              <a:rPr lang="es-PE" smtClean="0"/>
              <a:t>‹Nº›</a:t>
            </a:fld>
            <a:endParaRPr lang="es-PE"/>
          </a:p>
        </p:txBody>
      </p:sp>
    </p:spTree>
    <p:extLst>
      <p:ext uri="{BB962C8B-B14F-4D97-AF65-F5344CB8AC3E}">
        <p14:creationId xmlns:p14="http://schemas.microsoft.com/office/powerpoint/2010/main" val="203461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29B14-8AB2-492F-8C83-D8CC383D64B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78243A0-6D9D-4650-B651-F9713B270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E35558D-43E2-4999-9273-393FE29D2286}"/>
              </a:ext>
            </a:extLst>
          </p:cNvPr>
          <p:cNvSpPr>
            <a:spLocks noGrp="1"/>
          </p:cNvSpPr>
          <p:nvPr>
            <p:ph type="dt" sz="half" idx="10"/>
          </p:nvPr>
        </p:nvSpPr>
        <p:spPr/>
        <p:txBody>
          <a:bodyPr/>
          <a:lstStyle/>
          <a:p>
            <a:fld id="{3EEDAAD5-F35B-4A89-9EA9-E0A63BC933C4}" type="datetimeFigureOut">
              <a:rPr lang="es-PE" smtClean="0"/>
              <a:t>13/06/2020</a:t>
            </a:fld>
            <a:endParaRPr lang="es-PE"/>
          </a:p>
        </p:txBody>
      </p:sp>
      <p:sp>
        <p:nvSpPr>
          <p:cNvPr id="5" name="Marcador de pie de página 4">
            <a:extLst>
              <a:ext uri="{FF2B5EF4-FFF2-40B4-BE49-F238E27FC236}">
                <a16:creationId xmlns:a16="http://schemas.microsoft.com/office/drawing/2014/main" id="{4D005E50-7BF4-4833-AEF8-9F5AD5E60CB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308124C-99CC-45E7-B8D2-B95518E967D5}"/>
              </a:ext>
            </a:extLst>
          </p:cNvPr>
          <p:cNvSpPr>
            <a:spLocks noGrp="1"/>
          </p:cNvSpPr>
          <p:nvPr>
            <p:ph type="sldNum" sz="quarter" idx="12"/>
          </p:nvPr>
        </p:nvSpPr>
        <p:spPr/>
        <p:txBody>
          <a:bodyPr/>
          <a:lstStyle/>
          <a:p>
            <a:fld id="{FDBEA7F0-1FB1-46D2-90D2-1AFBCE0DD1C1}" type="slidenum">
              <a:rPr lang="es-PE" smtClean="0"/>
              <a:t>‹Nº›</a:t>
            </a:fld>
            <a:endParaRPr lang="es-PE"/>
          </a:p>
        </p:txBody>
      </p:sp>
    </p:spTree>
    <p:extLst>
      <p:ext uri="{BB962C8B-B14F-4D97-AF65-F5344CB8AC3E}">
        <p14:creationId xmlns:p14="http://schemas.microsoft.com/office/powerpoint/2010/main" val="265500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BFE7E-87D1-4C95-B864-454F6CECA93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522BB42-911F-4098-AF65-098DBA2DD62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BFCF1251-18B6-444A-966B-5022C8DCFBE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712A66E-E72A-465D-A954-74C24C801D5A}"/>
              </a:ext>
            </a:extLst>
          </p:cNvPr>
          <p:cNvSpPr>
            <a:spLocks noGrp="1"/>
          </p:cNvSpPr>
          <p:nvPr>
            <p:ph type="dt" sz="half" idx="10"/>
          </p:nvPr>
        </p:nvSpPr>
        <p:spPr/>
        <p:txBody>
          <a:bodyPr/>
          <a:lstStyle/>
          <a:p>
            <a:fld id="{3EEDAAD5-F35B-4A89-9EA9-E0A63BC933C4}" type="datetimeFigureOut">
              <a:rPr lang="es-PE" smtClean="0"/>
              <a:t>13/06/2020</a:t>
            </a:fld>
            <a:endParaRPr lang="es-PE"/>
          </a:p>
        </p:txBody>
      </p:sp>
      <p:sp>
        <p:nvSpPr>
          <p:cNvPr id="6" name="Marcador de pie de página 5">
            <a:extLst>
              <a:ext uri="{FF2B5EF4-FFF2-40B4-BE49-F238E27FC236}">
                <a16:creationId xmlns:a16="http://schemas.microsoft.com/office/drawing/2014/main" id="{953A1593-721D-44AC-9BAA-3607E3F1278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6F2F274-A5F3-4EF3-8CE8-F566F3E289FD}"/>
              </a:ext>
            </a:extLst>
          </p:cNvPr>
          <p:cNvSpPr>
            <a:spLocks noGrp="1"/>
          </p:cNvSpPr>
          <p:nvPr>
            <p:ph type="sldNum" sz="quarter" idx="12"/>
          </p:nvPr>
        </p:nvSpPr>
        <p:spPr/>
        <p:txBody>
          <a:bodyPr/>
          <a:lstStyle/>
          <a:p>
            <a:fld id="{FDBEA7F0-1FB1-46D2-90D2-1AFBCE0DD1C1}" type="slidenum">
              <a:rPr lang="es-PE" smtClean="0"/>
              <a:t>‹Nº›</a:t>
            </a:fld>
            <a:endParaRPr lang="es-PE"/>
          </a:p>
        </p:txBody>
      </p:sp>
    </p:spTree>
    <p:extLst>
      <p:ext uri="{BB962C8B-B14F-4D97-AF65-F5344CB8AC3E}">
        <p14:creationId xmlns:p14="http://schemas.microsoft.com/office/powerpoint/2010/main" val="110158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4FF45B-33B0-41EC-8B3B-DC9D0BD1445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32AA786-C439-4A03-86BB-D58309FF94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D1263A8-312B-4596-9B65-F89E0944626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5A8FB300-C295-470C-8D13-DC605D2B0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2EE14DF-FD0A-4624-8E76-036F3921737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92CBA7F1-454A-4BCD-90F6-3312060A5BF7}"/>
              </a:ext>
            </a:extLst>
          </p:cNvPr>
          <p:cNvSpPr>
            <a:spLocks noGrp="1"/>
          </p:cNvSpPr>
          <p:nvPr>
            <p:ph type="dt" sz="half" idx="10"/>
          </p:nvPr>
        </p:nvSpPr>
        <p:spPr/>
        <p:txBody>
          <a:bodyPr/>
          <a:lstStyle/>
          <a:p>
            <a:fld id="{3EEDAAD5-F35B-4A89-9EA9-E0A63BC933C4}" type="datetimeFigureOut">
              <a:rPr lang="es-PE" smtClean="0"/>
              <a:t>13/06/2020</a:t>
            </a:fld>
            <a:endParaRPr lang="es-PE"/>
          </a:p>
        </p:txBody>
      </p:sp>
      <p:sp>
        <p:nvSpPr>
          <p:cNvPr id="8" name="Marcador de pie de página 7">
            <a:extLst>
              <a:ext uri="{FF2B5EF4-FFF2-40B4-BE49-F238E27FC236}">
                <a16:creationId xmlns:a16="http://schemas.microsoft.com/office/drawing/2014/main" id="{AE292EFB-BEEE-4F07-9652-31ED4B131FC9}"/>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84F0CD4-D55A-49FD-85DF-BEE99F5BACDD}"/>
              </a:ext>
            </a:extLst>
          </p:cNvPr>
          <p:cNvSpPr>
            <a:spLocks noGrp="1"/>
          </p:cNvSpPr>
          <p:nvPr>
            <p:ph type="sldNum" sz="quarter" idx="12"/>
          </p:nvPr>
        </p:nvSpPr>
        <p:spPr/>
        <p:txBody>
          <a:bodyPr/>
          <a:lstStyle/>
          <a:p>
            <a:fld id="{FDBEA7F0-1FB1-46D2-90D2-1AFBCE0DD1C1}" type="slidenum">
              <a:rPr lang="es-PE" smtClean="0"/>
              <a:t>‹Nº›</a:t>
            </a:fld>
            <a:endParaRPr lang="es-PE"/>
          </a:p>
        </p:txBody>
      </p:sp>
    </p:spTree>
    <p:extLst>
      <p:ext uri="{BB962C8B-B14F-4D97-AF65-F5344CB8AC3E}">
        <p14:creationId xmlns:p14="http://schemas.microsoft.com/office/powerpoint/2010/main" val="251276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37616-1D46-43AF-94F1-B946C8BE896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8592EEDB-3B8E-42FC-A591-D7BD44C7D838}"/>
              </a:ext>
            </a:extLst>
          </p:cNvPr>
          <p:cNvSpPr>
            <a:spLocks noGrp="1"/>
          </p:cNvSpPr>
          <p:nvPr>
            <p:ph type="dt" sz="half" idx="10"/>
          </p:nvPr>
        </p:nvSpPr>
        <p:spPr/>
        <p:txBody>
          <a:bodyPr/>
          <a:lstStyle/>
          <a:p>
            <a:fld id="{3EEDAAD5-F35B-4A89-9EA9-E0A63BC933C4}" type="datetimeFigureOut">
              <a:rPr lang="es-PE" smtClean="0"/>
              <a:t>13/06/2020</a:t>
            </a:fld>
            <a:endParaRPr lang="es-PE"/>
          </a:p>
        </p:txBody>
      </p:sp>
      <p:sp>
        <p:nvSpPr>
          <p:cNvPr id="4" name="Marcador de pie de página 3">
            <a:extLst>
              <a:ext uri="{FF2B5EF4-FFF2-40B4-BE49-F238E27FC236}">
                <a16:creationId xmlns:a16="http://schemas.microsoft.com/office/drawing/2014/main" id="{B3A5A346-E000-4137-90FD-8C97FD0DE3B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9C192DCB-2BDD-4AF4-9B9A-65D2063AA4A8}"/>
              </a:ext>
            </a:extLst>
          </p:cNvPr>
          <p:cNvSpPr>
            <a:spLocks noGrp="1"/>
          </p:cNvSpPr>
          <p:nvPr>
            <p:ph type="sldNum" sz="quarter" idx="12"/>
          </p:nvPr>
        </p:nvSpPr>
        <p:spPr/>
        <p:txBody>
          <a:bodyPr/>
          <a:lstStyle/>
          <a:p>
            <a:fld id="{FDBEA7F0-1FB1-46D2-90D2-1AFBCE0DD1C1}" type="slidenum">
              <a:rPr lang="es-PE" smtClean="0"/>
              <a:t>‹Nº›</a:t>
            </a:fld>
            <a:endParaRPr lang="es-PE"/>
          </a:p>
        </p:txBody>
      </p:sp>
    </p:spTree>
    <p:extLst>
      <p:ext uri="{BB962C8B-B14F-4D97-AF65-F5344CB8AC3E}">
        <p14:creationId xmlns:p14="http://schemas.microsoft.com/office/powerpoint/2010/main" val="922678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8C6782-DACE-43B1-89B4-25F59EB399E8}"/>
              </a:ext>
            </a:extLst>
          </p:cNvPr>
          <p:cNvSpPr>
            <a:spLocks noGrp="1"/>
          </p:cNvSpPr>
          <p:nvPr>
            <p:ph type="dt" sz="half" idx="10"/>
          </p:nvPr>
        </p:nvSpPr>
        <p:spPr/>
        <p:txBody>
          <a:bodyPr/>
          <a:lstStyle/>
          <a:p>
            <a:fld id="{3EEDAAD5-F35B-4A89-9EA9-E0A63BC933C4}" type="datetimeFigureOut">
              <a:rPr lang="es-PE" smtClean="0"/>
              <a:t>13/06/2020</a:t>
            </a:fld>
            <a:endParaRPr lang="es-PE"/>
          </a:p>
        </p:txBody>
      </p:sp>
      <p:sp>
        <p:nvSpPr>
          <p:cNvPr id="3" name="Marcador de pie de página 2">
            <a:extLst>
              <a:ext uri="{FF2B5EF4-FFF2-40B4-BE49-F238E27FC236}">
                <a16:creationId xmlns:a16="http://schemas.microsoft.com/office/drawing/2014/main" id="{27856354-66E6-4C8F-B279-3975D513BDEA}"/>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A86D8886-C5F8-44F4-B9B6-F5F2DEAF4559}"/>
              </a:ext>
            </a:extLst>
          </p:cNvPr>
          <p:cNvSpPr>
            <a:spLocks noGrp="1"/>
          </p:cNvSpPr>
          <p:nvPr>
            <p:ph type="sldNum" sz="quarter" idx="12"/>
          </p:nvPr>
        </p:nvSpPr>
        <p:spPr/>
        <p:txBody>
          <a:bodyPr/>
          <a:lstStyle/>
          <a:p>
            <a:fld id="{FDBEA7F0-1FB1-46D2-90D2-1AFBCE0DD1C1}" type="slidenum">
              <a:rPr lang="es-PE" smtClean="0"/>
              <a:t>‹Nº›</a:t>
            </a:fld>
            <a:endParaRPr lang="es-PE"/>
          </a:p>
        </p:txBody>
      </p:sp>
    </p:spTree>
    <p:extLst>
      <p:ext uri="{BB962C8B-B14F-4D97-AF65-F5344CB8AC3E}">
        <p14:creationId xmlns:p14="http://schemas.microsoft.com/office/powerpoint/2010/main" val="415573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8ADC4-B55A-41E1-A375-FD70DBC6971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718AD69-9FE1-49FB-8B58-67828A66D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D4AD329-78D6-4930-BEEC-BF1ED3CB4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C415E22-F592-439C-B924-48D41BB62963}"/>
              </a:ext>
            </a:extLst>
          </p:cNvPr>
          <p:cNvSpPr>
            <a:spLocks noGrp="1"/>
          </p:cNvSpPr>
          <p:nvPr>
            <p:ph type="dt" sz="half" idx="10"/>
          </p:nvPr>
        </p:nvSpPr>
        <p:spPr/>
        <p:txBody>
          <a:bodyPr/>
          <a:lstStyle/>
          <a:p>
            <a:fld id="{3EEDAAD5-F35B-4A89-9EA9-E0A63BC933C4}" type="datetimeFigureOut">
              <a:rPr lang="es-PE" smtClean="0"/>
              <a:t>13/06/2020</a:t>
            </a:fld>
            <a:endParaRPr lang="es-PE"/>
          </a:p>
        </p:txBody>
      </p:sp>
      <p:sp>
        <p:nvSpPr>
          <p:cNvPr id="6" name="Marcador de pie de página 5">
            <a:extLst>
              <a:ext uri="{FF2B5EF4-FFF2-40B4-BE49-F238E27FC236}">
                <a16:creationId xmlns:a16="http://schemas.microsoft.com/office/drawing/2014/main" id="{C0F8C795-F7A0-4E0E-8913-8DC04BD1168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C2E947C-6B7B-4099-9F99-805156B53A68}"/>
              </a:ext>
            </a:extLst>
          </p:cNvPr>
          <p:cNvSpPr>
            <a:spLocks noGrp="1"/>
          </p:cNvSpPr>
          <p:nvPr>
            <p:ph type="sldNum" sz="quarter" idx="12"/>
          </p:nvPr>
        </p:nvSpPr>
        <p:spPr/>
        <p:txBody>
          <a:bodyPr/>
          <a:lstStyle/>
          <a:p>
            <a:fld id="{FDBEA7F0-1FB1-46D2-90D2-1AFBCE0DD1C1}" type="slidenum">
              <a:rPr lang="es-PE" smtClean="0"/>
              <a:t>‹Nº›</a:t>
            </a:fld>
            <a:endParaRPr lang="es-PE"/>
          </a:p>
        </p:txBody>
      </p:sp>
    </p:spTree>
    <p:extLst>
      <p:ext uri="{BB962C8B-B14F-4D97-AF65-F5344CB8AC3E}">
        <p14:creationId xmlns:p14="http://schemas.microsoft.com/office/powerpoint/2010/main" val="103124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DD499-8BEE-40EB-AC97-41C477E1C8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07BE654B-95BB-4F0C-956E-72183A564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E3F7E07-882B-4011-A2B4-681EB67CC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48B8CB5-70EA-4831-8ED3-27932E163340}"/>
              </a:ext>
            </a:extLst>
          </p:cNvPr>
          <p:cNvSpPr>
            <a:spLocks noGrp="1"/>
          </p:cNvSpPr>
          <p:nvPr>
            <p:ph type="dt" sz="half" idx="10"/>
          </p:nvPr>
        </p:nvSpPr>
        <p:spPr/>
        <p:txBody>
          <a:bodyPr/>
          <a:lstStyle/>
          <a:p>
            <a:fld id="{3EEDAAD5-F35B-4A89-9EA9-E0A63BC933C4}" type="datetimeFigureOut">
              <a:rPr lang="es-PE" smtClean="0"/>
              <a:t>13/06/2020</a:t>
            </a:fld>
            <a:endParaRPr lang="es-PE"/>
          </a:p>
        </p:txBody>
      </p:sp>
      <p:sp>
        <p:nvSpPr>
          <p:cNvPr id="6" name="Marcador de pie de página 5">
            <a:extLst>
              <a:ext uri="{FF2B5EF4-FFF2-40B4-BE49-F238E27FC236}">
                <a16:creationId xmlns:a16="http://schemas.microsoft.com/office/drawing/2014/main" id="{DEB1108F-3932-4827-8DA4-DF616611ECC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7DD25A0-73BB-44B4-B5ED-9DA3484D7043}"/>
              </a:ext>
            </a:extLst>
          </p:cNvPr>
          <p:cNvSpPr>
            <a:spLocks noGrp="1"/>
          </p:cNvSpPr>
          <p:nvPr>
            <p:ph type="sldNum" sz="quarter" idx="12"/>
          </p:nvPr>
        </p:nvSpPr>
        <p:spPr/>
        <p:txBody>
          <a:bodyPr/>
          <a:lstStyle/>
          <a:p>
            <a:fld id="{FDBEA7F0-1FB1-46D2-90D2-1AFBCE0DD1C1}" type="slidenum">
              <a:rPr lang="es-PE" smtClean="0"/>
              <a:t>‹Nº›</a:t>
            </a:fld>
            <a:endParaRPr lang="es-PE"/>
          </a:p>
        </p:txBody>
      </p:sp>
    </p:spTree>
    <p:extLst>
      <p:ext uri="{BB962C8B-B14F-4D97-AF65-F5344CB8AC3E}">
        <p14:creationId xmlns:p14="http://schemas.microsoft.com/office/powerpoint/2010/main" val="46883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085063-60AA-44DA-8D1E-DF268A64B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00CAB64-CD75-4705-91A6-345F1BD6A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47179C7-75D5-4768-B919-7766F1A0F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DAAD5-F35B-4A89-9EA9-E0A63BC933C4}" type="datetimeFigureOut">
              <a:rPr lang="es-PE" smtClean="0"/>
              <a:t>13/06/2020</a:t>
            </a:fld>
            <a:endParaRPr lang="es-PE"/>
          </a:p>
        </p:txBody>
      </p:sp>
      <p:sp>
        <p:nvSpPr>
          <p:cNvPr id="5" name="Marcador de pie de página 4">
            <a:extLst>
              <a:ext uri="{FF2B5EF4-FFF2-40B4-BE49-F238E27FC236}">
                <a16:creationId xmlns:a16="http://schemas.microsoft.com/office/drawing/2014/main" id="{61F5BF25-86F7-4D22-A896-CFA73EF64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3A96193B-90B7-4D35-9029-C5E97A330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EA7F0-1FB1-46D2-90D2-1AFBCE0DD1C1}" type="slidenum">
              <a:rPr lang="es-PE" smtClean="0"/>
              <a:t>‹Nº›</a:t>
            </a:fld>
            <a:endParaRPr lang="es-PE"/>
          </a:p>
        </p:txBody>
      </p:sp>
    </p:spTree>
    <p:extLst>
      <p:ext uri="{BB962C8B-B14F-4D97-AF65-F5344CB8AC3E}">
        <p14:creationId xmlns:p14="http://schemas.microsoft.com/office/powerpoint/2010/main" val="556173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0525A-A1F7-4D2A-91E3-282E06E018BB}"/>
              </a:ext>
            </a:extLst>
          </p:cNvPr>
          <p:cNvSpPr>
            <a:spLocks noGrp="1"/>
          </p:cNvSpPr>
          <p:nvPr>
            <p:ph type="ctrTitle"/>
          </p:nvPr>
        </p:nvSpPr>
        <p:spPr/>
        <p:txBody>
          <a:bodyPr/>
          <a:lstStyle/>
          <a:p>
            <a:r>
              <a:rPr lang="es-ES" dirty="0"/>
              <a:t>REDES NEURONALES	</a:t>
            </a:r>
            <a:endParaRPr lang="es-PE" dirty="0"/>
          </a:p>
        </p:txBody>
      </p:sp>
      <p:sp>
        <p:nvSpPr>
          <p:cNvPr id="3" name="Subtítulo 2">
            <a:extLst>
              <a:ext uri="{FF2B5EF4-FFF2-40B4-BE49-F238E27FC236}">
                <a16:creationId xmlns:a16="http://schemas.microsoft.com/office/drawing/2014/main" id="{0FBA33A0-7A08-4350-8777-6C2AF6766D5D}"/>
              </a:ext>
            </a:extLst>
          </p:cNvPr>
          <p:cNvSpPr>
            <a:spLocks noGrp="1"/>
          </p:cNvSpPr>
          <p:nvPr>
            <p:ph type="subTitle" idx="1"/>
          </p:nvPr>
        </p:nvSpPr>
        <p:spPr/>
        <p:txBody>
          <a:bodyPr/>
          <a:lstStyle/>
          <a:p>
            <a:r>
              <a:rPr lang="es-ES" dirty="0"/>
              <a:t>FSGSFAAFAFAGSDG</a:t>
            </a:r>
            <a:endParaRPr lang="es-PE" dirty="0"/>
          </a:p>
        </p:txBody>
      </p:sp>
    </p:spTree>
    <p:extLst>
      <p:ext uri="{BB962C8B-B14F-4D97-AF65-F5344CB8AC3E}">
        <p14:creationId xmlns:p14="http://schemas.microsoft.com/office/powerpoint/2010/main" val="327204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D1907-E524-4339-B106-40FA1D9687CF}"/>
              </a:ext>
            </a:extLst>
          </p:cNvPr>
          <p:cNvSpPr txBox="1">
            <a:spLocks/>
          </p:cNvSpPr>
          <p:nvPr/>
        </p:nvSpPr>
        <p:spPr>
          <a:xfrm>
            <a:off x="673994" y="578768"/>
            <a:ext cx="3975279" cy="79658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REDES MULTICAPA</a:t>
            </a:r>
            <a:endParaRPr lang="es-PE" dirty="0"/>
          </a:p>
        </p:txBody>
      </p:sp>
      <p:pic>
        <p:nvPicPr>
          <p:cNvPr id="3" name="Imagen 2">
            <a:extLst>
              <a:ext uri="{FF2B5EF4-FFF2-40B4-BE49-F238E27FC236}">
                <a16:creationId xmlns:a16="http://schemas.microsoft.com/office/drawing/2014/main" id="{27D0EDC5-7D5D-4981-A475-02A9100B68E5}"/>
              </a:ext>
            </a:extLst>
          </p:cNvPr>
          <p:cNvPicPr>
            <a:picLocks noChangeAspect="1"/>
          </p:cNvPicPr>
          <p:nvPr/>
        </p:nvPicPr>
        <p:blipFill>
          <a:blip r:embed="rId2"/>
          <a:stretch>
            <a:fillRect/>
          </a:stretch>
        </p:blipFill>
        <p:spPr>
          <a:xfrm>
            <a:off x="1952624" y="1352986"/>
            <a:ext cx="7877175" cy="4926246"/>
          </a:xfrm>
          <a:prstGeom prst="rect">
            <a:avLst/>
          </a:prstGeom>
        </p:spPr>
      </p:pic>
    </p:spTree>
    <p:extLst>
      <p:ext uri="{BB962C8B-B14F-4D97-AF65-F5344CB8AC3E}">
        <p14:creationId xmlns:p14="http://schemas.microsoft.com/office/powerpoint/2010/main" val="81052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84BD835-0B41-46F2-A69D-7A51B465C2FA}"/>
              </a:ext>
            </a:extLst>
          </p:cNvPr>
          <p:cNvSpPr/>
          <p:nvPr/>
        </p:nvSpPr>
        <p:spPr>
          <a:xfrm>
            <a:off x="1206500" y="966648"/>
            <a:ext cx="9982200" cy="923330"/>
          </a:xfrm>
          <a:prstGeom prst="rect">
            <a:avLst/>
          </a:prstGeom>
        </p:spPr>
        <p:txBody>
          <a:bodyPr wrap="square">
            <a:spAutoFit/>
          </a:bodyPr>
          <a:lstStyle/>
          <a:p>
            <a:r>
              <a:rPr lang="es-ES" dirty="0"/>
              <a:t>Un Perceptrón multicapa es una red con alimentación hacia delante, compuesta de varias capas de neuronas entre la entrada y la salida de la misma, esta red permite establecer regiones de decisión mucho más complejas que las de dos semiplanos, como lo hace el Perceptrón de un solo nivel.</a:t>
            </a:r>
            <a:endParaRPr lang="es-PE" dirty="0"/>
          </a:p>
        </p:txBody>
      </p:sp>
      <p:pic>
        <p:nvPicPr>
          <p:cNvPr id="5" name="Imagen 4">
            <a:extLst>
              <a:ext uri="{FF2B5EF4-FFF2-40B4-BE49-F238E27FC236}">
                <a16:creationId xmlns:a16="http://schemas.microsoft.com/office/drawing/2014/main" id="{DD20267A-CA99-4B78-A6DB-0DCE77E7AE12}"/>
              </a:ext>
            </a:extLst>
          </p:cNvPr>
          <p:cNvPicPr>
            <a:picLocks noChangeAspect="1"/>
          </p:cNvPicPr>
          <p:nvPr/>
        </p:nvPicPr>
        <p:blipFill>
          <a:blip r:embed="rId2"/>
          <a:stretch>
            <a:fillRect/>
          </a:stretch>
        </p:blipFill>
        <p:spPr>
          <a:xfrm>
            <a:off x="596900" y="2266950"/>
            <a:ext cx="5600700" cy="3467100"/>
          </a:xfrm>
          <a:prstGeom prst="rect">
            <a:avLst/>
          </a:prstGeom>
        </p:spPr>
      </p:pic>
      <p:sp>
        <p:nvSpPr>
          <p:cNvPr id="6" name="Rectángulo 5">
            <a:extLst>
              <a:ext uri="{FF2B5EF4-FFF2-40B4-BE49-F238E27FC236}">
                <a16:creationId xmlns:a16="http://schemas.microsoft.com/office/drawing/2014/main" id="{332675B8-0CFC-4310-A835-D70491DF6C8A}"/>
              </a:ext>
            </a:extLst>
          </p:cNvPr>
          <p:cNvSpPr/>
          <p:nvPr/>
        </p:nvSpPr>
        <p:spPr>
          <a:xfrm>
            <a:off x="6096000" y="2436336"/>
            <a:ext cx="4902200" cy="3139321"/>
          </a:xfrm>
          <a:prstGeom prst="rect">
            <a:avLst/>
          </a:prstGeom>
        </p:spPr>
        <p:txBody>
          <a:bodyPr wrap="square">
            <a:spAutoFit/>
          </a:bodyPr>
          <a:lstStyle/>
          <a:p>
            <a:r>
              <a:rPr lang="es-ES" dirty="0"/>
              <a:t>Donde: </a:t>
            </a:r>
          </a:p>
          <a:p>
            <a:endParaRPr lang="es-ES" dirty="0"/>
          </a:p>
          <a:p>
            <a:r>
              <a:rPr lang="es-ES" dirty="0"/>
              <a:t>W: Matriz de pesos asignada a cada una de las entradas de la red de dimensiones </a:t>
            </a:r>
            <a:r>
              <a:rPr lang="es-ES" dirty="0" err="1"/>
              <a:t>SxR</a:t>
            </a:r>
            <a:r>
              <a:rPr lang="es-ES" dirty="0"/>
              <a:t>, con S igual al número de neuronas, y R la dimensión del vector de entrada </a:t>
            </a:r>
          </a:p>
          <a:p>
            <a:endParaRPr lang="es-ES" dirty="0"/>
          </a:p>
          <a:p>
            <a:r>
              <a:rPr lang="es-ES" dirty="0"/>
              <a:t>p: Vector de entradas a la red de dimensiones Rx1</a:t>
            </a:r>
          </a:p>
          <a:p>
            <a:endParaRPr lang="es-ES" dirty="0"/>
          </a:p>
          <a:p>
            <a:r>
              <a:rPr lang="es-ES" dirty="0"/>
              <a:t>b: Vector de ganancias de la red de dimensiones Sx1 </a:t>
            </a:r>
            <a:endParaRPr lang="es-PE" dirty="0"/>
          </a:p>
        </p:txBody>
      </p:sp>
    </p:spTree>
    <p:extLst>
      <p:ext uri="{BB962C8B-B14F-4D97-AF65-F5344CB8AC3E}">
        <p14:creationId xmlns:p14="http://schemas.microsoft.com/office/powerpoint/2010/main" val="149345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6: Distintas formas de las regiones generadas por un perceptrón ...">
            <a:extLst>
              <a:ext uri="{FF2B5EF4-FFF2-40B4-BE49-F238E27FC236}">
                <a16:creationId xmlns:a16="http://schemas.microsoft.com/office/drawing/2014/main" id="{17AAD07E-78B7-4DC1-B4D8-288EEA9EB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675" y="1192882"/>
            <a:ext cx="8096250" cy="5086350"/>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1">
            <a:extLst>
              <a:ext uri="{FF2B5EF4-FFF2-40B4-BE49-F238E27FC236}">
                <a16:creationId xmlns:a16="http://schemas.microsoft.com/office/drawing/2014/main" id="{48297653-947B-447F-8F4B-48AF619BAEDB}"/>
              </a:ext>
            </a:extLst>
          </p:cNvPr>
          <p:cNvSpPr txBox="1">
            <a:spLocks/>
          </p:cNvSpPr>
          <p:nvPr/>
        </p:nvSpPr>
        <p:spPr>
          <a:xfrm>
            <a:off x="673994" y="396293"/>
            <a:ext cx="4926706" cy="796589"/>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Capacidades del perceptrón</a:t>
            </a:r>
            <a:endParaRPr lang="es-PE" dirty="0"/>
          </a:p>
        </p:txBody>
      </p:sp>
    </p:spTree>
    <p:extLst>
      <p:ext uri="{BB962C8B-B14F-4D97-AF65-F5344CB8AC3E}">
        <p14:creationId xmlns:p14="http://schemas.microsoft.com/office/powerpoint/2010/main" val="166430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Filtrado Adaptatipo">
            <a:extLst>
              <a:ext uri="{FF2B5EF4-FFF2-40B4-BE49-F238E27FC236}">
                <a16:creationId xmlns:a16="http://schemas.microsoft.com/office/drawing/2014/main" id="{FB7C0B29-678C-4BAF-B783-BDB88C18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952" y="1192882"/>
            <a:ext cx="7232905" cy="467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66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17F1D-F7DE-41E0-9EEB-60D807107C27}"/>
              </a:ext>
            </a:extLst>
          </p:cNvPr>
          <p:cNvSpPr txBox="1">
            <a:spLocks/>
          </p:cNvSpPr>
          <p:nvPr/>
        </p:nvSpPr>
        <p:spPr>
          <a:xfrm>
            <a:off x="673994" y="396293"/>
            <a:ext cx="4926706" cy="7965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BACKPROPAGATION</a:t>
            </a:r>
            <a:endParaRPr lang="es-PE" dirty="0"/>
          </a:p>
        </p:txBody>
      </p:sp>
      <p:sp>
        <p:nvSpPr>
          <p:cNvPr id="3" name="Rectángulo 2">
            <a:extLst>
              <a:ext uri="{FF2B5EF4-FFF2-40B4-BE49-F238E27FC236}">
                <a16:creationId xmlns:a16="http://schemas.microsoft.com/office/drawing/2014/main" id="{1A15E4FD-9FDF-46DA-876B-88E0D711F8CA}"/>
              </a:ext>
            </a:extLst>
          </p:cNvPr>
          <p:cNvSpPr/>
          <p:nvPr/>
        </p:nvSpPr>
        <p:spPr>
          <a:xfrm>
            <a:off x="978794" y="1192882"/>
            <a:ext cx="10715223" cy="1477328"/>
          </a:xfrm>
          <a:prstGeom prst="rect">
            <a:avLst/>
          </a:prstGeom>
        </p:spPr>
        <p:txBody>
          <a:bodyPr wrap="square">
            <a:spAutoFit/>
          </a:bodyPr>
          <a:lstStyle/>
          <a:p>
            <a:r>
              <a:rPr lang="es-ES" dirty="0"/>
              <a:t>Uno de los grandes avances logrados con el algoritmo </a:t>
            </a:r>
            <a:r>
              <a:rPr lang="es-ES" dirty="0" err="1"/>
              <a:t>Backpropagation</a:t>
            </a:r>
            <a:r>
              <a:rPr lang="es-ES" dirty="0"/>
              <a:t> es que esta red aprovecha la naturaleza paralela de las redes neuronales para reducir el tiempo requerido por un procesador secuencial para determinar la correspondencia entre unos patrones dados. Además el tiempo de desarrollo de cualquier sistema que se este tratando de analizar se puede reducir como consecuencia de que la red puede aprender el algoritmo correcto sin que alguien tenga que deducir por anticipado el algoritmo en cuestión. </a:t>
            </a:r>
            <a:endParaRPr lang="es-PE" dirty="0"/>
          </a:p>
        </p:txBody>
      </p:sp>
      <p:sp>
        <p:nvSpPr>
          <p:cNvPr id="4" name="Rectángulo 3">
            <a:extLst>
              <a:ext uri="{FF2B5EF4-FFF2-40B4-BE49-F238E27FC236}">
                <a16:creationId xmlns:a16="http://schemas.microsoft.com/office/drawing/2014/main" id="{AC6E36DF-9A41-4628-8F23-077B83A0AC3D}"/>
              </a:ext>
            </a:extLst>
          </p:cNvPr>
          <p:cNvSpPr/>
          <p:nvPr/>
        </p:nvSpPr>
        <p:spPr>
          <a:xfrm>
            <a:off x="5941453" y="2609055"/>
            <a:ext cx="6057364" cy="2031325"/>
          </a:xfrm>
          <a:prstGeom prst="rect">
            <a:avLst/>
          </a:prstGeom>
        </p:spPr>
        <p:txBody>
          <a:bodyPr wrap="square">
            <a:spAutoFit/>
          </a:bodyPr>
          <a:lstStyle/>
          <a:p>
            <a:r>
              <a:rPr lang="es-ES" dirty="0"/>
              <a:t>El algoritmo </a:t>
            </a:r>
            <a:r>
              <a:rPr lang="es-ES" dirty="0" err="1"/>
              <a:t>Backpropagation</a:t>
            </a:r>
            <a:r>
              <a:rPr lang="es-ES" dirty="0"/>
              <a:t> emplea un ciclo propagación – adaptación de dos fases. Una vez que se ha aplicado un patrón a la entrada de la red como estímulo, este se propaga desde la primera capa a través de las capas superiores de la red, hasta generar una salida. La señal de salida se compara con la salida deseada y se calcula una señal de error para cada una de las salidas. </a:t>
            </a:r>
            <a:endParaRPr lang="es-PE" dirty="0"/>
          </a:p>
        </p:txBody>
      </p:sp>
      <p:pic>
        <p:nvPicPr>
          <p:cNvPr id="1026" name="Picture 2" descr="Feedforward Backpropagation Neural Network architecture ...">
            <a:extLst>
              <a:ext uri="{FF2B5EF4-FFF2-40B4-BE49-F238E27FC236}">
                <a16:creationId xmlns:a16="http://schemas.microsoft.com/office/drawing/2014/main" id="{39D56A3B-0B46-45C8-AFA6-2EC4F458A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94" y="2769695"/>
            <a:ext cx="4621906" cy="364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98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C7C60-11A4-4E1F-A911-54AADCA5592C}"/>
              </a:ext>
            </a:extLst>
          </p:cNvPr>
          <p:cNvSpPr txBox="1">
            <a:spLocks/>
          </p:cNvSpPr>
          <p:nvPr/>
        </p:nvSpPr>
        <p:spPr>
          <a:xfrm>
            <a:off x="673994" y="396293"/>
            <a:ext cx="4926706" cy="7965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Reglas de aprendizaje</a:t>
            </a:r>
            <a:endParaRPr lang="es-PE" dirty="0"/>
          </a:p>
        </p:txBody>
      </p:sp>
      <p:pic>
        <p:nvPicPr>
          <p:cNvPr id="3" name="Imagen 2">
            <a:extLst>
              <a:ext uri="{FF2B5EF4-FFF2-40B4-BE49-F238E27FC236}">
                <a16:creationId xmlns:a16="http://schemas.microsoft.com/office/drawing/2014/main" id="{725EF5F1-4391-44AC-9C4F-62F4ECA03D85}"/>
              </a:ext>
            </a:extLst>
          </p:cNvPr>
          <p:cNvPicPr>
            <a:picLocks noChangeAspect="1"/>
          </p:cNvPicPr>
          <p:nvPr/>
        </p:nvPicPr>
        <p:blipFill rotWithShape="1">
          <a:blip r:embed="rId2"/>
          <a:srcRect t="16136" b="14479"/>
          <a:stretch/>
        </p:blipFill>
        <p:spPr>
          <a:xfrm>
            <a:off x="3614737" y="1192882"/>
            <a:ext cx="4498953" cy="1084494"/>
          </a:xfrm>
          <a:prstGeom prst="rect">
            <a:avLst/>
          </a:prstGeom>
        </p:spPr>
      </p:pic>
      <p:pic>
        <p:nvPicPr>
          <p:cNvPr id="4" name="Imagen 3">
            <a:extLst>
              <a:ext uri="{FF2B5EF4-FFF2-40B4-BE49-F238E27FC236}">
                <a16:creationId xmlns:a16="http://schemas.microsoft.com/office/drawing/2014/main" id="{FA86ACEF-D9C4-4967-88A8-060FF885EF50}"/>
              </a:ext>
            </a:extLst>
          </p:cNvPr>
          <p:cNvPicPr>
            <a:picLocks noChangeAspect="1"/>
          </p:cNvPicPr>
          <p:nvPr/>
        </p:nvPicPr>
        <p:blipFill>
          <a:blip r:embed="rId3"/>
          <a:stretch>
            <a:fillRect/>
          </a:stretch>
        </p:blipFill>
        <p:spPr>
          <a:xfrm>
            <a:off x="2003203" y="2321854"/>
            <a:ext cx="8096517" cy="1288240"/>
          </a:xfrm>
          <a:prstGeom prst="rect">
            <a:avLst/>
          </a:prstGeom>
        </p:spPr>
      </p:pic>
      <p:pic>
        <p:nvPicPr>
          <p:cNvPr id="5" name="Imagen 4">
            <a:extLst>
              <a:ext uri="{FF2B5EF4-FFF2-40B4-BE49-F238E27FC236}">
                <a16:creationId xmlns:a16="http://schemas.microsoft.com/office/drawing/2014/main" id="{1212EC5A-6FD0-44F8-A495-00BBFBE5BC2A}"/>
              </a:ext>
            </a:extLst>
          </p:cNvPr>
          <p:cNvPicPr>
            <a:picLocks noChangeAspect="1"/>
          </p:cNvPicPr>
          <p:nvPr/>
        </p:nvPicPr>
        <p:blipFill>
          <a:blip r:embed="rId4"/>
          <a:stretch>
            <a:fillRect/>
          </a:stretch>
        </p:blipFill>
        <p:spPr>
          <a:xfrm>
            <a:off x="826997" y="3610094"/>
            <a:ext cx="10074432" cy="1646090"/>
          </a:xfrm>
          <a:prstGeom prst="rect">
            <a:avLst/>
          </a:prstGeom>
        </p:spPr>
      </p:pic>
      <p:pic>
        <p:nvPicPr>
          <p:cNvPr id="6" name="Imagen 5">
            <a:extLst>
              <a:ext uri="{FF2B5EF4-FFF2-40B4-BE49-F238E27FC236}">
                <a16:creationId xmlns:a16="http://schemas.microsoft.com/office/drawing/2014/main" id="{B4FEAE64-5B59-4AA4-821E-C2574DCFF3FA}"/>
              </a:ext>
            </a:extLst>
          </p:cNvPr>
          <p:cNvPicPr>
            <a:picLocks noChangeAspect="1"/>
          </p:cNvPicPr>
          <p:nvPr/>
        </p:nvPicPr>
        <p:blipFill>
          <a:blip r:embed="rId5"/>
          <a:stretch>
            <a:fillRect/>
          </a:stretch>
        </p:blipFill>
        <p:spPr>
          <a:xfrm>
            <a:off x="2003203" y="4922919"/>
            <a:ext cx="8406685" cy="1312825"/>
          </a:xfrm>
          <a:prstGeom prst="rect">
            <a:avLst/>
          </a:prstGeom>
        </p:spPr>
      </p:pic>
    </p:spTree>
    <p:extLst>
      <p:ext uri="{BB962C8B-B14F-4D97-AF65-F5344CB8AC3E}">
        <p14:creationId xmlns:p14="http://schemas.microsoft.com/office/powerpoint/2010/main" val="2661282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61D80-CBFC-4F6D-A772-FAD5A412CC98}"/>
              </a:ext>
            </a:extLst>
          </p:cNvPr>
          <p:cNvSpPr txBox="1">
            <a:spLocks/>
          </p:cNvSpPr>
          <p:nvPr/>
        </p:nvSpPr>
        <p:spPr>
          <a:xfrm>
            <a:off x="673994" y="396293"/>
            <a:ext cx="4926706" cy="79658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Reglas de aprendizaje con capas </a:t>
            </a:r>
            <a:r>
              <a:rPr lang="es-ES" dirty="0" err="1"/>
              <a:t>oculatas</a:t>
            </a:r>
            <a:endParaRPr lang="es-PE" dirty="0"/>
          </a:p>
        </p:txBody>
      </p:sp>
      <p:pic>
        <p:nvPicPr>
          <p:cNvPr id="3" name="Imagen 2">
            <a:extLst>
              <a:ext uri="{FF2B5EF4-FFF2-40B4-BE49-F238E27FC236}">
                <a16:creationId xmlns:a16="http://schemas.microsoft.com/office/drawing/2014/main" id="{D23D08D8-0B59-48D1-BF66-76DDD7635B4B}"/>
              </a:ext>
            </a:extLst>
          </p:cNvPr>
          <p:cNvPicPr>
            <a:picLocks noChangeAspect="1"/>
          </p:cNvPicPr>
          <p:nvPr/>
        </p:nvPicPr>
        <p:blipFill>
          <a:blip r:embed="rId2"/>
          <a:stretch>
            <a:fillRect/>
          </a:stretch>
        </p:blipFill>
        <p:spPr>
          <a:xfrm>
            <a:off x="3235012" y="999924"/>
            <a:ext cx="5226408" cy="803438"/>
          </a:xfrm>
          <a:prstGeom prst="rect">
            <a:avLst/>
          </a:prstGeom>
        </p:spPr>
      </p:pic>
      <p:pic>
        <p:nvPicPr>
          <p:cNvPr id="4" name="Imagen 3">
            <a:extLst>
              <a:ext uri="{FF2B5EF4-FFF2-40B4-BE49-F238E27FC236}">
                <a16:creationId xmlns:a16="http://schemas.microsoft.com/office/drawing/2014/main" id="{77F62785-349D-47FC-BB94-73E8617BC13E}"/>
              </a:ext>
            </a:extLst>
          </p:cNvPr>
          <p:cNvPicPr>
            <a:picLocks noChangeAspect="1"/>
          </p:cNvPicPr>
          <p:nvPr/>
        </p:nvPicPr>
        <p:blipFill>
          <a:blip r:embed="rId3"/>
          <a:stretch>
            <a:fillRect/>
          </a:stretch>
        </p:blipFill>
        <p:spPr>
          <a:xfrm>
            <a:off x="2266615" y="1858450"/>
            <a:ext cx="7285552" cy="1048376"/>
          </a:xfrm>
          <a:prstGeom prst="rect">
            <a:avLst/>
          </a:prstGeom>
        </p:spPr>
      </p:pic>
      <p:pic>
        <p:nvPicPr>
          <p:cNvPr id="5" name="Imagen 4">
            <a:extLst>
              <a:ext uri="{FF2B5EF4-FFF2-40B4-BE49-F238E27FC236}">
                <a16:creationId xmlns:a16="http://schemas.microsoft.com/office/drawing/2014/main" id="{282458D7-5EC3-4041-A0D2-506AD2B8908A}"/>
              </a:ext>
            </a:extLst>
          </p:cNvPr>
          <p:cNvPicPr>
            <a:picLocks noChangeAspect="1"/>
          </p:cNvPicPr>
          <p:nvPr/>
        </p:nvPicPr>
        <p:blipFill>
          <a:blip r:embed="rId4"/>
          <a:stretch>
            <a:fillRect/>
          </a:stretch>
        </p:blipFill>
        <p:spPr>
          <a:xfrm>
            <a:off x="2359047" y="3053541"/>
            <a:ext cx="7815195" cy="1135168"/>
          </a:xfrm>
          <a:prstGeom prst="rect">
            <a:avLst/>
          </a:prstGeom>
        </p:spPr>
      </p:pic>
      <p:pic>
        <p:nvPicPr>
          <p:cNvPr id="6" name="Imagen 5">
            <a:extLst>
              <a:ext uri="{FF2B5EF4-FFF2-40B4-BE49-F238E27FC236}">
                <a16:creationId xmlns:a16="http://schemas.microsoft.com/office/drawing/2014/main" id="{4AB5EF8E-581F-405E-BDD3-C5DF7DF0350F}"/>
              </a:ext>
            </a:extLst>
          </p:cNvPr>
          <p:cNvPicPr>
            <a:picLocks noChangeAspect="1"/>
          </p:cNvPicPr>
          <p:nvPr/>
        </p:nvPicPr>
        <p:blipFill>
          <a:blip r:embed="rId5"/>
          <a:stretch>
            <a:fillRect/>
          </a:stretch>
        </p:blipFill>
        <p:spPr>
          <a:xfrm>
            <a:off x="2235423" y="4084922"/>
            <a:ext cx="7721153" cy="1196636"/>
          </a:xfrm>
          <a:prstGeom prst="rect">
            <a:avLst/>
          </a:prstGeom>
        </p:spPr>
      </p:pic>
      <p:pic>
        <p:nvPicPr>
          <p:cNvPr id="7" name="Imagen 6">
            <a:extLst>
              <a:ext uri="{FF2B5EF4-FFF2-40B4-BE49-F238E27FC236}">
                <a16:creationId xmlns:a16="http://schemas.microsoft.com/office/drawing/2014/main" id="{6B8DE34D-1D94-43C7-B10B-E1E3455F662E}"/>
              </a:ext>
            </a:extLst>
          </p:cNvPr>
          <p:cNvPicPr>
            <a:picLocks noChangeAspect="1"/>
          </p:cNvPicPr>
          <p:nvPr/>
        </p:nvPicPr>
        <p:blipFill>
          <a:blip r:embed="rId6"/>
          <a:stretch>
            <a:fillRect/>
          </a:stretch>
        </p:blipFill>
        <p:spPr>
          <a:xfrm>
            <a:off x="2794379" y="5208713"/>
            <a:ext cx="5834466" cy="1180306"/>
          </a:xfrm>
          <a:prstGeom prst="rect">
            <a:avLst/>
          </a:prstGeom>
        </p:spPr>
      </p:pic>
    </p:spTree>
    <p:extLst>
      <p:ext uri="{BB962C8B-B14F-4D97-AF65-F5344CB8AC3E}">
        <p14:creationId xmlns:p14="http://schemas.microsoft.com/office/powerpoint/2010/main" val="402107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8D70095-A7E3-42E5-9260-4FF95CE2EC87}"/>
              </a:ext>
            </a:extLst>
          </p:cNvPr>
          <p:cNvPicPr>
            <a:picLocks noChangeAspect="1"/>
          </p:cNvPicPr>
          <p:nvPr/>
        </p:nvPicPr>
        <p:blipFill>
          <a:blip r:embed="rId2"/>
          <a:stretch>
            <a:fillRect/>
          </a:stretch>
        </p:blipFill>
        <p:spPr>
          <a:xfrm>
            <a:off x="2105495" y="380732"/>
            <a:ext cx="7721086" cy="1248176"/>
          </a:xfrm>
          <a:prstGeom prst="rect">
            <a:avLst/>
          </a:prstGeom>
        </p:spPr>
      </p:pic>
      <p:pic>
        <p:nvPicPr>
          <p:cNvPr id="3" name="Imagen 2">
            <a:extLst>
              <a:ext uri="{FF2B5EF4-FFF2-40B4-BE49-F238E27FC236}">
                <a16:creationId xmlns:a16="http://schemas.microsoft.com/office/drawing/2014/main" id="{B7ECD48E-4155-40D4-8C16-6484412B37C1}"/>
              </a:ext>
            </a:extLst>
          </p:cNvPr>
          <p:cNvPicPr>
            <a:picLocks noChangeAspect="1"/>
          </p:cNvPicPr>
          <p:nvPr/>
        </p:nvPicPr>
        <p:blipFill>
          <a:blip r:embed="rId3"/>
          <a:stretch>
            <a:fillRect/>
          </a:stretch>
        </p:blipFill>
        <p:spPr>
          <a:xfrm>
            <a:off x="1900574" y="1628908"/>
            <a:ext cx="7926007" cy="1017786"/>
          </a:xfrm>
          <a:prstGeom prst="rect">
            <a:avLst/>
          </a:prstGeom>
        </p:spPr>
      </p:pic>
      <p:pic>
        <p:nvPicPr>
          <p:cNvPr id="4" name="Imagen 3">
            <a:extLst>
              <a:ext uri="{FF2B5EF4-FFF2-40B4-BE49-F238E27FC236}">
                <a16:creationId xmlns:a16="http://schemas.microsoft.com/office/drawing/2014/main" id="{1A3B17C1-31DB-4882-8F8A-865198C2AEAB}"/>
              </a:ext>
            </a:extLst>
          </p:cNvPr>
          <p:cNvPicPr>
            <a:picLocks noChangeAspect="1"/>
          </p:cNvPicPr>
          <p:nvPr/>
        </p:nvPicPr>
        <p:blipFill>
          <a:blip r:embed="rId4"/>
          <a:stretch>
            <a:fillRect/>
          </a:stretch>
        </p:blipFill>
        <p:spPr>
          <a:xfrm>
            <a:off x="3958712" y="2646694"/>
            <a:ext cx="3562550" cy="904045"/>
          </a:xfrm>
          <a:prstGeom prst="rect">
            <a:avLst/>
          </a:prstGeom>
        </p:spPr>
      </p:pic>
      <p:pic>
        <p:nvPicPr>
          <p:cNvPr id="5" name="Imagen 4">
            <a:extLst>
              <a:ext uri="{FF2B5EF4-FFF2-40B4-BE49-F238E27FC236}">
                <a16:creationId xmlns:a16="http://schemas.microsoft.com/office/drawing/2014/main" id="{03F86292-7DD0-461D-B8A3-64452C8BFD37}"/>
              </a:ext>
            </a:extLst>
          </p:cNvPr>
          <p:cNvPicPr>
            <a:picLocks noChangeAspect="1"/>
          </p:cNvPicPr>
          <p:nvPr/>
        </p:nvPicPr>
        <p:blipFill>
          <a:blip r:embed="rId5"/>
          <a:stretch>
            <a:fillRect/>
          </a:stretch>
        </p:blipFill>
        <p:spPr>
          <a:xfrm>
            <a:off x="190500" y="3550739"/>
            <a:ext cx="11811000" cy="838200"/>
          </a:xfrm>
          <a:prstGeom prst="rect">
            <a:avLst/>
          </a:prstGeom>
        </p:spPr>
      </p:pic>
      <p:pic>
        <p:nvPicPr>
          <p:cNvPr id="6" name="Imagen 5">
            <a:extLst>
              <a:ext uri="{FF2B5EF4-FFF2-40B4-BE49-F238E27FC236}">
                <a16:creationId xmlns:a16="http://schemas.microsoft.com/office/drawing/2014/main" id="{0A0873CC-C192-4086-99F6-6A523B8621CD}"/>
              </a:ext>
            </a:extLst>
          </p:cNvPr>
          <p:cNvPicPr>
            <a:picLocks noChangeAspect="1"/>
          </p:cNvPicPr>
          <p:nvPr/>
        </p:nvPicPr>
        <p:blipFill>
          <a:blip r:embed="rId6"/>
          <a:stretch>
            <a:fillRect/>
          </a:stretch>
        </p:blipFill>
        <p:spPr>
          <a:xfrm>
            <a:off x="2654289" y="4388939"/>
            <a:ext cx="6883421" cy="1195579"/>
          </a:xfrm>
          <a:prstGeom prst="rect">
            <a:avLst/>
          </a:prstGeom>
        </p:spPr>
      </p:pic>
      <p:pic>
        <p:nvPicPr>
          <p:cNvPr id="8" name="Imagen 7">
            <a:extLst>
              <a:ext uri="{FF2B5EF4-FFF2-40B4-BE49-F238E27FC236}">
                <a16:creationId xmlns:a16="http://schemas.microsoft.com/office/drawing/2014/main" id="{A5F08804-11B0-48A1-BC13-06C8625BB1CB}"/>
              </a:ext>
            </a:extLst>
          </p:cNvPr>
          <p:cNvPicPr>
            <a:picLocks noChangeAspect="1"/>
          </p:cNvPicPr>
          <p:nvPr/>
        </p:nvPicPr>
        <p:blipFill>
          <a:blip r:embed="rId7"/>
          <a:stretch>
            <a:fillRect/>
          </a:stretch>
        </p:blipFill>
        <p:spPr>
          <a:xfrm>
            <a:off x="431309" y="5518762"/>
            <a:ext cx="6214190" cy="706430"/>
          </a:xfrm>
          <a:prstGeom prst="rect">
            <a:avLst/>
          </a:prstGeom>
        </p:spPr>
      </p:pic>
      <p:pic>
        <p:nvPicPr>
          <p:cNvPr id="9" name="Imagen 8">
            <a:extLst>
              <a:ext uri="{FF2B5EF4-FFF2-40B4-BE49-F238E27FC236}">
                <a16:creationId xmlns:a16="http://schemas.microsoft.com/office/drawing/2014/main" id="{4F4B8A19-AFF9-4109-B2BC-F29498545FCB}"/>
              </a:ext>
            </a:extLst>
          </p:cNvPr>
          <p:cNvPicPr>
            <a:picLocks noChangeAspect="1"/>
          </p:cNvPicPr>
          <p:nvPr/>
        </p:nvPicPr>
        <p:blipFill>
          <a:blip r:embed="rId8"/>
          <a:stretch>
            <a:fillRect/>
          </a:stretch>
        </p:blipFill>
        <p:spPr>
          <a:xfrm>
            <a:off x="6763603" y="5530369"/>
            <a:ext cx="4997087" cy="780401"/>
          </a:xfrm>
          <a:prstGeom prst="rect">
            <a:avLst/>
          </a:prstGeom>
        </p:spPr>
      </p:pic>
    </p:spTree>
    <p:extLst>
      <p:ext uri="{BB962C8B-B14F-4D97-AF65-F5344CB8AC3E}">
        <p14:creationId xmlns:p14="http://schemas.microsoft.com/office/powerpoint/2010/main" val="1771776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9D43CD-73E9-4A7F-90DC-8545D7C48725}"/>
              </a:ext>
            </a:extLst>
          </p:cNvPr>
          <p:cNvSpPr txBox="1">
            <a:spLocks/>
          </p:cNvSpPr>
          <p:nvPr/>
        </p:nvSpPr>
        <p:spPr>
          <a:xfrm>
            <a:off x="673994" y="396293"/>
            <a:ext cx="4926706" cy="79658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Termino de inercia: Momento</a:t>
            </a:r>
            <a:endParaRPr lang="es-PE" dirty="0"/>
          </a:p>
        </p:txBody>
      </p:sp>
      <p:pic>
        <p:nvPicPr>
          <p:cNvPr id="4" name="Imagen 3">
            <a:extLst>
              <a:ext uri="{FF2B5EF4-FFF2-40B4-BE49-F238E27FC236}">
                <a16:creationId xmlns:a16="http://schemas.microsoft.com/office/drawing/2014/main" id="{4C31C066-1AA0-44B3-AE64-6E61984D5EB4}"/>
              </a:ext>
            </a:extLst>
          </p:cNvPr>
          <p:cNvPicPr>
            <a:picLocks noChangeAspect="1"/>
          </p:cNvPicPr>
          <p:nvPr/>
        </p:nvPicPr>
        <p:blipFill>
          <a:blip r:embed="rId2"/>
          <a:stretch>
            <a:fillRect/>
          </a:stretch>
        </p:blipFill>
        <p:spPr>
          <a:xfrm>
            <a:off x="3137347" y="1294729"/>
            <a:ext cx="5581650" cy="971550"/>
          </a:xfrm>
          <a:prstGeom prst="rect">
            <a:avLst/>
          </a:prstGeom>
        </p:spPr>
      </p:pic>
      <p:sp>
        <p:nvSpPr>
          <p:cNvPr id="5" name="Título 1">
            <a:extLst>
              <a:ext uri="{FF2B5EF4-FFF2-40B4-BE49-F238E27FC236}">
                <a16:creationId xmlns:a16="http://schemas.microsoft.com/office/drawing/2014/main" id="{511E9AF7-9C71-4534-A48C-788C071E6C98}"/>
              </a:ext>
            </a:extLst>
          </p:cNvPr>
          <p:cNvSpPr txBox="1">
            <a:spLocks/>
          </p:cNvSpPr>
          <p:nvPr/>
        </p:nvSpPr>
        <p:spPr>
          <a:xfrm>
            <a:off x="673994" y="2323452"/>
            <a:ext cx="4926706" cy="7965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dirty="0"/>
              <a:t>Taza de aprendizaje: </a:t>
            </a:r>
            <a:endParaRPr lang="es-PE" sz="3600" dirty="0"/>
          </a:p>
        </p:txBody>
      </p:sp>
      <p:pic>
        <p:nvPicPr>
          <p:cNvPr id="6" name="Imagen 5">
            <a:extLst>
              <a:ext uri="{FF2B5EF4-FFF2-40B4-BE49-F238E27FC236}">
                <a16:creationId xmlns:a16="http://schemas.microsoft.com/office/drawing/2014/main" id="{7B73926D-C69D-467E-8868-EA07D19F005D}"/>
              </a:ext>
            </a:extLst>
          </p:cNvPr>
          <p:cNvPicPr>
            <a:picLocks noChangeAspect="1"/>
          </p:cNvPicPr>
          <p:nvPr/>
        </p:nvPicPr>
        <p:blipFill>
          <a:blip r:embed="rId3"/>
          <a:stretch>
            <a:fillRect/>
          </a:stretch>
        </p:blipFill>
        <p:spPr>
          <a:xfrm>
            <a:off x="3770625" y="3080332"/>
            <a:ext cx="7896225" cy="3381375"/>
          </a:xfrm>
          <a:prstGeom prst="rect">
            <a:avLst/>
          </a:prstGeom>
        </p:spPr>
      </p:pic>
      <p:pic>
        <p:nvPicPr>
          <p:cNvPr id="7" name="Imagen 6">
            <a:extLst>
              <a:ext uri="{FF2B5EF4-FFF2-40B4-BE49-F238E27FC236}">
                <a16:creationId xmlns:a16="http://schemas.microsoft.com/office/drawing/2014/main" id="{A16D2020-B69F-4FE4-B52B-D73BF8CF17F6}"/>
              </a:ext>
            </a:extLst>
          </p:cNvPr>
          <p:cNvPicPr>
            <a:picLocks noChangeAspect="1"/>
          </p:cNvPicPr>
          <p:nvPr/>
        </p:nvPicPr>
        <p:blipFill>
          <a:blip r:embed="rId4"/>
          <a:stretch>
            <a:fillRect/>
          </a:stretch>
        </p:blipFill>
        <p:spPr>
          <a:xfrm>
            <a:off x="673994" y="3271295"/>
            <a:ext cx="3119328" cy="3039158"/>
          </a:xfrm>
          <a:prstGeom prst="rect">
            <a:avLst/>
          </a:prstGeom>
        </p:spPr>
      </p:pic>
    </p:spTree>
    <p:extLst>
      <p:ext uri="{BB962C8B-B14F-4D97-AF65-F5344CB8AC3E}">
        <p14:creationId xmlns:p14="http://schemas.microsoft.com/office/powerpoint/2010/main" val="3858715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E96FC-295C-46F1-8982-B269EC763EBE}"/>
              </a:ext>
            </a:extLst>
          </p:cNvPr>
          <p:cNvSpPr txBox="1">
            <a:spLocks/>
          </p:cNvSpPr>
          <p:nvPr/>
        </p:nvSpPr>
        <p:spPr>
          <a:xfrm>
            <a:off x="673994" y="396293"/>
            <a:ext cx="4926706" cy="796589"/>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Rendimiento de la Red</a:t>
            </a:r>
            <a:endParaRPr lang="es-PE" dirty="0"/>
          </a:p>
        </p:txBody>
      </p:sp>
      <p:pic>
        <p:nvPicPr>
          <p:cNvPr id="3" name="Imagen 2">
            <a:extLst>
              <a:ext uri="{FF2B5EF4-FFF2-40B4-BE49-F238E27FC236}">
                <a16:creationId xmlns:a16="http://schemas.microsoft.com/office/drawing/2014/main" id="{C3F2FD51-7199-44BF-9844-B65B1592C178}"/>
              </a:ext>
            </a:extLst>
          </p:cNvPr>
          <p:cNvPicPr>
            <a:picLocks noChangeAspect="1"/>
          </p:cNvPicPr>
          <p:nvPr/>
        </p:nvPicPr>
        <p:blipFill>
          <a:blip r:embed="rId2"/>
          <a:stretch>
            <a:fillRect/>
          </a:stretch>
        </p:blipFill>
        <p:spPr>
          <a:xfrm>
            <a:off x="1447574" y="1424982"/>
            <a:ext cx="4185325" cy="2305319"/>
          </a:xfrm>
          <a:prstGeom prst="rect">
            <a:avLst/>
          </a:prstGeom>
        </p:spPr>
      </p:pic>
      <p:pic>
        <p:nvPicPr>
          <p:cNvPr id="4" name="Imagen 3">
            <a:extLst>
              <a:ext uri="{FF2B5EF4-FFF2-40B4-BE49-F238E27FC236}">
                <a16:creationId xmlns:a16="http://schemas.microsoft.com/office/drawing/2014/main" id="{5DEB9500-5ADC-4D5D-A347-C81F00B44E6E}"/>
              </a:ext>
            </a:extLst>
          </p:cNvPr>
          <p:cNvPicPr>
            <a:picLocks noChangeAspect="1"/>
          </p:cNvPicPr>
          <p:nvPr/>
        </p:nvPicPr>
        <p:blipFill>
          <a:blip r:embed="rId3"/>
          <a:stretch>
            <a:fillRect/>
          </a:stretch>
        </p:blipFill>
        <p:spPr>
          <a:xfrm>
            <a:off x="1760716" y="3962401"/>
            <a:ext cx="3559043" cy="2152918"/>
          </a:xfrm>
          <a:prstGeom prst="rect">
            <a:avLst/>
          </a:prstGeom>
        </p:spPr>
      </p:pic>
      <p:pic>
        <p:nvPicPr>
          <p:cNvPr id="5" name="Imagen 4">
            <a:extLst>
              <a:ext uri="{FF2B5EF4-FFF2-40B4-BE49-F238E27FC236}">
                <a16:creationId xmlns:a16="http://schemas.microsoft.com/office/drawing/2014/main" id="{078CB9F3-0B73-418D-B695-9BDD7BC3A8B6}"/>
              </a:ext>
            </a:extLst>
          </p:cNvPr>
          <p:cNvPicPr>
            <a:picLocks noChangeAspect="1"/>
          </p:cNvPicPr>
          <p:nvPr/>
        </p:nvPicPr>
        <p:blipFill>
          <a:blip r:embed="rId4"/>
          <a:stretch>
            <a:fillRect/>
          </a:stretch>
        </p:blipFill>
        <p:spPr>
          <a:xfrm>
            <a:off x="5950690" y="2272788"/>
            <a:ext cx="4496337" cy="2510841"/>
          </a:xfrm>
          <a:prstGeom prst="rect">
            <a:avLst/>
          </a:prstGeom>
        </p:spPr>
      </p:pic>
    </p:spTree>
    <p:extLst>
      <p:ext uri="{BB962C8B-B14F-4D97-AF65-F5344CB8AC3E}">
        <p14:creationId xmlns:p14="http://schemas.microsoft.com/office/powerpoint/2010/main" val="251967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0525A-A1F7-4D2A-91E3-282E06E018BB}"/>
              </a:ext>
            </a:extLst>
          </p:cNvPr>
          <p:cNvSpPr>
            <a:spLocks noGrp="1"/>
          </p:cNvSpPr>
          <p:nvPr>
            <p:ph type="ctrTitle"/>
          </p:nvPr>
        </p:nvSpPr>
        <p:spPr>
          <a:xfrm>
            <a:off x="673994" y="388268"/>
            <a:ext cx="3975279" cy="796589"/>
          </a:xfrm>
        </p:spPr>
        <p:txBody>
          <a:bodyPr>
            <a:normAutofit fontScale="90000"/>
          </a:bodyPr>
          <a:lstStyle/>
          <a:p>
            <a:pPr algn="l"/>
            <a:r>
              <a:rPr lang="es-ES" dirty="0"/>
              <a:t>PERCEPTRON</a:t>
            </a:r>
            <a:endParaRPr lang="es-PE" dirty="0"/>
          </a:p>
        </p:txBody>
      </p:sp>
      <p:pic>
        <p:nvPicPr>
          <p:cNvPr id="1026" name="Picture 2">
            <a:extLst>
              <a:ext uri="{FF2B5EF4-FFF2-40B4-BE49-F238E27FC236}">
                <a16:creationId xmlns:a16="http://schemas.microsoft.com/office/drawing/2014/main" id="{029D3E21-FC40-42C3-81BE-6EF90E3F5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94" y="1940372"/>
            <a:ext cx="6686282" cy="4374813"/>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2F4D0748-DB65-4A9F-B451-DBA7DD0274B6}"/>
              </a:ext>
            </a:extLst>
          </p:cNvPr>
          <p:cNvSpPr txBox="1"/>
          <p:nvPr/>
        </p:nvSpPr>
        <p:spPr>
          <a:xfrm>
            <a:off x="4709374" y="388268"/>
            <a:ext cx="6868733" cy="1754326"/>
          </a:xfrm>
          <a:prstGeom prst="rect">
            <a:avLst/>
          </a:prstGeom>
          <a:noFill/>
        </p:spPr>
        <p:txBody>
          <a:bodyPr wrap="square" rtlCol="0">
            <a:spAutoFit/>
          </a:bodyPr>
          <a:lstStyle/>
          <a:p>
            <a:r>
              <a:rPr lang="es-ES" dirty="0"/>
              <a:t>La única neurona de salida del Perceptrón realiza la suma ponderada de las entradas, resta el umbral y pasa el resultado a una función de transferencia de tipo escalón. La regla e decisión es responder +1 si el patrón presentado pertenece a la clase A, o –1 si el patrón pertenece a la clase B la salida depende de la entrada neta (n = suma de las entradas xi ponderadas).</a:t>
            </a:r>
            <a:endParaRPr lang="es-PE" dirty="0"/>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9C106FCB-18E1-489F-B25F-1D80A311D55A}"/>
                  </a:ext>
                </a:extLst>
              </p:cNvPr>
              <p:cNvSpPr txBox="1"/>
              <p:nvPr/>
            </p:nvSpPr>
            <p:spPr>
              <a:xfrm>
                <a:off x="8452835" y="3215429"/>
                <a:ext cx="3065171" cy="13443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𝑦</m:t>
                      </m:r>
                      <m:r>
                        <a:rPr lang="es-ES" sz="3200" b="0" i="1" smtClean="0">
                          <a:latin typeface="Cambria Math" panose="02040503050406030204" pitchFamily="18" charset="0"/>
                        </a:rPr>
                        <m:t>=</m:t>
                      </m:r>
                      <m:nary>
                        <m:naryPr>
                          <m:chr m:val="∑"/>
                          <m:ctrlPr>
                            <a:rPr lang="es-ES" sz="3200" b="0" i="1" smtClean="0">
                              <a:latin typeface="Cambria Math" panose="02040503050406030204" pitchFamily="18" charset="0"/>
                            </a:rPr>
                          </m:ctrlPr>
                        </m:naryPr>
                        <m:sub>
                          <m:r>
                            <m:rPr>
                              <m:brk m:alnAt="23"/>
                            </m:rPr>
                            <a:rPr lang="es-ES" sz="3200" b="0" i="1" smtClean="0">
                              <a:latin typeface="Cambria Math" panose="02040503050406030204" pitchFamily="18" charset="0"/>
                            </a:rPr>
                            <m:t>𝑖</m:t>
                          </m:r>
                          <m:r>
                            <a:rPr lang="es-ES" sz="3200" b="0" i="1" smtClean="0">
                              <a:latin typeface="Cambria Math" panose="02040503050406030204" pitchFamily="18" charset="0"/>
                            </a:rPr>
                            <m:t>=1</m:t>
                          </m:r>
                        </m:sub>
                        <m:sup>
                          <m:r>
                            <a:rPr lang="es-ES" sz="3200" b="0" i="1" smtClean="0">
                              <a:latin typeface="Cambria Math" panose="02040503050406030204" pitchFamily="18" charset="0"/>
                            </a:rPr>
                            <m:t>𝑛</m:t>
                          </m:r>
                        </m:sup>
                        <m:e>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𝑤</m:t>
                              </m:r>
                            </m:e>
                            <m:sub>
                              <m:r>
                                <a:rPr lang="es-ES" sz="3200" b="0" i="1" smtClean="0">
                                  <a:latin typeface="Cambria Math" panose="02040503050406030204" pitchFamily="18" charset="0"/>
                                </a:rPr>
                                <m:t>𝑖</m:t>
                              </m:r>
                            </m:sub>
                          </m:sSub>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𝑥</m:t>
                              </m:r>
                            </m:e>
                            <m:sub>
                              <m:r>
                                <a:rPr lang="es-ES" sz="3200" b="0" i="1" smtClean="0">
                                  <a:latin typeface="Cambria Math" panose="02040503050406030204" pitchFamily="18" charset="0"/>
                                </a:rPr>
                                <m:t>𝑖</m:t>
                              </m:r>
                            </m:sub>
                          </m:sSub>
                          <m:r>
                            <a:rPr lang="es-ES" sz="3200" b="0" i="1" smtClean="0">
                              <a:latin typeface="Cambria Math" panose="02040503050406030204" pitchFamily="18" charset="0"/>
                            </a:rPr>
                            <m:t>+</m:t>
                          </m:r>
                          <m:r>
                            <a:rPr lang="es-ES" sz="3200" b="0" i="1" smtClean="0">
                              <a:latin typeface="Cambria Math" panose="02040503050406030204" pitchFamily="18" charset="0"/>
                            </a:rPr>
                            <m:t>𝑏</m:t>
                          </m:r>
                        </m:e>
                      </m:nary>
                    </m:oMath>
                  </m:oMathPara>
                </a14:m>
                <a:endParaRPr lang="es-PE" sz="3600" dirty="0"/>
              </a:p>
            </p:txBody>
          </p:sp>
        </mc:Choice>
        <mc:Fallback xmlns="">
          <p:sp>
            <p:nvSpPr>
              <p:cNvPr id="13" name="CuadroTexto 12">
                <a:extLst>
                  <a:ext uri="{FF2B5EF4-FFF2-40B4-BE49-F238E27FC236}">
                    <a16:creationId xmlns:a16="http://schemas.microsoft.com/office/drawing/2014/main" id="{9C106FCB-18E1-489F-B25F-1D80A311D55A}"/>
                  </a:ext>
                </a:extLst>
              </p:cNvPr>
              <p:cNvSpPr txBox="1">
                <a:spLocks noRot="1" noChangeAspect="1" noMove="1" noResize="1" noEditPoints="1" noAdjustHandles="1" noChangeArrowheads="1" noChangeShapeType="1" noTextEdit="1"/>
              </p:cNvSpPr>
              <p:nvPr/>
            </p:nvSpPr>
            <p:spPr>
              <a:xfrm>
                <a:off x="8452835" y="3215429"/>
                <a:ext cx="3065171" cy="1344342"/>
              </a:xfrm>
              <a:prstGeom prst="rect">
                <a:avLst/>
              </a:prstGeom>
              <a:blipFill>
                <a:blip r:embed="rId3"/>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827074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7039367-9A5F-4444-9563-4D587E08204B}"/>
              </a:ext>
            </a:extLst>
          </p:cNvPr>
          <p:cNvPicPr>
            <a:picLocks noChangeAspect="1"/>
          </p:cNvPicPr>
          <p:nvPr/>
        </p:nvPicPr>
        <p:blipFill>
          <a:blip r:embed="rId2"/>
          <a:stretch>
            <a:fillRect/>
          </a:stretch>
        </p:blipFill>
        <p:spPr>
          <a:xfrm>
            <a:off x="914400" y="1590742"/>
            <a:ext cx="10363200" cy="2775196"/>
          </a:xfrm>
          <a:prstGeom prst="rect">
            <a:avLst/>
          </a:prstGeom>
        </p:spPr>
      </p:pic>
      <p:sp>
        <p:nvSpPr>
          <p:cNvPr id="3" name="Título 1">
            <a:extLst>
              <a:ext uri="{FF2B5EF4-FFF2-40B4-BE49-F238E27FC236}">
                <a16:creationId xmlns:a16="http://schemas.microsoft.com/office/drawing/2014/main" id="{3773A0C1-287D-4549-B1BE-CFA22FA6DE4C}"/>
              </a:ext>
            </a:extLst>
          </p:cNvPr>
          <p:cNvSpPr txBox="1">
            <a:spLocks/>
          </p:cNvSpPr>
          <p:nvPr/>
        </p:nvSpPr>
        <p:spPr>
          <a:xfrm>
            <a:off x="673994" y="396293"/>
            <a:ext cx="4926706" cy="7965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Aplicaciones</a:t>
            </a:r>
            <a:endParaRPr lang="es-PE" dirty="0"/>
          </a:p>
        </p:txBody>
      </p:sp>
    </p:spTree>
    <p:extLst>
      <p:ext uri="{BB962C8B-B14F-4D97-AF65-F5344CB8AC3E}">
        <p14:creationId xmlns:p14="http://schemas.microsoft.com/office/powerpoint/2010/main" val="200617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D2E7C-665D-458A-894B-0DFB7796FD6A}"/>
              </a:ext>
            </a:extLst>
          </p:cNvPr>
          <p:cNvSpPr txBox="1">
            <a:spLocks/>
          </p:cNvSpPr>
          <p:nvPr/>
        </p:nvSpPr>
        <p:spPr>
          <a:xfrm>
            <a:off x="673994" y="396293"/>
            <a:ext cx="4926706" cy="796589"/>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Problemas y deficiencias</a:t>
            </a:r>
            <a:endParaRPr lang="es-PE" dirty="0"/>
          </a:p>
        </p:txBody>
      </p:sp>
      <p:pic>
        <p:nvPicPr>
          <p:cNvPr id="3" name="Imagen 2">
            <a:extLst>
              <a:ext uri="{FF2B5EF4-FFF2-40B4-BE49-F238E27FC236}">
                <a16:creationId xmlns:a16="http://schemas.microsoft.com/office/drawing/2014/main" id="{E18C1080-0D98-49B5-A572-879D182DBA16}"/>
              </a:ext>
            </a:extLst>
          </p:cNvPr>
          <p:cNvPicPr>
            <a:picLocks noChangeAspect="1"/>
          </p:cNvPicPr>
          <p:nvPr/>
        </p:nvPicPr>
        <p:blipFill>
          <a:blip r:embed="rId2"/>
          <a:stretch>
            <a:fillRect/>
          </a:stretch>
        </p:blipFill>
        <p:spPr>
          <a:xfrm>
            <a:off x="1204980" y="1529500"/>
            <a:ext cx="4991100" cy="4133850"/>
          </a:xfrm>
          <a:prstGeom prst="rect">
            <a:avLst/>
          </a:prstGeom>
        </p:spPr>
      </p:pic>
      <p:pic>
        <p:nvPicPr>
          <p:cNvPr id="4" name="Imagen 3">
            <a:extLst>
              <a:ext uri="{FF2B5EF4-FFF2-40B4-BE49-F238E27FC236}">
                <a16:creationId xmlns:a16="http://schemas.microsoft.com/office/drawing/2014/main" id="{EFB7C298-8F4A-4E46-871C-D31FA7DEA730}"/>
              </a:ext>
            </a:extLst>
          </p:cNvPr>
          <p:cNvPicPr>
            <a:picLocks noChangeAspect="1"/>
          </p:cNvPicPr>
          <p:nvPr/>
        </p:nvPicPr>
        <p:blipFill>
          <a:blip r:embed="rId3"/>
          <a:stretch>
            <a:fillRect/>
          </a:stretch>
        </p:blipFill>
        <p:spPr>
          <a:xfrm>
            <a:off x="6579896" y="1381125"/>
            <a:ext cx="5162550" cy="4095750"/>
          </a:xfrm>
          <a:prstGeom prst="rect">
            <a:avLst/>
          </a:prstGeom>
        </p:spPr>
      </p:pic>
    </p:spTree>
    <p:extLst>
      <p:ext uri="{BB962C8B-B14F-4D97-AF65-F5344CB8AC3E}">
        <p14:creationId xmlns:p14="http://schemas.microsoft.com/office/powerpoint/2010/main" val="937683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D2E7C-665D-458A-894B-0DFB7796FD6A}"/>
              </a:ext>
            </a:extLst>
          </p:cNvPr>
          <p:cNvSpPr txBox="1">
            <a:spLocks/>
          </p:cNvSpPr>
          <p:nvPr/>
        </p:nvSpPr>
        <p:spPr>
          <a:xfrm>
            <a:off x="673994" y="396293"/>
            <a:ext cx="4926706" cy="796589"/>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Funciones de activación </a:t>
            </a:r>
            <a:endParaRPr lang="es-PE" dirty="0"/>
          </a:p>
        </p:txBody>
      </p:sp>
      <p:pic>
        <p:nvPicPr>
          <p:cNvPr id="6" name="Imagen 5">
            <a:extLst>
              <a:ext uri="{FF2B5EF4-FFF2-40B4-BE49-F238E27FC236}">
                <a16:creationId xmlns:a16="http://schemas.microsoft.com/office/drawing/2014/main" id="{FBE0D73F-2DB6-41C9-88CC-41C27689436B}"/>
              </a:ext>
            </a:extLst>
          </p:cNvPr>
          <p:cNvPicPr>
            <a:picLocks noChangeAspect="1"/>
          </p:cNvPicPr>
          <p:nvPr/>
        </p:nvPicPr>
        <p:blipFill rotWithShape="1">
          <a:blip r:embed="rId2"/>
          <a:srcRect b="42850"/>
          <a:stretch/>
        </p:blipFill>
        <p:spPr>
          <a:xfrm>
            <a:off x="1724092" y="1064092"/>
            <a:ext cx="8743816" cy="5127459"/>
          </a:xfrm>
          <a:prstGeom prst="rect">
            <a:avLst/>
          </a:prstGeom>
        </p:spPr>
      </p:pic>
    </p:spTree>
    <p:extLst>
      <p:ext uri="{BB962C8B-B14F-4D97-AF65-F5344CB8AC3E}">
        <p14:creationId xmlns:p14="http://schemas.microsoft.com/office/powerpoint/2010/main" val="198465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D2E7C-665D-458A-894B-0DFB7796FD6A}"/>
              </a:ext>
            </a:extLst>
          </p:cNvPr>
          <p:cNvSpPr txBox="1">
            <a:spLocks/>
          </p:cNvSpPr>
          <p:nvPr/>
        </p:nvSpPr>
        <p:spPr>
          <a:xfrm>
            <a:off x="673994" y="396293"/>
            <a:ext cx="4926706" cy="796589"/>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Problemas y deficiencias</a:t>
            </a:r>
            <a:endParaRPr lang="es-PE" dirty="0"/>
          </a:p>
        </p:txBody>
      </p:sp>
      <p:pic>
        <p:nvPicPr>
          <p:cNvPr id="5" name="Imagen 4">
            <a:extLst>
              <a:ext uri="{FF2B5EF4-FFF2-40B4-BE49-F238E27FC236}">
                <a16:creationId xmlns:a16="http://schemas.microsoft.com/office/drawing/2014/main" id="{E28EB351-5740-498C-864C-F44941D7E92C}"/>
              </a:ext>
            </a:extLst>
          </p:cNvPr>
          <p:cNvPicPr>
            <a:picLocks noChangeAspect="1"/>
          </p:cNvPicPr>
          <p:nvPr/>
        </p:nvPicPr>
        <p:blipFill rotWithShape="1">
          <a:blip r:embed="rId2"/>
          <a:srcRect t="57150"/>
          <a:stretch/>
        </p:blipFill>
        <p:spPr>
          <a:xfrm>
            <a:off x="1154537" y="1592430"/>
            <a:ext cx="9808872" cy="4312738"/>
          </a:xfrm>
          <a:prstGeom prst="rect">
            <a:avLst/>
          </a:prstGeom>
        </p:spPr>
      </p:pic>
    </p:spTree>
    <p:extLst>
      <p:ext uri="{BB962C8B-B14F-4D97-AF65-F5344CB8AC3E}">
        <p14:creationId xmlns:p14="http://schemas.microsoft.com/office/powerpoint/2010/main" val="227565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2187CD4-819D-4687-B1B0-273C3FCF17F3}"/>
              </a:ext>
            </a:extLst>
          </p:cNvPr>
          <p:cNvSpPr txBox="1">
            <a:spLocks/>
          </p:cNvSpPr>
          <p:nvPr/>
        </p:nvSpPr>
        <p:spPr>
          <a:xfrm>
            <a:off x="673994" y="388268"/>
            <a:ext cx="3975279" cy="79658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Conjuntos linealmente separables </a:t>
            </a:r>
            <a:endParaRPr lang="es-PE"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93909107-08E8-4F9D-A025-D834DED6D171}"/>
                  </a:ext>
                </a:extLst>
              </p:cNvPr>
              <p:cNvSpPr txBox="1"/>
              <p:nvPr/>
            </p:nvSpPr>
            <p:spPr>
              <a:xfrm>
                <a:off x="4649273" y="388268"/>
                <a:ext cx="7198771" cy="2031325"/>
              </a:xfrm>
              <a:prstGeom prst="rect">
                <a:avLst/>
              </a:prstGeom>
              <a:noFill/>
            </p:spPr>
            <p:txBody>
              <a:bodyPr wrap="square" rtlCol="0">
                <a:spAutoFit/>
              </a:bodyPr>
              <a:lstStyle/>
              <a:p>
                <a:r>
                  <a:rPr lang="es-ES" dirty="0"/>
                  <a:t>Dos conjuntos de puntos A y B en un espacio n-dimensional son linealmente separables si existen </a:t>
                </a:r>
                <a14:m>
                  <m:oMath xmlns:m="http://schemas.openxmlformats.org/officeDocument/2006/math">
                    <m:r>
                      <a:rPr lang="es-ES" b="0" i="1" smtClean="0">
                        <a:latin typeface="Cambria Math" panose="02040503050406030204" pitchFamily="18" charset="0"/>
                      </a:rPr>
                      <m:t>𝑛</m:t>
                    </m:r>
                    <m:r>
                      <a:rPr lang="es-ES" b="0" i="1" smtClean="0">
                        <a:latin typeface="Cambria Math" panose="02040503050406030204" pitchFamily="18" charset="0"/>
                      </a:rPr>
                      <m:t>+1 </m:t>
                    </m:r>
                  </m:oMath>
                </a14:m>
                <a:r>
                  <a:rPr lang="es-ES" dirty="0"/>
                  <a:t>números reales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1</m:t>
                        </m:r>
                      </m:sub>
                    </m:sSub>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𝑛</m:t>
                        </m:r>
                      </m:sub>
                    </m:sSub>
                  </m:oMath>
                </a14:m>
                <a:r>
                  <a:rPr lang="es-ES" dirty="0"/>
                  <a:t> tales que cada punto </a:t>
                </a:r>
                <a14:m>
                  <m:oMath xmlns:m="http://schemas.openxmlformats.org/officeDocument/2006/math">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sub>
                        </m:sSub>
                      </m:e>
                    </m:d>
                    <m:r>
                      <a:rPr lang="es-ES" b="0" i="1" smtClean="0">
                        <a:latin typeface="Cambria Math" panose="02040503050406030204" pitchFamily="18" charset="0"/>
                      </a:rPr>
                      <m:t> </m:t>
                    </m:r>
                  </m:oMath>
                </a14:m>
                <a:r>
                  <a:rPr lang="es-ES" dirty="0"/>
                  <a:t>A satisface </a:t>
                </a:r>
                <a14:m>
                  <m:oMath xmlns:m="http://schemas.openxmlformats.org/officeDocument/2006/math">
                    <m:nary>
                      <m:naryPr>
                        <m:chr m:val="∑"/>
                        <m:supHide m:val="on"/>
                        <m:ctrlPr>
                          <a:rPr lang="es-ES" b="0" i="1" smtClean="0">
                            <a:latin typeface="Cambria Math" panose="02040503050406030204" pitchFamily="18" charset="0"/>
                          </a:rPr>
                        </m:ctrlPr>
                      </m:naryPr>
                      <m:sub>
                        <m:r>
                          <a:rPr lang="es-ES" b="0" i="1" smtClean="0">
                            <a:latin typeface="Cambria Math" panose="02040503050406030204" pitchFamily="18" charset="0"/>
                          </a:rPr>
                          <m:t>𝑖</m:t>
                        </m:r>
                      </m:sub>
                      <m:sup/>
                      <m:e>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𝑖</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i="1">
                            <a:latin typeface="Cambria Math" panose="02040503050406030204" pitchFamily="18" charset="0"/>
                          </a:rPr>
                          <m:t>≥</m:t>
                        </m:r>
                      </m:e>
                    </m:nary>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𝑖</m:t>
                        </m:r>
                        <m:r>
                          <a:rPr lang="es-ES" b="0" i="1" smtClean="0">
                            <a:latin typeface="Cambria Math" panose="02040503050406030204" pitchFamily="18" charset="0"/>
                          </a:rPr>
                          <m:t>+1</m:t>
                        </m:r>
                      </m:sub>
                    </m:sSub>
                    <m:r>
                      <a:rPr lang="es-ES" b="0" i="1" smtClean="0">
                        <a:latin typeface="Cambria Math" panose="02040503050406030204" pitchFamily="18" charset="0"/>
                      </a:rPr>
                      <m:t> </m:t>
                    </m:r>
                  </m:oMath>
                </a14:m>
                <a:r>
                  <a:rPr lang="es-ES" dirty="0"/>
                  <a:t>y que cada punto </a:t>
                </a:r>
                <a14:m>
                  <m:oMath xmlns:m="http://schemas.openxmlformats.org/officeDocument/2006/math">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sub>
                        </m:sSub>
                      </m:e>
                    </m:d>
                    <m:r>
                      <a:rPr lang="es-ES" b="0" i="1" smtClean="0">
                        <a:latin typeface="Cambria Math" panose="02040503050406030204" pitchFamily="18" charset="0"/>
                      </a:rPr>
                      <m:t> </m:t>
                    </m:r>
                  </m:oMath>
                </a14:m>
                <a:r>
                  <a:rPr lang="es-ES" dirty="0"/>
                  <a:t>B satisface que </a:t>
                </a:r>
                <a14:m>
                  <m:oMath xmlns:m="http://schemas.openxmlformats.org/officeDocument/2006/math">
                    <m:nary>
                      <m:naryPr>
                        <m:chr m:val="∑"/>
                        <m:supHide m:val="on"/>
                        <m:ctrlPr>
                          <a:rPr lang="es-ES" b="0" i="1" smtClean="0">
                            <a:latin typeface="Cambria Math" panose="02040503050406030204" pitchFamily="18" charset="0"/>
                          </a:rPr>
                        </m:ctrlPr>
                      </m:naryPr>
                      <m:sub>
                        <m:r>
                          <a:rPr lang="es-ES" b="0" i="1" smtClean="0">
                            <a:latin typeface="Cambria Math" panose="02040503050406030204" pitchFamily="18" charset="0"/>
                          </a:rPr>
                          <m:t>𝑖</m:t>
                        </m:r>
                      </m:sub>
                      <m:sup/>
                      <m:e>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𝑖</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i="1">
                            <a:latin typeface="Cambria Math" panose="02040503050406030204" pitchFamily="18" charset="0"/>
                          </a:rPr>
                          <m:t>≤</m:t>
                        </m:r>
                      </m:e>
                    </m:nary>
                    <m:sSub>
                      <m:sSubPr>
                        <m:ctrlPr>
                          <a:rPr lang="es-ES" b="0" i="1" smtClean="0">
                            <a:latin typeface="Cambria Math" panose="02040503050406030204" pitchFamily="18" charset="0"/>
                          </a:rPr>
                        </m:ctrlPr>
                      </m:sSubPr>
                      <m:e>
                        <m:r>
                          <a:rPr lang="es-ES" b="0" i="1" smtClean="0">
                            <a:latin typeface="Cambria Math" panose="02040503050406030204" pitchFamily="18" charset="0"/>
                          </a:rPr>
                          <m:t> </m:t>
                        </m:r>
                        <m:r>
                          <a:rPr lang="es-ES" b="0" i="1" smtClean="0">
                            <a:latin typeface="Cambria Math" panose="02040503050406030204" pitchFamily="18" charset="0"/>
                          </a:rPr>
                          <m:t>𝑤</m:t>
                        </m:r>
                      </m:e>
                      <m:sub>
                        <m:r>
                          <a:rPr lang="es-ES" b="0" i="1" smtClean="0">
                            <a:latin typeface="Cambria Math" panose="02040503050406030204" pitchFamily="18" charset="0"/>
                          </a:rPr>
                          <m:t>𝑖</m:t>
                        </m:r>
                        <m:r>
                          <a:rPr lang="es-ES" b="0" i="1" smtClean="0">
                            <a:latin typeface="Cambria Math" panose="02040503050406030204" pitchFamily="18" charset="0"/>
                          </a:rPr>
                          <m:t>+1</m:t>
                        </m:r>
                      </m:sub>
                    </m:sSub>
                  </m:oMath>
                </a14:m>
                <a:r>
                  <a:rPr lang="es-ES" dirty="0"/>
                  <a:t> (el signo = puede ser en el conjunto B o en el A). Si la desigualdad es estricta en ambos casos, se habla de Separabilidad lineal absoluta. Si los dos conjuntos A y B son finitos, ambas definiciones son equivalentes.</a:t>
                </a:r>
                <a:endParaRPr lang="es-PE" dirty="0"/>
              </a:p>
            </p:txBody>
          </p:sp>
        </mc:Choice>
        <mc:Fallback xmlns="">
          <p:sp>
            <p:nvSpPr>
              <p:cNvPr id="6" name="CuadroTexto 5">
                <a:extLst>
                  <a:ext uri="{FF2B5EF4-FFF2-40B4-BE49-F238E27FC236}">
                    <a16:creationId xmlns:a16="http://schemas.microsoft.com/office/drawing/2014/main" id="{93909107-08E8-4F9D-A025-D834DED6D171}"/>
                  </a:ext>
                </a:extLst>
              </p:cNvPr>
              <p:cNvSpPr txBox="1">
                <a:spLocks noRot="1" noChangeAspect="1" noMove="1" noResize="1" noEditPoints="1" noAdjustHandles="1" noChangeArrowheads="1" noChangeShapeType="1" noTextEdit="1"/>
              </p:cNvSpPr>
              <p:nvPr/>
            </p:nvSpPr>
            <p:spPr>
              <a:xfrm>
                <a:off x="4649273" y="388268"/>
                <a:ext cx="7198771" cy="2031325"/>
              </a:xfrm>
              <a:prstGeom prst="rect">
                <a:avLst/>
              </a:prstGeom>
              <a:blipFill>
                <a:blip r:embed="rId2"/>
                <a:stretch>
                  <a:fillRect l="-762" t="-1802" r="-847" b="-3904"/>
                </a:stretch>
              </a:blipFill>
            </p:spPr>
            <p:txBody>
              <a:bodyPr/>
              <a:lstStyle/>
              <a:p>
                <a:r>
                  <a:rPr lang="es-PE">
                    <a:noFill/>
                  </a:rPr>
                  <a:t> </a:t>
                </a:r>
              </a:p>
            </p:txBody>
          </p:sp>
        </mc:Fallback>
      </mc:AlternateContent>
      <p:sp>
        <p:nvSpPr>
          <p:cNvPr id="7" name="CuadroTexto 6">
            <a:extLst>
              <a:ext uri="{FF2B5EF4-FFF2-40B4-BE49-F238E27FC236}">
                <a16:creationId xmlns:a16="http://schemas.microsoft.com/office/drawing/2014/main" id="{30E4E23C-5775-445D-948D-CFE629FBF6A2}"/>
              </a:ext>
            </a:extLst>
          </p:cNvPr>
          <p:cNvSpPr txBox="1"/>
          <p:nvPr/>
        </p:nvSpPr>
        <p:spPr>
          <a:xfrm>
            <a:off x="1081825" y="5562501"/>
            <a:ext cx="10766219" cy="923330"/>
          </a:xfrm>
          <a:prstGeom prst="rect">
            <a:avLst/>
          </a:prstGeom>
          <a:noFill/>
        </p:spPr>
        <p:txBody>
          <a:bodyPr wrap="square" rtlCol="0">
            <a:spAutoFit/>
          </a:bodyPr>
          <a:lstStyle/>
          <a:p>
            <a:r>
              <a:rPr lang="es-ES" dirty="0"/>
              <a:t>Teorema de convergencia:</a:t>
            </a:r>
          </a:p>
          <a:p>
            <a:r>
              <a:rPr lang="es-ES" dirty="0"/>
              <a:t>Si las clases son linealmente separables, el algoritmo del perceptrón converge a una solución correcta en un número finito de pasos para cualquier elección inicial de pesos</a:t>
            </a:r>
            <a:endParaRPr lang="es-PE" dirty="0"/>
          </a:p>
        </p:txBody>
      </p:sp>
      <p:pic>
        <p:nvPicPr>
          <p:cNvPr id="5122" name="Picture 2" descr="Cómo entrenar a tu perceptrón - Koldo Pina - Data Science ...">
            <a:extLst>
              <a:ext uri="{FF2B5EF4-FFF2-40B4-BE49-F238E27FC236}">
                <a16:creationId xmlns:a16="http://schemas.microsoft.com/office/drawing/2014/main" id="{35B56AB1-8A5B-4AFF-9274-EC3A362DD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746" y="2504264"/>
            <a:ext cx="8523928" cy="2879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8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EA820BC-66C4-4A3D-B1BF-DC2D688FAFDE}"/>
              </a:ext>
            </a:extLst>
          </p:cNvPr>
          <p:cNvSpPr txBox="1">
            <a:spLocks/>
          </p:cNvSpPr>
          <p:nvPr/>
        </p:nvSpPr>
        <p:spPr>
          <a:xfrm>
            <a:off x="673994" y="388268"/>
            <a:ext cx="3975279" cy="79658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Aprendizaje del perceptrón </a:t>
            </a:r>
            <a:endParaRPr lang="es-PE" dirty="0"/>
          </a:p>
        </p:txBody>
      </p:sp>
      <p:sp>
        <p:nvSpPr>
          <p:cNvPr id="5" name="CuadroTexto 4">
            <a:extLst>
              <a:ext uri="{FF2B5EF4-FFF2-40B4-BE49-F238E27FC236}">
                <a16:creationId xmlns:a16="http://schemas.microsoft.com/office/drawing/2014/main" id="{563E6766-E6E4-4C0A-BDC5-B8D06A1CA52F}"/>
              </a:ext>
            </a:extLst>
          </p:cNvPr>
          <p:cNvSpPr txBox="1"/>
          <p:nvPr/>
        </p:nvSpPr>
        <p:spPr>
          <a:xfrm>
            <a:off x="3296653" y="388268"/>
            <a:ext cx="8551391" cy="1477328"/>
          </a:xfrm>
          <a:prstGeom prst="rect">
            <a:avLst/>
          </a:prstGeom>
          <a:noFill/>
        </p:spPr>
        <p:txBody>
          <a:bodyPr wrap="square" rtlCol="0">
            <a:spAutoFit/>
          </a:bodyPr>
          <a:lstStyle/>
          <a:p>
            <a:r>
              <a:rPr lang="es-ES" dirty="0"/>
              <a:t>El aprendizaje es el proceso por medio del cual, los parámetro libre de una red neuronal  son adaptados a través de un proceso de estimulación por el ambiente en el cual la red se encuentra inmersa.</a:t>
            </a:r>
          </a:p>
          <a:p>
            <a:r>
              <a:rPr lang="es-ES" dirty="0"/>
              <a:t>El tipo de aprendizaje es determinada por la manera en la cual el cambio de parámetros tiene lugar </a:t>
            </a:r>
            <a:endParaRPr lang="es-PE" dirty="0"/>
          </a:p>
        </p:txBody>
      </p:sp>
      <p:sp>
        <p:nvSpPr>
          <p:cNvPr id="6" name="CuadroTexto 5">
            <a:extLst>
              <a:ext uri="{FF2B5EF4-FFF2-40B4-BE49-F238E27FC236}">
                <a16:creationId xmlns:a16="http://schemas.microsoft.com/office/drawing/2014/main" id="{86140902-EA99-4AF3-B649-56BE224E985D}"/>
              </a:ext>
            </a:extLst>
          </p:cNvPr>
          <p:cNvSpPr txBox="1"/>
          <p:nvPr/>
        </p:nvSpPr>
        <p:spPr>
          <a:xfrm>
            <a:off x="1475874" y="2176962"/>
            <a:ext cx="9785684" cy="1200329"/>
          </a:xfrm>
          <a:prstGeom prst="rect">
            <a:avLst/>
          </a:prstGeom>
          <a:noFill/>
        </p:spPr>
        <p:txBody>
          <a:bodyPr wrap="square" rtlCol="0">
            <a:spAutoFit/>
          </a:bodyPr>
          <a:lstStyle/>
          <a:p>
            <a:r>
              <a:rPr lang="es-ES" dirty="0"/>
              <a:t>El aprendizaje es el proceso por el cual una red neuronal modifica sus pesos en respuesta a una información de entrada. Los cambios que se producen durante el proceso de aprendizaje son la destrucción, modificación y creación de conexiones entre las neuronas, w=0 (Destrucción), w&gt;0 (Creación de aprendizaje)</a:t>
            </a:r>
          </a:p>
        </p:txBody>
      </p:sp>
      <p:sp>
        <p:nvSpPr>
          <p:cNvPr id="7" name="CuadroTexto 6">
            <a:extLst>
              <a:ext uri="{FF2B5EF4-FFF2-40B4-BE49-F238E27FC236}">
                <a16:creationId xmlns:a16="http://schemas.microsoft.com/office/drawing/2014/main" id="{1F908B5A-BDAE-4826-9D23-23A1E0B3D0E3}"/>
              </a:ext>
            </a:extLst>
          </p:cNvPr>
          <p:cNvSpPr txBox="1"/>
          <p:nvPr/>
        </p:nvSpPr>
        <p:spPr>
          <a:xfrm>
            <a:off x="673994" y="3502876"/>
            <a:ext cx="9785684" cy="646331"/>
          </a:xfrm>
          <a:prstGeom prst="rect">
            <a:avLst/>
          </a:prstGeom>
          <a:noFill/>
        </p:spPr>
        <p:txBody>
          <a:bodyPr wrap="square" rtlCol="0">
            <a:spAutoFit/>
          </a:bodyPr>
          <a:lstStyle/>
          <a:p>
            <a:r>
              <a:rPr lang="es-ES" dirty="0"/>
              <a:t>NO ADAPTATIVOS: Se determina de ante mano cual será el valor de los pesos</a:t>
            </a:r>
          </a:p>
          <a:p>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3AD57FA-93F1-4EEF-B4A6-0EA06517F1A7}"/>
                  </a:ext>
                </a:extLst>
              </p:cNvPr>
              <p:cNvSpPr txBox="1"/>
              <p:nvPr/>
            </p:nvSpPr>
            <p:spPr>
              <a:xfrm>
                <a:off x="673994" y="3849493"/>
                <a:ext cx="8918960" cy="646331"/>
              </a:xfrm>
              <a:prstGeom prst="rect">
                <a:avLst/>
              </a:prstGeom>
              <a:noFill/>
            </p:spPr>
            <p:txBody>
              <a:bodyPr wrap="square" rtlCol="0">
                <a:spAutoFit/>
              </a:bodyPr>
              <a:lstStyle/>
              <a:p>
                <a:r>
                  <a:rPr lang="es-ES" dirty="0"/>
                  <a:t>ADAPTATIVOS: No existe una forma para determinar de antemano los peso, por lo que se necesita un proceso iterativo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𝑖</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𝑖</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𝑡</m:t>
                        </m:r>
                        <m:r>
                          <a:rPr lang="es-ES" b="0" i="1" smtClean="0">
                            <a:latin typeface="Cambria Math" panose="02040503050406030204" pitchFamily="18" charset="0"/>
                          </a:rPr>
                          <m:t>−1</m:t>
                        </m:r>
                      </m:e>
                    </m:d>
                    <m:r>
                      <a:rPr lang="es-ES" b="0" i="1" smtClean="0">
                        <a:latin typeface="Cambria Math" panose="02040503050406030204" pitchFamily="18" charset="0"/>
                      </a:rPr>
                      <m:t>+</m:t>
                    </m:r>
                    <m:r>
                      <m:rPr>
                        <m:sty m:val="p"/>
                      </m:rPr>
                      <a:rPr lang="es-ES" b="0" i="0" smtClean="0">
                        <a:latin typeface="Cambria Math" panose="02040503050406030204" pitchFamily="18" charset="0"/>
                      </a:rPr>
                      <m:t>Δ</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𝑖</m:t>
                        </m:r>
                      </m:sub>
                    </m:sSub>
                  </m:oMath>
                </a14:m>
                <a:endParaRPr lang="es-ES" dirty="0"/>
              </a:p>
            </p:txBody>
          </p:sp>
        </mc:Choice>
        <mc:Fallback xmlns="">
          <p:sp>
            <p:nvSpPr>
              <p:cNvPr id="8" name="CuadroTexto 7">
                <a:extLst>
                  <a:ext uri="{FF2B5EF4-FFF2-40B4-BE49-F238E27FC236}">
                    <a16:creationId xmlns:a16="http://schemas.microsoft.com/office/drawing/2014/main" id="{63AD57FA-93F1-4EEF-B4A6-0EA06517F1A7}"/>
                  </a:ext>
                </a:extLst>
              </p:cNvPr>
              <p:cNvSpPr txBox="1">
                <a:spLocks noRot="1" noChangeAspect="1" noMove="1" noResize="1" noEditPoints="1" noAdjustHandles="1" noChangeArrowheads="1" noChangeShapeType="1" noTextEdit="1"/>
              </p:cNvSpPr>
              <p:nvPr/>
            </p:nvSpPr>
            <p:spPr>
              <a:xfrm>
                <a:off x="673994" y="3849493"/>
                <a:ext cx="8918960" cy="646331"/>
              </a:xfrm>
              <a:prstGeom prst="rect">
                <a:avLst/>
              </a:prstGeom>
              <a:blipFill>
                <a:blip r:embed="rId2"/>
                <a:stretch>
                  <a:fillRect l="-615" t="-4673" b="-13084"/>
                </a:stretch>
              </a:blipFill>
            </p:spPr>
            <p:txBody>
              <a:bodyPr/>
              <a:lstStyle/>
              <a:p>
                <a:r>
                  <a:rPr lang="es-PE">
                    <a:noFill/>
                  </a:rPr>
                  <a:t> </a:t>
                </a:r>
              </a:p>
            </p:txBody>
          </p:sp>
        </mc:Fallback>
      </mc:AlternateContent>
    </p:spTree>
    <p:extLst>
      <p:ext uri="{BB962C8B-B14F-4D97-AF65-F5344CB8AC3E}">
        <p14:creationId xmlns:p14="http://schemas.microsoft.com/office/powerpoint/2010/main" val="71440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F525B4F-9598-41EE-9455-A4A8659C2777}"/>
              </a:ext>
            </a:extLst>
          </p:cNvPr>
          <p:cNvPicPr>
            <a:picLocks noChangeAspect="1"/>
          </p:cNvPicPr>
          <p:nvPr/>
        </p:nvPicPr>
        <p:blipFill>
          <a:blip r:embed="rId2"/>
          <a:stretch>
            <a:fillRect/>
          </a:stretch>
        </p:blipFill>
        <p:spPr>
          <a:xfrm>
            <a:off x="257220" y="2732851"/>
            <a:ext cx="5559381" cy="3669698"/>
          </a:xfrm>
          <a:prstGeom prst="rect">
            <a:avLst/>
          </a:prstGeom>
        </p:spPr>
      </p:pic>
      <p:sp>
        <p:nvSpPr>
          <p:cNvPr id="5" name="Título 1">
            <a:extLst>
              <a:ext uri="{FF2B5EF4-FFF2-40B4-BE49-F238E27FC236}">
                <a16:creationId xmlns:a16="http://schemas.microsoft.com/office/drawing/2014/main" id="{316DD025-88FC-4EBC-93DF-D523C4046CF5}"/>
              </a:ext>
            </a:extLst>
          </p:cNvPr>
          <p:cNvSpPr txBox="1">
            <a:spLocks/>
          </p:cNvSpPr>
          <p:nvPr/>
        </p:nvSpPr>
        <p:spPr>
          <a:xfrm>
            <a:off x="673994" y="388268"/>
            <a:ext cx="3975279" cy="79658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Aprendizaje del perceptrón </a:t>
            </a:r>
            <a:endParaRPr lang="es-PE"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E6CF523B-0920-46BA-9B59-A2B3B2833B29}"/>
                  </a:ext>
                </a:extLst>
              </p:cNvPr>
              <p:cNvSpPr txBox="1"/>
              <p:nvPr/>
            </p:nvSpPr>
            <p:spPr>
              <a:xfrm>
                <a:off x="3453684" y="327316"/>
                <a:ext cx="8551391" cy="2308324"/>
              </a:xfrm>
              <a:prstGeom prst="rect">
                <a:avLst/>
              </a:prstGeom>
              <a:noFill/>
            </p:spPr>
            <p:txBody>
              <a:bodyPr wrap="square" rtlCol="0">
                <a:spAutoFit/>
              </a:bodyPr>
              <a:lstStyle/>
              <a:p>
                <a:r>
                  <a:rPr lang="es-ES" dirty="0"/>
                  <a:t>Un algoritmo de aprendizaje es un método adaptativo por el cual una red se modifica para implementar el comportamiento deseado.</a:t>
                </a:r>
              </a:p>
              <a:p>
                <a:r>
                  <a:rPr lang="es-ES" dirty="0"/>
                  <a:t>El conjunto de entrenamiento es el conjunto de los ejemplos de los cuales una red va a aprender. Usamos la siguiente notación: El vector de entrada al perceptrón es </a:t>
                </a:r>
                <a14:m>
                  <m:oMath xmlns:m="http://schemas.openxmlformats.org/officeDocument/2006/math">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sub>
                        </m:sSub>
                      </m:e>
                    </m:d>
                  </m:oMath>
                </a14:m>
                <a:r>
                  <a:rPr lang="es-PE" dirty="0"/>
                  <a:t>. Si los pesos son valores reales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1</m:t>
                        </m:r>
                      </m:sub>
                    </m:sSub>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𝑛</m:t>
                        </m:r>
                      </m:sub>
                    </m:sSub>
                  </m:oMath>
                </a14:m>
                <a:r>
                  <a:rPr lang="es-ES" dirty="0"/>
                  <a:t> y el umbral es  U, diremos que </a:t>
                </a:r>
                <a14:m>
                  <m:oMath xmlns:m="http://schemas.openxmlformats.org/officeDocument/2006/math">
                    <m:r>
                      <m:rPr>
                        <m:sty m:val="p"/>
                      </m:rPr>
                      <a:rPr lang="es-ES" b="0" i="0" smtClean="0">
                        <a:latin typeface="Cambria Math" panose="02040503050406030204" pitchFamily="18" charset="0"/>
                      </a:rPr>
                      <m:t>w</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1</m:t>
                        </m:r>
                      </m:sub>
                    </m:sSub>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𝑛</m:t>
                        </m:r>
                      </m:sub>
                    </m:sSub>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𝑛</m:t>
                        </m:r>
                        <m:r>
                          <a:rPr lang="es-ES" b="0" i="1" smtClean="0">
                            <a:latin typeface="Cambria Math" panose="02040503050406030204" pitchFamily="18" charset="0"/>
                          </a:rPr>
                          <m:t>+1</m:t>
                        </m:r>
                      </m:sub>
                    </m:sSub>
                    <m:r>
                      <a:rPr lang="es-ES" b="0" i="1" smtClean="0">
                        <a:latin typeface="Cambria Math" panose="02040503050406030204" pitchFamily="18" charset="0"/>
                      </a:rPr>
                      <m:t>)</m:t>
                    </m:r>
                  </m:oMath>
                </a14:m>
                <a:r>
                  <a:rPr lang="es-ES" dirty="0"/>
                  <a:t> con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𝑛</m:t>
                        </m:r>
                        <m:r>
                          <a:rPr lang="es-ES" b="0" i="1" smtClean="0">
                            <a:latin typeface="Cambria Math" panose="02040503050406030204" pitchFamily="18" charset="0"/>
                          </a:rPr>
                          <m:t>+1</m:t>
                        </m:r>
                      </m:sub>
                    </m:sSub>
                    <m:r>
                      <a:rPr lang="es-ES" b="0" i="1" smtClean="0">
                        <a:latin typeface="Cambria Math" panose="02040503050406030204" pitchFamily="18" charset="0"/>
                      </a:rPr>
                      <m:t>=−</m:t>
                    </m:r>
                    <m:r>
                      <a:rPr lang="es-ES" b="0" i="1" smtClean="0">
                        <a:latin typeface="Cambria Math" panose="02040503050406030204" pitchFamily="18" charset="0"/>
                      </a:rPr>
                      <m:t>𝑈</m:t>
                    </m:r>
                  </m:oMath>
                </a14:m>
                <a:r>
                  <a:rPr lang="es-PE" dirty="0"/>
                  <a:t>, es el vector extendido de pesos del perceptrón y que </a:t>
                </a:r>
                <a14:m>
                  <m:oMath xmlns:m="http://schemas.openxmlformats.org/officeDocument/2006/math">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sub>
                        </m:sSub>
                      </m:e>
                    </m:d>
                  </m:oMath>
                </a14:m>
                <a:r>
                  <a:rPr lang="es-PE" dirty="0"/>
                  <a:t> es el vector extendido de entradas (Se añade la entrada de tendencia o </a:t>
                </a:r>
                <a:r>
                  <a:rPr lang="es-PE" dirty="0" err="1"/>
                  <a:t>bias</a:t>
                </a:r>
                <a:r>
                  <a:rPr lang="es-PE" dirty="0"/>
                  <a:t> con valor 1 fijo)</a:t>
                </a:r>
              </a:p>
            </p:txBody>
          </p:sp>
        </mc:Choice>
        <mc:Fallback xmlns="">
          <p:sp>
            <p:nvSpPr>
              <p:cNvPr id="6" name="CuadroTexto 5">
                <a:extLst>
                  <a:ext uri="{FF2B5EF4-FFF2-40B4-BE49-F238E27FC236}">
                    <a16:creationId xmlns:a16="http://schemas.microsoft.com/office/drawing/2014/main" id="{E6CF523B-0920-46BA-9B59-A2B3B2833B29}"/>
                  </a:ext>
                </a:extLst>
              </p:cNvPr>
              <p:cNvSpPr txBox="1">
                <a:spLocks noRot="1" noChangeAspect="1" noMove="1" noResize="1" noEditPoints="1" noAdjustHandles="1" noChangeArrowheads="1" noChangeShapeType="1" noTextEdit="1"/>
              </p:cNvSpPr>
              <p:nvPr/>
            </p:nvSpPr>
            <p:spPr>
              <a:xfrm>
                <a:off x="3453684" y="327316"/>
                <a:ext cx="8551391" cy="2308324"/>
              </a:xfrm>
              <a:prstGeom prst="rect">
                <a:avLst/>
              </a:prstGeom>
              <a:blipFill>
                <a:blip r:embed="rId3"/>
                <a:stretch>
                  <a:fillRect l="-642" t="-1587" b="-3439"/>
                </a:stretch>
              </a:blipFill>
            </p:spPr>
            <p:txBody>
              <a:bodyPr/>
              <a:lstStyle/>
              <a:p>
                <a:r>
                  <a:rPr lang="es-PE">
                    <a:noFill/>
                  </a:rPr>
                  <a:t> </a:t>
                </a:r>
              </a:p>
            </p:txBody>
          </p:sp>
        </mc:Fallback>
      </mc:AlternateContent>
      <p:sp>
        <p:nvSpPr>
          <p:cNvPr id="7" name="Rectángulo 6">
            <a:extLst>
              <a:ext uri="{FF2B5EF4-FFF2-40B4-BE49-F238E27FC236}">
                <a16:creationId xmlns:a16="http://schemas.microsoft.com/office/drawing/2014/main" id="{AECAECB1-0043-4228-AAFD-B1DC096C64BA}"/>
              </a:ext>
            </a:extLst>
          </p:cNvPr>
          <p:cNvSpPr/>
          <p:nvPr/>
        </p:nvSpPr>
        <p:spPr>
          <a:xfrm>
            <a:off x="5838780" y="3345198"/>
            <a:ext cx="6096000" cy="1754326"/>
          </a:xfrm>
          <a:prstGeom prst="rect">
            <a:avLst/>
          </a:prstGeom>
        </p:spPr>
        <p:txBody>
          <a:bodyPr>
            <a:spAutoFit/>
          </a:bodyPr>
          <a:lstStyle/>
          <a:p>
            <a:r>
              <a:rPr lang="es-ES" dirty="0"/>
              <a:t>La ecuación de evaluación de las salidas representa un plano (un hiperplano en dimensión n) que divide el espacio en dos partes. El entrenamiento consiste en buscar el plano que hace la división adecuada, para que los puntos cuya salida es 1 queden todos en la misma región, y los que tienen salida esperada 0, queden todos en la otra región. </a:t>
            </a:r>
            <a:endParaRPr lang="es-PE" dirty="0"/>
          </a:p>
        </p:txBody>
      </p:sp>
    </p:spTree>
    <p:extLst>
      <p:ext uri="{BB962C8B-B14F-4D97-AF65-F5344CB8AC3E}">
        <p14:creationId xmlns:p14="http://schemas.microsoft.com/office/powerpoint/2010/main" val="400155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16DD025-88FC-4EBC-93DF-D523C4046CF5}"/>
              </a:ext>
            </a:extLst>
          </p:cNvPr>
          <p:cNvSpPr txBox="1">
            <a:spLocks/>
          </p:cNvSpPr>
          <p:nvPr/>
        </p:nvSpPr>
        <p:spPr>
          <a:xfrm>
            <a:off x="673994" y="388268"/>
            <a:ext cx="3975279" cy="7965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EJEMPLO OR:</a:t>
            </a:r>
            <a:endParaRPr lang="es-PE" dirty="0"/>
          </a:p>
        </p:txBody>
      </p:sp>
      <p:pic>
        <p:nvPicPr>
          <p:cNvPr id="2" name="Imagen 1">
            <a:extLst>
              <a:ext uri="{FF2B5EF4-FFF2-40B4-BE49-F238E27FC236}">
                <a16:creationId xmlns:a16="http://schemas.microsoft.com/office/drawing/2014/main" id="{76EFCF6C-DD47-4A94-9017-296836B05D20}"/>
              </a:ext>
            </a:extLst>
          </p:cNvPr>
          <p:cNvPicPr>
            <a:picLocks noChangeAspect="1"/>
          </p:cNvPicPr>
          <p:nvPr/>
        </p:nvPicPr>
        <p:blipFill>
          <a:blip r:embed="rId2"/>
          <a:stretch>
            <a:fillRect/>
          </a:stretch>
        </p:blipFill>
        <p:spPr>
          <a:xfrm>
            <a:off x="589212" y="2392068"/>
            <a:ext cx="3671192" cy="3059327"/>
          </a:xfrm>
          <a:prstGeom prst="rect">
            <a:avLst/>
          </a:prstGeom>
        </p:spPr>
      </p:pic>
      <p:sp>
        <p:nvSpPr>
          <p:cNvPr id="8" name="CuadroTexto 7">
            <a:extLst>
              <a:ext uri="{FF2B5EF4-FFF2-40B4-BE49-F238E27FC236}">
                <a16:creationId xmlns:a16="http://schemas.microsoft.com/office/drawing/2014/main" id="{0347BF93-D01B-4EED-828B-A696FD37BFFF}"/>
              </a:ext>
            </a:extLst>
          </p:cNvPr>
          <p:cNvSpPr txBox="1"/>
          <p:nvPr/>
        </p:nvSpPr>
        <p:spPr>
          <a:xfrm>
            <a:off x="5664613" y="3291840"/>
            <a:ext cx="52900" cy="276999"/>
          </a:xfrm>
          <a:prstGeom prst="rect">
            <a:avLst/>
          </a:prstGeom>
          <a:noFill/>
        </p:spPr>
        <p:txBody>
          <a:bodyPr wrap="none" lIns="0" tIns="0" rIns="0" bIns="0" rtlCol="0">
            <a:spAutoFit/>
          </a:bodyPr>
          <a:lstStyle/>
          <a:p>
            <a:r>
              <a:rPr lang="es-ES" dirty="0"/>
              <a:t> </a:t>
            </a:r>
            <a:endParaRPr lang="es-PE" dirty="0"/>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37E9EC23-C40F-414B-A898-97D76DDA0519}"/>
                  </a:ext>
                </a:extLst>
              </p:cNvPr>
              <p:cNvSpPr txBox="1"/>
              <p:nvPr/>
            </p:nvSpPr>
            <p:spPr>
              <a:xfrm>
                <a:off x="1008964" y="1630384"/>
                <a:ext cx="442007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rPr>
                        <m:t>𝑓</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1</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2</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2</m:t>
                          </m:r>
                        </m:sub>
                      </m:sSub>
                      <m:r>
                        <a:rPr lang="es-ES" b="0" i="1" smtClean="0">
                          <a:latin typeface="Cambria Math" panose="02040503050406030204" pitchFamily="18" charset="0"/>
                        </a:rPr>
                        <m:t>)</m:t>
                      </m:r>
                    </m:oMath>
                  </m:oMathPara>
                </a14:m>
                <a:endParaRPr lang="es-PE" dirty="0"/>
              </a:p>
            </p:txBody>
          </p:sp>
        </mc:Choice>
        <mc:Fallback xmlns="">
          <p:sp>
            <p:nvSpPr>
              <p:cNvPr id="12" name="CuadroTexto 11">
                <a:extLst>
                  <a:ext uri="{FF2B5EF4-FFF2-40B4-BE49-F238E27FC236}">
                    <a16:creationId xmlns:a16="http://schemas.microsoft.com/office/drawing/2014/main" id="{37E9EC23-C40F-414B-A898-97D76DDA0519}"/>
                  </a:ext>
                </a:extLst>
              </p:cNvPr>
              <p:cNvSpPr txBox="1">
                <a:spLocks noRot="1" noChangeAspect="1" noMove="1" noResize="1" noEditPoints="1" noAdjustHandles="1" noChangeArrowheads="1" noChangeShapeType="1" noTextEdit="1"/>
              </p:cNvSpPr>
              <p:nvPr/>
            </p:nvSpPr>
            <p:spPr>
              <a:xfrm>
                <a:off x="1008964" y="1630384"/>
                <a:ext cx="4420079" cy="276999"/>
              </a:xfrm>
              <a:prstGeom prst="rect">
                <a:avLst/>
              </a:prstGeom>
              <a:blipFill>
                <a:blip r:embed="rId3"/>
                <a:stretch>
                  <a:fillRect t="-2174" b="-32609"/>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0895D929-A46F-4462-9C2A-BD10DBC559F3}"/>
                  </a:ext>
                </a:extLst>
              </p:cNvPr>
              <p:cNvSpPr txBox="1"/>
              <p:nvPr/>
            </p:nvSpPr>
            <p:spPr>
              <a:xfrm>
                <a:off x="1383408" y="2192996"/>
                <a:ext cx="3671192" cy="617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𝑦</m:t>
                          </m:r>
                        </m:e>
                      </m:d>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eqArr>
                            <m:eqArrPr>
                              <m:ctrlPr>
                                <a:rPr lang="es-ES" b="0" i="1" smtClean="0">
                                  <a:latin typeface="Cambria Math" panose="02040503050406030204" pitchFamily="18" charset="0"/>
                                </a:rPr>
                              </m:ctrlPr>
                            </m:eqArrPr>
                            <m:e>
                              <m:r>
                                <a:rPr lang="es-ES" b="0" i="0" smtClean="0">
                                  <a:latin typeface="Cambria Math" panose="02040503050406030204" pitchFamily="18" charset="0"/>
                                </a:rPr>
                                <m:t>1,   </m:t>
                              </m:r>
                              <m:r>
                                <m:rPr>
                                  <m:sty m:val="p"/>
                                </m:rPr>
                                <a:rPr lang="es-ES" b="0" i="0" smtClean="0">
                                  <a:latin typeface="Cambria Math" panose="02040503050406030204" pitchFamily="18" charset="0"/>
                                </a:rPr>
                                <m:t>si</m:t>
                              </m:r>
                              <m:r>
                                <a:rPr lang="es-ES" b="0" i="0" smtClean="0">
                                  <a:latin typeface="Cambria Math" panose="02040503050406030204" pitchFamily="18" charset="0"/>
                                </a:rPr>
                                <m:t> </m:t>
                              </m:r>
                              <m:r>
                                <m:rPr>
                                  <m:sty m:val="p"/>
                                </m:rPr>
                                <a:rPr lang="es-ES" b="0" i="0" smtClean="0">
                                  <a:latin typeface="Cambria Math" panose="02040503050406030204" pitchFamily="18" charset="0"/>
                                </a:rPr>
                                <m:t>f</m:t>
                              </m:r>
                              <m:d>
                                <m:dPr>
                                  <m:ctrlPr>
                                    <a:rPr lang="es-ES" b="0" i="1" smtClean="0">
                                      <a:latin typeface="Cambria Math" panose="02040503050406030204" pitchFamily="18" charset="0"/>
                                    </a:rPr>
                                  </m:ctrlPr>
                                </m:dPr>
                                <m:e>
                                  <m:r>
                                    <m:rPr>
                                      <m:sty m:val="p"/>
                                    </m:rPr>
                                    <a:rPr lang="es-ES" b="0" i="0" smtClean="0">
                                      <a:latin typeface="Cambria Math" panose="02040503050406030204" pitchFamily="18" charset="0"/>
                                    </a:rPr>
                                    <m:t>y</m:t>
                                  </m:r>
                                </m:e>
                              </m:d>
                              <m:r>
                                <a:rPr lang="es-ES" b="0" i="0" smtClean="0">
                                  <a:latin typeface="Cambria Math" panose="02040503050406030204" pitchFamily="18" charset="0"/>
                                </a:rPr>
                                <m:t>&gt;0</m:t>
                              </m:r>
                            </m:e>
                            <m:e>
                              <m:r>
                                <a:rPr lang="es-ES" b="0" i="0" smtClean="0">
                                  <a:latin typeface="Cambria Math" panose="02040503050406030204" pitchFamily="18" charset="0"/>
                                </a:rPr>
                                <m:t>−1,   </m:t>
                              </m:r>
                              <m:r>
                                <m:rPr>
                                  <m:sty m:val="p"/>
                                </m:rPr>
                                <a:rPr lang="es-ES" b="0" i="0" smtClean="0">
                                  <a:latin typeface="Cambria Math" panose="02040503050406030204" pitchFamily="18" charset="0"/>
                                </a:rPr>
                                <m:t>si</m:t>
                              </m:r>
                              <m:r>
                                <a:rPr lang="es-ES" b="0" i="0" smtClean="0">
                                  <a:latin typeface="Cambria Math" panose="02040503050406030204" pitchFamily="18" charset="0"/>
                                </a:rPr>
                                <m:t> </m:t>
                              </m:r>
                              <m:r>
                                <m:rPr>
                                  <m:sty m:val="p"/>
                                </m:rPr>
                                <a:rPr lang="es-ES" b="0" i="0" smtClean="0">
                                  <a:latin typeface="Cambria Math" panose="02040503050406030204" pitchFamily="18" charset="0"/>
                                </a:rPr>
                                <m:t>f</m:t>
                              </m:r>
                              <m:d>
                                <m:dPr>
                                  <m:ctrlPr>
                                    <a:rPr lang="es-ES" b="0" i="1" smtClean="0">
                                      <a:latin typeface="Cambria Math" panose="02040503050406030204" pitchFamily="18" charset="0"/>
                                    </a:rPr>
                                  </m:ctrlPr>
                                </m:dPr>
                                <m:e>
                                  <m:r>
                                    <m:rPr>
                                      <m:sty m:val="p"/>
                                    </m:rPr>
                                    <a:rPr lang="es-ES" b="0" i="0" smtClean="0">
                                      <a:latin typeface="Cambria Math" panose="02040503050406030204" pitchFamily="18" charset="0"/>
                                    </a:rPr>
                                    <m:t>y</m:t>
                                  </m:r>
                                </m:e>
                              </m:d>
                              <m:r>
                                <a:rPr lang="es-ES" b="0" i="1" smtClean="0">
                                  <a:latin typeface="Cambria Math" panose="02040503050406030204" pitchFamily="18" charset="0"/>
                                </a:rPr>
                                <m:t>&lt;0</m:t>
                              </m:r>
                            </m:e>
                          </m:eqArr>
                        </m:e>
                      </m:d>
                    </m:oMath>
                  </m:oMathPara>
                </a14:m>
                <a:endParaRPr lang="es-PE" dirty="0"/>
              </a:p>
            </p:txBody>
          </p:sp>
        </mc:Choice>
        <mc:Fallback xmlns="">
          <p:sp>
            <p:nvSpPr>
              <p:cNvPr id="15" name="CuadroTexto 14">
                <a:extLst>
                  <a:ext uri="{FF2B5EF4-FFF2-40B4-BE49-F238E27FC236}">
                    <a16:creationId xmlns:a16="http://schemas.microsoft.com/office/drawing/2014/main" id="{0895D929-A46F-4462-9C2A-BD10DBC559F3}"/>
                  </a:ext>
                </a:extLst>
              </p:cNvPr>
              <p:cNvSpPr txBox="1">
                <a:spLocks noRot="1" noChangeAspect="1" noMove="1" noResize="1" noEditPoints="1" noAdjustHandles="1" noChangeArrowheads="1" noChangeShapeType="1" noTextEdit="1"/>
              </p:cNvSpPr>
              <p:nvPr/>
            </p:nvSpPr>
            <p:spPr>
              <a:xfrm>
                <a:off x="1383408" y="2192996"/>
                <a:ext cx="3671192" cy="617861"/>
              </a:xfrm>
              <a:prstGeom prst="rect">
                <a:avLst/>
              </a:prstGeom>
              <a:blipFill>
                <a:blip r:embed="rId4"/>
                <a:stretch>
                  <a:fillRect/>
                </a:stretch>
              </a:blipFill>
            </p:spPr>
            <p:txBody>
              <a:bodyPr/>
              <a:lstStyle/>
              <a:p>
                <a:r>
                  <a:rPr lang="es-PE">
                    <a:noFill/>
                  </a:rPr>
                  <a:t> </a:t>
                </a:r>
              </a:p>
            </p:txBody>
          </p:sp>
        </mc:Fallback>
      </mc:AlternateContent>
      <p:pic>
        <p:nvPicPr>
          <p:cNvPr id="16" name="Imagen 15">
            <a:extLst>
              <a:ext uri="{FF2B5EF4-FFF2-40B4-BE49-F238E27FC236}">
                <a16:creationId xmlns:a16="http://schemas.microsoft.com/office/drawing/2014/main" id="{F7764A59-5D05-41C2-9D59-1DD974A77939}"/>
              </a:ext>
            </a:extLst>
          </p:cNvPr>
          <p:cNvPicPr>
            <a:picLocks noChangeAspect="1"/>
          </p:cNvPicPr>
          <p:nvPr/>
        </p:nvPicPr>
        <p:blipFill>
          <a:blip r:embed="rId5"/>
          <a:stretch>
            <a:fillRect/>
          </a:stretch>
        </p:blipFill>
        <p:spPr>
          <a:xfrm>
            <a:off x="5086350" y="2192996"/>
            <a:ext cx="7105650" cy="3352800"/>
          </a:xfrm>
          <a:prstGeom prst="rect">
            <a:avLst/>
          </a:prstGeom>
        </p:spPr>
      </p:pic>
      <p:cxnSp>
        <p:nvCxnSpPr>
          <p:cNvPr id="18" name="Conector recto 17">
            <a:extLst>
              <a:ext uri="{FF2B5EF4-FFF2-40B4-BE49-F238E27FC236}">
                <a16:creationId xmlns:a16="http://schemas.microsoft.com/office/drawing/2014/main" id="{A5E239DC-FD3E-430F-9CE5-5DB2D21BE77A}"/>
              </a:ext>
            </a:extLst>
          </p:cNvPr>
          <p:cNvCxnSpPr/>
          <p:nvPr/>
        </p:nvCxnSpPr>
        <p:spPr>
          <a:xfrm flipH="1">
            <a:off x="5054600" y="1630384"/>
            <a:ext cx="31750" cy="42497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511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A6B8165-90C7-40E7-9B4C-15908F1C3E74}"/>
              </a:ext>
            </a:extLst>
          </p:cNvPr>
          <p:cNvSpPr txBox="1">
            <a:spLocks/>
          </p:cNvSpPr>
          <p:nvPr/>
        </p:nvSpPr>
        <p:spPr>
          <a:xfrm>
            <a:off x="673994" y="388268"/>
            <a:ext cx="3975279" cy="7965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EJEMPLO AND:</a:t>
            </a:r>
            <a:endParaRPr lang="es-PE" dirty="0"/>
          </a:p>
        </p:txBody>
      </p:sp>
      <p:pic>
        <p:nvPicPr>
          <p:cNvPr id="5" name="Imagen 4">
            <a:extLst>
              <a:ext uri="{FF2B5EF4-FFF2-40B4-BE49-F238E27FC236}">
                <a16:creationId xmlns:a16="http://schemas.microsoft.com/office/drawing/2014/main" id="{2C974084-344E-41A9-A53D-453F77880903}"/>
              </a:ext>
            </a:extLst>
          </p:cNvPr>
          <p:cNvPicPr>
            <a:picLocks noChangeAspect="1"/>
          </p:cNvPicPr>
          <p:nvPr/>
        </p:nvPicPr>
        <p:blipFill>
          <a:blip r:embed="rId2"/>
          <a:stretch>
            <a:fillRect/>
          </a:stretch>
        </p:blipFill>
        <p:spPr>
          <a:xfrm>
            <a:off x="396270" y="1681162"/>
            <a:ext cx="4965339" cy="3902075"/>
          </a:xfrm>
          <a:prstGeom prst="rect">
            <a:avLst/>
          </a:prstGeom>
        </p:spPr>
      </p:pic>
      <p:pic>
        <p:nvPicPr>
          <p:cNvPr id="6" name="Imagen 5">
            <a:extLst>
              <a:ext uri="{FF2B5EF4-FFF2-40B4-BE49-F238E27FC236}">
                <a16:creationId xmlns:a16="http://schemas.microsoft.com/office/drawing/2014/main" id="{EF898EBB-E689-4183-A42D-628BEE98F8FC}"/>
              </a:ext>
            </a:extLst>
          </p:cNvPr>
          <p:cNvPicPr>
            <a:picLocks noChangeAspect="1"/>
          </p:cNvPicPr>
          <p:nvPr/>
        </p:nvPicPr>
        <p:blipFill rotWithShape="1">
          <a:blip r:embed="rId3"/>
          <a:srcRect t="10752"/>
          <a:stretch/>
        </p:blipFill>
        <p:spPr>
          <a:xfrm>
            <a:off x="4876800" y="2230604"/>
            <a:ext cx="6211887" cy="3403411"/>
          </a:xfrm>
          <a:prstGeom prst="rect">
            <a:avLst/>
          </a:prstGeom>
        </p:spPr>
      </p:pic>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2058B17-0DEB-4709-945C-0DDB130DFF67}"/>
                  </a:ext>
                </a:extLst>
              </p:cNvPr>
              <p:cNvSpPr txBox="1"/>
              <p:nvPr/>
            </p:nvSpPr>
            <p:spPr>
              <a:xfrm>
                <a:off x="1008964" y="1630384"/>
                <a:ext cx="442007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rPr>
                        <m:t>𝑓</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1</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2</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2</m:t>
                          </m:r>
                        </m:sub>
                      </m:sSub>
                      <m:r>
                        <a:rPr lang="es-ES" b="0" i="1" smtClean="0">
                          <a:latin typeface="Cambria Math" panose="02040503050406030204" pitchFamily="18" charset="0"/>
                        </a:rPr>
                        <m:t>+</m:t>
                      </m:r>
                      <m:r>
                        <a:rPr lang="es-ES" b="0" i="1" smtClean="0">
                          <a:latin typeface="Cambria Math" panose="02040503050406030204" pitchFamily="18" charset="0"/>
                        </a:rPr>
                        <m:t>𝑏</m:t>
                      </m:r>
                      <m:r>
                        <a:rPr lang="es-ES" b="0" i="1" smtClean="0">
                          <a:latin typeface="Cambria Math" panose="02040503050406030204" pitchFamily="18" charset="0"/>
                        </a:rPr>
                        <m:t>)</m:t>
                      </m:r>
                    </m:oMath>
                  </m:oMathPara>
                </a14:m>
                <a:endParaRPr lang="es-PE" dirty="0"/>
              </a:p>
            </p:txBody>
          </p:sp>
        </mc:Choice>
        <mc:Fallback xmlns="">
          <p:sp>
            <p:nvSpPr>
              <p:cNvPr id="7" name="CuadroTexto 6">
                <a:extLst>
                  <a:ext uri="{FF2B5EF4-FFF2-40B4-BE49-F238E27FC236}">
                    <a16:creationId xmlns:a16="http://schemas.microsoft.com/office/drawing/2014/main" id="{E2058B17-0DEB-4709-945C-0DDB130DFF67}"/>
                  </a:ext>
                </a:extLst>
              </p:cNvPr>
              <p:cNvSpPr txBox="1">
                <a:spLocks noRot="1" noChangeAspect="1" noMove="1" noResize="1" noEditPoints="1" noAdjustHandles="1" noChangeArrowheads="1" noChangeShapeType="1" noTextEdit="1"/>
              </p:cNvSpPr>
              <p:nvPr/>
            </p:nvSpPr>
            <p:spPr>
              <a:xfrm>
                <a:off x="1008964" y="1630384"/>
                <a:ext cx="4420079" cy="276999"/>
              </a:xfrm>
              <a:prstGeom prst="rect">
                <a:avLst/>
              </a:prstGeom>
              <a:blipFill>
                <a:blip r:embed="rId4"/>
                <a:stretch>
                  <a:fillRect t="-2174" b="-32609"/>
                </a:stretch>
              </a:blipFill>
            </p:spPr>
            <p:txBody>
              <a:bodyPr/>
              <a:lstStyle/>
              <a:p>
                <a:r>
                  <a:rPr lang="es-PE">
                    <a:noFill/>
                  </a:rPr>
                  <a:t> </a:t>
                </a:r>
              </a:p>
            </p:txBody>
          </p:sp>
        </mc:Fallback>
      </mc:AlternateContent>
    </p:spTree>
    <p:extLst>
      <p:ext uri="{BB962C8B-B14F-4D97-AF65-F5344CB8AC3E}">
        <p14:creationId xmlns:p14="http://schemas.microsoft.com/office/powerpoint/2010/main" val="35768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BE071-E33F-45C8-A543-66E4844D1C70}"/>
              </a:ext>
            </a:extLst>
          </p:cNvPr>
          <p:cNvSpPr txBox="1">
            <a:spLocks/>
          </p:cNvSpPr>
          <p:nvPr/>
        </p:nvSpPr>
        <p:spPr>
          <a:xfrm>
            <a:off x="673994" y="578768"/>
            <a:ext cx="3975279" cy="79658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Limitaciones del Perceptrón</a:t>
            </a:r>
            <a:endParaRPr lang="es-PE" dirty="0"/>
          </a:p>
        </p:txBody>
      </p:sp>
      <p:pic>
        <p:nvPicPr>
          <p:cNvPr id="3" name="Imagen 2">
            <a:extLst>
              <a:ext uri="{FF2B5EF4-FFF2-40B4-BE49-F238E27FC236}">
                <a16:creationId xmlns:a16="http://schemas.microsoft.com/office/drawing/2014/main" id="{6965708B-4263-41B5-98FA-6AD2D281EB6C}"/>
              </a:ext>
            </a:extLst>
          </p:cNvPr>
          <p:cNvPicPr>
            <a:picLocks noChangeAspect="1"/>
          </p:cNvPicPr>
          <p:nvPr/>
        </p:nvPicPr>
        <p:blipFill>
          <a:blip r:embed="rId2"/>
          <a:stretch>
            <a:fillRect/>
          </a:stretch>
        </p:blipFill>
        <p:spPr>
          <a:xfrm>
            <a:off x="3819525" y="322844"/>
            <a:ext cx="6381750" cy="2105025"/>
          </a:xfrm>
          <a:prstGeom prst="rect">
            <a:avLst/>
          </a:prstGeom>
        </p:spPr>
      </p:pic>
      <p:pic>
        <p:nvPicPr>
          <p:cNvPr id="4" name="Imagen 3">
            <a:extLst>
              <a:ext uri="{FF2B5EF4-FFF2-40B4-BE49-F238E27FC236}">
                <a16:creationId xmlns:a16="http://schemas.microsoft.com/office/drawing/2014/main" id="{B6979537-D415-4324-BFA3-48B15E77E69F}"/>
              </a:ext>
            </a:extLst>
          </p:cNvPr>
          <p:cNvPicPr>
            <a:picLocks noChangeAspect="1"/>
          </p:cNvPicPr>
          <p:nvPr/>
        </p:nvPicPr>
        <p:blipFill>
          <a:blip r:embed="rId3"/>
          <a:stretch>
            <a:fillRect/>
          </a:stretch>
        </p:blipFill>
        <p:spPr>
          <a:xfrm>
            <a:off x="518538" y="1946488"/>
            <a:ext cx="3456444" cy="3456444"/>
          </a:xfrm>
          <a:prstGeom prst="rect">
            <a:avLst/>
          </a:prstGeom>
        </p:spPr>
      </p:pic>
      <p:pic>
        <p:nvPicPr>
          <p:cNvPr id="5" name="Imagen 4">
            <a:extLst>
              <a:ext uri="{FF2B5EF4-FFF2-40B4-BE49-F238E27FC236}">
                <a16:creationId xmlns:a16="http://schemas.microsoft.com/office/drawing/2014/main" id="{2B939074-6E4E-413A-8980-467E0AC5332E}"/>
              </a:ext>
            </a:extLst>
          </p:cNvPr>
          <p:cNvPicPr>
            <a:picLocks noChangeAspect="1"/>
          </p:cNvPicPr>
          <p:nvPr/>
        </p:nvPicPr>
        <p:blipFill>
          <a:blip r:embed="rId4"/>
          <a:stretch>
            <a:fillRect/>
          </a:stretch>
        </p:blipFill>
        <p:spPr>
          <a:xfrm>
            <a:off x="4326077" y="2460745"/>
            <a:ext cx="7781886" cy="3776876"/>
          </a:xfrm>
          <a:prstGeom prst="rect">
            <a:avLst/>
          </a:prstGeom>
        </p:spPr>
      </p:pic>
    </p:spTree>
    <p:extLst>
      <p:ext uri="{BB962C8B-B14F-4D97-AF65-F5344CB8AC3E}">
        <p14:creationId xmlns:p14="http://schemas.microsoft.com/office/powerpoint/2010/main" val="224991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AND, las salidas de valor alto se representan en verde">
            <a:extLst>
              <a:ext uri="{FF2B5EF4-FFF2-40B4-BE49-F238E27FC236}">
                <a16:creationId xmlns:a16="http://schemas.microsoft.com/office/drawing/2014/main" id="{EB7126B0-777E-4526-AC45-698CC0B53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2579"/>
            <a:ext cx="4470132" cy="48617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R, las salidas de valor alto se representan en verde">
            <a:extLst>
              <a:ext uri="{FF2B5EF4-FFF2-40B4-BE49-F238E27FC236}">
                <a16:creationId xmlns:a16="http://schemas.microsoft.com/office/drawing/2014/main" id="{B25D6B53-6DBE-45C7-876F-1C20D17C3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013" y="728283"/>
            <a:ext cx="4333378" cy="47130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XOR, las salidas de valor alto se representan en verde">
            <a:extLst>
              <a:ext uri="{FF2B5EF4-FFF2-40B4-BE49-F238E27FC236}">
                <a16:creationId xmlns:a16="http://schemas.microsoft.com/office/drawing/2014/main" id="{A315134A-2131-48AA-9C4B-6065D84396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6919" y="728283"/>
            <a:ext cx="4470133" cy="486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1022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TotalTime>
  <Words>907</Words>
  <Application>Microsoft Office PowerPoint</Application>
  <PresentationFormat>Panorámica</PresentationFormat>
  <Paragraphs>48</Paragraphs>
  <Slides>23</Slides>
  <Notes>0</Notes>
  <HiddenSlides>2</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Cambria Math</vt:lpstr>
      <vt:lpstr>Tema de Office</vt:lpstr>
      <vt:lpstr>REDES NEURONALES </vt:lpstr>
      <vt:lpstr>PERCEPTRON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NEURONALES</dc:title>
  <dc:creator>NOE CAMACHO CH.</dc:creator>
  <cp:lastModifiedBy>NOE CAMACHO CH.</cp:lastModifiedBy>
  <cp:revision>27</cp:revision>
  <dcterms:created xsi:type="dcterms:W3CDTF">2020-04-29T06:52:42Z</dcterms:created>
  <dcterms:modified xsi:type="dcterms:W3CDTF">2020-06-13T16:39:33Z</dcterms:modified>
</cp:coreProperties>
</file>