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6"/>
  </p:notesMasterIdLst>
  <p:sldIdLst>
    <p:sldId id="256" r:id="rId2"/>
    <p:sldId id="260" r:id="rId3"/>
    <p:sldId id="258" r:id="rId4"/>
    <p:sldId id="259" r:id="rId5"/>
    <p:sldId id="306" r:id="rId6"/>
    <p:sldId id="307" r:id="rId7"/>
    <p:sldId id="308" r:id="rId8"/>
    <p:sldId id="309" r:id="rId9"/>
    <p:sldId id="310" r:id="rId10"/>
    <p:sldId id="314" r:id="rId11"/>
    <p:sldId id="315" r:id="rId12"/>
    <p:sldId id="313" r:id="rId13"/>
    <p:sldId id="312" r:id="rId14"/>
    <p:sldId id="316" r:id="rId15"/>
    <p:sldId id="317" r:id="rId16"/>
    <p:sldId id="318" r:id="rId17"/>
    <p:sldId id="319" r:id="rId18"/>
    <p:sldId id="320" r:id="rId19"/>
    <p:sldId id="322" r:id="rId20"/>
    <p:sldId id="323" r:id="rId21"/>
    <p:sldId id="324" r:id="rId22"/>
    <p:sldId id="325" r:id="rId23"/>
    <p:sldId id="326" r:id="rId24"/>
    <p:sldId id="327" r:id="rId25"/>
    <p:sldId id="328" r:id="rId26"/>
    <p:sldId id="329" r:id="rId27"/>
    <p:sldId id="330" r:id="rId28"/>
    <p:sldId id="331" r:id="rId29"/>
    <p:sldId id="332" r:id="rId30"/>
    <p:sldId id="334" r:id="rId31"/>
    <p:sldId id="337" r:id="rId32"/>
    <p:sldId id="338" r:id="rId33"/>
    <p:sldId id="281" r:id="rId34"/>
    <p:sldId id="283" r:id="rId35"/>
  </p:sldIdLst>
  <p:sldSz cx="9144000" cy="5143500" type="screen16x9"/>
  <p:notesSz cx="6858000" cy="9144000"/>
  <p:embeddedFontLst>
    <p:embeddedFont>
      <p:font typeface="Cambria Math" panose="02040503050406030204" pitchFamily="18" charset="0"/>
      <p:regular r:id="rId37"/>
    </p:embeddedFont>
    <p:embeddedFont>
      <p:font typeface="Figtree Black" pitchFamily="2" charset="0"/>
      <p:bold r:id="rId38"/>
      <p:italic r:id="rId39"/>
      <p:boldItalic r:id="rId40"/>
    </p:embeddedFont>
    <p:embeddedFont>
      <p:font typeface="Hanken Grotesk" pitchFamily="2" charset="77"/>
      <p:regular r:id="rId41"/>
      <p:bold r:id="rId42"/>
      <p:italic r:id="rId43"/>
      <p:boldItalic r:id="rId44"/>
    </p:embeddedFont>
    <p:embeddedFont>
      <p:font typeface="Lato" panose="020F0502020204030203" pitchFamily="34" charset="0"/>
      <p:regular r:id="rId45"/>
      <p:bold r:id="rId46"/>
      <p:italic r:id="rId47"/>
      <p:boldItalic r:id="rId48"/>
    </p:embeddedFont>
    <p:embeddedFont>
      <p:font typeface="Nunito Light" panose="020F0302020204030204" pitchFamily="34"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5ADF3D-B664-4D6A-BD43-B509BAB8F69B}">
  <a:tblStyle styleId="{A55ADF3D-B664-4D6A-BD43-B509BAB8F6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Comfortableness</a:t>
            </a:r>
          </a:p>
          <a:p>
            <a:pPr marL="0" lvl="0" indent="0" algn="l" rtl="0">
              <a:spcBef>
                <a:spcPts val="0"/>
              </a:spcBef>
              <a:spcAft>
                <a:spcPts val="0"/>
              </a:spcAft>
              <a:buNone/>
            </a:pPr>
            <a:r>
              <a:rPr lang="en-US" dirty="0"/>
              <a:t>Feel free to ask Questions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777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78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7460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99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14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Specifically, reporting was optional and data was corrupted</a:t>
            </a:r>
          </a:p>
          <a:p>
            <a:r>
              <a:rPr lang="en-US" dirty="0"/>
              <a:t>Media sources are credible since fatal police shootings are ideally covered in media sources</a:t>
            </a:r>
          </a:p>
        </p:txBody>
      </p:sp>
    </p:spTree>
    <p:extLst>
      <p:ext uri="{BB962C8B-B14F-4D97-AF65-F5344CB8AC3E}">
        <p14:creationId xmlns:p14="http://schemas.microsoft.com/office/powerpoint/2010/main" val="1319652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Warning about the city variable </a:t>
            </a:r>
            <a:endParaRPr dirty="0"/>
          </a:p>
        </p:txBody>
      </p:sp>
    </p:spTree>
    <p:extLst>
      <p:ext uri="{BB962C8B-B14F-4D97-AF65-F5344CB8AC3E}">
        <p14:creationId xmlns:p14="http://schemas.microsoft.com/office/powerpoint/2010/main" val="3343597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Mention the usage of each dataset – MPV</a:t>
            </a:r>
            <a:endParaRPr dirty="0"/>
          </a:p>
        </p:txBody>
      </p:sp>
    </p:spTree>
    <p:extLst>
      <p:ext uri="{BB962C8B-B14F-4D97-AF65-F5344CB8AC3E}">
        <p14:creationId xmlns:p14="http://schemas.microsoft.com/office/powerpoint/2010/main" val="20358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Mention Usage of dataset FE, WPOST </a:t>
            </a:r>
            <a:endParaRPr dirty="0"/>
          </a:p>
        </p:txBody>
      </p:sp>
    </p:spTree>
    <p:extLst>
      <p:ext uri="{BB962C8B-B14F-4D97-AF65-F5344CB8AC3E}">
        <p14:creationId xmlns:p14="http://schemas.microsoft.com/office/powerpoint/2010/main" val="155134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68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189" name="Google Shape;18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1" name="Google Shape;191;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2" name="Google Shape;192;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3" name="Google Shape;193;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4" name="Google Shape;194;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5" name="Google Shape;195;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2"/>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22"/>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02" name="Google Shape;20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3" name="Google Shape;203;p22"/>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4" name="Google Shape;204;p22"/>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5" name="Google Shape;205;p22"/>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6" name="Google Shape;206;p22"/>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7" name="Google Shape;207;p22"/>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8" name="Google Shape;208;p22"/>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9" name="Google Shape;209;p22"/>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10" name="Google Shape;210;p22"/>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49" name="Google Shape;249;p2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27"/>
            <p:cNvCxnSpPr/>
            <p:nvPr/>
          </p:nvCxnSpPr>
          <p:spPr>
            <a:xfrm rot="10800000">
              <a:off x="-669332" y="-79050"/>
              <a:ext cx="0" cy="6249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7"/>
            <p:cNvCxnSpPr/>
            <p:nvPr/>
          </p:nvCxnSpPr>
          <p:spPr>
            <a:xfrm>
              <a:off x="8425275" y="4608575"/>
              <a:ext cx="1079100" cy="0"/>
            </a:xfrm>
            <a:prstGeom prst="straightConnector1">
              <a:avLst/>
            </a:prstGeom>
            <a:noFill/>
            <a:ln w="19050" cap="flat" cmpd="sng">
              <a:solidFill>
                <a:schemeClr val="dk1"/>
              </a:solidFill>
              <a:prstDash val="solid"/>
              <a:round/>
              <a:headEnd type="none" w="med" len="med"/>
              <a:tailEnd type="none" w="med" len="med"/>
            </a:ln>
          </p:spPr>
        </p:cxnSp>
      </p:grpSp>
      <p:sp>
        <p:nvSpPr>
          <p:cNvPr id="263" name="Google Shape;263;p27"/>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4" name="Google Shape;264;p27"/>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7"/>
          <p:cNvSpPr txBox="1"/>
          <p:nvPr/>
        </p:nvSpPr>
        <p:spPr>
          <a:xfrm>
            <a:off x="1094225" y="3383825"/>
            <a:ext cx="57972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lang="en" sz="1200" b="1">
                <a:solidFill>
                  <a:schemeClr val="dk1"/>
                </a:solidFill>
                <a:latin typeface="Hanken Grotesk"/>
                <a:ea typeface="Hanken Grotesk"/>
                <a:cs typeface="Hanken Grotesk"/>
                <a:sym typeface="Hanken Grotesk"/>
              </a:rPr>
              <a:t>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41" name="Google Shape;41;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42" name="Google Shape;42;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3" name="Google Shape;43;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57;p7"/>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58" name="Google Shape;58;p7"/>
            <p:cNvCxnSpPr/>
            <p:nvPr/>
          </p:nvCxnSpPr>
          <p:spPr>
            <a:xfrm rot="10800000">
              <a:off x="8911200" y="-16000"/>
              <a:ext cx="0" cy="258900"/>
            </a:xfrm>
            <a:prstGeom prst="straightConnector1">
              <a:avLst/>
            </a:prstGeom>
            <a:noFill/>
            <a:ln w="19050" cap="flat" cmpd="sng">
              <a:solidFill>
                <a:schemeClr val="dk1"/>
              </a:solidFill>
              <a:prstDash val="solid"/>
              <a:round/>
              <a:headEnd type="none" w="med" len="med"/>
              <a:tailEnd type="none" w="med" len="med"/>
            </a:ln>
          </p:spPr>
        </p:cxnSp>
      </p:grpSp>
      <p:sp>
        <p:nvSpPr>
          <p:cNvPr id="59" name="Google Shape;59;p7"/>
          <p:cNvSpPr txBox="1">
            <a:spLocks noGrp="1"/>
          </p:cNvSpPr>
          <p:nvPr>
            <p:ph type="title"/>
          </p:nvPr>
        </p:nvSpPr>
        <p:spPr>
          <a:xfrm>
            <a:off x="720000" y="4480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7"/>
          <p:cNvSpPr txBox="1">
            <a:spLocks noGrp="1"/>
          </p:cNvSpPr>
          <p:nvPr>
            <p:ph type="subTitle" idx="1"/>
          </p:nvPr>
        </p:nvSpPr>
        <p:spPr>
          <a:xfrm>
            <a:off x="1733625" y="1361025"/>
            <a:ext cx="6580200" cy="290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8" name="Google Shape;178;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1" name="Google Shape;181;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2" name="Google Shape;182;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6" r:id="rId9"/>
    <p:sldLayoutId id="2147483667" r:id="rId10"/>
    <p:sldLayoutId id="2147483668" r:id="rId11"/>
    <p:sldLayoutId id="2147483671" r:id="rId12"/>
    <p:sldLayoutId id="2147483673"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atalencounters.or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mappingpoliceviolence.u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5" y="858740"/>
            <a:ext cx="6514322" cy="18542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Estimating Population Parameters of Fatal Shootings in America</a:t>
            </a:r>
            <a:endParaRPr dirty="0"/>
          </a:p>
        </p:txBody>
      </p:sp>
      <p:sp>
        <p:nvSpPr>
          <p:cNvPr id="290" name="Google Shape;290;p33"/>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p>
            <a:pPr marL="0" indent="0"/>
            <a:r>
              <a:rPr lang="en-US" b="1" dirty="0" err="1"/>
              <a:t>Cholyeon</a:t>
            </a:r>
            <a:r>
              <a:rPr lang="en-US" b="1" dirty="0"/>
              <a:t> Cho, Emory University, 24C</a:t>
            </a:r>
          </a:p>
          <a:p>
            <a:pPr marL="0" indent="0"/>
            <a:endParaRPr lang="en-US" b="1" dirty="0"/>
          </a:p>
          <a:p>
            <a:pPr marL="0" indent="0"/>
            <a:r>
              <a:rPr lang="en-US" b="1" dirty="0"/>
              <a:t>Advisor: </a:t>
            </a:r>
          </a:p>
          <a:p>
            <a:pPr marL="0" indent="0"/>
            <a:r>
              <a:rPr lang="en-US" b="1" dirty="0"/>
              <a:t>Professor Adam Glynn, Political Science and Quantitative Methods, Emory University</a:t>
            </a:r>
          </a:p>
          <a:p>
            <a:pPr marL="0" lvl="0" indent="0" algn="l" rtl="0">
              <a:spcBef>
                <a:spcPts val="0"/>
              </a:spcBef>
              <a:spcAft>
                <a:spcPts val="0"/>
              </a:spcAft>
              <a:buNone/>
            </a:pPr>
            <a:endParaRPr dirty="0">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C497-3F6A-D063-02A1-B45DF3B0686C}"/>
              </a:ext>
            </a:extLst>
          </p:cNvPr>
          <p:cNvSpPr>
            <a:spLocks noGrp="1"/>
          </p:cNvSpPr>
          <p:nvPr>
            <p:ph type="title"/>
          </p:nvPr>
        </p:nvSpPr>
        <p:spPr/>
        <p:txBody>
          <a:bodyPr/>
          <a:lstStyle/>
          <a:p>
            <a:r>
              <a:rPr lang="en-US" dirty="0"/>
              <a:t>Aggregated Dataset</a:t>
            </a:r>
          </a:p>
        </p:txBody>
      </p:sp>
      <p:sp>
        <p:nvSpPr>
          <p:cNvPr id="3" name="Subtitle 2">
            <a:extLst>
              <a:ext uri="{FF2B5EF4-FFF2-40B4-BE49-F238E27FC236}">
                <a16:creationId xmlns:a16="http://schemas.microsoft.com/office/drawing/2014/main" id="{778EBA87-561A-B0CD-BC7F-CE8330C23872}"/>
              </a:ext>
            </a:extLst>
          </p:cNvPr>
          <p:cNvSpPr>
            <a:spLocks noGrp="1"/>
          </p:cNvSpPr>
          <p:nvPr>
            <p:ph type="subTitle" idx="1"/>
          </p:nvPr>
        </p:nvSpPr>
        <p:spPr/>
        <p:txBody>
          <a:bodyPr/>
          <a:lstStyle/>
          <a:p>
            <a:r>
              <a:rPr lang="en-US" dirty="0"/>
              <a:t>Filter datasets to match definition of on-duty or off-duty fatal police shootings</a:t>
            </a:r>
          </a:p>
        </p:txBody>
      </p:sp>
      <p:sp>
        <p:nvSpPr>
          <p:cNvPr id="4" name="Subtitle 3">
            <a:extLst>
              <a:ext uri="{FF2B5EF4-FFF2-40B4-BE49-F238E27FC236}">
                <a16:creationId xmlns:a16="http://schemas.microsoft.com/office/drawing/2014/main" id="{EA397E98-CA1B-1378-2B6B-07DBD0C80BAB}"/>
              </a:ext>
            </a:extLst>
          </p:cNvPr>
          <p:cNvSpPr>
            <a:spLocks noGrp="1"/>
          </p:cNvSpPr>
          <p:nvPr>
            <p:ph type="subTitle" idx="2"/>
          </p:nvPr>
        </p:nvSpPr>
        <p:spPr/>
        <p:txBody>
          <a:bodyPr/>
          <a:lstStyle/>
          <a:p>
            <a:r>
              <a:rPr lang="en-US" dirty="0"/>
              <a:t>Runs through every datapoint in each dataset to check if they are the same observation</a:t>
            </a:r>
          </a:p>
        </p:txBody>
      </p:sp>
      <p:sp>
        <p:nvSpPr>
          <p:cNvPr id="5" name="Subtitle 4">
            <a:extLst>
              <a:ext uri="{FF2B5EF4-FFF2-40B4-BE49-F238E27FC236}">
                <a16:creationId xmlns:a16="http://schemas.microsoft.com/office/drawing/2014/main" id="{81863D5F-836F-7E4E-9F3A-1E4E812901BB}"/>
              </a:ext>
            </a:extLst>
          </p:cNvPr>
          <p:cNvSpPr>
            <a:spLocks noGrp="1"/>
          </p:cNvSpPr>
          <p:nvPr>
            <p:ph type="subTitle" idx="3"/>
          </p:nvPr>
        </p:nvSpPr>
        <p:spPr>
          <a:xfrm>
            <a:off x="3251556" y="3881500"/>
            <a:ext cx="5172443" cy="507620"/>
          </a:xfrm>
        </p:spPr>
        <p:txBody>
          <a:bodyPr/>
          <a:lstStyle/>
          <a:p>
            <a:r>
              <a:rPr lang="en-US" dirty="0"/>
              <a:t>Every observation were manually checked and labeled non-fatal, off-duty, obscure</a:t>
            </a:r>
          </a:p>
        </p:txBody>
      </p:sp>
      <p:sp>
        <p:nvSpPr>
          <p:cNvPr id="6" name="Subtitle 5">
            <a:extLst>
              <a:ext uri="{FF2B5EF4-FFF2-40B4-BE49-F238E27FC236}">
                <a16:creationId xmlns:a16="http://schemas.microsoft.com/office/drawing/2014/main" id="{3D8AEFAF-9AC4-F693-19BF-8C9EE0832809}"/>
              </a:ext>
            </a:extLst>
          </p:cNvPr>
          <p:cNvSpPr>
            <a:spLocks noGrp="1"/>
          </p:cNvSpPr>
          <p:nvPr>
            <p:ph type="subTitle" idx="4"/>
          </p:nvPr>
        </p:nvSpPr>
        <p:spPr/>
        <p:txBody>
          <a:bodyPr/>
          <a:lstStyle/>
          <a:p>
            <a:r>
              <a:rPr lang="en-US" dirty="0"/>
              <a:t>Filtering Datasets</a:t>
            </a:r>
          </a:p>
        </p:txBody>
      </p:sp>
      <p:sp>
        <p:nvSpPr>
          <p:cNvPr id="7" name="Subtitle 6">
            <a:extLst>
              <a:ext uri="{FF2B5EF4-FFF2-40B4-BE49-F238E27FC236}">
                <a16:creationId xmlns:a16="http://schemas.microsoft.com/office/drawing/2014/main" id="{049BDDF1-54F5-F5CF-CCB6-C9FC80A9EA98}"/>
              </a:ext>
            </a:extLst>
          </p:cNvPr>
          <p:cNvSpPr>
            <a:spLocks noGrp="1"/>
          </p:cNvSpPr>
          <p:nvPr>
            <p:ph type="subTitle" idx="5"/>
          </p:nvPr>
        </p:nvSpPr>
        <p:spPr/>
        <p:txBody>
          <a:bodyPr/>
          <a:lstStyle/>
          <a:p>
            <a:r>
              <a:rPr lang="en-US" dirty="0"/>
              <a:t>Algorithm</a:t>
            </a:r>
          </a:p>
        </p:txBody>
      </p:sp>
      <p:sp>
        <p:nvSpPr>
          <p:cNvPr id="8" name="Subtitle 7">
            <a:extLst>
              <a:ext uri="{FF2B5EF4-FFF2-40B4-BE49-F238E27FC236}">
                <a16:creationId xmlns:a16="http://schemas.microsoft.com/office/drawing/2014/main" id="{88562064-5D3F-E56E-5992-613440A3F9A9}"/>
              </a:ext>
            </a:extLst>
          </p:cNvPr>
          <p:cNvSpPr>
            <a:spLocks noGrp="1"/>
          </p:cNvSpPr>
          <p:nvPr>
            <p:ph type="subTitle" idx="6"/>
          </p:nvPr>
        </p:nvSpPr>
        <p:spPr/>
        <p:txBody>
          <a:bodyPr/>
          <a:lstStyle/>
          <a:p>
            <a:r>
              <a:rPr lang="en-US" dirty="0"/>
              <a:t>Manual Checking</a:t>
            </a:r>
          </a:p>
        </p:txBody>
      </p:sp>
      <p:cxnSp>
        <p:nvCxnSpPr>
          <p:cNvPr id="9" name="Google Shape;498;p45">
            <a:extLst>
              <a:ext uri="{FF2B5EF4-FFF2-40B4-BE49-F238E27FC236}">
                <a16:creationId xmlns:a16="http://schemas.microsoft.com/office/drawing/2014/main" id="{086B93D3-894B-9264-A46E-871BA7979BA3}"/>
              </a:ext>
            </a:extLst>
          </p:cNvPr>
          <p:cNvCxnSpPr>
            <a:cxnSpLocks/>
          </p:cNvCxnSpPr>
          <p:nvPr/>
        </p:nvCxnSpPr>
        <p:spPr>
          <a:xfrm>
            <a:off x="1632825" y="1681125"/>
            <a:ext cx="0" cy="3486300"/>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499;p45">
            <a:extLst>
              <a:ext uri="{FF2B5EF4-FFF2-40B4-BE49-F238E27FC236}">
                <a16:creationId xmlns:a16="http://schemas.microsoft.com/office/drawing/2014/main" id="{5060309D-4E31-690B-562D-DFDE62BF43DB}"/>
              </a:ext>
            </a:extLst>
          </p:cNvPr>
          <p:cNvCxnSpPr>
            <a:cxnSpLocks/>
          </p:cNvCxnSpPr>
          <p:nvPr/>
        </p:nvCxnSpPr>
        <p:spPr>
          <a:xfrm>
            <a:off x="2241364" y="2839775"/>
            <a:ext cx="1061" cy="2354100"/>
          </a:xfrm>
          <a:prstGeom prst="straightConnector1">
            <a:avLst/>
          </a:prstGeom>
          <a:noFill/>
          <a:ln w="19050" cap="flat" cmpd="sng">
            <a:solidFill>
              <a:schemeClr val="dk1"/>
            </a:solidFill>
            <a:prstDash val="solid"/>
            <a:round/>
            <a:headEnd type="none" w="med" len="med"/>
            <a:tailEnd type="none" w="med" len="med"/>
          </a:ln>
        </p:spPr>
      </p:cxnSp>
      <p:cxnSp>
        <p:nvCxnSpPr>
          <p:cNvPr id="11" name="Google Shape;500;p45">
            <a:extLst>
              <a:ext uri="{FF2B5EF4-FFF2-40B4-BE49-F238E27FC236}">
                <a16:creationId xmlns:a16="http://schemas.microsoft.com/office/drawing/2014/main" id="{9CA7D005-AF84-A40D-6216-AC5D4603B42B}"/>
              </a:ext>
            </a:extLst>
          </p:cNvPr>
          <p:cNvCxnSpPr>
            <a:cxnSpLocks/>
          </p:cNvCxnSpPr>
          <p:nvPr/>
        </p:nvCxnSpPr>
        <p:spPr>
          <a:xfrm>
            <a:off x="2852025" y="3998425"/>
            <a:ext cx="0" cy="1228513"/>
          </a:xfrm>
          <a:prstGeom prst="straightConnector1">
            <a:avLst/>
          </a:prstGeom>
          <a:noFill/>
          <a:ln w="19050" cap="flat" cmpd="sng">
            <a:solidFill>
              <a:schemeClr val="dk1"/>
            </a:solidFill>
            <a:prstDash val="solid"/>
            <a:round/>
            <a:headEnd type="none" w="med" len="med"/>
            <a:tailEnd type="none" w="med" len="med"/>
          </a:ln>
        </p:spPr>
      </p:cxnSp>
      <p:sp>
        <p:nvSpPr>
          <p:cNvPr id="12" name="Google Shape;307;p35">
            <a:extLst>
              <a:ext uri="{FF2B5EF4-FFF2-40B4-BE49-F238E27FC236}">
                <a16:creationId xmlns:a16="http://schemas.microsoft.com/office/drawing/2014/main" id="{B66EE73C-D026-09D4-2BDC-A9452B9CE624}"/>
              </a:ext>
            </a:extLst>
          </p:cNvPr>
          <p:cNvSpPr txBox="1">
            <a:spLocks/>
          </p:cNvSpPr>
          <p:nvPr/>
        </p:nvSpPr>
        <p:spPr>
          <a:xfrm>
            <a:off x="1449975" y="1284525"/>
            <a:ext cx="365700" cy="3657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1</a:t>
            </a:r>
          </a:p>
        </p:txBody>
      </p:sp>
      <p:sp>
        <p:nvSpPr>
          <p:cNvPr id="13" name="Google Shape;307;p35">
            <a:extLst>
              <a:ext uri="{FF2B5EF4-FFF2-40B4-BE49-F238E27FC236}">
                <a16:creationId xmlns:a16="http://schemas.microsoft.com/office/drawing/2014/main" id="{61EAB892-6861-746E-E50C-9B60D140D5D0}"/>
              </a:ext>
            </a:extLst>
          </p:cNvPr>
          <p:cNvSpPr txBox="1">
            <a:spLocks/>
          </p:cNvSpPr>
          <p:nvPr/>
        </p:nvSpPr>
        <p:spPr>
          <a:xfrm>
            <a:off x="2058514" y="2388900"/>
            <a:ext cx="365700" cy="3657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2</a:t>
            </a:r>
          </a:p>
        </p:txBody>
      </p:sp>
      <p:sp>
        <p:nvSpPr>
          <p:cNvPr id="14" name="Google Shape;307;p35">
            <a:extLst>
              <a:ext uri="{FF2B5EF4-FFF2-40B4-BE49-F238E27FC236}">
                <a16:creationId xmlns:a16="http://schemas.microsoft.com/office/drawing/2014/main" id="{0798A506-774A-B179-BB73-63A75689AA86}"/>
              </a:ext>
            </a:extLst>
          </p:cNvPr>
          <p:cNvSpPr txBox="1">
            <a:spLocks/>
          </p:cNvSpPr>
          <p:nvPr/>
        </p:nvSpPr>
        <p:spPr>
          <a:xfrm>
            <a:off x="2668113" y="3601825"/>
            <a:ext cx="365700" cy="3657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3</a:t>
            </a:r>
          </a:p>
        </p:txBody>
      </p:sp>
    </p:spTree>
    <p:extLst>
      <p:ext uri="{BB962C8B-B14F-4D97-AF65-F5344CB8AC3E}">
        <p14:creationId xmlns:p14="http://schemas.microsoft.com/office/powerpoint/2010/main" val="427413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B7E9-F05F-A784-2A59-67D1ABDD6D2E}"/>
              </a:ext>
            </a:extLst>
          </p:cNvPr>
          <p:cNvSpPr>
            <a:spLocks noGrp="1"/>
          </p:cNvSpPr>
          <p:nvPr>
            <p:ph type="title"/>
          </p:nvPr>
        </p:nvSpPr>
        <p:spPr/>
        <p:txBody>
          <a:bodyPr/>
          <a:lstStyle/>
          <a:p>
            <a:r>
              <a:rPr lang="en-US" dirty="0"/>
              <a:t>Algorithm </a:t>
            </a:r>
          </a:p>
        </p:txBody>
      </p:sp>
      <p:sp>
        <p:nvSpPr>
          <p:cNvPr id="3" name="Text Placeholder 2">
            <a:extLst>
              <a:ext uri="{FF2B5EF4-FFF2-40B4-BE49-F238E27FC236}">
                <a16:creationId xmlns:a16="http://schemas.microsoft.com/office/drawing/2014/main" id="{42ED4338-4D26-8A7F-4E5D-7BC25A2A08AD}"/>
              </a:ext>
            </a:extLst>
          </p:cNvPr>
          <p:cNvSpPr>
            <a:spLocks noGrp="1"/>
          </p:cNvSpPr>
          <p:nvPr>
            <p:ph type="body" idx="1"/>
          </p:nvPr>
        </p:nvSpPr>
        <p:spPr/>
        <p:txBody>
          <a:bodyPr/>
          <a:lstStyle/>
          <a:p>
            <a:r>
              <a:rPr lang="en-US" sz="1800" dirty="0"/>
              <a:t>Used thresholding to categorize observations, where an observation would gain scores if certain criteria are met</a:t>
            </a:r>
          </a:p>
          <a:p>
            <a:r>
              <a:rPr lang="en-US" sz="1800" dirty="0"/>
              <a:t>Threshold and scores were manually tuned and compared to hand annotations</a:t>
            </a:r>
          </a:p>
          <a:p>
            <a:r>
              <a:rPr lang="en-US" sz="1800" dirty="0"/>
              <a:t>Criteria </a:t>
            </a:r>
          </a:p>
          <a:p>
            <a:pPr lvl="1"/>
            <a:r>
              <a:rPr lang="en-US" sz="1800" dirty="0"/>
              <a:t>Name, Age, Race, Gender, Location, Date</a:t>
            </a:r>
          </a:p>
        </p:txBody>
      </p:sp>
    </p:spTree>
    <p:extLst>
      <p:ext uri="{BB962C8B-B14F-4D97-AF65-F5344CB8AC3E}">
        <p14:creationId xmlns:p14="http://schemas.microsoft.com/office/powerpoint/2010/main" val="412860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4095-69B7-477E-CA4C-2EC3F7363D7A}"/>
              </a:ext>
            </a:extLst>
          </p:cNvPr>
          <p:cNvSpPr>
            <a:spLocks noGrp="1"/>
          </p:cNvSpPr>
          <p:nvPr>
            <p:ph type="title"/>
          </p:nvPr>
        </p:nvSpPr>
        <p:spPr/>
        <p:txBody>
          <a:bodyPr/>
          <a:lstStyle/>
          <a:p>
            <a:r>
              <a:rPr lang="en-US" dirty="0"/>
              <a:t>Description of Z-Table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882B3E-52C0-073E-3E37-23FAB9A4A8C5}"/>
                  </a:ext>
                </a:extLst>
              </p:cNvPr>
              <p:cNvSpPr>
                <a:spLocks noGrp="1"/>
              </p:cNvSpPr>
              <p:nvPr>
                <p:ph type="body" idx="1"/>
              </p:nvPr>
            </p:nvSpPr>
            <p:spPr/>
            <p:txBody>
              <a:bodyPr/>
              <a:lstStyle/>
              <a:p>
                <a:r>
                  <a:rPr lang="en-US" sz="1800" dirty="0"/>
                  <a:t>Let there be </a:t>
                </a:r>
                <a14:m>
                  <m:oMath xmlns:m="http://schemas.openxmlformats.org/officeDocument/2006/math">
                    <m:r>
                      <a:rPr lang="en-US" sz="1800" b="0" i="1" smtClean="0">
                        <a:latin typeface="Cambria Math" panose="02040503050406030204" pitchFamily="18" charset="0"/>
                      </a:rPr>
                      <m:t>𝑁</m:t>
                    </m:r>
                  </m:oMath>
                </a14:m>
                <a:r>
                  <a:rPr lang="en-US" sz="1800" dirty="0"/>
                  <a:t> observations of fatal on-duty police shootings in America. </a:t>
                </a:r>
              </a:p>
              <a:p>
                <a:r>
                  <a:rPr lang="en-US" sz="1800" dirty="0"/>
                  <a:t>Each observation is subject to being caught by any of the list. That is, any of these observations in the population parameter are liable to be inside these three datasets. </a:t>
                </a:r>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𝑖𝑗𝑘</m:t>
                        </m:r>
                      </m:sub>
                    </m:sSub>
                  </m:oMath>
                </a14:m>
                <a:r>
                  <a:rPr lang="en-US" sz="1800" dirty="0"/>
                  <a:t> stands for the number of observations that were caught where</a:t>
                </a:r>
              </a:p>
              <a:p>
                <a:pPr lvl="1"/>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=1</m:t>
                    </m:r>
                  </m:oMath>
                </a14:m>
                <a:r>
                  <a:rPr lang="en-US" sz="1800" dirty="0"/>
                  <a:t> if Fatal Encounter contains the observation</a:t>
                </a:r>
              </a:p>
              <a:p>
                <a:pPr lvl="1"/>
                <a14:m>
                  <m:oMath xmlns:m="http://schemas.openxmlformats.org/officeDocument/2006/math">
                    <m:r>
                      <a:rPr lang="en-US" sz="1800" b="0" i="1" smtClean="0">
                        <a:latin typeface="Cambria Math" panose="02040503050406030204" pitchFamily="18" charset="0"/>
                      </a:rPr>
                      <m:t>𝑗</m:t>
                    </m:r>
                    <m:r>
                      <a:rPr lang="en-US" sz="1800" b="0" i="1" smtClean="0">
                        <a:latin typeface="Cambria Math" panose="02040503050406030204" pitchFamily="18" charset="0"/>
                      </a:rPr>
                      <m:t>=1</m:t>
                    </m:r>
                  </m:oMath>
                </a14:m>
                <a:r>
                  <a:rPr lang="en-US" sz="1800" dirty="0"/>
                  <a:t> if Mapping Police Violence contains the observation</a:t>
                </a:r>
              </a:p>
              <a:p>
                <a:pPr lvl="1"/>
                <a14:m>
                  <m:oMath xmlns:m="http://schemas.openxmlformats.org/officeDocument/2006/math">
                    <m:r>
                      <a:rPr lang="en-US" sz="1800" b="0" i="1" smtClean="0">
                        <a:latin typeface="Cambria Math" panose="02040503050406030204" pitchFamily="18" charset="0"/>
                      </a:rPr>
                      <m:t>𝑘</m:t>
                    </m:r>
                    <m:r>
                      <a:rPr lang="en-US" sz="1800" b="0" i="1" smtClean="0">
                        <a:latin typeface="Cambria Math" panose="02040503050406030204" pitchFamily="18" charset="0"/>
                      </a:rPr>
                      <m:t>=1</m:t>
                    </m:r>
                  </m:oMath>
                </a14:m>
                <a:r>
                  <a:rPr lang="en-US" sz="1800" dirty="0"/>
                  <a:t> if Washington Post contains the observation</a:t>
                </a:r>
              </a:p>
              <a:p>
                <a:endParaRPr lang="en-US" dirty="0"/>
              </a:p>
            </p:txBody>
          </p:sp>
        </mc:Choice>
        <mc:Fallback xmlns="">
          <p:sp>
            <p:nvSpPr>
              <p:cNvPr id="3" name="Text Placeholder 2">
                <a:extLst>
                  <a:ext uri="{FF2B5EF4-FFF2-40B4-BE49-F238E27FC236}">
                    <a16:creationId xmlns:a16="http://schemas.microsoft.com/office/drawing/2014/main" id="{94882B3E-52C0-073E-3E37-23FAB9A4A8C5}"/>
                  </a:ext>
                </a:extLst>
              </p:cNvPr>
              <p:cNvSpPr>
                <a:spLocks noGrp="1" noRot="1" noChangeAspect="1" noMove="1" noResize="1" noEditPoints="1" noAdjustHandles="1" noChangeArrowheads="1" noChangeShapeType="1" noTextEdit="1"/>
              </p:cNvSpPr>
              <p:nvPr>
                <p:ph type="body" idx="1"/>
              </p:nvPr>
            </p:nvSpPr>
            <p:spPr>
              <a:blipFill>
                <a:blip r:embed="rId2"/>
                <a:stretch>
                  <a:fillRect r="-1151"/>
                </a:stretch>
              </a:blipFill>
            </p:spPr>
            <p:txBody>
              <a:bodyPr/>
              <a:lstStyle/>
              <a:p>
                <a:r>
                  <a:rPr lang="en-US">
                    <a:noFill/>
                  </a:rPr>
                  <a:t> </a:t>
                </a:r>
              </a:p>
            </p:txBody>
          </p:sp>
        </mc:Fallback>
      </mc:AlternateContent>
      <p:pic>
        <p:nvPicPr>
          <p:cNvPr id="5" name="Picture 4" descr="A screenshot of a phone&#10;&#10;Description automatically generated">
            <a:extLst>
              <a:ext uri="{FF2B5EF4-FFF2-40B4-BE49-F238E27FC236}">
                <a16:creationId xmlns:a16="http://schemas.microsoft.com/office/drawing/2014/main" id="{CEB97011-1A6E-3B3B-D935-8CB6661279AD}"/>
              </a:ext>
            </a:extLst>
          </p:cNvPr>
          <p:cNvPicPr>
            <a:picLocks noChangeAspect="1"/>
          </p:cNvPicPr>
          <p:nvPr/>
        </p:nvPicPr>
        <p:blipFill>
          <a:blip r:embed="rId3"/>
          <a:stretch>
            <a:fillRect/>
          </a:stretch>
        </p:blipFill>
        <p:spPr>
          <a:xfrm>
            <a:off x="4655082" y="501917"/>
            <a:ext cx="4068343" cy="515808"/>
          </a:xfrm>
          <a:prstGeom prst="rect">
            <a:avLst/>
          </a:prstGeom>
        </p:spPr>
      </p:pic>
    </p:spTree>
    <p:extLst>
      <p:ext uri="{BB962C8B-B14F-4D97-AF65-F5344CB8AC3E}">
        <p14:creationId xmlns:p14="http://schemas.microsoft.com/office/powerpoint/2010/main" val="257321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3E4A-94F8-1A72-1645-75A2EA367FF9}"/>
              </a:ext>
            </a:extLst>
          </p:cNvPr>
          <p:cNvSpPr>
            <a:spLocks noGrp="1"/>
          </p:cNvSpPr>
          <p:nvPr>
            <p:ph type="title"/>
          </p:nvPr>
        </p:nvSpPr>
        <p:spPr/>
        <p:txBody>
          <a:bodyPr/>
          <a:lstStyle/>
          <a:p>
            <a:r>
              <a:rPr lang="en-US" dirty="0"/>
              <a:t>Matching Police Violence Definitions</a:t>
            </a:r>
          </a:p>
        </p:txBody>
      </p:sp>
      <p:sp>
        <p:nvSpPr>
          <p:cNvPr id="3" name="Subtitle 2">
            <a:extLst>
              <a:ext uri="{FF2B5EF4-FFF2-40B4-BE49-F238E27FC236}">
                <a16:creationId xmlns:a16="http://schemas.microsoft.com/office/drawing/2014/main" id="{EFEE99B5-14A2-0F43-00DF-7F1B3196E38C}"/>
              </a:ext>
            </a:extLst>
          </p:cNvPr>
          <p:cNvSpPr>
            <a:spLocks noGrp="1"/>
          </p:cNvSpPr>
          <p:nvPr>
            <p:ph type="subTitle" idx="1"/>
          </p:nvPr>
        </p:nvSpPr>
        <p:spPr/>
        <p:txBody>
          <a:bodyPr/>
          <a:lstStyle/>
          <a:p>
            <a:pPr marL="139700" indent="0">
              <a:buNone/>
            </a:pPr>
            <a:r>
              <a:rPr lang="en-US" dirty="0"/>
              <a:t>When the police shot the victim at his own home, the victim barricades himself. There is a standoff for several hours until the police burst into the victim’s home to find him dead. </a:t>
            </a:r>
          </a:p>
        </p:txBody>
      </p:sp>
      <p:sp>
        <p:nvSpPr>
          <p:cNvPr id="4" name="Subtitle 3">
            <a:extLst>
              <a:ext uri="{FF2B5EF4-FFF2-40B4-BE49-F238E27FC236}">
                <a16:creationId xmlns:a16="http://schemas.microsoft.com/office/drawing/2014/main" id="{2D49350D-FD44-3E9A-86EA-2D3D748186AF}"/>
              </a:ext>
            </a:extLst>
          </p:cNvPr>
          <p:cNvSpPr>
            <a:spLocks noGrp="1"/>
          </p:cNvSpPr>
          <p:nvPr>
            <p:ph type="subTitle" idx="2"/>
          </p:nvPr>
        </p:nvSpPr>
        <p:spPr/>
        <p:txBody>
          <a:bodyPr/>
          <a:lstStyle/>
          <a:p>
            <a:pPr marL="139700" indent="0">
              <a:buNone/>
            </a:pPr>
            <a:r>
              <a:rPr lang="en-US" dirty="0"/>
              <a:t>Victim runs towards the police when another group of people were shooting at him. Police shot at the group of people. Victim was shot to death either by police or the group of people.</a:t>
            </a:r>
          </a:p>
        </p:txBody>
      </p:sp>
      <p:sp>
        <p:nvSpPr>
          <p:cNvPr id="5" name="Subtitle 4">
            <a:extLst>
              <a:ext uri="{FF2B5EF4-FFF2-40B4-BE49-F238E27FC236}">
                <a16:creationId xmlns:a16="http://schemas.microsoft.com/office/drawing/2014/main" id="{AAABB29E-5E21-515D-DA56-A9192482BC39}"/>
              </a:ext>
            </a:extLst>
          </p:cNvPr>
          <p:cNvSpPr>
            <a:spLocks noGrp="1"/>
          </p:cNvSpPr>
          <p:nvPr>
            <p:ph type="subTitle" idx="3"/>
          </p:nvPr>
        </p:nvSpPr>
        <p:spPr/>
        <p:txBody>
          <a:bodyPr/>
          <a:lstStyle/>
          <a:p>
            <a:r>
              <a:rPr lang="en-US" dirty="0"/>
              <a:t>Example 1</a:t>
            </a:r>
          </a:p>
        </p:txBody>
      </p:sp>
      <p:sp>
        <p:nvSpPr>
          <p:cNvPr id="6" name="Subtitle 5">
            <a:extLst>
              <a:ext uri="{FF2B5EF4-FFF2-40B4-BE49-F238E27FC236}">
                <a16:creationId xmlns:a16="http://schemas.microsoft.com/office/drawing/2014/main" id="{60B92B03-AC22-3D5D-0E53-42BC2240247E}"/>
              </a:ext>
            </a:extLst>
          </p:cNvPr>
          <p:cNvSpPr>
            <a:spLocks noGrp="1"/>
          </p:cNvSpPr>
          <p:nvPr>
            <p:ph type="subTitle" idx="4"/>
          </p:nvPr>
        </p:nvSpPr>
        <p:spPr/>
        <p:txBody>
          <a:bodyPr/>
          <a:lstStyle/>
          <a:p>
            <a:r>
              <a:rPr lang="en-US" dirty="0"/>
              <a:t>Example 2</a:t>
            </a:r>
          </a:p>
        </p:txBody>
      </p:sp>
    </p:spTree>
    <p:extLst>
      <p:ext uri="{BB962C8B-B14F-4D97-AF65-F5344CB8AC3E}">
        <p14:creationId xmlns:p14="http://schemas.microsoft.com/office/powerpoint/2010/main" val="324063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5FBA-BC24-6B18-D0A9-030CD308C557}"/>
              </a:ext>
            </a:extLst>
          </p:cNvPr>
          <p:cNvSpPr>
            <a:spLocks noGrp="1"/>
          </p:cNvSpPr>
          <p:nvPr>
            <p:ph type="title"/>
          </p:nvPr>
        </p:nvSpPr>
        <p:spPr/>
        <p:txBody>
          <a:bodyPr/>
          <a:lstStyle/>
          <a:p>
            <a:r>
              <a:rPr lang="en-US" dirty="0"/>
              <a:t>Characteristics of Z-Tables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4DCCFC0-D786-0915-100A-ED5E0988F953}"/>
                  </a:ext>
                </a:extLst>
              </p:cNvPr>
              <p:cNvSpPr>
                <a:spLocks noGrp="1"/>
              </p:cNvSpPr>
              <p:nvPr>
                <p:ph type="body" idx="1"/>
              </p:nvPr>
            </p:nvSpPr>
            <p:spPr/>
            <p:txBody>
              <a:bodyPr/>
              <a:lstStyle/>
              <a:p>
                <a:r>
                  <a:rPr lang="en-US" sz="1800" dirty="0"/>
                  <a:t>Different characteristics were observable in different z-tables</a:t>
                </a:r>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111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011</m:t>
                        </m:r>
                      </m:sub>
                    </m:sSub>
                  </m:oMath>
                </a14:m>
                <a:endParaRPr lang="en-US" sz="1800" dirty="0"/>
              </a:p>
              <a:p>
                <a:pPr lvl="1"/>
                <a:r>
                  <a:rPr lang="en-US" sz="1800" dirty="0"/>
                  <a:t>Almost certainly an on-duty fatal police shooting</a:t>
                </a:r>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110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010</m:t>
                        </m:r>
                      </m:sub>
                    </m:sSub>
                  </m:oMath>
                </a14:m>
                <a:endParaRPr lang="en-US" sz="1800" dirty="0"/>
              </a:p>
              <a:p>
                <a:pPr lvl="1"/>
                <a:r>
                  <a:rPr lang="en-US" sz="1800" dirty="0"/>
                  <a:t>Many off-duty fatal police shootings. However, those that were not off-duty fatal shootings were on-duty fatal police shootings. </a:t>
                </a:r>
              </a:p>
              <a:p>
                <a:pPr lvl="1"/>
                <a:r>
                  <a:rPr lang="en-US" sz="1800" dirty="0"/>
                  <a:t>Off-duty shootings include officer gun use in domestic violence</a:t>
                </a:r>
              </a:p>
            </p:txBody>
          </p:sp>
        </mc:Choice>
        <mc:Fallback xmlns="">
          <p:sp>
            <p:nvSpPr>
              <p:cNvPr id="3" name="Text Placeholder 2">
                <a:extLst>
                  <a:ext uri="{FF2B5EF4-FFF2-40B4-BE49-F238E27FC236}">
                    <a16:creationId xmlns:a16="http://schemas.microsoft.com/office/drawing/2014/main" id="{44DCCFC0-D786-0915-100A-ED5E0988F953}"/>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159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0019A0-A2D6-0C46-09AF-257E4071D60F}"/>
                  </a:ext>
                </a:extLst>
              </p:cNvPr>
              <p:cNvSpPr>
                <a:spLocks noGrp="1"/>
              </p:cNvSpPr>
              <p:nvPr>
                <p:ph type="title"/>
              </p:nvPr>
            </p:nvSpPr>
            <p:spPr/>
            <p:txBody>
              <a:bodyPr/>
              <a:lstStyle/>
              <a:p>
                <a:r>
                  <a:rPr lang="en-US" dirty="0"/>
                  <a:t>Characteristics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𝟏𝟎𝟎</m:t>
                        </m:r>
                      </m:sub>
                    </m:sSub>
                  </m:oMath>
                </a14:m>
                <a:endParaRPr lang="en-US" b="1" dirty="0"/>
              </a:p>
            </p:txBody>
          </p:sp>
        </mc:Choice>
        <mc:Fallback xmlns="">
          <p:sp>
            <p:nvSpPr>
              <p:cNvPr id="2" name="Title 1">
                <a:extLst>
                  <a:ext uri="{FF2B5EF4-FFF2-40B4-BE49-F238E27FC236}">
                    <a16:creationId xmlns:a16="http://schemas.microsoft.com/office/drawing/2014/main" id="{6D0019A0-A2D6-0C46-09AF-257E4071D60F}"/>
                  </a:ext>
                </a:extLst>
              </p:cNvPr>
              <p:cNvSpPr>
                <a:spLocks noGrp="1" noRot="1" noChangeAspect="1" noMove="1" noResize="1" noEditPoints="1" noAdjustHandles="1" noChangeArrowheads="1" noChangeShapeType="1" noTextEdit="1"/>
              </p:cNvSpPr>
              <p:nvPr>
                <p:ph type="title"/>
              </p:nvPr>
            </p:nvSpPr>
            <p:spPr>
              <a:blipFill>
                <a:blip r:embed="rId2"/>
                <a:stretch>
                  <a:fillRect l="-1645" t="-4348" b="-28261"/>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976B71FB-01D8-745C-C887-36DE9582B563}"/>
              </a:ext>
            </a:extLst>
          </p:cNvPr>
          <p:cNvSpPr>
            <a:spLocks noGrp="1"/>
          </p:cNvSpPr>
          <p:nvPr>
            <p:ph type="body" idx="1"/>
          </p:nvPr>
        </p:nvSpPr>
        <p:spPr/>
        <p:txBody>
          <a:bodyPr/>
          <a:lstStyle/>
          <a:p>
            <a:r>
              <a:rPr lang="en-US" sz="1800" dirty="0"/>
              <a:t>The approach of Fatal Encounters is distinctively aggressive</a:t>
            </a:r>
          </a:p>
          <a:p>
            <a:r>
              <a:rPr lang="en-US" sz="1800" dirty="0"/>
              <a:t>Many observations were not fatal or were more obscure</a:t>
            </a:r>
          </a:p>
          <a:p>
            <a:pPr lvl="1"/>
            <a:r>
              <a:rPr lang="en-US" sz="1800" dirty="0"/>
              <a:t>Herman King Myers Jr., a murder suspect exchanged shots with the police while barricading himself inside his home. He was later found dead with uncertain cause of death</a:t>
            </a:r>
          </a:p>
        </p:txBody>
      </p:sp>
    </p:spTree>
    <p:extLst>
      <p:ext uri="{BB962C8B-B14F-4D97-AF65-F5344CB8AC3E}">
        <p14:creationId xmlns:p14="http://schemas.microsoft.com/office/powerpoint/2010/main" val="17927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88FE5C4-7D74-A84F-30CB-4577B79CAB70}"/>
                  </a:ext>
                </a:extLst>
              </p:cNvPr>
              <p:cNvSpPr>
                <a:spLocks noGrp="1"/>
              </p:cNvSpPr>
              <p:nvPr>
                <p:ph type="title"/>
              </p:nvPr>
            </p:nvSpPr>
            <p:spPr/>
            <p:txBody>
              <a:bodyPr/>
              <a:lstStyle/>
              <a:p>
                <a:r>
                  <a:rPr lang="en-US" dirty="0"/>
                  <a:t>Characteristics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𝟎𝟎𝟏</m:t>
                        </m:r>
                      </m:sub>
                    </m:sSub>
                  </m:oMath>
                </a14:m>
                <a:endParaRPr lang="en-US" b="1" dirty="0"/>
              </a:p>
            </p:txBody>
          </p:sp>
        </mc:Choice>
        <mc:Fallback xmlns="">
          <p:sp>
            <p:nvSpPr>
              <p:cNvPr id="2" name="Title 1">
                <a:extLst>
                  <a:ext uri="{FF2B5EF4-FFF2-40B4-BE49-F238E27FC236}">
                    <a16:creationId xmlns:a16="http://schemas.microsoft.com/office/drawing/2014/main" id="{A88FE5C4-7D74-A84F-30CB-4577B79CAB70}"/>
                  </a:ext>
                </a:extLst>
              </p:cNvPr>
              <p:cNvSpPr>
                <a:spLocks noGrp="1" noRot="1" noChangeAspect="1" noMove="1" noResize="1" noEditPoints="1" noAdjustHandles="1" noChangeArrowheads="1" noChangeShapeType="1" noTextEdit="1"/>
              </p:cNvSpPr>
              <p:nvPr>
                <p:ph type="title"/>
              </p:nvPr>
            </p:nvSpPr>
            <p:spPr>
              <a:blipFill>
                <a:blip r:embed="rId2"/>
                <a:stretch>
                  <a:fillRect l="-1645" t="-4348" b="-28261"/>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BFC0C410-8DF0-5F7C-32A8-10B1AFAC9A2A}"/>
              </a:ext>
            </a:extLst>
          </p:cNvPr>
          <p:cNvSpPr>
            <a:spLocks noGrp="1"/>
          </p:cNvSpPr>
          <p:nvPr>
            <p:ph type="body" idx="1"/>
          </p:nvPr>
        </p:nvSpPr>
        <p:spPr/>
        <p:txBody>
          <a:bodyPr/>
          <a:lstStyle/>
          <a:p>
            <a:r>
              <a:rPr lang="en-US" sz="1800" dirty="0"/>
              <a:t>The quality of Washington Post was noticeably poor compared to other datasets</a:t>
            </a:r>
          </a:p>
          <a:p>
            <a:r>
              <a:rPr lang="en-US" sz="1800" dirty="0"/>
              <a:t>Many observations were initially miscategorized due to missing variables or not fatal police shootings</a:t>
            </a:r>
          </a:p>
          <a:p>
            <a:pPr lvl="1"/>
            <a:r>
              <a:rPr lang="en-US" sz="1800" dirty="0"/>
              <a:t>Dewayne Taylor shot at police in a parking lot and police shot Dewayne Taylor. Although he was injured, he was waiting a hearing</a:t>
            </a:r>
          </a:p>
        </p:txBody>
      </p:sp>
    </p:spTree>
    <p:extLst>
      <p:ext uri="{BB962C8B-B14F-4D97-AF65-F5344CB8AC3E}">
        <p14:creationId xmlns:p14="http://schemas.microsoft.com/office/powerpoint/2010/main" val="388233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1F22-D879-26EF-6DD4-7E60778032B9}"/>
              </a:ext>
            </a:extLst>
          </p:cNvPr>
          <p:cNvSpPr>
            <a:spLocks noGrp="1"/>
          </p:cNvSpPr>
          <p:nvPr>
            <p:ph type="title"/>
          </p:nvPr>
        </p:nvSpPr>
        <p:spPr/>
        <p:txBody>
          <a:bodyPr/>
          <a:lstStyle/>
          <a:p>
            <a:r>
              <a:rPr lang="en-US" dirty="0"/>
              <a:t>Z-Table Observations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72F9249-2EEC-2E91-C5A8-A2566B3068E4}"/>
                  </a:ext>
                </a:extLst>
              </p:cNvPr>
              <p:cNvSpPr>
                <a:spLocks noGrp="1"/>
              </p:cNvSpPr>
              <p:nvPr>
                <p:ph type="body" idx="1"/>
              </p:nvPr>
            </p:nvSpPr>
            <p:spPr>
              <a:xfrm>
                <a:off x="720000" y="2025988"/>
                <a:ext cx="2182226" cy="2084442"/>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111</m:t>
                        </m:r>
                      </m:sub>
                    </m:sSub>
                  </m:oMath>
                </a14:m>
                <a:r>
                  <a:rPr lang="en-US" dirty="0"/>
                  <a:t> contains the most observations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110</m:t>
                        </m:r>
                      </m:sub>
                    </m:sSub>
                  </m:oMath>
                </a14:m>
                <a:r>
                  <a:rPr lang="en-US" dirty="0"/>
                  <a:t> is significantly large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001</m:t>
                        </m:r>
                      </m:sub>
                    </m:sSub>
                  </m:oMath>
                </a14:m>
                <a:r>
                  <a:rPr lang="en-US" dirty="0"/>
                  <a:t> is significantly small</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100</m:t>
                        </m:r>
                      </m:sub>
                    </m:sSub>
                  </m:oMath>
                </a14:m>
                <a:r>
                  <a:rPr lang="en-US" dirty="0"/>
                  <a:t> is large</a:t>
                </a:r>
              </a:p>
            </p:txBody>
          </p:sp>
        </mc:Choice>
        <mc:Fallback xmlns="">
          <p:sp>
            <p:nvSpPr>
              <p:cNvPr id="3" name="Text Placeholder 2">
                <a:extLst>
                  <a:ext uri="{FF2B5EF4-FFF2-40B4-BE49-F238E27FC236}">
                    <a16:creationId xmlns:a16="http://schemas.microsoft.com/office/drawing/2014/main" id="{A72F9249-2EEC-2E91-C5A8-A2566B3068E4}"/>
                  </a:ext>
                </a:extLst>
              </p:cNvPr>
              <p:cNvSpPr>
                <a:spLocks noGrp="1" noRot="1" noChangeAspect="1" noMove="1" noResize="1" noEditPoints="1" noAdjustHandles="1" noChangeArrowheads="1" noChangeShapeType="1" noTextEdit="1"/>
              </p:cNvSpPr>
              <p:nvPr>
                <p:ph type="body" idx="1"/>
              </p:nvPr>
            </p:nvSpPr>
            <p:spPr>
              <a:xfrm>
                <a:off x="720000" y="2025988"/>
                <a:ext cx="2182226" cy="2084442"/>
              </a:xfrm>
              <a:blipFill>
                <a:blip r:embed="rId2"/>
                <a:stretch>
                  <a:fillRect/>
                </a:stretch>
              </a:blipFill>
            </p:spPr>
            <p:txBody>
              <a:bodyPr/>
              <a:lstStyle/>
              <a:p>
                <a:r>
                  <a:rPr lang="en-US">
                    <a:noFill/>
                  </a:rPr>
                  <a:t> </a:t>
                </a:r>
              </a:p>
            </p:txBody>
          </p:sp>
        </mc:Fallback>
      </mc:AlternateContent>
      <p:pic>
        <p:nvPicPr>
          <p:cNvPr id="5" name="Picture 4" descr="A close-up of numbers&#10;&#10;Description automatically generated">
            <a:extLst>
              <a:ext uri="{FF2B5EF4-FFF2-40B4-BE49-F238E27FC236}">
                <a16:creationId xmlns:a16="http://schemas.microsoft.com/office/drawing/2014/main" id="{BF331FBE-DB75-31FE-A1DA-99AC446331E4}"/>
              </a:ext>
            </a:extLst>
          </p:cNvPr>
          <p:cNvPicPr>
            <a:picLocks noChangeAspect="1"/>
          </p:cNvPicPr>
          <p:nvPr/>
        </p:nvPicPr>
        <p:blipFill>
          <a:blip r:embed="rId3"/>
          <a:stretch>
            <a:fillRect/>
          </a:stretch>
        </p:blipFill>
        <p:spPr>
          <a:xfrm>
            <a:off x="3738696" y="2364408"/>
            <a:ext cx="4685304" cy="703801"/>
          </a:xfrm>
          <a:prstGeom prst="rect">
            <a:avLst/>
          </a:prstGeom>
        </p:spPr>
      </p:pic>
      <p:sp>
        <p:nvSpPr>
          <p:cNvPr id="7" name="Text Placeholder 2">
            <a:extLst>
              <a:ext uri="{FF2B5EF4-FFF2-40B4-BE49-F238E27FC236}">
                <a16:creationId xmlns:a16="http://schemas.microsoft.com/office/drawing/2014/main" id="{69E4CF38-8332-4CD4-ABB2-2E3BAFDBCF95}"/>
              </a:ext>
            </a:extLst>
          </p:cNvPr>
          <p:cNvSpPr txBox="1">
            <a:spLocks/>
          </p:cNvSpPr>
          <p:nvPr/>
        </p:nvSpPr>
        <p:spPr>
          <a:xfrm>
            <a:off x="560974" y="1490935"/>
            <a:ext cx="2500278" cy="456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77800" indent="0">
              <a:buNone/>
            </a:pPr>
            <a:r>
              <a:rPr lang="en-US" sz="2000" b="1" dirty="0"/>
              <a:t>Noticeable Trends</a:t>
            </a:r>
          </a:p>
        </p:txBody>
      </p:sp>
    </p:spTree>
    <p:extLst>
      <p:ext uri="{BB962C8B-B14F-4D97-AF65-F5344CB8AC3E}">
        <p14:creationId xmlns:p14="http://schemas.microsoft.com/office/powerpoint/2010/main" val="639966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00571" y="2154804"/>
            <a:ext cx="5136619" cy="16061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Capture-Recapture</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 name="Google Shape;1084;p61">
            <a:extLst>
              <a:ext uri="{FF2B5EF4-FFF2-40B4-BE49-F238E27FC236}">
                <a16:creationId xmlns:a16="http://schemas.microsoft.com/office/drawing/2014/main" id="{1DE80679-C278-29AC-0A5C-EF6B33C6AF9A}"/>
              </a:ext>
            </a:extLst>
          </p:cNvPr>
          <p:cNvGrpSpPr/>
          <p:nvPr/>
        </p:nvGrpSpPr>
        <p:grpSpPr>
          <a:xfrm>
            <a:off x="1200572" y="1410430"/>
            <a:ext cx="807954" cy="782277"/>
            <a:chOff x="5493613" y="1976825"/>
            <a:chExt cx="343700" cy="343725"/>
          </a:xfrm>
        </p:grpSpPr>
        <p:sp>
          <p:nvSpPr>
            <p:cNvPr id="5" name="Google Shape;1085;p61">
              <a:extLst>
                <a:ext uri="{FF2B5EF4-FFF2-40B4-BE49-F238E27FC236}">
                  <a16:creationId xmlns:a16="http://schemas.microsoft.com/office/drawing/2014/main" id="{00E83920-6A4B-E46F-DAA9-7402EE454772}"/>
                </a:ext>
              </a:extLst>
            </p:cNvPr>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6;p61">
              <a:extLst>
                <a:ext uri="{FF2B5EF4-FFF2-40B4-BE49-F238E27FC236}">
                  <a16:creationId xmlns:a16="http://schemas.microsoft.com/office/drawing/2014/main" id="{0D3CD3C6-D356-C6B0-C989-3B39123D773C}"/>
                </a:ext>
              </a:extLst>
            </p:cNvPr>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7;p61">
              <a:extLst>
                <a:ext uri="{FF2B5EF4-FFF2-40B4-BE49-F238E27FC236}">
                  <a16:creationId xmlns:a16="http://schemas.microsoft.com/office/drawing/2014/main" id="{7FE437D2-B441-4896-9F7C-8F5A32DD6A23}"/>
                </a:ext>
              </a:extLst>
            </p:cNvPr>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8;p61">
              <a:extLst>
                <a:ext uri="{FF2B5EF4-FFF2-40B4-BE49-F238E27FC236}">
                  <a16:creationId xmlns:a16="http://schemas.microsoft.com/office/drawing/2014/main" id="{95CC50BA-0ABD-FDCF-C227-E40BB5867943}"/>
                </a:ext>
              </a:extLst>
            </p:cNvPr>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9;p61">
              <a:extLst>
                <a:ext uri="{FF2B5EF4-FFF2-40B4-BE49-F238E27FC236}">
                  <a16:creationId xmlns:a16="http://schemas.microsoft.com/office/drawing/2014/main" id="{81A8AF79-264D-6726-67EE-549480E34B11}"/>
                </a:ext>
              </a:extLst>
            </p:cNvPr>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0;p61">
              <a:extLst>
                <a:ext uri="{FF2B5EF4-FFF2-40B4-BE49-F238E27FC236}">
                  <a16:creationId xmlns:a16="http://schemas.microsoft.com/office/drawing/2014/main" id="{129E5ADC-D673-2317-9A84-7C96FCB902E6}"/>
                </a:ext>
              </a:extLst>
            </p:cNvPr>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1;p61">
              <a:extLst>
                <a:ext uri="{FF2B5EF4-FFF2-40B4-BE49-F238E27FC236}">
                  <a16:creationId xmlns:a16="http://schemas.microsoft.com/office/drawing/2014/main" id="{0989B5F5-FD7E-5293-00E6-3D8A3C6D48EA}"/>
                </a:ext>
              </a:extLst>
            </p:cNvPr>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2;p61">
              <a:extLst>
                <a:ext uri="{FF2B5EF4-FFF2-40B4-BE49-F238E27FC236}">
                  <a16:creationId xmlns:a16="http://schemas.microsoft.com/office/drawing/2014/main" id="{BF42726A-4AE0-9CDB-8423-2FD49C3642D9}"/>
                </a:ext>
              </a:extLst>
            </p:cNvPr>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00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577A-4D07-B947-190E-0B3F28D71A95}"/>
              </a:ext>
            </a:extLst>
          </p:cNvPr>
          <p:cNvSpPr>
            <a:spLocks noGrp="1"/>
          </p:cNvSpPr>
          <p:nvPr>
            <p:ph type="title"/>
          </p:nvPr>
        </p:nvSpPr>
        <p:spPr/>
        <p:txBody>
          <a:bodyPr/>
          <a:lstStyle/>
          <a:p>
            <a:r>
              <a:rPr lang="en-US" sz="2800" dirty="0"/>
              <a:t>How to check comprehensiveness of the aggregated dataset?</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BBF1144C-6314-9870-8C0C-84CAC40C042D}"/>
                  </a:ext>
                </a:extLst>
              </p:cNvPr>
              <p:cNvSpPr>
                <a:spLocks noGrp="1"/>
              </p:cNvSpPr>
              <p:nvPr>
                <p:ph type="subTitle" idx="1"/>
              </p:nvPr>
            </p:nvSpPr>
            <p:spPr>
              <a:xfrm>
                <a:off x="2876648" y="3220382"/>
                <a:ext cx="4294800" cy="1192569"/>
              </a:xfrm>
            </p:spPr>
            <p:txBody>
              <a:bodyPr/>
              <a:lstStyle/>
              <a:p>
                <a:r>
                  <a:rPr lang="en-US" sz="2400" b="1" dirty="0"/>
                  <a:t>Estimating value for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𝒁</m:t>
                        </m:r>
                      </m:e>
                      <m:sub>
                        <m:r>
                          <a:rPr lang="en-US" sz="2400" b="1" i="1" smtClean="0">
                            <a:latin typeface="Cambria Math" panose="02040503050406030204" pitchFamily="18" charset="0"/>
                          </a:rPr>
                          <m:t>𝟎𝟎𝟎</m:t>
                        </m:r>
                      </m:sub>
                    </m:sSub>
                  </m:oMath>
                </a14:m>
                <a:r>
                  <a:rPr lang="en-US" sz="2400" b="1" dirty="0"/>
                  <a:t> by modeling on missing values in each dataset</a:t>
                </a:r>
              </a:p>
            </p:txBody>
          </p:sp>
        </mc:Choice>
        <mc:Fallback xmlns="">
          <p:sp>
            <p:nvSpPr>
              <p:cNvPr id="3" name="Subtitle 2">
                <a:extLst>
                  <a:ext uri="{FF2B5EF4-FFF2-40B4-BE49-F238E27FC236}">
                    <a16:creationId xmlns:a16="http://schemas.microsoft.com/office/drawing/2014/main" id="{BBF1144C-6314-9870-8C0C-84CAC40C042D}"/>
                  </a:ext>
                </a:extLst>
              </p:cNvPr>
              <p:cNvSpPr>
                <a:spLocks noGrp="1" noRot="1" noChangeAspect="1" noMove="1" noResize="1" noEditPoints="1" noAdjustHandles="1" noChangeArrowheads="1" noChangeShapeType="1" noTextEdit="1"/>
              </p:cNvSpPr>
              <p:nvPr>
                <p:ph type="subTitle" idx="1"/>
              </p:nvPr>
            </p:nvSpPr>
            <p:spPr>
              <a:xfrm>
                <a:off x="2876648" y="3220382"/>
                <a:ext cx="4294800" cy="1192569"/>
              </a:xfrm>
              <a:blipFill>
                <a:blip r:embed="rId2"/>
                <a:stretch>
                  <a:fillRect t="-4211" r="-1770" b="-12632"/>
                </a:stretch>
              </a:blipFill>
            </p:spPr>
            <p:txBody>
              <a:bodyPr/>
              <a:lstStyle/>
              <a:p>
                <a:r>
                  <a:rPr lang="en-US">
                    <a:noFill/>
                  </a:rPr>
                  <a:t> </a:t>
                </a:r>
              </a:p>
            </p:txBody>
          </p:sp>
        </mc:Fallback>
      </mc:AlternateContent>
    </p:spTree>
    <p:extLst>
      <p:ext uri="{BB962C8B-B14F-4D97-AF65-F5344CB8AC3E}">
        <p14:creationId xmlns:p14="http://schemas.microsoft.com/office/powerpoint/2010/main" val="216140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Contributions</a:t>
            </a:r>
            <a:endParaRPr dirty="0"/>
          </a:p>
        </p:txBody>
      </p:sp>
      <p:sp>
        <p:nvSpPr>
          <p:cNvPr id="337" name="Google Shape;337;p37"/>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Aggregated dataset of fatal on-duty or off-duty police shootings between years 2015 - 2021</a:t>
            </a:r>
            <a:endParaRPr dirty="0"/>
          </a:p>
        </p:txBody>
      </p:sp>
      <p:sp>
        <p:nvSpPr>
          <p:cNvPr id="338" name="Google Shape;338;p37"/>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Three current datasets that are primarily referenced are incomplete</a:t>
            </a:r>
            <a:endParaRPr dirty="0"/>
          </a:p>
        </p:txBody>
      </p:sp>
      <p:sp>
        <p:nvSpPr>
          <p:cNvPr id="339" name="Google Shape;339;p37"/>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estimating the population parameter of on-duty fatal police shootings in America, tested the comprehensiveness of the aggregated dataset</a:t>
            </a:r>
            <a:endParaRPr dirty="0"/>
          </a:p>
        </p:txBody>
      </p:sp>
      <p:sp>
        <p:nvSpPr>
          <p:cNvPr id="340" name="Google Shape;340;p37"/>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Aggregated Dataset</a:t>
            </a:r>
            <a:endParaRPr dirty="0"/>
          </a:p>
        </p:txBody>
      </p:sp>
      <p:sp>
        <p:nvSpPr>
          <p:cNvPr id="341" name="Google Shape;341;p37"/>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Show Incompleteness</a:t>
            </a:r>
            <a:endParaRPr dirty="0"/>
          </a:p>
        </p:txBody>
      </p:sp>
      <p:sp>
        <p:nvSpPr>
          <p:cNvPr id="342" name="Google Shape;342;p37"/>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Testing Comprehensiveness</a:t>
            </a:r>
            <a:endParaRPr dirty="0"/>
          </a:p>
        </p:txBody>
      </p:sp>
      <p:grpSp>
        <p:nvGrpSpPr>
          <p:cNvPr id="343" name="Google Shape;343;p37"/>
          <p:cNvGrpSpPr/>
          <p:nvPr/>
        </p:nvGrpSpPr>
        <p:grpSpPr>
          <a:xfrm>
            <a:off x="1103963" y="3625800"/>
            <a:ext cx="345000" cy="343975"/>
            <a:chOff x="1799738" y="3074500"/>
            <a:chExt cx="345000" cy="343975"/>
          </a:xfrm>
        </p:grpSpPr>
        <p:sp>
          <p:nvSpPr>
            <p:cNvPr id="344" name="Google Shape;344;p37"/>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7"/>
          <p:cNvGrpSpPr/>
          <p:nvPr/>
        </p:nvGrpSpPr>
        <p:grpSpPr>
          <a:xfrm>
            <a:off x="1129588" y="2479569"/>
            <a:ext cx="293750" cy="345000"/>
            <a:chOff x="5596113" y="2520150"/>
            <a:chExt cx="293750" cy="345000"/>
          </a:xfrm>
        </p:grpSpPr>
        <p:sp>
          <p:nvSpPr>
            <p:cNvPr id="353" name="Google Shape;353;p37"/>
            <p:cNvSpPr/>
            <p:nvPr/>
          </p:nvSpPr>
          <p:spPr>
            <a:xfrm>
              <a:off x="5768088" y="2747750"/>
              <a:ext cx="70500" cy="70500"/>
            </a:xfrm>
            <a:custGeom>
              <a:avLst/>
              <a:gdLst/>
              <a:ahLst/>
              <a:cxnLst/>
              <a:rect l="l" t="t" r="r" b="b"/>
              <a:pathLst>
                <a:path w="2820" h="2820" extrusionOk="0">
                  <a:moveTo>
                    <a:pt x="2389" y="0"/>
                  </a:moveTo>
                  <a:lnTo>
                    <a:pt x="1" y="2389"/>
                  </a:lnTo>
                  <a:lnTo>
                    <a:pt x="421" y="2819"/>
                  </a:lnTo>
                  <a:lnTo>
                    <a:pt x="2820" y="431"/>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5596113" y="2565000"/>
              <a:ext cx="244525" cy="300150"/>
            </a:xfrm>
            <a:custGeom>
              <a:avLst/>
              <a:gdLst/>
              <a:ahLst/>
              <a:cxnLst/>
              <a:rect l="l" t="t" r="r" b="b"/>
              <a:pathLst>
                <a:path w="9781" h="12006" extrusionOk="0">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5661213" y="2619600"/>
              <a:ext cx="100500" cy="14900"/>
            </a:xfrm>
            <a:custGeom>
              <a:avLst/>
              <a:gdLst/>
              <a:ahLst/>
              <a:cxnLst/>
              <a:rect l="l" t="t" r="r" b="b"/>
              <a:pathLst>
                <a:path w="4020" h="596" extrusionOk="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5688888" y="2663425"/>
              <a:ext cx="60000" cy="14900"/>
            </a:xfrm>
            <a:custGeom>
              <a:avLst/>
              <a:gdLst/>
              <a:ahLst/>
              <a:cxnLst/>
              <a:rect l="l" t="t" r="r" b="b"/>
              <a:pathLst>
                <a:path w="2400" h="596" extrusionOk="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732713" y="2520150"/>
              <a:ext cx="157150" cy="158175"/>
            </a:xfrm>
            <a:custGeom>
              <a:avLst/>
              <a:gdLst/>
              <a:ahLst/>
              <a:cxnLst/>
              <a:rect l="l" t="t" r="r" b="b"/>
              <a:pathLst>
                <a:path w="6286" h="6327" extrusionOk="0">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787313" y="2575525"/>
              <a:ext cx="48975" cy="48450"/>
            </a:xfrm>
            <a:custGeom>
              <a:avLst/>
              <a:gdLst/>
              <a:ahLst/>
              <a:cxnLst/>
              <a:rect l="l" t="t" r="r" b="b"/>
              <a:pathLst>
                <a:path w="1959" h="1938" extrusionOk="0">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780913" y="2570400"/>
              <a:ext cx="17950" cy="15150"/>
            </a:xfrm>
            <a:custGeom>
              <a:avLst/>
              <a:gdLst/>
              <a:ahLst/>
              <a:cxnLst/>
              <a:rect l="l" t="t" r="r" b="b"/>
              <a:pathLst>
                <a:path w="718" h="606" extrusionOk="0">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824488" y="2614225"/>
              <a:ext cx="18200" cy="14875"/>
            </a:xfrm>
            <a:custGeom>
              <a:avLst/>
              <a:gdLst/>
              <a:ahLst/>
              <a:cxnLst/>
              <a:rect l="l" t="t" r="r" b="b"/>
              <a:pathLst>
                <a:path w="728" h="595" extrusionOk="0">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1104613" y="1334613"/>
            <a:ext cx="343700" cy="343725"/>
            <a:chOff x="5493613" y="1976825"/>
            <a:chExt cx="343700" cy="343725"/>
          </a:xfrm>
        </p:grpSpPr>
        <p:sp>
          <p:nvSpPr>
            <p:cNvPr id="362" name="Google Shape;362;p37"/>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
            </a:r>
            <a:r>
              <a:rPr lang="en-US" dirty="0"/>
              <a:t>c</a:t>
            </a:r>
            <a:r>
              <a:rPr lang="en" dirty="0" err="1"/>
              <a:t>apture</a:t>
            </a:r>
            <a:r>
              <a:rPr lang="en" dirty="0"/>
              <a:t> Package</a:t>
            </a:r>
            <a:endParaRPr dirty="0"/>
          </a:p>
        </p:txBody>
      </p:sp>
      <p:sp>
        <p:nvSpPr>
          <p:cNvPr id="620" name="Google Shape;620;p51"/>
          <p:cNvSpPr txBox="1"/>
          <p:nvPr/>
        </p:nvSpPr>
        <p:spPr>
          <a:xfrm>
            <a:off x="5098326" y="1207750"/>
            <a:ext cx="3332400" cy="70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Hanken Grotesk"/>
                <a:ea typeface="Hanken Grotesk"/>
                <a:cs typeface="Hanken Grotesk"/>
                <a:sym typeface="Hanken Grotesk"/>
              </a:rPr>
              <a:t>Assumes uniform probability of capture and catchability</a:t>
            </a:r>
            <a:endParaRPr dirty="0">
              <a:solidFill>
                <a:schemeClr val="dk1"/>
              </a:solidFill>
              <a:latin typeface="Hanken Grotesk"/>
              <a:ea typeface="Hanken Grotesk"/>
              <a:cs typeface="Hanken Grotesk"/>
              <a:sym typeface="Hanken Grotesk"/>
            </a:endParaRPr>
          </a:p>
        </p:txBody>
      </p:sp>
      <p:sp>
        <p:nvSpPr>
          <p:cNvPr id="621" name="Google Shape;621;p51"/>
          <p:cNvSpPr txBox="1"/>
          <p:nvPr/>
        </p:nvSpPr>
        <p:spPr>
          <a:xfrm>
            <a:off x="5094378" y="2051967"/>
            <a:ext cx="3332400" cy="70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Hanken Grotesk"/>
                <a:ea typeface="Hanken Grotesk"/>
                <a:cs typeface="Hanken Grotesk"/>
                <a:sym typeface="Hanken Grotesk"/>
              </a:rPr>
              <a:t>Assumes different catchability but uniform capture probabilities</a:t>
            </a:r>
            <a:endParaRPr dirty="0">
              <a:solidFill>
                <a:schemeClr val="dk1"/>
              </a:solidFill>
              <a:latin typeface="Hanken Grotesk"/>
              <a:ea typeface="Hanken Grotesk"/>
              <a:cs typeface="Hanken Grotesk"/>
              <a:sym typeface="Hanken Grotesk"/>
            </a:endParaRPr>
          </a:p>
        </p:txBody>
      </p:sp>
      <p:sp>
        <p:nvSpPr>
          <p:cNvPr id="622" name="Google Shape;622;p51"/>
          <p:cNvSpPr txBox="1"/>
          <p:nvPr/>
        </p:nvSpPr>
        <p:spPr>
          <a:xfrm>
            <a:off x="5094375" y="2898883"/>
            <a:ext cx="3332400" cy="69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Hanken Grotesk"/>
                <a:ea typeface="Hanken Grotesk"/>
                <a:cs typeface="Hanken Grotesk"/>
                <a:sym typeface="Hanken Grotesk"/>
              </a:rPr>
              <a:t>Assumes different capture probabilities but same catchabilities</a:t>
            </a:r>
            <a:endParaRPr dirty="0">
              <a:solidFill>
                <a:schemeClr val="dk1"/>
              </a:solidFill>
              <a:latin typeface="Hanken Grotesk"/>
              <a:ea typeface="Hanken Grotesk"/>
              <a:cs typeface="Hanken Grotesk"/>
              <a:sym typeface="Hanken Grotesk"/>
            </a:endParaRPr>
          </a:p>
        </p:txBody>
      </p:sp>
      <p:sp>
        <p:nvSpPr>
          <p:cNvPr id="623" name="Google Shape;623;p51"/>
          <p:cNvSpPr txBox="1"/>
          <p:nvPr/>
        </p:nvSpPr>
        <p:spPr>
          <a:xfrm>
            <a:off x="5098326" y="3738900"/>
            <a:ext cx="3332400" cy="70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a:solidFill>
                  <a:schemeClr val="dk1"/>
                </a:solidFill>
                <a:latin typeface="Hanken Grotesk"/>
                <a:ea typeface="Hanken Grotesk"/>
                <a:cs typeface="Hanken Grotesk"/>
                <a:sym typeface="Hanken Grotesk"/>
              </a:rPr>
              <a:t>Assumes different capture probabilities and different catchabilities</a:t>
            </a:r>
            <a:endParaRPr dirty="0">
              <a:solidFill>
                <a:schemeClr val="dk1"/>
              </a:solidFill>
              <a:latin typeface="Hanken Grotesk"/>
              <a:ea typeface="Hanken Grotesk"/>
              <a:cs typeface="Hanken Grotesk"/>
              <a:sym typeface="Hanken Grotesk"/>
            </a:endParaRPr>
          </a:p>
        </p:txBody>
      </p:sp>
      <p:sp>
        <p:nvSpPr>
          <p:cNvPr id="624" name="Google Shape;624;p51"/>
          <p:cNvSpPr txBox="1"/>
          <p:nvPr/>
        </p:nvSpPr>
        <p:spPr>
          <a:xfrm>
            <a:off x="591995" y="2429256"/>
            <a:ext cx="1468367" cy="832136"/>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900" dirty="0">
                <a:solidFill>
                  <a:schemeClr val="dk1"/>
                </a:solidFill>
                <a:latin typeface="Figtree Black"/>
                <a:ea typeface="Figtree Black"/>
                <a:cs typeface="Figtree Black"/>
                <a:sym typeface="Figtree Black"/>
              </a:rPr>
              <a:t>Log-Linear Models</a:t>
            </a:r>
            <a:endParaRPr sz="1900" dirty="0">
              <a:solidFill>
                <a:schemeClr val="dk1"/>
              </a:solidFill>
              <a:latin typeface="Figtree Black"/>
              <a:ea typeface="Figtree Black"/>
              <a:cs typeface="Figtree Black"/>
              <a:sym typeface="Figtree Black"/>
            </a:endParaRPr>
          </a:p>
        </p:txBody>
      </p:sp>
      <mc:AlternateContent xmlns:mc="http://schemas.openxmlformats.org/markup-compatibility/2006" xmlns:a14="http://schemas.microsoft.com/office/drawing/2010/main">
        <mc:Choice Requires="a14">
          <p:sp>
            <p:nvSpPr>
              <p:cNvPr id="625" name="Google Shape;625;p51"/>
              <p:cNvSpPr txBox="1"/>
              <p:nvPr/>
            </p:nvSpPr>
            <p:spPr>
              <a:xfrm>
                <a:off x="2884875" y="1322648"/>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500" b="0" i="1" smtClean="0">
                              <a:solidFill>
                                <a:schemeClr val="lt1"/>
                              </a:solidFill>
                              <a:latin typeface="Cambria Math" panose="02040503050406030204" pitchFamily="18" charset="0"/>
                              <a:ea typeface="Figtree Black"/>
                              <a:cs typeface="Figtree Black"/>
                              <a:sym typeface="Figtree Black"/>
                            </a:rPr>
                          </m:ctrlPr>
                        </m:sSubPr>
                        <m:e>
                          <m:r>
                            <a:rPr lang="en-US" sz="1500" b="0" i="1" smtClean="0">
                              <a:solidFill>
                                <a:schemeClr val="lt1"/>
                              </a:solidFill>
                              <a:latin typeface="Cambria Math" panose="02040503050406030204" pitchFamily="18" charset="0"/>
                              <a:ea typeface="Figtree Black"/>
                              <a:cs typeface="Figtree Black"/>
                              <a:sym typeface="Figtree Black"/>
                            </a:rPr>
                            <m:t>𝑀</m:t>
                          </m:r>
                        </m:e>
                        <m:sub>
                          <m:r>
                            <a:rPr lang="en-US" sz="1500" b="0" i="1" smtClean="0">
                              <a:solidFill>
                                <a:schemeClr val="lt1"/>
                              </a:solidFill>
                              <a:latin typeface="Cambria Math" panose="02040503050406030204" pitchFamily="18" charset="0"/>
                              <a:ea typeface="Figtree Black"/>
                              <a:cs typeface="Figtree Black"/>
                              <a:sym typeface="Figtree Black"/>
                            </a:rPr>
                            <m:t>0</m:t>
                          </m:r>
                        </m:sub>
                      </m:sSub>
                    </m:oMath>
                  </m:oMathPara>
                </a14:m>
                <a:endParaRPr sz="1500" dirty="0">
                  <a:solidFill>
                    <a:schemeClr val="lt1"/>
                  </a:solidFill>
                  <a:latin typeface="Figtree Black"/>
                  <a:ea typeface="Figtree Black"/>
                  <a:cs typeface="Figtree Black"/>
                  <a:sym typeface="Figtree Black"/>
                </a:endParaRPr>
              </a:p>
            </p:txBody>
          </p:sp>
        </mc:Choice>
        <mc:Fallback xmlns="">
          <p:sp>
            <p:nvSpPr>
              <p:cNvPr id="625" name="Google Shape;625;p51"/>
              <p:cNvSpPr txBox="1">
                <a:spLocks noRot="1" noChangeAspect="1" noMove="1" noResize="1" noEditPoints="1" noAdjustHandles="1" noChangeArrowheads="1" noChangeShapeType="1" noTextEdit="1"/>
              </p:cNvSpPr>
              <p:nvPr/>
            </p:nvSpPr>
            <p:spPr>
              <a:xfrm>
                <a:off x="2884875" y="1322648"/>
                <a:ext cx="2163600" cy="47430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6" name="Google Shape;626;p51"/>
              <p:cNvSpPr txBox="1"/>
              <p:nvPr/>
            </p:nvSpPr>
            <p:spPr>
              <a:xfrm>
                <a:off x="2884875" y="2166363"/>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500" b="0" i="1" smtClean="0">
                              <a:solidFill>
                                <a:schemeClr val="lt1"/>
                              </a:solidFill>
                              <a:latin typeface="Cambria Math" panose="02040503050406030204" pitchFamily="18" charset="0"/>
                              <a:ea typeface="Figtree Black"/>
                              <a:cs typeface="Figtree Black"/>
                              <a:sym typeface="Figtree Black"/>
                            </a:rPr>
                          </m:ctrlPr>
                        </m:sSubPr>
                        <m:e>
                          <m:r>
                            <a:rPr lang="en-US" sz="1500" b="0" i="1" smtClean="0">
                              <a:solidFill>
                                <a:schemeClr val="lt1"/>
                              </a:solidFill>
                              <a:latin typeface="Cambria Math" panose="02040503050406030204" pitchFamily="18" charset="0"/>
                              <a:ea typeface="Figtree Black"/>
                              <a:cs typeface="Figtree Black"/>
                              <a:sym typeface="Figtree Black"/>
                            </a:rPr>
                            <m:t>𝑀</m:t>
                          </m:r>
                        </m:e>
                        <m:sub>
                          <m:r>
                            <a:rPr lang="en-US" sz="1500" b="0" i="1" smtClean="0">
                              <a:solidFill>
                                <a:schemeClr val="lt1"/>
                              </a:solidFill>
                              <a:latin typeface="Cambria Math" panose="02040503050406030204" pitchFamily="18" charset="0"/>
                              <a:ea typeface="Figtree Black"/>
                              <a:cs typeface="Figtree Black"/>
                              <a:sym typeface="Figtree Black"/>
                            </a:rPr>
                            <m:t>𝑡</m:t>
                          </m:r>
                        </m:sub>
                      </m:sSub>
                    </m:oMath>
                  </m:oMathPara>
                </a14:m>
                <a:endParaRPr sz="1500" dirty="0">
                  <a:solidFill>
                    <a:schemeClr val="lt1"/>
                  </a:solidFill>
                  <a:latin typeface="Figtree Black"/>
                  <a:ea typeface="Figtree Black"/>
                  <a:cs typeface="Figtree Black"/>
                  <a:sym typeface="Figtree Black"/>
                </a:endParaRPr>
              </a:p>
            </p:txBody>
          </p:sp>
        </mc:Choice>
        <mc:Fallback xmlns="">
          <p:sp>
            <p:nvSpPr>
              <p:cNvPr id="626" name="Google Shape;626;p51"/>
              <p:cNvSpPr txBox="1">
                <a:spLocks noRot="1" noChangeAspect="1" noMove="1" noResize="1" noEditPoints="1" noAdjustHandles="1" noChangeArrowheads="1" noChangeShapeType="1" noTextEdit="1"/>
              </p:cNvSpPr>
              <p:nvPr/>
            </p:nvSpPr>
            <p:spPr>
              <a:xfrm>
                <a:off x="2884875" y="2166363"/>
                <a:ext cx="2163600" cy="4743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7" name="Google Shape;627;p51"/>
              <p:cNvSpPr txBox="1"/>
              <p:nvPr/>
            </p:nvSpPr>
            <p:spPr>
              <a:xfrm>
                <a:off x="2884875" y="3010078"/>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500" b="0" i="1" smtClean="0">
                              <a:solidFill>
                                <a:schemeClr val="lt1"/>
                              </a:solidFill>
                              <a:latin typeface="Cambria Math" panose="02040503050406030204" pitchFamily="18" charset="0"/>
                              <a:ea typeface="Figtree Black"/>
                              <a:cs typeface="Figtree Black"/>
                              <a:sym typeface="Figtree Black"/>
                            </a:rPr>
                          </m:ctrlPr>
                        </m:sSubPr>
                        <m:e>
                          <m:r>
                            <a:rPr lang="en-US" sz="1500" b="0" i="1" smtClean="0">
                              <a:solidFill>
                                <a:schemeClr val="lt1"/>
                              </a:solidFill>
                              <a:latin typeface="Cambria Math" panose="02040503050406030204" pitchFamily="18" charset="0"/>
                              <a:ea typeface="Figtree Black"/>
                              <a:cs typeface="Figtree Black"/>
                              <a:sym typeface="Figtree Black"/>
                            </a:rPr>
                            <m:t>𝑀</m:t>
                          </m:r>
                        </m:e>
                        <m:sub>
                          <m:r>
                            <a:rPr lang="en-US" sz="1500" b="0" i="1" smtClean="0">
                              <a:solidFill>
                                <a:schemeClr val="lt1"/>
                              </a:solidFill>
                              <a:latin typeface="Cambria Math" panose="02040503050406030204" pitchFamily="18" charset="0"/>
                              <a:ea typeface="Figtree Black"/>
                              <a:cs typeface="Figtree Black"/>
                              <a:sym typeface="Figtree Black"/>
                            </a:rPr>
                            <m:t>h</m:t>
                          </m:r>
                        </m:sub>
                      </m:sSub>
                    </m:oMath>
                  </m:oMathPara>
                </a14:m>
                <a:endParaRPr sz="1500" dirty="0">
                  <a:solidFill>
                    <a:schemeClr val="lt1"/>
                  </a:solidFill>
                  <a:latin typeface="Figtree Black"/>
                  <a:ea typeface="Figtree Black"/>
                  <a:cs typeface="Figtree Black"/>
                  <a:sym typeface="Figtree Black"/>
                </a:endParaRPr>
              </a:p>
            </p:txBody>
          </p:sp>
        </mc:Choice>
        <mc:Fallback xmlns="">
          <p:sp>
            <p:nvSpPr>
              <p:cNvPr id="627" name="Google Shape;627;p51"/>
              <p:cNvSpPr txBox="1">
                <a:spLocks noRot="1" noChangeAspect="1" noMove="1" noResize="1" noEditPoints="1" noAdjustHandles="1" noChangeArrowheads="1" noChangeShapeType="1" noTextEdit="1"/>
              </p:cNvSpPr>
              <p:nvPr/>
            </p:nvSpPr>
            <p:spPr>
              <a:xfrm>
                <a:off x="2884875" y="3010078"/>
                <a:ext cx="2163600" cy="47430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8" name="Google Shape;628;p51"/>
              <p:cNvSpPr txBox="1"/>
              <p:nvPr/>
            </p:nvSpPr>
            <p:spPr>
              <a:xfrm>
                <a:off x="2884875" y="3853793"/>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500" b="0" i="1" smtClean="0">
                              <a:solidFill>
                                <a:schemeClr val="lt1"/>
                              </a:solidFill>
                              <a:latin typeface="Cambria Math" panose="02040503050406030204" pitchFamily="18" charset="0"/>
                              <a:ea typeface="Figtree Black"/>
                              <a:cs typeface="Figtree Black"/>
                              <a:sym typeface="Figtree Black"/>
                            </a:rPr>
                          </m:ctrlPr>
                        </m:sSubPr>
                        <m:e>
                          <m:r>
                            <a:rPr lang="en-US" sz="1500" b="0" i="1" smtClean="0">
                              <a:solidFill>
                                <a:schemeClr val="lt1"/>
                              </a:solidFill>
                              <a:latin typeface="Cambria Math" panose="02040503050406030204" pitchFamily="18" charset="0"/>
                              <a:ea typeface="Figtree Black"/>
                              <a:cs typeface="Figtree Black"/>
                              <a:sym typeface="Figtree Black"/>
                            </a:rPr>
                            <m:t>𝑀</m:t>
                          </m:r>
                        </m:e>
                        <m:sub>
                          <m:r>
                            <a:rPr lang="en-US" sz="1500" b="0" i="1" smtClean="0">
                              <a:solidFill>
                                <a:schemeClr val="lt1"/>
                              </a:solidFill>
                              <a:latin typeface="Cambria Math" panose="02040503050406030204" pitchFamily="18" charset="0"/>
                              <a:ea typeface="Figtree Black"/>
                              <a:cs typeface="Figtree Black"/>
                              <a:sym typeface="Figtree Black"/>
                            </a:rPr>
                            <m:t>𝑡h</m:t>
                          </m:r>
                        </m:sub>
                      </m:sSub>
                    </m:oMath>
                  </m:oMathPara>
                </a14:m>
                <a:endParaRPr sz="1500" dirty="0">
                  <a:solidFill>
                    <a:schemeClr val="lt1"/>
                  </a:solidFill>
                  <a:latin typeface="Figtree Black"/>
                  <a:ea typeface="Figtree Black"/>
                  <a:cs typeface="Figtree Black"/>
                  <a:sym typeface="Figtree Black"/>
                </a:endParaRPr>
              </a:p>
            </p:txBody>
          </p:sp>
        </mc:Choice>
        <mc:Fallback xmlns="">
          <p:sp>
            <p:nvSpPr>
              <p:cNvPr id="628" name="Google Shape;628;p51"/>
              <p:cNvSpPr txBox="1">
                <a:spLocks noRot="1" noChangeAspect="1" noMove="1" noResize="1" noEditPoints="1" noAdjustHandles="1" noChangeArrowheads="1" noChangeShapeType="1" noTextEdit="1"/>
              </p:cNvSpPr>
              <p:nvPr/>
            </p:nvSpPr>
            <p:spPr>
              <a:xfrm>
                <a:off x="2884875" y="3853793"/>
                <a:ext cx="2163600" cy="474300"/>
              </a:xfrm>
              <a:prstGeom prst="rect">
                <a:avLst/>
              </a:prstGeom>
              <a:blipFill>
                <a:blip r:embed="rId6"/>
                <a:stretch>
                  <a:fillRect/>
                </a:stretch>
              </a:blipFill>
              <a:ln>
                <a:noFill/>
              </a:ln>
            </p:spPr>
            <p:txBody>
              <a:bodyPr/>
              <a:lstStyle/>
              <a:p>
                <a:r>
                  <a:rPr lang="en-US">
                    <a:noFill/>
                  </a:rPr>
                  <a:t> </a:t>
                </a:r>
              </a:p>
            </p:txBody>
          </p:sp>
        </mc:Fallback>
      </mc:AlternateContent>
      <p:cxnSp>
        <p:nvCxnSpPr>
          <p:cNvPr id="629" name="Google Shape;629;p51"/>
          <p:cNvCxnSpPr>
            <a:cxnSpLocks/>
            <a:stCxn id="624" idx="3"/>
            <a:endCxn id="625" idx="1"/>
          </p:cNvCxnSpPr>
          <p:nvPr/>
        </p:nvCxnSpPr>
        <p:spPr>
          <a:xfrm flipV="1">
            <a:off x="2060362" y="1559798"/>
            <a:ext cx="824513" cy="1285526"/>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30" name="Google Shape;630;p51"/>
          <p:cNvCxnSpPr>
            <a:cxnSpLocks/>
            <a:stCxn id="624" idx="3"/>
            <a:endCxn id="626" idx="1"/>
          </p:cNvCxnSpPr>
          <p:nvPr/>
        </p:nvCxnSpPr>
        <p:spPr>
          <a:xfrm flipV="1">
            <a:off x="2060362" y="2403513"/>
            <a:ext cx="824513" cy="441811"/>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31" name="Google Shape;631;p51"/>
          <p:cNvCxnSpPr>
            <a:cxnSpLocks/>
            <a:stCxn id="624" idx="3"/>
            <a:endCxn id="627" idx="1"/>
          </p:cNvCxnSpPr>
          <p:nvPr/>
        </p:nvCxnSpPr>
        <p:spPr>
          <a:xfrm>
            <a:off x="2060362" y="2845324"/>
            <a:ext cx="824513" cy="401904"/>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32" name="Google Shape;632;p51"/>
          <p:cNvCxnSpPr>
            <a:cxnSpLocks/>
            <a:stCxn id="624" idx="3"/>
            <a:endCxn id="628" idx="1"/>
          </p:cNvCxnSpPr>
          <p:nvPr/>
        </p:nvCxnSpPr>
        <p:spPr>
          <a:xfrm>
            <a:off x="2060362" y="2845324"/>
            <a:ext cx="824513" cy="1245619"/>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633" name="Google Shape;633;p51"/>
          <p:cNvGrpSpPr/>
          <p:nvPr/>
        </p:nvGrpSpPr>
        <p:grpSpPr>
          <a:xfrm>
            <a:off x="1068799" y="1796948"/>
            <a:ext cx="514759" cy="516741"/>
            <a:chOff x="1751813" y="2520150"/>
            <a:chExt cx="343700" cy="345000"/>
          </a:xfrm>
        </p:grpSpPr>
        <p:sp>
          <p:nvSpPr>
            <p:cNvPr id="634" name="Google Shape;634;p51"/>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1"/>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1"/>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30" name="Google Shape;624;p51">
                <a:extLst>
                  <a:ext uri="{FF2B5EF4-FFF2-40B4-BE49-F238E27FC236}">
                    <a16:creationId xmlns:a16="http://schemas.microsoft.com/office/drawing/2014/main" id="{375340A0-5A07-4DD6-311C-1ED3B4AC1E43}"/>
                  </a:ext>
                </a:extLst>
              </p:cNvPr>
              <p:cNvSpPr txBox="1"/>
              <p:nvPr/>
            </p:nvSpPr>
            <p:spPr>
              <a:xfrm>
                <a:off x="4894976" y="315307"/>
                <a:ext cx="3024523" cy="832136"/>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900" b="0" i="1" smtClean="0">
                          <a:solidFill>
                            <a:schemeClr val="dk1"/>
                          </a:solidFill>
                          <a:latin typeface="Cambria Math" panose="02040503050406030204" pitchFamily="18" charset="0"/>
                          <a:ea typeface="Figtree Black"/>
                          <a:cs typeface="Figtree Black"/>
                          <a:sym typeface="Figtree Black"/>
                        </a:rPr>
                        <m:t>𝐿𝑜𝑔</m:t>
                      </m:r>
                      <m:d>
                        <m:dPr>
                          <m:ctrlPr>
                            <a:rPr lang="en-US" sz="1900" b="0" i="1" smtClean="0">
                              <a:solidFill>
                                <a:schemeClr val="dk1"/>
                              </a:solidFill>
                              <a:latin typeface="Cambria Math" panose="02040503050406030204" pitchFamily="18" charset="0"/>
                              <a:ea typeface="Figtree Black"/>
                              <a:cs typeface="Figtree Black"/>
                              <a:sym typeface="Figtree Black"/>
                            </a:rPr>
                          </m:ctrlPr>
                        </m:dPr>
                        <m:e>
                          <m:f>
                            <m:fPr>
                              <m:ctrlPr>
                                <a:rPr lang="en-US" sz="1900" b="0" i="1" smtClean="0">
                                  <a:solidFill>
                                    <a:schemeClr val="dk1"/>
                                  </a:solidFill>
                                  <a:latin typeface="Cambria Math" panose="02040503050406030204" pitchFamily="18" charset="0"/>
                                  <a:ea typeface="Figtree Black"/>
                                  <a:cs typeface="Figtree Black"/>
                                  <a:sym typeface="Figtree Black"/>
                                </a:rPr>
                              </m:ctrlPr>
                            </m:fPr>
                            <m:num>
                              <m:sSub>
                                <m:sSubPr>
                                  <m:ctrlPr>
                                    <a:rPr lang="en-US" sz="1900" b="0" i="1" smtClean="0">
                                      <a:solidFill>
                                        <a:schemeClr val="dk1"/>
                                      </a:solidFill>
                                      <a:latin typeface="Cambria Math" panose="02040503050406030204" pitchFamily="18" charset="0"/>
                                      <a:ea typeface="Figtree Black"/>
                                      <a:cs typeface="Figtree Black"/>
                                      <a:sym typeface="Figtree Black"/>
                                    </a:rPr>
                                  </m:ctrlPr>
                                </m:sSubPr>
                                <m:e>
                                  <m:r>
                                    <a:rPr lang="en-US" sz="1900" b="0" i="1" smtClean="0">
                                      <a:solidFill>
                                        <a:schemeClr val="dk1"/>
                                      </a:solidFill>
                                      <a:latin typeface="Cambria Math" panose="02040503050406030204" pitchFamily="18" charset="0"/>
                                      <a:ea typeface="Figtree Black"/>
                                      <a:cs typeface="Figtree Black"/>
                                      <a:sym typeface="Figtree Black"/>
                                    </a:rPr>
                                    <m:t>𝑝</m:t>
                                  </m:r>
                                </m:e>
                                <m:sub>
                                  <m:r>
                                    <a:rPr lang="en-US" sz="1900" b="0" i="1" smtClean="0">
                                      <a:solidFill>
                                        <a:schemeClr val="dk1"/>
                                      </a:solidFill>
                                      <a:latin typeface="Cambria Math" panose="02040503050406030204" pitchFamily="18" charset="0"/>
                                      <a:ea typeface="Figtree Black"/>
                                      <a:cs typeface="Figtree Black"/>
                                      <a:sym typeface="Figtree Black"/>
                                    </a:rPr>
                                    <m:t>𝑖</m:t>
                                  </m:r>
                                </m:sub>
                              </m:sSub>
                              <m:d>
                                <m:dPr>
                                  <m:ctrlPr>
                                    <a:rPr lang="en-US" sz="1900" b="0" i="1" smtClean="0">
                                      <a:solidFill>
                                        <a:schemeClr val="dk1"/>
                                      </a:solidFill>
                                      <a:latin typeface="Cambria Math" panose="02040503050406030204" pitchFamily="18" charset="0"/>
                                      <a:ea typeface="Figtree Black"/>
                                      <a:cs typeface="Figtree Black"/>
                                      <a:sym typeface="Figtree Black"/>
                                    </a:rPr>
                                  </m:ctrlPr>
                                </m:dPr>
                                <m:e>
                                  <m:r>
                                    <a:rPr lang="en-US" sz="1900" b="0" i="1" smtClean="0">
                                      <a:solidFill>
                                        <a:schemeClr val="dk1"/>
                                      </a:solidFill>
                                      <a:latin typeface="Cambria Math" panose="02040503050406030204" pitchFamily="18" charset="0"/>
                                      <a:ea typeface="Figtree Black"/>
                                      <a:cs typeface="Figtree Black"/>
                                      <a:sym typeface="Figtree Black"/>
                                    </a:rPr>
                                    <m:t>h</m:t>
                                  </m:r>
                                </m:e>
                              </m:d>
                            </m:num>
                            <m:den>
                              <m:r>
                                <a:rPr lang="en-US" sz="1900" b="0" i="1" smtClean="0">
                                  <a:solidFill>
                                    <a:schemeClr val="dk1"/>
                                  </a:solidFill>
                                  <a:latin typeface="Cambria Math" panose="02040503050406030204" pitchFamily="18" charset="0"/>
                                  <a:ea typeface="Figtree Black"/>
                                  <a:cs typeface="Figtree Black"/>
                                  <a:sym typeface="Figtree Black"/>
                                </a:rPr>
                                <m:t>1−</m:t>
                              </m:r>
                              <m:sSub>
                                <m:sSubPr>
                                  <m:ctrlPr>
                                    <a:rPr lang="en-US" sz="1900" b="0" i="1" smtClean="0">
                                      <a:solidFill>
                                        <a:schemeClr val="dk1"/>
                                      </a:solidFill>
                                      <a:latin typeface="Cambria Math" panose="02040503050406030204" pitchFamily="18" charset="0"/>
                                      <a:ea typeface="Figtree Black"/>
                                      <a:cs typeface="Figtree Black"/>
                                      <a:sym typeface="Figtree Black"/>
                                    </a:rPr>
                                  </m:ctrlPr>
                                </m:sSubPr>
                                <m:e>
                                  <m:r>
                                    <a:rPr lang="en-US" sz="1900" b="0" i="1" smtClean="0">
                                      <a:solidFill>
                                        <a:schemeClr val="dk1"/>
                                      </a:solidFill>
                                      <a:latin typeface="Cambria Math" panose="02040503050406030204" pitchFamily="18" charset="0"/>
                                      <a:ea typeface="Figtree Black"/>
                                      <a:cs typeface="Figtree Black"/>
                                      <a:sym typeface="Figtree Black"/>
                                    </a:rPr>
                                    <m:t>𝑝</m:t>
                                  </m:r>
                                </m:e>
                                <m:sub>
                                  <m:r>
                                    <a:rPr lang="en-US" sz="1900" b="0" i="1" smtClean="0">
                                      <a:solidFill>
                                        <a:schemeClr val="dk1"/>
                                      </a:solidFill>
                                      <a:latin typeface="Cambria Math" panose="02040503050406030204" pitchFamily="18" charset="0"/>
                                      <a:ea typeface="Figtree Black"/>
                                      <a:cs typeface="Figtree Black"/>
                                      <a:sym typeface="Figtree Black"/>
                                    </a:rPr>
                                    <m:t>𝑖</m:t>
                                  </m:r>
                                </m:sub>
                              </m:sSub>
                              <m:d>
                                <m:dPr>
                                  <m:ctrlPr>
                                    <a:rPr lang="en-US" sz="1900" b="0" i="1" smtClean="0">
                                      <a:solidFill>
                                        <a:schemeClr val="dk1"/>
                                      </a:solidFill>
                                      <a:latin typeface="Cambria Math" panose="02040503050406030204" pitchFamily="18" charset="0"/>
                                      <a:ea typeface="Figtree Black"/>
                                      <a:cs typeface="Figtree Black"/>
                                      <a:sym typeface="Figtree Black"/>
                                    </a:rPr>
                                  </m:ctrlPr>
                                </m:dPr>
                                <m:e>
                                  <m:r>
                                    <a:rPr lang="en-US" sz="1900" b="0" i="1" smtClean="0">
                                      <a:solidFill>
                                        <a:schemeClr val="dk1"/>
                                      </a:solidFill>
                                      <a:latin typeface="Cambria Math" panose="02040503050406030204" pitchFamily="18" charset="0"/>
                                      <a:ea typeface="Figtree Black"/>
                                      <a:cs typeface="Figtree Black"/>
                                      <a:sym typeface="Figtree Black"/>
                                    </a:rPr>
                                    <m:t>h</m:t>
                                  </m:r>
                                </m:e>
                              </m:d>
                            </m:den>
                          </m:f>
                        </m:e>
                      </m:d>
                      <m:r>
                        <a:rPr lang="en-US" sz="1900" b="0" i="1" smtClean="0">
                          <a:solidFill>
                            <a:schemeClr val="dk1"/>
                          </a:solidFill>
                          <a:latin typeface="Cambria Math" panose="02040503050406030204" pitchFamily="18" charset="0"/>
                          <a:ea typeface="Figtree Black"/>
                          <a:cs typeface="Figtree Black"/>
                          <a:sym typeface="Figtree Black"/>
                        </a:rPr>
                        <m:t>=</m:t>
                      </m:r>
                      <m:sSub>
                        <m:sSubPr>
                          <m:ctrlPr>
                            <a:rPr lang="en-US" sz="1900" b="0" i="1" smtClean="0">
                              <a:solidFill>
                                <a:schemeClr val="dk1"/>
                              </a:solidFill>
                              <a:latin typeface="Cambria Math" panose="02040503050406030204" pitchFamily="18" charset="0"/>
                              <a:ea typeface="Figtree Black"/>
                              <a:cs typeface="Figtree Black"/>
                              <a:sym typeface="Figtree Black"/>
                            </a:rPr>
                          </m:ctrlPr>
                        </m:sSubPr>
                        <m:e>
                          <m:r>
                            <a:rPr lang="en-US" sz="1900" b="0" i="1" smtClean="0">
                              <a:solidFill>
                                <a:schemeClr val="dk1"/>
                              </a:solidFill>
                              <a:latin typeface="Cambria Math" panose="02040503050406030204" pitchFamily="18" charset="0"/>
                              <a:ea typeface="Figtree Black"/>
                              <a:cs typeface="Figtree Black"/>
                              <a:sym typeface="Figtree Black"/>
                            </a:rPr>
                            <m:t>𝑡</m:t>
                          </m:r>
                        </m:e>
                        <m:sub>
                          <m:r>
                            <a:rPr lang="en-US" sz="1900" b="0" i="1" smtClean="0">
                              <a:solidFill>
                                <a:schemeClr val="dk1"/>
                              </a:solidFill>
                              <a:latin typeface="Cambria Math" panose="02040503050406030204" pitchFamily="18" charset="0"/>
                              <a:ea typeface="Figtree Black"/>
                              <a:cs typeface="Figtree Black"/>
                              <a:sym typeface="Figtree Black"/>
                            </a:rPr>
                            <m:t>h</m:t>
                          </m:r>
                        </m:sub>
                      </m:sSub>
                      <m:r>
                        <a:rPr lang="en-US" sz="1900" b="0" i="1" smtClean="0">
                          <a:solidFill>
                            <a:schemeClr val="dk1"/>
                          </a:solidFill>
                          <a:latin typeface="Cambria Math" panose="02040503050406030204" pitchFamily="18" charset="0"/>
                          <a:ea typeface="Figtree Black"/>
                          <a:cs typeface="Figtree Black"/>
                          <a:sym typeface="Figtree Black"/>
                        </a:rPr>
                        <m:t>+</m:t>
                      </m:r>
                      <m:sSub>
                        <m:sSubPr>
                          <m:ctrlPr>
                            <a:rPr lang="en-US" sz="1900" b="0" i="1" smtClean="0">
                              <a:solidFill>
                                <a:schemeClr val="dk1"/>
                              </a:solidFill>
                              <a:latin typeface="Cambria Math" panose="02040503050406030204" pitchFamily="18" charset="0"/>
                              <a:ea typeface="Figtree Black"/>
                              <a:cs typeface="Figtree Black"/>
                              <a:sym typeface="Figtree Black"/>
                            </a:rPr>
                          </m:ctrlPr>
                        </m:sSubPr>
                        <m:e>
                          <m:r>
                            <a:rPr lang="en-US" sz="1900" b="0" i="1" smtClean="0">
                              <a:solidFill>
                                <a:schemeClr val="dk1"/>
                              </a:solidFill>
                              <a:latin typeface="Cambria Math" panose="02040503050406030204" pitchFamily="18" charset="0"/>
                              <a:ea typeface="Figtree Black"/>
                              <a:cs typeface="Figtree Black"/>
                              <a:sym typeface="Figtree Black"/>
                            </a:rPr>
                            <m:t>𝛽</m:t>
                          </m:r>
                        </m:e>
                        <m:sub>
                          <m:r>
                            <a:rPr lang="en-US" sz="1900" b="0" i="1" smtClean="0">
                              <a:solidFill>
                                <a:schemeClr val="dk1"/>
                              </a:solidFill>
                              <a:latin typeface="Cambria Math" panose="02040503050406030204" pitchFamily="18" charset="0"/>
                              <a:ea typeface="Figtree Black"/>
                              <a:cs typeface="Figtree Black"/>
                              <a:sym typeface="Figtree Black"/>
                            </a:rPr>
                            <m:t>𝑖</m:t>
                          </m:r>
                        </m:sub>
                      </m:sSub>
                    </m:oMath>
                  </m:oMathPara>
                </a14:m>
                <a:endParaRPr lang="en-US" sz="1900" b="0" dirty="0">
                  <a:solidFill>
                    <a:schemeClr val="dk1"/>
                  </a:solidFill>
                  <a:latin typeface="Figtree Black"/>
                  <a:ea typeface="Figtree Black"/>
                  <a:cs typeface="Figtree Black"/>
                  <a:sym typeface="Figtree Black"/>
                </a:endParaRPr>
              </a:p>
            </p:txBody>
          </p:sp>
        </mc:Choice>
        <mc:Fallback xmlns="">
          <p:sp>
            <p:nvSpPr>
              <p:cNvPr id="30" name="Google Shape;624;p51">
                <a:extLst>
                  <a:ext uri="{FF2B5EF4-FFF2-40B4-BE49-F238E27FC236}">
                    <a16:creationId xmlns:a16="http://schemas.microsoft.com/office/drawing/2014/main" id="{375340A0-5A07-4DD6-311C-1ED3B4AC1E43}"/>
                  </a:ext>
                </a:extLst>
              </p:cNvPr>
              <p:cNvSpPr txBox="1">
                <a:spLocks noRot="1" noChangeAspect="1" noMove="1" noResize="1" noEditPoints="1" noAdjustHandles="1" noChangeArrowheads="1" noChangeShapeType="1" noTextEdit="1"/>
              </p:cNvSpPr>
              <p:nvPr/>
            </p:nvSpPr>
            <p:spPr>
              <a:xfrm>
                <a:off x="4894976" y="315307"/>
                <a:ext cx="3024523" cy="832136"/>
              </a:xfrm>
              <a:prstGeom prst="rect">
                <a:avLst/>
              </a:prstGeom>
              <a:blipFill>
                <a:blip r:embed="rId7"/>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47497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27A4-DE9D-F170-A56A-A8EED8352A31}"/>
              </a:ext>
            </a:extLst>
          </p:cNvPr>
          <p:cNvSpPr>
            <a:spLocks noGrp="1"/>
          </p:cNvSpPr>
          <p:nvPr>
            <p:ph type="title"/>
          </p:nvPr>
        </p:nvSpPr>
        <p:spPr/>
        <p:txBody>
          <a:bodyPr/>
          <a:lstStyle/>
          <a:p>
            <a:r>
              <a:rPr lang="en-US" dirty="0"/>
              <a:t>Chao’s Lower Bound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5B42022-45A1-A0D8-87EB-F5B2A902B18F}"/>
                  </a:ext>
                </a:extLst>
              </p:cNvPr>
              <p:cNvSpPr>
                <a:spLocks noGrp="1"/>
              </p:cNvSpPr>
              <p:nvPr>
                <p:ph type="body" idx="1"/>
              </p:nvPr>
            </p:nvSpPr>
            <p:spPr/>
            <p:txBody>
              <a:bodyPr/>
              <a:lstStyle/>
              <a:p>
                <a:r>
                  <a:rPr lang="en-US" sz="1800" dirty="0"/>
                  <a:t>Chao’s method models by the frequency of captures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𝑡</m:t>
                        </m:r>
                      </m:sub>
                    </m:sSub>
                  </m:oMath>
                </a14:m>
                <a:endParaRPr lang="en-US" sz="1800" dirty="0"/>
              </a:p>
              <a:p>
                <a:r>
                  <a:rPr lang="en-US" sz="1800" dirty="0"/>
                  <a:t>The population parameter is modeled by a multinomial distribution and nested binomial distribution</a:t>
                </a:r>
              </a:p>
              <a:p>
                <a:pPr lvl="1"/>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𝑡</m:t>
                            </m:r>
                          </m:sub>
                        </m:sSub>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type m:val="noBar"/>
                            <m:ctrlPr>
                              <a:rPr lang="en-US" sz="1800" b="0" i="1" smtClean="0">
                                <a:latin typeface="Cambria Math" panose="02040503050406030204" pitchFamily="18" charset="0"/>
                              </a:rPr>
                            </m:ctrlPr>
                          </m:fPr>
                          <m:num>
                            <m:r>
                              <a:rPr lang="en-US" sz="1800" b="0" i="1" smtClean="0">
                                <a:latin typeface="Cambria Math" panose="02040503050406030204" pitchFamily="18" charset="0"/>
                              </a:rPr>
                              <m:t>𝑁</m:t>
                            </m:r>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𝑡</m:t>
                                </m:r>
                              </m:sub>
                            </m:sSub>
                          </m:den>
                        </m:f>
                      </m:e>
                    </m:d>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𝑡</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𝜃</m:t>
                            </m:r>
                          </m:e>
                          <m:sub>
                            <m:r>
                              <a:rPr lang="en-US" sz="1800" b="0" i="1" smtClean="0">
                                <a:latin typeface="Cambria Math" panose="02040503050406030204" pitchFamily="18" charset="0"/>
                              </a:rPr>
                              <m:t>𝑖</m:t>
                            </m:r>
                          </m:sub>
                        </m:sSub>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e>
                            </m:d>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sub>
                            </m:sSub>
                          </m:sup>
                        </m:sSup>
                      </m:e>
                    </m:nary>
                  </m:oMath>
                </a14:m>
                <a:endParaRPr lang="en-US" sz="1800" b="0" dirty="0"/>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𝜃</m:t>
                        </m:r>
                      </m:e>
                      <m:sub>
                        <m:r>
                          <a:rPr lang="en-US" sz="1800" b="0" i="1" smtClean="0">
                            <a:latin typeface="Cambria Math" panose="02040503050406030204" pitchFamily="18" charset="0"/>
                          </a:rPr>
                          <m:t>𝑖</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𝐹</m:t>
                        </m:r>
                      </m:e>
                    </m:d>
                    <m:r>
                      <a:rPr lang="en-US" sz="1800" b="0" i="1" smtClean="0">
                        <a:latin typeface="Cambria Math" panose="02040503050406030204" pitchFamily="18" charset="0"/>
                      </a:rPr>
                      <m:t>=</m:t>
                    </m:r>
                    <m:nary>
                      <m:naryPr>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0</m:t>
                        </m:r>
                      </m:sub>
                      <m:sup>
                        <m:r>
                          <a:rPr lang="en-US" sz="1800" b="0" i="1" smtClean="0">
                            <a:latin typeface="Cambria Math" panose="02040503050406030204" pitchFamily="18" charset="0"/>
                          </a:rPr>
                          <m:t>1</m:t>
                        </m:r>
                      </m:sup>
                      <m:e>
                        <m:d>
                          <m:dPr>
                            <m:ctrlPr>
                              <a:rPr lang="en-US" sz="1800" b="0" i="1" smtClean="0">
                                <a:latin typeface="Cambria Math" panose="02040503050406030204" pitchFamily="18" charset="0"/>
                              </a:rPr>
                            </m:ctrlPr>
                          </m:dPr>
                          <m:e>
                            <m:f>
                              <m:fPr>
                                <m:type m:val="noBa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𝑖</m:t>
                                </m:r>
                              </m:den>
                            </m:f>
                          </m:e>
                        </m:d>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𝑖</m:t>
                            </m:r>
                          </m:sup>
                        </m:sSup>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𝑖</m:t>
                            </m:r>
                          </m:sup>
                        </m:sSup>
                        <m:r>
                          <a:rPr lang="en-US" sz="1800" b="0" i="1" smtClean="0">
                            <a:latin typeface="Cambria Math" panose="02040503050406030204" pitchFamily="18" charset="0"/>
                          </a:rPr>
                          <m:t>𝑑𝐹</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e>
                    </m:nary>
                  </m:oMath>
                </a14:m>
                <a:endParaRPr lang="en-US" sz="1800" dirty="0"/>
              </a:p>
              <a:p>
                <a:r>
                  <a:rPr lang="en-US" sz="1800" dirty="0"/>
                  <a:t>Estimation is used to Poisson distribution </a:t>
                </a:r>
              </a:p>
              <a:p>
                <a:r>
                  <a:rPr lang="en-US" sz="1800" dirty="0"/>
                  <a:t>Number of lists </a:t>
                </a:r>
                <a14:m>
                  <m:oMath xmlns:m="http://schemas.openxmlformats.org/officeDocument/2006/math">
                    <m:r>
                      <a:rPr lang="en-US" sz="1800" b="0" i="1" smtClean="0">
                        <a:latin typeface="Cambria Math" panose="02040503050406030204" pitchFamily="18" charset="0"/>
                      </a:rPr>
                      <m:t>𝑡</m:t>
                    </m:r>
                  </m:oMath>
                </a14:m>
                <a:r>
                  <a:rPr lang="en-US" sz="1800" dirty="0"/>
                  <a:t> must be large (</a:t>
                </a:r>
                <a14:m>
                  <m:oMath xmlns:m="http://schemas.openxmlformats.org/officeDocument/2006/math">
                    <m:r>
                      <a:rPr lang="en-US" sz="1800" b="0" i="1" smtClean="0">
                        <a:latin typeface="Cambria Math" panose="02040503050406030204" pitchFamily="18" charset="0"/>
                      </a:rPr>
                      <m:t>𝑡</m:t>
                    </m:r>
                    <m:r>
                      <a:rPr lang="en-US" sz="1800" b="0" i="1" smtClean="0">
                        <a:latin typeface="Cambria Math" panose="02040503050406030204" pitchFamily="18" charset="0"/>
                      </a:rPr>
                      <m:t>≥5)</m:t>
                    </m:r>
                  </m:oMath>
                </a14:m>
                <a:r>
                  <a:rPr lang="en-US" sz="1800" dirty="0"/>
                  <a:t> and </a:t>
                </a:r>
                <a14:m>
                  <m:oMath xmlns:m="http://schemas.openxmlformats.org/officeDocument/2006/math">
                    <m:r>
                      <a:rPr lang="en-US" sz="1800" b="0" i="1" smtClean="0">
                        <a:latin typeface="Cambria Math" panose="02040503050406030204" pitchFamily="18" charset="0"/>
                      </a:rPr>
                      <m:t>𝑝</m:t>
                    </m:r>
                  </m:oMath>
                </a14:m>
                <a:r>
                  <a:rPr lang="en-US" sz="1800" dirty="0"/>
                  <a:t> must be small</a:t>
                </a:r>
              </a:p>
              <a:p>
                <a:r>
                  <a:rPr lang="en-US" sz="1800" dirty="0"/>
                  <a:t>Likely to underestimate population parameter</a:t>
                </a:r>
              </a:p>
            </p:txBody>
          </p:sp>
        </mc:Choice>
        <mc:Fallback xmlns="">
          <p:sp>
            <p:nvSpPr>
              <p:cNvPr id="3" name="Text Placeholder 2">
                <a:extLst>
                  <a:ext uri="{FF2B5EF4-FFF2-40B4-BE49-F238E27FC236}">
                    <a16:creationId xmlns:a16="http://schemas.microsoft.com/office/drawing/2014/main" id="{45B42022-45A1-A0D8-87EB-F5B2A902B18F}"/>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527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2117-E62F-8288-B2E5-4292A9BB843E}"/>
              </a:ext>
            </a:extLst>
          </p:cNvPr>
          <p:cNvSpPr>
            <a:spLocks noGrp="1"/>
          </p:cNvSpPr>
          <p:nvPr>
            <p:ph type="title"/>
          </p:nvPr>
        </p:nvSpPr>
        <p:spPr/>
        <p:txBody>
          <a:bodyPr/>
          <a:lstStyle/>
          <a:p>
            <a:r>
              <a:rPr lang="en-US" dirty="0" err="1"/>
              <a:t>Darroch’s</a:t>
            </a:r>
            <a:r>
              <a:rPr lang="en-US" dirty="0"/>
              <a:t> Method – Same Heterogeneity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B17C967-2BA4-41F2-1D3F-F0767F564027}"/>
                  </a:ext>
                </a:extLst>
              </p:cNvPr>
              <p:cNvSpPr>
                <a:spLocks noGrp="1"/>
              </p:cNvSpPr>
              <p:nvPr>
                <p:ph type="body" idx="1"/>
              </p:nvPr>
            </p:nvSpPr>
            <p:spPr/>
            <p:txBody>
              <a:bodyPr/>
              <a:lstStyle/>
              <a:p>
                <a:r>
                  <a:rPr lang="en-US" sz="1800" dirty="0"/>
                  <a:t>The population parameter </a:t>
                </a:r>
                <a14:m>
                  <m:oMath xmlns:m="http://schemas.openxmlformats.org/officeDocument/2006/math">
                    <m:r>
                      <a:rPr lang="en-US" sz="1800" b="0" i="1" smtClean="0">
                        <a:latin typeface="Cambria Math" panose="02040503050406030204" pitchFamily="18" charset="0"/>
                      </a:rPr>
                      <m:t>𝑁</m:t>
                    </m:r>
                  </m:oMath>
                </a14:m>
                <a:r>
                  <a:rPr lang="en-US" sz="1800" dirty="0"/>
                  <a:t> would follow a multinomial distribution</a:t>
                </a:r>
              </a:p>
              <a:p>
                <a:r>
                  <a:rPr lang="en-US" sz="1800" dirty="0"/>
                  <a:t>The log-linear model for probability of cell count for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𝑖𝑗𝑘</m:t>
                        </m:r>
                      </m:sub>
                    </m:sSub>
                  </m:oMath>
                </a14:m>
                <a:r>
                  <a:rPr lang="en-US" sz="1800" dirty="0"/>
                  <a:t> can be modeled as</a:t>
                </a:r>
              </a:p>
              <a:p>
                <a:pPr lvl="1"/>
                <a14:m>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𝑖𝑗𝑘</m:t>
                                    </m:r>
                                  </m:sub>
                                </m:sSub>
                              </m:e>
                            </m:d>
                          </m:e>
                        </m:d>
                      </m:e>
                    </m:func>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𝑖</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𝑗</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𝑘</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r>
                      <a:rPr lang="en-US" sz="1800" b="0" i="1" smtClean="0">
                        <a:latin typeface="Cambria Math" panose="02040503050406030204" pitchFamily="18" charset="0"/>
                      </a:rPr>
                      <m:t>𝜆</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smtClean="0">
                        <a:latin typeface="Cambria Math" panose="02040503050406030204" pitchFamily="18" charset="0"/>
                      </a:rPr>
                      <m:t>)</m:t>
                    </m:r>
                  </m:oMath>
                </a14:m>
                <a:endParaRPr lang="en-US" sz="1800" dirty="0"/>
              </a:p>
              <a:p>
                <a:pPr lvl="1"/>
                <a14:m>
                  <m:oMath xmlns:m="http://schemas.openxmlformats.org/officeDocument/2006/math">
                    <m:r>
                      <a:rPr lang="en-US" sz="1800" b="0" i="1" smtClean="0">
                        <a:latin typeface="Cambria Math" panose="02040503050406030204" pitchFamily="18" charset="0"/>
                      </a:rPr>
                      <m:t>𝜆</m:t>
                    </m:r>
                    <m:r>
                      <a:rPr lang="en-US" sz="1800" b="0" i="1" smtClean="0">
                        <a:latin typeface="Cambria Math" panose="02040503050406030204" pitchFamily="18" charset="0"/>
                      </a:rPr>
                      <m:t>(⋅)</m:t>
                    </m:r>
                  </m:oMath>
                </a14:m>
                <a:r>
                  <a:rPr lang="en-US" sz="1800" dirty="0"/>
                  <a:t> is a function that catches heterogeneity effect</a:t>
                </a:r>
              </a:p>
              <a:p>
                <a:r>
                  <a:rPr lang="en-US" sz="1800" dirty="0"/>
                  <a:t>This is equivalent to the assumption </a:t>
                </a:r>
              </a:p>
              <a:p>
                <a:pPr lvl="1"/>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110</m:t>
                            </m:r>
                          </m:sub>
                        </m:sSub>
                      </m:e>
                    </m:d>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001</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101</m:t>
                            </m:r>
                          </m:sub>
                        </m:sSub>
                      </m:e>
                    </m:d>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010</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011</m:t>
                            </m:r>
                          </m:sub>
                        </m:sSub>
                      </m:e>
                    </m:d>
                    <m:r>
                      <a:rPr lang="en-US" sz="1800" b="0" i="1" smtClean="0">
                        <a:latin typeface="Cambria Math" panose="02040503050406030204" pitchFamily="18" charset="0"/>
                      </a:rPr>
                      <m:t>𝑝</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100</m:t>
                        </m:r>
                      </m:sub>
                    </m:sSub>
                    <m:r>
                      <a:rPr lang="en-US" sz="1800" b="0" i="1" smtClean="0">
                        <a:latin typeface="Cambria Math" panose="02040503050406030204" pitchFamily="18" charset="0"/>
                      </a:rPr>
                      <m:t>)</m:t>
                    </m:r>
                  </m:oMath>
                </a14:m>
                <a:endParaRPr lang="en-US" sz="1800" dirty="0"/>
              </a:p>
              <a:p>
                <a:r>
                  <a:rPr lang="en-US" sz="1800" dirty="0"/>
                  <a:t>Assuming log-normal distribution for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𝑇</m:t>
                        </m:r>
                      </m:sup>
                    </m:sSup>
                  </m:oMath>
                </a14:m>
                <a:endParaRPr lang="en-US" sz="1800" dirty="0"/>
              </a:p>
              <a:p>
                <a:pPr lvl="1"/>
                <a14:m>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𝑖𝑗𝑘</m:t>
                                    </m:r>
                                  </m:sub>
                                </m:sSub>
                              </m:e>
                            </m:d>
                          </m:e>
                        </m:d>
                      </m:e>
                    </m:func>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𝑖</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𝑗</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𝑘</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r>
                      <a:rPr lang="en-US" sz="1800" b="0" i="1" smtClean="0">
                        <a:latin typeface="Cambria Math" panose="02040503050406030204" pitchFamily="18" charset="0"/>
                      </a:rPr>
                      <m:t>𝜆</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r>
                              <a:rPr lang="en-US" sz="1800" b="0" i="1" smtClean="0">
                                <a:latin typeface="Cambria Math" panose="02040503050406030204" pitchFamily="18" charset="0"/>
                              </a:rPr>
                              <m:t>+</m:t>
                            </m:r>
                            <m:r>
                              <a:rPr lang="en-US" sz="1800" b="0" i="1" smtClean="0">
                                <a:latin typeface="Cambria Math" panose="02040503050406030204" pitchFamily="18" charset="0"/>
                              </a:rPr>
                              <m:t>𝑘</m:t>
                            </m:r>
                          </m:e>
                        </m:d>
                      </m:e>
                      <m:sup>
                        <m:r>
                          <a:rPr lang="en-US" sz="1800" b="0" i="1" smtClean="0">
                            <a:latin typeface="Cambria Math" panose="02040503050406030204" pitchFamily="18" charset="0"/>
                          </a:rPr>
                          <m:t>2</m:t>
                        </m:r>
                      </m:sup>
                    </m:sSup>
                  </m:oMath>
                </a14:m>
                <a:endParaRPr lang="en-US" sz="1800" dirty="0"/>
              </a:p>
            </p:txBody>
          </p:sp>
        </mc:Choice>
        <mc:Fallback xmlns="">
          <p:sp>
            <p:nvSpPr>
              <p:cNvPr id="3" name="Text Placeholder 2">
                <a:extLst>
                  <a:ext uri="{FF2B5EF4-FFF2-40B4-BE49-F238E27FC236}">
                    <a16:creationId xmlns:a16="http://schemas.microsoft.com/office/drawing/2014/main" id="{8B17C967-2BA4-41F2-1D3F-F0767F564027}"/>
                  </a:ext>
                </a:extLst>
              </p:cNvPr>
              <p:cNvSpPr>
                <a:spLocks noGrp="1" noRot="1" noChangeAspect="1" noMove="1" noResize="1" noEditPoints="1" noAdjustHandles="1" noChangeArrowheads="1" noChangeShapeType="1" noTextEdit="1"/>
              </p:cNvSpPr>
              <p:nvPr>
                <p:ph type="body" idx="1"/>
              </p:nvPr>
            </p:nvSpPr>
            <p:spPr>
              <a:blipFill>
                <a:blip r:embed="rId2"/>
                <a:stretch>
                  <a:fillRect b="-2344"/>
                </a:stretch>
              </a:blipFill>
            </p:spPr>
            <p:txBody>
              <a:bodyPr/>
              <a:lstStyle/>
              <a:p>
                <a:r>
                  <a:rPr lang="en-US">
                    <a:noFill/>
                  </a:rPr>
                  <a:t> </a:t>
                </a:r>
              </a:p>
            </p:txBody>
          </p:sp>
        </mc:Fallback>
      </mc:AlternateContent>
    </p:spTree>
    <p:extLst>
      <p:ext uri="{BB962C8B-B14F-4D97-AF65-F5344CB8AC3E}">
        <p14:creationId xmlns:p14="http://schemas.microsoft.com/office/powerpoint/2010/main" val="3400345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7B65-C0FE-9AD8-92AE-A5D59E8A595F}"/>
              </a:ext>
            </a:extLst>
          </p:cNvPr>
          <p:cNvSpPr>
            <a:spLocks noGrp="1"/>
          </p:cNvSpPr>
          <p:nvPr>
            <p:ph type="title"/>
          </p:nvPr>
        </p:nvSpPr>
        <p:spPr/>
        <p:txBody>
          <a:bodyPr/>
          <a:lstStyle/>
          <a:p>
            <a:r>
              <a:rPr lang="en-US" dirty="0" err="1"/>
              <a:t>Darroch’s</a:t>
            </a:r>
            <a:r>
              <a:rPr lang="en-US" dirty="0"/>
              <a:t> Method – Different Heterogeneity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54D989A-E17F-11D8-74BF-9B002DE93558}"/>
                  </a:ext>
                </a:extLst>
              </p:cNvPr>
              <p:cNvSpPr>
                <a:spLocks noGrp="1"/>
              </p:cNvSpPr>
              <p:nvPr>
                <p:ph type="body" idx="1"/>
              </p:nvPr>
            </p:nvSpPr>
            <p:spPr/>
            <p:txBody>
              <a:bodyPr/>
              <a:lstStyle/>
              <a:p>
                <a:r>
                  <a:rPr lang="en-US" sz="1800" dirty="0"/>
                  <a:t>When the lists have different heterogeneity constraints, </a:t>
                </a:r>
              </a:p>
              <a:p>
                <a:pPr lvl="1"/>
                <a14:m>
                  <m:oMath xmlns:m="http://schemas.openxmlformats.org/officeDocument/2006/math">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𝑖𝑗𝑘</m:t>
                                    </m:r>
                                  </m:sub>
                                </m:sSub>
                              </m:e>
                            </m:d>
                          </m:e>
                        </m:d>
                      </m:e>
                    </m:func>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m:t>
                    </m:r>
                    <m:r>
                      <a:rPr lang="en-US" sz="1800" b="0" i="1" smtClean="0">
                        <a:latin typeface="Cambria Math" panose="02040503050406030204" pitchFamily="18" charset="0"/>
                      </a:rPr>
                      <m:t>𝑖</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𝑗</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𝑘</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𝛽</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r>
                      <a:rPr lang="en-US" sz="1800" b="0" i="1" smtClean="0">
                        <a:latin typeface="Cambria Math" panose="02040503050406030204" pitchFamily="18" charset="0"/>
                      </a:rPr>
                      <m:t>𝜆</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smtClean="0">
                        <a:latin typeface="Cambria Math" panose="02040503050406030204" pitchFamily="18" charset="0"/>
                      </a:rPr>
                      <m:t>, </m:t>
                    </m:r>
                    <m:r>
                      <a:rPr lang="en-US" sz="1800" b="0" i="1" smtClean="0">
                        <a:latin typeface="Cambria Math" panose="02040503050406030204" pitchFamily="18" charset="0"/>
                      </a:rPr>
                      <m:t>𝑗</m:t>
                    </m:r>
                    <m:r>
                      <a:rPr lang="en-US" sz="1800" b="0" i="1" smtClean="0">
                        <a:latin typeface="Cambria Math" panose="02040503050406030204" pitchFamily="18" charset="0"/>
                      </a:rPr>
                      <m:t>)</m:t>
                    </m:r>
                  </m:oMath>
                </a14:m>
                <a:endParaRPr lang="en-US" sz="1800" dirty="0"/>
              </a:p>
              <a:p>
                <a:r>
                  <a:rPr lang="en-US" sz="1800" dirty="0"/>
                  <a:t>This is equivalent to assuming </a:t>
                </a:r>
              </a:p>
              <a:p>
                <a:pPr lvl="1"/>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110</m:t>
                            </m:r>
                          </m:sub>
                        </m:sSub>
                      </m:e>
                    </m:d>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001</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011</m:t>
                            </m:r>
                          </m:sub>
                        </m:sSub>
                      </m:e>
                    </m:d>
                    <m:r>
                      <a:rPr lang="en-US" sz="1800" b="0" i="1" smtClean="0">
                        <a:latin typeface="Cambria Math" panose="02040503050406030204" pitchFamily="18" charset="0"/>
                      </a:rPr>
                      <m:t>𝑝</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100</m:t>
                        </m:r>
                      </m:sub>
                    </m:sSub>
                    <m:r>
                      <a:rPr lang="en-US" sz="1800" b="0" i="1" smtClean="0">
                        <a:latin typeface="Cambria Math" panose="02040503050406030204" pitchFamily="18" charset="0"/>
                      </a:rPr>
                      <m:t>)</m:t>
                    </m:r>
                  </m:oMath>
                </a14:m>
                <a:endParaRPr lang="en-US" sz="1800" dirty="0"/>
              </a:p>
              <a:p>
                <a:r>
                  <a:rPr lang="en-US" sz="1800" dirty="0"/>
                  <a:t>Indeed, the three datasets follow this pattern </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110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001</m:t>
                        </m:r>
                      </m:sub>
                    </m:sSub>
                    <m:r>
                      <a:rPr lang="en-US" sz="1800" b="0" i="0" smtClean="0">
                        <a:latin typeface="Cambria Math" panose="02040503050406030204" pitchFamily="18" charset="0"/>
                      </a:rPr>
                      <m:t>=3546</m:t>
                    </m:r>
                  </m:oMath>
                </a14:m>
                <a:endParaRPr lang="en-US" sz="1800" b="0" dirty="0"/>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010</m:t>
                        </m:r>
                      </m:sub>
                    </m:sSub>
                    <m:r>
                      <a:rPr lang="en-US" sz="1800" b="0" i="1" smtClean="0">
                        <a:latin typeface="Cambria Math" panose="02040503050406030204" pitchFamily="18" charset="0"/>
                      </a:rPr>
                      <m:t>=518</m:t>
                    </m:r>
                  </m:oMath>
                </a14:m>
                <a:endParaRPr lang="en-US" sz="1800" dirty="0"/>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011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100</m:t>
                        </m:r>
                      </m:sub>
                    </m:sSub>
                    <m:r>
                      <a:rPr lang="en-US" sz="1800" b="0" i="1" smtClean="0">
                        <a:latin typeface="Cambria Math" panose="02040503050406030204" pitchFamily="18" charset="0"/>
                      </a:rPr>
                      <m:t>=3296</m:t>
                    </m:r>
                  </m:oMath>
                </a14:m>
                <a:endParaRPr lang="en-US" sz="1800" dirty="0"/>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110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001</m:t>
                        </m:r>
                      </m:sub>
                    </m:sSub>
                    <m:r>
                      <a:rPr lang="en-US" sz="1800" b="0" i="1" smtClean="0">
                        <a:latin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011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100</m:t>
                        </m:r>
                      </m:sub>
                    </m:sSub>
                  </m:oMath>
                </a14:m>
                <a:endParaRPr lang="en-US" sz="1800" dirty="0"/>
              </a:p>
            </p:txBody>
          </p:sp>
        </mc:Choice>
        <mc:Fallback xmlns="">
          <p:sp>
            <p:nvSpPr>
              <p:cNvPr id="3" name="Text Placeholder 2">
                <a:extLst>
                  <a:ext uri="{FF2B5EF4-FFF2-40B4-BE49-F238E27FC236}">
                    <a16:creationId xmlns:a16="http://schemas.microsoft.com/office/drawing/2014/main" id="{854D989A-E17F-11D8-74BF-9B002DE93558}"/>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838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86E6-5DAF-BA1F-7ACE-D1C56B12F20C}"/>
              </a:ext>
            </a:extLst>
          </p:cNvPr>
          <p:cNvSpPr>
            <a:spLocks noGrp="1"/>
          </p:cNvSpPr>
          <p:nvPr>
            <p:ph type="title"/>
          </p:nvPr>
        </p:nvSpPr>
        <p:spPr/>
        <p:txBody>
          <a:bodyPr/>
          <a:lstStyle/>
          <a:p>
            <a:r>
              <a:rPr lang="en-US" dirty="0"/>
              <a:t>Poisson2 Method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58342EE-3513-36D8-486E-7E5DC7FFB17A}"/>
                  </a:ext>
                </a:extLst>
              </p:cNvPr>
              <p:cNvSpPr>
                <a:spLocks noGrp="1"/>
              </p:cNvSpPr>
              <p:nvPr>
                <p:ph type="body" idx="1"/>
              </p:nvPr>
            </p:nvSpPr>
            <p:spPr/>
            <p:txBody>
              <a:bodyPr/>
              <a:lstStyle/>
              <a:p>
                <a:r>
                  <a:rPr lang="en-US" sz="1800" b="0" dirty="0">
                    <a:latin typeface="Cambria Math" panose="02040503050406030204" pitchFamily="18" charset="0"/>
                  </a:rPr>
                  <a:t>Similar to </a:t>
                </a:r>
                <a:r>
                  <a:rPr lang="en-US" sz="1800" b="0" dirty="0" err="1">
                    <a:latin typeface="Cambria Math" panose="02040503050406030204" pitchFamily="18" charset="0"/>
                  </a:rPr>
                  <a:t>Darroch’s</a:t>
                </a:r>
                <a:r>
                  <a:rPr lang="en-US" sz="1800" b="0" dirty="0">
                    <a:latin typeface="Cambria Math" panose="02040503050406030204" pitchFamily="18" charset="0"/>
                  </a:rPr>
                  <a:t> method</a:t>
                </a:r>
              </a:p>
              <a:p>
                <a14:m>
                  <m:oMath xmlns:m="http://schemas.openxmlformats.org/officeDocument/2006/math">
                    <m:r>
                      <a:rPr lang="en-US" sz="1800" b="0" i="1" smtClean="0">
                        <a:latin typeface="Cambria Math" panose="02040503050406030204" pitchFamily="18" charset="0"/>
                      </a:rPr>
                      <m:t>𝑁</m:t>
                    </m:r>
                  </m:oMath>
                </a14:m>
                <a:r>
                  <a:rPr lang="en-US" sz="1800" dirty="0"/>
                  <a:t> is assumed to have a Poisson distribution instead of a multinomial</a:t>
                </a:r>
              </a:p>
              <a:p>
                <a:r>
                  <a:rPr lang="en-US" sz="1800" dirty="0"/>
                  <a:t>Poisson2 method has a lighter correction for heterogeneity than </a:t>
                </a:r>
                <a:r>
                  <a:rPr lang="en-US" sz="1800" dirty="0" err="1"/>
                  <a:t>Darroch’s</a:t>
                </a:r>
                <a:r>
                  <a:rPr lang="en-US" sz="1800" dirty="0"/>
                  <a:t> method. </a:t>
                </a:r>
              </a:p>
              <a:p>
                <a:pPr lvl="1"/>
                <a:r>
                  <a:rPr lang="en-US" sz="1800" dirty="0" err="1"/>
                  <a:t>Darroch’s</a:t>
                </a:r>
                <a:r>
                  <a:rPr lang="en-US" sz="1800" dirty="0"/>
                  <a:t> method assumes there are more observations with lower probability of being caught </a:t>
                </a:r>
              </a:p>
              <a:p>
                <a:pPr lvl="1"/>
                <a:r>
                  <a:rPr lang="en-US" sz="1800" dirty="0"/>
                  <a:t>Poisson2 method assumes there are more observations with higher probability of being caught</a:t>
                </a:r>
              </a:p>
            </p:txBody>
          </p:sp>
        </mc:Choice>
        <mc:Fallback xmlns="">
          <p:sp>
            <p:nvSpPr>
              <p:cNvPr id="3" name="Text Placeholder 2">
                <a:extLst>
                  <a:ext uri="{FF2B5EF4-FFF2-40B4-BE49-F238E27FC236}">
                    <a16:creationId xmlns:a16="http://schemas.microsoft.com/office/drawing/2014/main" id="{258342EE-3513-36D8-486E-7E5DC7FFB17A}"/>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2541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7DB7-FD13-6016-C870-305C59ACA1B5}"/>
              </a:ext>
            </a:extLst>
          </p:cNvPr>
          <p:cNvSpPr>
            <a:spLocks noGrp="1"/>
          </p:cNvSpPr>
          <p:nvPr>
            <p:ph type="title"/>
          </p:nvPr>
        </p:nvSpPr>
        <p:spPr/>
        <p:txBody>
          <a:bodyPr/>
          <a:lstStyle/>
          <a:p>
            <a:r>
              <a:rPr lang="en-US" dirty="0"/>
              <a:t>Model Estimations – Same Heterogeneity</a:t>
            </a:r>
          </a:p>
        </p:txBody>
      </p:sp>
      <p:pic>
        <p:nvPicPr>
          <p:cNvPr id="5" name="Picture 4" descr="A table of numbers and a number&#10;&#10;Description automatically generated">
            <a:extLst>
              <a:ext uri="{FF2B5EF4-FFF2-40B4-BE49-F238E27FC236}">
                <a16:creationId xmlns:a16="http://schemas.microsoft.com/office/drawing/2014/main" id="{CD00CA41-352D-6193-1784-21A2D04BAD03}"/>
              </a:ext>
            </a:extLst>
          </p:cNvPr>
          <p:cNvPicPr>
            <a:picLocks noChangeAspect="1"/>
          </p:cNvPicPr>
          <p:nvPr/>
        </p:nvPicPr>
        <p:blipFill>
          <a:blip r:embed="rId3"/>
          <a:stretch>
            <a:fillRect/>
          </a:stretch>
        </p:blipFill>
        <p:spPr>
          <a:xfrm>
            <a:off x="812800" y="1543250"/>
            <a:ext cx="7518400" cy="2578100"/>
          </a:xfrm>
          <a:prstGeom prst="rect">
            <a:avLst/>
          </a:prstGeom>
        </p:spPr>
      </p:pic>
    </p:spTree>
    <p:extLst>
      <p:ext uri="{BB962C8B-B14F-4D97-AF65-F5344CB8AC3E}">
        <p14:creationId xmlns:p14="http://schemas.microsoft.com/office/powerpoint/2010/main" val="107754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603-A3C0-3A70-5407-7A4DC905A91B}"/>
              </a:ext>
            </a:extLst>
          </p:cNvPr>
          <p:cNvSpPr>
            <a:spLocks noGrp="1"/>
          </p:cNvSpPr>
          <p:nvPr>
            <p:ph type="title"/>
          </p:nvPr>
        </p:nvSpPr>
        <p:spPr>
          <a:xfrm>
            <a:off x="719999" y="445025"/>
            <a:ext cx="7795847" cy="572700"/>
          </a:xfrm>
        </p:spPr>
        <p:txBody>
          <a:bodyPr/>
          <a:lstStyle/>
          <a:p>
            <a:r>
              <a:rPr lang="en-US" dirty="0"/>
              <a:t>Model Estimations - Different Heterogeneity</a:t>
            </a:r>
          </a:p>
        </p:txBody>
      </p:sp>
      <p:pic>
        <p:nvPicPr>
          <p:cNvPr id="5" name="Picture 4" descr="A table with numbers and symbols&#10;&#10;Description automatically generated">
            <a:extLst>
              <a:ext uri="{FF2B5EF4-FFF2-40B4-BE49-F238E27FC236}">
                <a16:creationId xmlns:a16="http://schemas.microsoft.com/office/drawing/2014/main" id="{0A1A3658-485B-F614-DB2F-51BE0AE7BF68}"/>
              </a:ext>
            </a:extLst>
          </p:cNvPr>
          <p:cNvPicPr>
            <a:picLocks noChangeAspect="1"/>
          </p:cNvPicPr>
          <p:nvPr/>
        </p:nvPicPr>
        <p:blipFill>
          <a:blip r:embed="rId2"/>
          <a:stretch>
            <a:fillRect/>
          </a:stretch>
        </p:blipFill>
        <p:spPr>
          <a:xfrm>
            <a:off x="1022350" y="1955800"/>
            <a:ext cx="7099300" cy="1231900"/>
          </a:xfrm>
          <a:prstGeom prst="rect">
            <a:avLst/>
          </a:prstGeom>
        </p:spPr>
      </p:pic>
    </p:spTree>
    <p:extLst>
      <p:ext uri="{BB962C8B-B14F-4D97-AF65-F5344CB8AC3E}">
        <p14:creationId xmlns:p14="http://schemas.microsoft.com/office/powerpoint/2010/main" val="83577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7ABA-3B1C-AA17-3961-16EFB32471AF}"/>
              </a:ext>
            </a:extLst>
          </p:cNvPr>
          <p:cNvSpPr>
            <a:spLocks noGrp="1"/>
          </p:cNvSpPr>
          <p:nvPr>
            <p:ph type="title"/>
          </p:nvPr>
        </p:nvSpPr>
        <p:spPr>
          <a:xfrm>
            <a:off x="719999" y="445025"/>
            <a:ext cx="7795847" cy="572700"/>
          </a:xfrm>
        </p:spPr>
        <p:txBody>
          <a:bodyPr/>
          <a:lstStyle/>
          <a:p>
            <a:r>
              <a:rPr lang="en-US" dirty="0"/>
              <a:t>Controlling for Potential Measurement Errors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F5899EA-2CCF-293E-CF9A-0C95519A1F67}"/>
                  </a:ext>
                </a:extLst>
              </p:cNvPr>
              <p:cNvSpPr>
                <a:spLocks noGrp="1"/>
              </p:cNvSpPr>
              <p:nvPr>
                <p:ph type="body" idx="1"/>
              </p:nvPr>
            </p:nvSpPr>
            <p:spPr/>
            <p:txBody>
              <a:bodyPr/>
              <a:lstStyle/>
              <a:p>
                <a:r>
                  <a:rPr lang="en-US" sz="1800" dirty="0"/>
                  <a:t>The Z-Table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100</m:t>
                        </m:r>
                      </m:sub>
                    </m:sSub>
                  </m:oMath>
                </a14:m>
                <a:r>
                  <a:rPr lang="en-US" sz="1800" dirty="0"/>
                  <a:t> contained many obscure observations, often considerably more aggressive than Mapping Police Violence and Washington Post </a:t>
                </a:r>
              </a:p>
              <a:p>
                <a:r>
                  <a:rPr lang="en-US" sz="1800" dirty="0"/>
                  <a:t>This is arguably problematic since it skews the capture population</a:t>
                </a:r>
              </a:p>
              <a:p>
                <a:r>
                  <a:rPr lang="en-US" sz="1800" dirty="0"/>
                  <a:t>All observations 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100</m:t>
                        </m:r>
                      </m:sub>
                    </m:sSub>
                  </m:oMath>
                </a14:m>
                <a:r>
                  <a:rPr lang="en-US" sz="1800" dirty="0"/>
                  <a:t> were manually labeled as obscure. </a:t>
                </a:r>
              </a:p>
              <a:p>
                <a:pPr lvl="1"/>
                <a14:m>
                  <m:oMath xmlns:m="http://schemas.openxmlformats.org/officeDocument/2006/math">
                    <m:r>
                      <a:rPr lang="en-US" sz="1800" b="0" i="1" smtClean="0">
                        <a:latin typeface="Cambria Math" panose="02040503050406030204" pitchFamily="18" charset="0"/>
                      </a:rPr>
                      <m:t>41</m:t>
                    </m:r>
                  </m:oMath>
                </a14:m>
                <a:r>
                  <a:rPr lang="en-US" sz="1800" dirty="0"/>
                  <a:t> observations were obscure</a:t>
                </a:r>
              </a:p>
              <a:p>
                <a:pPr lvl="1"/>
                <a14:m>
                  <m:oMath xmlns:m="http://schemas.openxmlformats.org/officeDocument/2006/math">
                    <m:r>
                      <a:rPr lang="en-US" sz="1800" b="0" i="1" smtClean="0">
                        <a:latin typeface="Cambria Math" panose="02040503050406030204" pitchFamily="18" charset="0"/>
                      </a:rPr>
                      <m:t>62</m:t>
                    </m:r>
                  </m:oMath>
                </a14:m>
                <a:r>
                  <a:rPr lang="en-US" sz="1800" dirty="0"/>
                  <a:t> observations were not</a:t>
                </a:r>
              </a:p>
            </p:txBody>
          </p:sp>
        </mc:Choice>
        <mc:Fallback xmlns="">
          <p:sp>
            <p:nvSpPr>
              <p:cNvPr id="3" name="Text Placeholder 2">
                <a:extLst>
                  <a:ext uri="{FF2B5EF4-FFF2-40B4-BE49-F238E27FC236}">
                    <a16:creationId xmlns:a16="http://schemas.microsoft.com/office/drawing/2014/main" id="{EF5899EA-2CCF-293E-CF9A-0C95519A1F67}"/>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5289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0D15-C904-9B30-2BE8-D18E0BC8F840}"/>
              </a:ext>
            </a:extLst>
          </p:cNvPr>
          <p:cNvSpPr>
            <a:spLocks noGrp="1"/>
          </p:cNvSpPr>
          <p:nvPr>
            <p:ph type="title"/>
          </p:nvPr>
        </p:nvSpPr>
        <p:spPr/>
        <p:txBody>
          <a:bodyPr/>
          <a:lstStyle/>
          <a:p>
            <a:r>
              <a:rPr lang="en-US" dirty="0"/>
              <a:t>Model Estimations – Same Heterogeneity</a:t>
            </a:r>
          </a:p>
        </p:txBody>
      </p:sp>
      <p:pic>
        <p:nvPicPr>
          <p:cNvPr id="5" name="Picture 4" descr="A table with numbers and a few black text&#10;&#10;Description automatically generated with medium confidence">
            <a:extLst>
              <a:ext uri="{FF2B5EF4-FFF2-40B4-BE49-F238E27FC236}">
                <a16:creationId xmlns:a16="http://schemas.microsoft.com/office/drawing/2014/main" id="{1BE57C41-821F-9E9D-D572-0C142688B360}"/>
              </a:ext>
            </a:extLst>
          </p:cNvPr>
          <p:cNvPicPr>
            <a:picLocks noChangeAspect="1"/>
          </p:cNvPicPr>
          <p:nvPr/>
        </p:nvPicPr>
        <p:blipFill>
          <a:blip r:embed="rId2"/>
          <a:stretch>
            <a:fillRect/>
          </a:stretch>
        </p:blipFill>
        <p:spPr>
          <a:xfrm>
            <a:off x="914400" y="1282700"/>
            <a:ext cx="7315200" cy="2578100"/>
          </a:xfrm>
          <a:prstGeom prst="rect">
            <a:avLst/>
          </a:prstGeom>
        </p:spPr>
      </p:pic>
    </p:spTree>
    <p:extLst>
      <p:ext uri="{BB962C8B-B14F-4D97-AF65-F5344CB8AC3E}">
        <p14:creationId xmlns:p14="http://schemas.microsoft.com/office/powerpoint/2010/main" val="2553382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0299-24F5-2AF1-38E4-05D730AD2040}"/>
              </a:ext>
            </a:extLst>
          </p:cNvPr>
          <p:cNvSpPr>
            <a:spLocks noGrp="1"/>
          </p:cNvSpPr>
          <p:nvPr>
            <p:ph type="title"/>
          </p:nvPr>
        </p:nvSpPr>
        <p:spPr>
          <a:xfrm>
            <a:off x="720000" y="445025"/>
            <a:ext cx="7787896" cy="572700"/>
          </a:xfrm>
        </p:spPr>
        <p:txBody>
          <a:bodyPr/>
          <a:lstStyle/>
          <a:p>
            <a:r>
              <a:rPr lang="en-US" dirty="0"/>
              <a:t>Model Estimations – Different Heterogeneity</a:t>
            </a:r>
          </a:p>
        </p:txBody>
      </p:sp>
      <p:pic>
        <p:nvPicPr>
          <p:cNvPr id="5" name="Picture 4" descr="A table with numbers and text&#10;&#10;Description automatically generated">
            <a:extLst>
              <a:ext uri="{FF2B5EF4-FFF2-40B4-BE49-F238E27FC236}">
                <a16:creationId xmlns:a16="http://schemas.microsoft.com/office/drawing/2014/main" id="{F6FAC9DE-B6F2-9666-9160-39A6CFBFFFBD}"/>
              </a:ext>
            </a:extLst>
          </p:cNvPr>
          <p:cNvPicPr>
            <a:picLocks noChangeAspect="1"/>
          </p:cNvPicPr>
          <p:nvPr/>
        </p:nvPicPr>
        <p:blipFill>
          <a:blip r:embed="rId2"/>
          <a:stretch>
            <a:fillRect/>
          </a:stretch>
        </p:blipFill>
        <p:spPr>
          <a:xfrm>
            <a:off x="3427047" y="2077272"/>
            <a:ext cx="5376849" cy="988956"/>
          </a:xfrm>
          <a:prstGeom prst="rect">
            <a:avLst/>
          </a:prstGeom>
        </p:spPr>
      </p:pic>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A456C11C-8370-3557-C5FD-2ADEDD38AF2F}"/>
                  </a:ext>
                </a:extLst>
              </p:cNvPr>
              <p:cNvSpPr>
                <a:spLocks noGrp="1"/>
              </p:cNvSpPr>
              <p:nvPr>
                <p:ph type="body" idx="1"/>
              </p:nvPr>
            </p:nvSpPr>
            <p:spPr>
              <a:xfrm>
                <a:off x="584828" y="2087205"/>
                <a:ext cx="2476424" cy="2371578"/>
              </a:xfrm>
            </p:spPr>
            <p: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110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001</m:t>
                        </m:r>
                      </m:sub>
                    </m:sSub>
                    <m:r>
                      <a:rPr lang="en-US" sz="1800" b="0" i="0" smtClean="0">
                        <a:latin typeface="Cambria Math" panose="02040503050406030204" pitchFamily="18" charset="0"/>
                      </a:rPr>
                      <m:t>=3546</m:t>
                    </m:r>
                  </m:oMath>
                </a14:m>
                <a:endParaRPr lang="en-US" sz="1800" b="0" dirty="0"/>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101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010</m:t>
                        </m:r>
                      </m:sub>
                    </m:sSub>
                    <m:r>
                      <a:rPr lang="en-US" sz="1800" b="0" i="1" smtClean="0">
                        <a:latin typeface="Cambria Math" panose="02040503050406030204" pitchFamily="18" charset="0"/>
                      </a:rPr>
                      <m:t>=518</m:t>
                    </m:r>
                  </m:oMath>
                </a14:m>
                <a:endParaRPr lang="en-US" sz="1800" dirty="0"/>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011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𝑍</m:t>
                        </m:r>
                      </m:e>
                      <m:sub>
                        <m:r>
                          <a:rPr lang="en-US" sz="1800" i="1">
                            <a:latin typeface="Cambria Math" panose="02040503050406030204" pitchFamily="18" charset="0"/>
                          </a:rPr>
                          <m:t>100</m:t>
                        </m:r>
                      </m:sub>
                    </m:sSub>
                    <m:r>
                      <a:rPr lang="en-US" sz="1800" b="0" i="1" smtClean="0">
                        <a:latin typeface="Cambria Math" panose="02040503050406030204" pitchFamily="18" charset="0"/>
                      </a:rPr>
                      <m:t>=1984</m:t>
                    </m:r>
                  </m:oMath>
                </a14:m>
                <a:endParaRPr lang="en-US" sz="1800" dirty="0"/>
              </a:p>
            </p:txBody>
          </p:sp>
        </mc:Choice>
        <mc:Fallback xmlns="">
          <p:sp>
            <p:nvSpPr>
              <p:cNvPr id="7" name="Text Placeholder 2">
                <a:extLst>
                  <a:ext uri="{FF2B5EF4-FFF2-40B4-BE49-F238E27FC236}">
                    <a16:creationId xmlns:a16="http://schemas.microsoft.com/office/drawing/2014/main" id="{A456C11C-8370-3557-C5FD-2ADEDD38AF2F}"/>
                  </a:ext>
                </a:extLst>
              </p:cNvPr>
              <p:cNvSpPr>
                <a:spLocks noGrp="1" noRot="1" noChangeAspect="1" noMove="1" noResize="1" noEditPoints="1" noAdjustHandles="1" noChangeArrowheads="1" noChangeShapeType="1" noTextEdit="1"/>
              </p:cNvSpPr>
              <p:nvPr>
                <p:ph type="body" idx="1"/>
              </p:nvPr>
            </p:nvSpPr>
            <p:spPr>
              <a:xfrm>
                <a:off x="584828" y="2087205"/>
                <a:ext cx="2476424" cy="2371578"/>
              </a:xfrm>
              <a:blipFill>
                <a:blip r:embed="rId3"/>
                <a:stretch>
                  <a:fillRect/>
                </a:stretch>
              </a:blipFill>
            </p:spPr>
            <p:txBody>
              <a:bodyPr/>
              <a:lstStyle/>
              <a:p>
                <a:r>
                  <a:rPr lang="en-US">
                    <a:noFill/>
                  </a:rPr>
                  <a:t> </a:t>
                </a:r>
              </a:p>
            </p:txBody>
          </p:sp>
        </mc:Fallback>
      </mc:AlternateContent>
      <p:sp>
        <p:nvSpPr>
          <p:cNvPr id="8" name="Text Placeholder 2">
            <a:extLst>
              <a:ext uri="{FF2B5EF4-FFF2-40B4-BE49-F238E27FC236}">
                <a16:creationId xmlns:a16="http://schemas.microsoft.com/office/drawing/2014/main" id="{120DD8AB-3669-2C85-EDD5-3BA76C20D116}"/>
              </a:ext>
            </a:extLst>
          </p:cNvPr>
          <p:cNvSpPr txBox="1">
            <a:spLocks/>
          </p:cNvSpPr>
          <p:nvPr/>
        </p:nvSpPr>
        <p:spPr>
          <a:xfrm>
            <a:off x="584827" y="1401863"/>
            <a:ext cx="284221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77800" indent="0">
              <a:buNone/>
            </a:pPr>
            <a:r>
              <a:rPr lang="en-US" sz="2000" b="1" dirty="0"/>
              <a:t>Heterogeneity Check</a:t>
            </a:r>
          </a:p>
        </p:txBody>
      </p:sp>
    </p:spTree>
    <p:extLst>
      <p:ext uri="{BB962C8B-B14F-4D97-AF65-F5344CB8AC3E}">
        <p14:creationId xmlns:p14="http://schemas.microsoft.com/office/powerpoint/2010/main" val="20057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6" name="Google Shape;306;p35"/>
          <p:cNvCxnSpPr>
            <a:cxnSpLocks/>
            <a:stCxn id="307" idx="3"/>
          </p:cNvCxnSpPr>
          <p:nvPr/>
        </p:nvCxnSpPr>
        <p:spPr>
          <a:xfrm>
            <a:off x="1888649" y="2571750"/>
            <a:ext cx="5030465"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7" name="Google Shape;307;p35"/>
          <p:cNvSpPr txBox="1">
            <a:spLocks noGrp="1"/>
          </p:cNvSpPr>
          <p:nvPr>
            <p:ph type="title" idx="5"/>
          </p:nvPr>
        </p:nvSpPr>
        <p:spPr>
          <a:xfrm>
            <a:off x="1522949" y="238890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5" name="Google Shape;315;p35"/>
          <p:cNvSpPr txBox="1">
            <a:spLocks noGrp="1"/>
          </p:cNvSpPr>
          <p:nvPr>
            <p:ph type="title" idx="8"/>
          </p:nvPr>
        </p:nvSpPr>
        <p:spPr>
          <a:xfrm>
            <a:off x="4131649" y="238890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8" name="Google Shape;318;p35"/>
          <p:cNvSpPr txBox="1">
            <a:spLocks noGrp="1"/>
          </p:cNvSpPr>
          <p:nvPr>
            <p:ph type="title" idx="15"/>
          </p:nvPr>
        </p:nvSpPr>
        <p:spPr>
          <a:xfrm>
            <a:off x="6740349" y="238890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9" name="Google Shape;319;p35"/>
          <p:cNvSpPr txBox="1">
            <a:spLocks noGrp="1"/>
          </p:cNvSpPr>
          <p:nvPr>
            <p:ph type="subTitle" idx="16"/>
          </p:nvPr>
        </p:nvSpPr>
        <p:spPr>
          <a:xfrm>
            <a:off x="553049" y="2937450"/>
            <a:ext cx="23055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Datasets</a:t>
            </a:r>
            <a:endParaRPr dirty="0"/>
          </a:p>
        </p:txBody>
      </p:sp>
      <p:sp>
        <p:nvSpPr>
          <p:cNvPr id="322" name="Google Shape;322;p35"/>
          <p:cNvSpPr txBox="1">
            <a:spLocks noGrp="1"/>
          </p:cNvSpPr>
          <p:nvPr>
            <p:ph type="subTitle" idx="19"/>
          </p:nvPr>
        </p:nvSpPr>
        <p:spPr>
          <a:xfrm>
            <a:off x="3161749" y="3133469"/>
            <a:ext cx="23055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Merged Dataset and Z-Tables</a:t>
            </a:r>
            <a:endParaRPr dirty="0"/>
          </a:p>
        </p:txBody>
      </p:sp>
      <p:sp>
        <p:nvSpPr>
          <p:cNvPr id="324" name="Google Shape;324;p35"/>
          <p:cNvSpPr txBox="1">
            <a:spLocks noGrp="1"/>
          </p:cNvSpPr>
          <p:nvPr>
            <p:ph type="subTitle" idx="21"/>
          </p:nvPr>
        </p:nvSpPr>
        <p:spPr>
          <a:xfrm>
            <a:off x="5766364" y="2937450"/>
            <a:ext cx="23055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Capture-Recapture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3" name="Google Shape;793;p57"/>
          <p:cNvSpPr/>
          <p:nvPr/>
        </p:nvSpPr>
        <p:spPr>
          <a:xfrm>
            <a:off x="123777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 of Estimations</a:t>
            </a:r>
            <a:endParaRPr dirty="0"/>
          </a:p>
        </p:txBody>
      </p:sp>
      <p:sp>
        <p:nvSpPr>
          <p:cNvPr id="795" name="Google Shape;795;p57"/>
          <p:cNvSpPr txBox="1">
            <a:spLocks noGrp="1"/>
          </p:cNvSpPr>
          <p:nvPr>
            <p:ph type="subTitle" idx="1"/>
          </p:nvPr>
        </p:nvSpPr>
        <p:spPr>
          <a:xfrm>
            <a:off x="1762570" y="1824094"/>
            <a:ext cx="5385645" cy="911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109 observations missing from aggregated dataset</a:t>
            </a:r>
          </a:p>
          <a:p>
            <a:pPr marL="285750" lvl="0" indent="-285750" algn="l" rtl="0">
              <a:spcBef>
                <a:spcPts val="0"/>
              </a:spcBef>
              <a:spcAft>
                <a:spcPts val="0"/>
              </a:spcAft>
              <a:buFont typeface="Arial" panose="020B0604020202020204" pitchFamily="34" charset="0"/>
              <a:buChar char="•"/>
            </a:pPr>
            <a:r>
              <a:rPr lang="en-US" dirty="0"/>
              <a:t>55 observations missing from aggregated dataset</a:t>
            </a:r>
            <a:endParaRPr dirty="0"/>
          </a:p>
        </p:txBody>
      </p:sp>
      <p:sp>
        <p:nvSpPr>
          <p:cNvPr id="797" name="Google Shape;797;p57"/>
          <p:cNvSpPr txBox="1">
            <a:spLocks noGrp="1"/>
          </p:cNvSpPr>
          <p:nvPr>
            <p:ph type="subTitle" idx="3"/>
          </p:nvPr>
        </p:nvSpPr>
        <p:spPr>
          <a:xfrm>
            <a:off x="1762570" y="3336725"/>
            <a:ext cx="5385635" cy="911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1240 observations missing from aggregated dataset</a:t>
            </a:r>
          </a:p>
          <a:p>
            <a:pPr marL="285750" lvl="0" indent="-285750" algn="l" rtl="0">
              <a:spcBef>
                <a:spcPts val="0"/>
              </a:spcBef>
              <a:spcAft>
                <a:spcPts val="0"/>
              </a:spcAft>
              <a:buFont typeface="Arial" panose="020B0604020202020204" pitchFamily="34" charset="0"/>
              <a:buChar char="•"/>
            </a:pPr>
            <a:r>
              <a:rPr lang="en-US" dirty="0"/>
              <a:t>498 observations missing from aggregated dataset</a:t>
            </a:r>
          </a:p>
        </p:txBody>
      </p:sp>
      <mc:AlternateContent xmlns:mc="http://schemas.openxmlformats.org/markup-compatibility/2006" xmlns:a14="http://schemas.microsoft.com/office/drawing/2010/main">
        <mc:Choice Requires="a14">
          <p:sp>
            <p:nvSpPr>
              <p:cNvPr id="799" name="Google Shape;799;p57"/>
              <p:cNvSpPr txBox="1">
                <a:spLocks noGrp="1"/>
              </p:cNvSpPr>
              <p:nvPr>
                <p:ph type="subTitle" idx="5"/>
              </p:nvPr>
            </p:nvSpPr>
            <p:spPr>
              <a:xfrm>
                <a:off x="1762570" y="1524200"/>
                <a:ext cx="5234529"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Poisson2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𝒕𝒉</m:t>
                        </m:r>
                      </m:sub>
                    </m:sSub>
                  </m:oMath>
                </a14:m>
                <a:r>
                  <a:rPr lang="en-US" b="1" dirty="0"/>
                  <a:t> - Different heterogeneity </a:t>
                </a:r>
                <a:endParaRPr b="1" dirty="0"/>
              </a:p>
            </p:txBody>
          </p:sp>
        </mc:Choice>
        <mc:Fallback xmlns="">
          <p:sp>
            <p:nvSpPr>
              <p:cNvPr id="799" name="Google Shape;799;p57"/>
              <p:cNvSpPr txBox="1">
                <a:spLocks noGrp="1" noRot="1" noChangeAspect="1" noMove="1" noResize="1" noEditPoints="1" noAdjustHandles="1" noChangeArrowheads="1" noChangeShapeType="1" noTextEdit="1"/>
              </p:cNvSpPr>
              <p:nvPr>
                <p:ph type="subTitle" idx="5"/>
              </p:nvPr>
            </p:nvSpPr>
            <p:spPr>
              <a:xfrm>
                <a:off x="1762570" y="1524200"/>
                <a:ext cx="5234529" cy="354900"/>
              </a:xfrm>
              <a:prstGeom prst="rect">
                <a:avLst/>
              </a:prstGeom>
              <a:blipFill>
                <a:blip r:embed="rId3"/>
                <a:stretch>
                  <a:fillRect l="-966" t="-35714"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1" name="Google Shape;801;p57"/>
              <p:cNvSpPr txBox="1">
                <a:spLocks noGrp="1"/>
              </p:cNvSpPr>
              <p:nvPr>
                <p:ph type="subTitle" idx="7"/>
              </p:nvPr>
            </p:nvSpPr>
            <p:spPr>
              <a:xfrm>
                <a:off x="1762571" y="3091838"/>
                <a:ext cx="5885504"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Darroch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𝒕𝒉</m:t>
                        </m:r>
                      </m:sub>
                    </m:sSub>
                    <m:r>
                      <a:rPr lang="en-US" b="1" i="1" smtClean="0">
                        <a:latin typeface="Cambria Math" panose="02040503050406030204" pitchFamily="18" charset="0"/>
                      </a:rPr>
                      <m:t> </m:t>
                    </m:r>
                  </m:oMath>
                </a14:m>
                <a:r>
                  <a:rPr lang="en-US" b="1" dirty="0"/>
                  <a:t>- Different heterogeneity</a:t>
                </a:r>
                <a:endParaRPr b="1" dirty="0"/>
              </a:p>
            </p:txBody>
          </p:sp>
        </mc:Choice>
        <mc:Fallback xmlns="">
          <p:sp>
            <p:nvSpPr>
              <p:cNvPr id="801" name="Google Shape;801;p57"/>
              <p:cNvSpPr txBox="1">
                <a:spLocks noGrp="1" noRot="1" noChangeAspect="1" noMove="1" noResize="1" noEditPoints="1" noAdjustHandles="1" noChangeArrowheads="1" noChangeShapeType="1" noTextEdit="1"/>
              </p:cNvSpPr>
              <p:nvPr>
                <p:ph type="subTitle" idx="7"/>
              </p:nvPr>
            </p:nvSpPr>
            <p:spPr>
              <a:xfrm>
                <a:off x="1762571" y="3091838"/>
                <a:ext cx="5885504" cy="354900"/>
              </a:xfrm>
              <a:prstGeom prst="rect">
                <a:avLst/>
              </a:prstGeom>
              <a:blipFill>
                <a:blip r:embed="rId4"/>
                <a:stretch>
                  <a:fillRect l="-860" t="-34483" b="-10345"/>
                </a:stretch>
              </a:blipFill>
            </p:spPr>
            <p:txBody>
              <a:bodyPr/>
              <a:lstStyle/>
              <a:p>
                <a:r>
                  <a:rPr lang="en-US">
                    <a:noFill/>
                  </a:rPr>
                  <a:t> </a:t>
                </a:r>
              </a:p>
            </p:txBody>
          </p:sp>
        </mc:Fallback>
      </mc:AlternateContent>
      <p:cxnSp>
        <p:nvCxnSpPr>
          <p:cNvPr id="825" name="Google Shape;825;p57"/>
          <p:cNvCxnSpPr>
            <a:cxnSpLocks/>
            <a:stCxn id="793" idx="2"/>
          </p:cNvCxnSpPr>
          <p:nvPr/>
        </p:nvCxnSpPr>
        <p:spPr>
          <a:xfrm>
            <a:off x="149592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57"/>
          <p:cNvCxnSpPr>
            <a:cxnSpLocks/>
          </p:cNvCxnSpPr>
          <p:nvPr/>
        </p:nvCxnSpPr>
        <p:spPr>
          <a:xfrm>
            <a:off x="1495925" y="3408275"/>
            <a:ext cx="0" cy="1772400"/>
          </a:xfrm>
          <a:prstGeom prst="straightConnector1">
            <a:avLst/>
          </a:prstGeom>
          <a:noFill/>
          <a:ln w="19050" cap="flat" cmpd="sng">
            <a:solidFill>
              <a:schemeClr val="dk1"/>
            </a:solidFill>
            <a:prstDash val="solid"/>
            <a:round/>
            <a:headEnd type="none" w="med" len="med"/>
            <a:tailEnd type="none" w="med" len="med"/>
          </a:ln>
        </p:spPr>
      </p:cxnSp>
      <p:sp>
        <p:nvSpPr>
          <p:cNvPr id="5" name="Google Shape;307;p35">
            <a:extLst>
              <a:ext uri="{FF2B5EF4-FFF2-40B4-BE49-F238E27FC236}">
                <a16:creationId xmlns:a16="http://schemas.microsoft.com/office/drawing/2014/main" id="{DE54F704-5BC8-C8CC-D4CD-AB1A63A20A7F}"/>
              </a:ext>
            </a:extLst>
          </p:cNvPr>
          <p:cNvSpPr txBox="1">
            <a:spLocks/>
          </p:cNvSpPr>
          <p:nvPr/>
        </p:nvSpPr>
        <p:spPr>
          <a:xfrm>
            <a:off x="1271327" y="1403488"/>
            <a:ext cx="385088" cy="37315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1</a:t>
            </a:r>
          </a:p>
        </p:txBody>
      </p:sp>
      <p:sp>
        <p:nvSpPr>
          <p:cNvPr id="7" name="Google Shape;307;p35">
            <a:extLst>
              <a:ext uri="{FF2B5EF4-FFF2-40B4-BE49-F238E27FC236}">
                <a16:creationId xmlns:a16="http://schemas.microsoft.com/office/drawing/2014/main" id="{36E20CDE-3722-7E71-7EC4-125729599B7B}"/>
              </a:ext>
            </a:extLst>
          </p:cNvPr>
          <p:cNvSpPr txBox="1">
            <a:spLocks/>
          </p:cNvSpPr>
          <p:nvPr/>
        </p:nvSpPr>
        <p:spPr>
          <a:xfrm>
            <a:off x="1271327" y="2955888"/>
            <a:ext cx="385088" cy="380837"/>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2</a:t>
            </a:r>
          </a:p>
        </p:txBody>
      </p:sp>
    </p:spTree>
    <p:extLst>
      <p:ext uri="{BB962C8B-B14F-4D97-AF65-F5344CB8AC3E}">
        <p14:creationId xmlns:p14="http://schemas.microsoft.com/office/powerpoint/2010/main" val="3343301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3" name="Google Shape;793;p57"/>
          <p:cNvSpPr/>
          <p:nvPr/>
        </p:nvSpPr>
        <p:spPr>
          <a:xfrm>
            <a:off x="123777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795" name="Google Shape;795;p57"/>
          <p:cNvSpPr txBox="1">
            <a:spLocks noGrp="1"/>
          </p:cNvSpPr>
          <p:nvPr>
            <p:ph type="subTitle" idx="1"/>
          </p:nvPr>
        </p:nvSpPr>
        <p:spPr>
          <a:xfrm>
            <a:off x="1688469" y="2145446"/>
            <a:ext cx="5385645"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comprehensive dataset that is expected to miss no more than 1300 observations of fatal police shootings throughout 7 years in America</a:t>
            </a:r>
          </a:p>
        </p:txBody>
      </p:sp>
      <p:sp>
        <p:nvSpPr>
          <p:cNvPr id="797" name="Google Shape;797;p57"/>
          <p:cNvSpPr txBox="1">
            <a:spLocks noGrp="1"/>
          </p:cNvSpPr>
          <p:nvPr>
            <p:ph type="subTitle" idx="3"/>
          </p:nvPr>
        </p:nvSpPr>
        <p:spPr>
          <a:xfrm>
            <a:off x="1688479" y="3435990"/>
            <a:ext cx="5385635"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Significant improvement of 500 observations from Washington Post dataset. Cleaning observations in the dataset, additional labeling, thorough checking</a:t>
            </a:r>
          </a:p>
        </p:txBody>
      </p:sp>
      <p:sp>
        <p:nvSpPr>
          <p:cNvPr id="799" name="Google Shape;799;p57"/>
          <p:cNvSpPr txBox="1">
            <a:spLocks noGrp="1"/>
          </p:cNvSpPr>
          <p:nvPr>
            <p:ph type="subTitle" idx="5"/>
          </p:nvPr>
        </p:nvSpPr>
        <p:spPr>
          <a:xfrm>
            <a:off x="1762571" y="1822325"/>
            <a:ext cx="2687400" cy="354900"/>
          </a:xfrm>
          <a:prstGeom prst="rect">
            <a:avLst/>
          </a:prstGeom>
        </p:spPr>
        <p:txBody>
          <a:bodyPr spcFirstLastPara="1" wrap="square" lIns="91425" tIns="91425" rIns="91425" bIns="91425" anchor="b" anchorCtr="0">
            <a:noAutofit/>
          </a:bodyPr>
          <a:lstStyle/>
          <a:p>
            <a:pPr marL="0" lvl="0" indent="0"/>
            <a:r>
              <a:rPr lang="en-US" dirty="0"/>
              <a:t>Aggregated Dataset</a:t>
            </a:r>
          </a:p>
        </p:txBody>
      </p:sp>
      <p:sp>
        <p:nvSpPr>
          <p:cNvPr id="801" name="Google Shape;801;p57"/>
          <p:cNvSpPr txBox="1">
            <a:spLocks noGrp="1"/>
          </p:cNvSpPr>
          <p:nvPr>
            <p:ph type="subTitle" idx="7"/>
          </p:nvPr>
        </p:nvSpPr>
        <p:spPr>
          <a:xfrm>
            <a:off x="1762571" y="3091838"/>
            <a:ext cx="4860866" cy="354900"/>
          </a:xfrm>
          <a:prstGeom prst="rect">
            <a:avLst/>
          </a:prstGeom>
        </p:spPr>
        <p:txBody>
          <a:bodyPr spcFirstLastPara="1" wrap="square" lIns="91425" tIns="91425" rIns="91425" bIns="91425" anchor="b" anchorCtr="0">
            <a:noAutofit/>
          </a:bodyPr>
          <a:lstStyle/>
          <a:p>
            <a:pPr marL="0" indent="0"/>
            <a:r>
              <a:rPr lang="en-US" dirty="0"/>
              <a:t>Show Incompleteness of Other Datasets</a:t>
            </a:r>
          </a:p>
        </p:txBody>
      </p:sp>
      <p:cxnSp>
        <p:nvCxnSpPr>
          <p:cNvPr id="825" name="Google Shape;825;p57"/>
          <p:cNvCxnSpPr>
            <a:cxnSpLocks/>
          </p:cNvCxnSpPr>
          <p:nvPr/>
        </p:nvCxnSpPr>
        <p:spPr>
          <a:xfrm>
            <a:off x="0" y="1879100"/>
            <a:ext cx="1237775" cy="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57"/>
          <p:cNvCxnSpPr>
            <a:cxnSpLocks/>
          </p:cNvCxnSpPr>
          <p:nvPr/>
        </p:nvCxnSpPr>
        <p:spPr>
          <a:xfrm>
            <a:off x="0" y="3188473"/>
            <a:ext cx="1237775" cy="0"/>
          </a:xfrm>
          <a:prstGeom prst="straightConnector1">
            <a:avLst/>
          </a:prstGeom>
          <a:noFill/>
          <a:ln w="19050" cap="flat" cmpd="sng">
            <a:solidFill>
              <a:schemeClr val="dk1"/>
            </a:solidFill>
            <a:prstDash val="solid"/>
            <a:round/>
            <a:headEnd type="none" w="med" len="med"/>
            <a:tailEnd type="none" w="med" len="med"/>
          </a:ln>
        </p:spPr>
      </p:cxnSp>
      <p:sp>
        <p:nvSpPr>
          <p:cNvPr id="5" name="Google Shape;307;p35">
            <a:extLst>
              <a:ext uri="{FF2B5EF4-FFF2-40B4-BE49-F238E27FC236}">
                <a16:creationId xmlns:a16="http://schemas.microsoft.com/office/drawing/2014/main" id="{DE54F704-5BC8-C8CC-D4CD-AB1A63A20A7F}"/>
              </a:ext>
            </a:extLst>
          </p:cNvPr>
          <p:cNvSpPr txBox="1">
            <a:spLocks/>
          </p:cNvSpPr>
          <p:nvPr/>
        </p:nvSpPr>
        <p:spPr>
          <a:xfrm>
            <a:off x="1303381" y="1701650"/>
            <a:ext cx="385088" cy="37315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1</a:t>
            </a:r>
          </a:p>
        </p:txBody>
      </p:sp>
      <p:sp>
        <p:nvSpPr>
          <p:cNvPr id="7" name="Google Shape;307;p35">
            <a:extLst>
              <a:ext uri="{FF2B5EF4-FFF2-40B4-BE49-F238E27FC236}">
                <a16:creationId xmlns:a16="http://schemas.microsoft.com/office/drawing/2014/main" id="{36E20CDE-3722-7E71-7EC4-125729599B7B}"/>
              </a:ext>
            </a:extLst>
          </p:cNvPr>
          <p:cNvSpPr txBox="1">
            <a:spLocks/>
          </p:cNvSpPr>
          <p:nvPr/>
        </p:nvSpPr>
        <p:spPr>
          <a:xfrm>
            <a:off x="1303381" y="2998054"/>
            <a:ext cx="385088" cy="380837"/>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2</a:t>
            </a:r>
          </a:p>
        </p:txBody>
      </p:sp>
    </p:spTree>
    <p:extLst>
      <p:ext uri="{BB962C8B-B14F-4D97-AF65-F5344CB8AC3E}">
        <p14:creationId xmlns:p14="http://schemas.microsoft.com/office/powerpoint/2010/main" val="1648673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8BC9-F533-F69F-A366-129A43791446}"/>
              </a:ext>
            </a:extLst>
          </p:cNvPr>
          <p:cNvSpPr>
            <a:spLocks noGrp="1"/>
          </p:cNvSpPr>
          <p:nvPr>
            <p:ph type="title"/>
          </p:nvPr>
        </p:nvSpPr>
        <p:spPr>
          <a:xfrm>
            <a:off x="1216475" y="1621330"/>
            <a:ext cx="6220465" cy="1109420"/>
          </a:xfrm>
        </p:spPr>
        <p:txBody>
          <a:bodyPr/>
          <a:lstStyle/>
          <a:p>
            <a:r>
              <a:rPr lang="en-US" dirty="0"/>
              <a:t>Acknowledgements</a:t>
            </a:r>
          </a:p>
        </p:txBody>
      </p:sp>
      <p:sp>
        <p:nvSpPr>
          <p:cNvPr id="4" name="Subtitle 3">
            <a:extLst>
              <a:ext uri="{FF2B5EF4-FFF2-40B4-BE49-F238E27FC236}">
                <a16:creationId xmlns:a16="http://schemas.microsoft.com/office/drawing/2014/main" id="{6D8B965C-7DD4-CD7F-D73D-DF20062EAAD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912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8"/>
          <p:cNvSpPr txBox="1">
            <a:spLocks noGrp="1"/>
          </p:cNvSpPr>
          <p:nvPr>
            <p:ph type="title"/>
          </p:nvPr>
        </p:nvSpPr>
        <p:spPr>
          <a:xfrm>
            <a:off x="720000" y="4480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Bibliographical references</a:t>
            </a:r>
            <a:endParaRPr/>
          </a:p>
        </p:txBody>
      </p:sp>
      <p:sp>
        <p:nvSpPr>
          <p:cNvPr id="834" name="Google Shape;834;p58"/>
          <p:cNvSpPr txBox="1">
            <a:spLocks noGrp="1"/>
          </p:cNvSpPr>
          <p:nvPr>
            <p:ph type="subTitle" idx="1"/>
          </p:nvPr>
        </p:nvSpPr>
        <p:spPr>
          <a:xfrm>
            <a:off x="720000" y="1118700"/>
            <a:ext cx="7593825" cy="2906100"/>
          </a:xfrm>
          <a:prstGeom prst="rect">
            <a:avLst/>
          </a:prstGeom>
        </p:spPr>
        <p:txBody>
          <a:bodyPr spcFirstLastPara="1" wrap="square" lIns="91425" tIns="91425" rIns="91425" bIns="91425" anchor="t" anchorCtr="0">
            <a:noAutofit/>
          </a:bodyPr>
          <a:lstStyle/>
          <a:p>
            <a:r>
              <a:rPr lang="en-US" sz="800" b="0" i="0" u="none" strike="noStrike" dirty="0">
                <a:effectLst/>
                <a:latin typeface="Arial" panose="020B0604020202020204" pitchFamily="34" charset="0"/>
              </a:rPr>
              <a:t>The Lancet 398.10307 (Oct. 2021), pp. 1239–1255. </a:t>
            </a:r>
            <a:r>
              <a:rPr lang="en-US" sz="800" b="0" i="0" u="none" strike="noStrike" dirty="0" err="1">
                <a:effectLst/>
                <a:latin typeface="Arial" panose="020B0604020202020204" pitchFamily="34" charset="0"/>
              </a:rPr>
              <a:t>doi</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10 . 1016 / s0140-6736(21)01609-3</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Emmanuella Ngozi </a:t>
            </a:r>
            <a:r>
              <a:rPr lang="en-US" sz="800" b="0" i="0" u="none" strike="noStrike" dirty="0" err="1">
                <a:effectLst/>
                <a:latin typeface="Arial" panose="020B0604020202020204" pitchFamily="34" charset="0"/>
              </a:rPr>
              <a:t>Asabor</a:t>
            </a:r>
            <a:r>
              <a:rPr lang="en-US" sz="800" b="0" i="0" u="none" strike="noStrike" dirty="0">
                <a:effectLst/>
                <a:latin typeface="Arial" panose="020B0604020202020204" pitchFamily="34" charset="0"/>
              </a:rPr>
              <a:t> et al. “A mixed-methods assessment of off-duty police shootings in a media-curated database”. In: Health Services Research 58.S2 (June 2023), pp. 207–217. </a:t>
            </a:r>
            <a:r>
              <a:rPr lang="en-US" sz="800" b="0" i="0" u="none" strike="noStrike" dirty="0" err="1">
                <a:effectLst/>
                <a:latin typeface="Arial" panose="020B0604020202020204" pitchFamily="34" charset="0"/>
              </a:rPr>
              <a:t>doi</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10 . 1111 / 1475 - 6773 . 14170</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Sophie Baillargeon and Louis-Paul Rivest. “The </a:t>
            </a:r>
            <a:r>
              <a:rPr lang="en-US" sz="800" b="0" i="0" u="none" strike="noStrike" dirty="0" err="1">
                <a:effectLst/>
                <a:latin typeface="Arial" panose="020B0604020202020204" pitchFamily="34" charset="0"/>
              </a:rPr>
              <a:t>rcapture</a:t>
            </a:r>
            <a:r>
              <a:rPr lang="en-US" sz="800" b="0" i="0" u="none" strike="noStrike" dirty="0">
                <a:effectLst/>
                <a:latin typeface="Arial" panose="020B0604020202020204" pitchFamily="34" charset="0"/>
              </a:rPr>
              <a:t> package: Loglinear models for capture-recapture in r”. In: Journal of Statistical Software 19.5 (2007). </a:t>
            </a:r>
            <a:r>
              <a:rPr lang="en-US" sz="800" b="0" i="0" u="none" strike="noStrike" dirty="0" err="1">
                <a:effectLst/>
                <a:latin typeface="Arial" panose="020B0604020202020204" pitchFamily="34" charset="0"/>
              </a:rPr>
              <a:t>doi</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10.18637/jss.v019.i05</a:t>
            </a:r>
            <a:r>
              <a:rPr lang="en-US" sz="800" b="0" i="0" u="none" strike="noStrike" dirty="0">
                <a:effectLst/>
                <a:latin typeface="Arial" panose="020B0604020202020204" pitchFamily="34" charset="0"/>
              </a:rPr>
              <a:t>.</a:t>
            </a:r>
            <a:endParaRPr lang="en-US" sz="800" dirty="0">
              <a:latin typeface="Arial" panose="020B0604020202020204" pitchFamily="34" charset="0"/>
            </a:endParaRPr>
          </a:p>
          <a:p>
            <a:r>
              <a:rPr lang="en-US" sz="800" b="0" i="0" u="none" strike="noStrike" dirty="0">
                <a:effectLst/>
                <a:latin typeface="Arial" panose="020B0604020202020204" pitchFamily="34" charset="0"/>
              </a:rPr>
              <a:t>Anne Chao. “Estimating the population size for capture-recapture data with unequal catchability”. In: Biometrics 43.4 (Dec. 1987). </a:t>
            </a:r>
            <a:r>
              <a:rPr lang="en-US" sz="800" b="0" i="0" u="none" strike="noStrike" dirty="0" err="1">
                <a:effectLst/>
                <a:latin typeface="Arial" panose="020B0604020202020204" pitchFamily="34" charset="0"/>
              </a:rPr>
              <a:t>doi</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10.2307/2531532</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Benjamin P. Comer and Jason R. Ingram. “Comparing fatal </a:t>
            </a:r>
            <a:r>
              <a:rPr lang="en-US" sz="800" b="0" i="0" u="none" strike="noStrike" dirty="0" err="1">
                <a:effectLst/>
                <a:latin typeface="Arial" panose="020B0604020202020204" pitchFamily="34" charset="0"/>
              </a:rPr>
              <a:t>encounters,mapping</a:t>
            </a:r>
            <a:r>
              <a:rPr lang="en-US" sz="800" b="0" i="0" u="none" strike="noStrike" dirty="0">
                <a:effectLst/>
                <a:latin typeface="Arial" panose="020B0604020202020204" pitchFamily="34" charset="0"/>
              </a:rPr>
              <a:t> police violence, and </a:t>
            </a:r>
            <a:r>
              <a:rPr lang="en-US" sz="800" b="0" i="0" u="none" strike="noStrike" dirty="0" err="1">
                <a:effectLst/>
                <a:latin typeface="Arial" panose="020B0604020202020204" pitchFamily="34" charset="0"/>
              </a:rPr>
              <a:t>washington</a:t>
            </a:r>
            <a:r>
              <a:rPr lang="en-US" sz="800" b="0" i="0" u="none" strike="noStrike" dirty="0">
                <a:effectLst/>
                <a:latin typeface="Arial" panose="020B0604020202020204" pitchFamily="34" charset="0"/>
              </a:rPr>
              <a:t> post fatal police shooting data from 2015–2019: A research note”. In: Criminal Justice Review 48.2 (Jan. 2022), pp. 249–261. </a:t>
            </a:r>
            <a:r>
              <a:rPr lang="en-US" sz="800" b="0" i="0" u="none" strike="noStrike" dirty="0" err="1">
                <a:effectLst/>
                <a:latin typeface="Arial" panose="020B0604020202020204" pitchFamily="34" charset="0"/>
              </a:rPr>
              <a:t>doi</a:t>
            </a:r>
            <a:r>
              <a:rPr lang="en-US" sz="800" dirty="0">
                <a:latin typeface="Arial" panose="020B0604020202020204" pitchFamily="34" charset="0"/>
              </a:rPr>
              <a:t>:</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10.1177/07340168211071014</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John N. </a:t>
            </a:r>
            <a:r>
              <a:rPr lang="en-US" sz="800" b="0" i="0" u="none" strike="noStrike" dirty="0" err="1">
                <a:effectLst/>
                <a:latin typeface="Arial" panose="020B0604020202020204" pitchFamily="34" charset="0"/>
              </a:rPr>
              <a:t>Darroch</a:t>
            </a:r>
            <a:r>
              <a:rPr lang="en-US" sz="800" b="0" i="0" u="none" strike="noStrike" dirty="0">
                <a:effectLst/>
                <a:latin typeface="Arial" panose="020B0604020202020204" pitchFamily="34" charset="0"/>
              </a:rPr>
              <a:t> et al. “A three-sample multiple-recapture approach to census population estimation with heterogeneous catchability”. In: Journal of the American Statistical Association 88.423 (Sept. 1993), p. 1137.doi: </a:t>
            </a:r>
            <a:r>
              <a:rPr lang="en-US" sz="800" b="0" i="0" u="none" strike="noStrike" dirty="0">
                <a:effectLst/>
                <a:latin typeface="Courier New" panose="02070309020205020404" pitchFamily="49" charset="0"/>
              </a:rPr>
              <a:t>10.2307/2290811</a:t>
            </a:r>
          </a:p>
          <a:p>
            <a:r>
              <a:rPr lang="en-US" sz="800" b="0" i="0" u="none" strike="noStrike" dirty="0">
                <a:effectLst/>
                <a:latin typeface="Arial" panose="020B0604020202020204" pitchFamily="34" charset="0"/>
              </a:rPr>
              <a:t>Fatal Encounters. </a:t>
            </a:r>
            <a:r>
              <a:rPr lang="en-US" sz="800" b="0" i="0" u="none" strike="noStrike" dirty="0" err="1">
                <a:effectLst/>
                <a:latin typeface="Arial" panose="020B0604020202020204" pitchFamily="34" charset="0"/>
              </a:rPr>
              <a:t>url</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hlinkClick r:id="rId3"/>
              </a:rPr>
              <a:t>https://fatalencounters.org/</a:t>
            </a:r>
            <a:r>
              <a:rPr lang="en-US" sz="800" b="0" i="0" u="none" strike="noStrike" dirty="0">
                <a:effectLst/>
                <a:latin typeface="Arial" panose="020B0604020202020204" pitchFamily="34" charset="0"/>
              </a:rPr>
              <a:t>.</a:t>
            </a:r>
            <a:endParaRPr lang="en-US" sz="800" dirty="0">
              <a:latin typeface="Courier New" panose="02070309020205020404" pitchFamily="49" charset="0"/>
            </a:endParaRPr>
          </a:p>
          <a:p>
            <a:r>
              <a:rPr lang="en-US" sz="800" b="0" i="0" u="none" strike="noStrike" dirty="0">
                <a:effectLst/>
                <a:latin typeface="Arial" panose="020B0604020202020204" pitchFamily="34" charset="0"/>
              </a:rPr>
              <a:t>David Hemenway et al. “Variation in rates of fatal police shootings across US states: The role of Firearm availability”. In: Journal of Urban Health 96.1 (Oct. 2018), pp. 63–73. </a:t>
            </a:r>
            <a:r>
              <a:rPr lang="en-US" sz="800" b="0" i="0" u="none" strike="noStrike" dirty="0" err="1">
                <a:effectLst/>
                <a:latin typeface="Arial" panose="020B0604020202020204" pitchFamily="34" charset="0"/>
              </a:rPr>
              <a:t>doi</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10.1007/s11524-018-0313-z</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How the Washington Post examines fatal police shootings - the ... </a:t>
            </a:r>
            <a:r>
              <a:rPr lang="en-US" sz="800" b="0" i="0" u="none" strike="noStrike" dirty="0" err="1">
                <a:effectLst/>
                <a:latin typeface="Arial" panose="020B0604020202020204" pitchFamily="34" charset="0"/>
              </a:rPr>
              <a:t>url</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https : / / www . </a:t>
            </a:r>
            <a:r>
              <a:rPr lang="en-US" sz="800" b="0" i="0" u="none" strike="noStrike" dirty="0" err="1">
                <a:effectLst/>
                <a:latin typeface="Courier New" panose="02070309020205020404" pitchFamily="49" charset="0"/>
              </a:rPr>
              <a:t>washingtonpost</a:t>
            </a:r>
            <a:r>
              <a:rPr lang="en-US" sz="800" b="0" i="0" u="none" strike="noStrike" dirty="0">
                <a:effectLst/>
                <a:latin typeface="Courier New" panose="02070309020205020404" pitchFamily="49" charset="0"/>
              </a:rPr>
              <a:t> . com / investigations / 2022 / 12 / 05 /</a:t>
            </a:r>
            <a:r>
              <a:rPr lang="en-US" sz="800" b="0" i="0" u="none" strike="noStrike" dirty="0" err="1">
                <a:effectLst/>
                <a:latin typeface="Courier New" panose="02070309020205020404" pitchFamily="49" charset="0"/>
              </a:rPr>
              <a:t>washington</a:t>
            </a:r>
            <a:r>
              <a:rPr lang="en-US" sz="800" b="0" i="0" u="none" strike="noStrike" dirty="0">
                <a:effectLst/>
                <a:latin typeface="Courier New" panose="02070309020205020404" pitchFamily="49" charset="0"/>
              </a:rPr>
              <a:t>-post-fatal-police-shootings methodology/</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Mapping Police Violence. </a:t>
            </a:r>
            <a:r>
              <a:rPr lang="en-US" sz="800" b="0" i="0" u="none" strike="noStrike" dirty="0" err="1">
                <a:effectLst/>
                <a:latin typeface="Arial" panose="020B0604020202020204" pitchFamily="34" charset="0"/>
              </a:rPr>
              <a:t>url</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hlinkClick r:id="rId4"/>
              </a:rPr>
              <a:t>https://mappingpoliceviolence.us/</a:t>
            </a:r>
            <a:r>
              <a:rPr lang="en-US" sz="800" b="0" i="0" u="none" strike="noStrike" dirty="0">
                <a:effectLst/>
                <a:latin typeface="Arial" panose="020B0604020202020204" pitchFamily="34" charset="0"/>
              </a:rPr>
              <a:t>.</a:t>
            </a:r>
            <a:endParaRPr lang="en-US" sz="800" dirty="0">
              <a:latin typeface="Arial" panose="020B0604020202020204" pitchFamily="34" charset="0"/>
            </a:endParaRPr>
          </a:p>
          <a:p>
            <a:r>
              <a:rPr lang="en-US" sz="800" b="0" i="0" u="none" strike="noStrike" dirty="0">
                <a:effectLst/>
                <a:latin typeface="Arial" panose="020B0604020202020204" pitchFamily="34" charset="0"/>
              </a:rPr>
              <a:t>Louis-Paul Rivest and Sophie Baillargeon. “Applications and extensions of Chao’s moment estimator for the size of a closed population”. In: Biometrics 63.4 (Apr. 2007), pp. 999–1006. </a:t>
            </a:r>
            <a:r>
              <a:rPr lang="en-US" sz="800" b="0" i="0" u="none" strike="noStrike" dirty="0" err="1">
                <a:effectLst/>
                <a:latin typeface="Arial" panose="020B0604020202020204" pitchFamily="34" charset="0"/>
              </a:rPr>
              <a:t>doi</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10.1111/j.1541- 0420.2007.00779.x</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John A. </a:t>
            </a:r>
            <a:r>
              <a:rPr lang="en-US" sz="800" b="0" i="0" u="none" strike="noStrike" dirty="0" err="1">
                <a:effectLst/>
                <a:latin typeface="Arial" panose="020B0604020202020204" pitchFamily="34" charset="0"/>
              </a:rPr>
              <a:t>Shjarback</a:t>
            </a:r>
            <a:r>
              <a:rPr lang="en-US" sz="800" b="0" i="0" u="none" strike="noStrike" dirty="0">
                <a:effectLst/>
                <a:latin typeface="Arial" panose="020B0604020202020204" pitchFamily="34" charset="0"/>
              </a:rPr>
              <a:t> and Justin Nix. “Considering violence against police by citizen race/ethnicity to contextualize representation in officer-involved shootings”. In: Journal of Criminal Justice 66 (Jan. 2020), p. 101653. </a:t>
            </a:r>
            <a:r>
              <a:rPr lang="en-US" sz="800" b="0" i="0" u="none" strike="noStrike" dirty="0" err="1">
                <a:effectLst/>
                <a:latin typeface="Arial" panose="020B0604020202020204" pitchFamily="34" charset="0"/>
              </a:rPr>
              <a:t>doi</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10.1016/j.jcrimjus.2019.101653</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The Guardian. Jan. 2023. </a:t>
            </a:r>
            <a:r>
              <a:rPr lang="en-US" sz="800" b="0" i="0" u="none" strike="noStrike" dirty="0" err="1">
                <a:effectLst/>
                <a:latin typeface="Arial" panose="020B0604020202020204" pitchFamily="34" charset="0"/>
              </a:rPr>
              <a:t>url</a:t>
            </a:r>
            <a:r>
              <a:rPr lang="en-US" sz="800" b="0" i="0" u="none" strike="noStrike" dirty="0">
                <a:effectLst/>
                <a:latin typeface="Arial" panose="020B0604020202020204" pitchFamily="34" charset="0"/>
              </a:rPr>
              <a:t>: </a:t>
            </a:r>
            <a:r>
              <a:rPr lang="en-US" sz="800" b="0" i="0" u="none" strike="noStrike" dirty="0">
                <a:effectLst/>
                <a:latin typeface="Courier New" panose="02070309020205020404" pitchFamily="49" charset="0"/>
              </a:rPr>
              <a:t>https : / / www . </a:t>
            </a:r>
            <a:r>
              <a:rPr lang="en-US" sz="800" b="0" i="0" u="none" strike="noStrike" dirty="0" err="1">
                <a:effectLst/>
                <a:latin typeface="Courier New" panose="02070309020205020404" pitchFamily="49" charset="0"/>
              </a:rPr>
              <a:t>theguardian</a:t>
            </a:r>
            <a:r>
              <a:rPr lang="en-US" sz="800" b="0" i="0" u="none" strike="noStrike" dirty="0">
                <a:effectLst/>
                <a:latin typeface="Courier New" panose="02070309020205020404" pitchFamily="49" charset="0"/>
              </a:rPr>
              <a:t> . com / </a:t>
            </a:r>
            <a:r>
              <a:rPr lang="en-US" sz="800" b="0" i="0" u="none" strike="noStrike" dirty="0" err="1">
                <a:effectLst/>
                <a:latin typeface="Courier New" panose="02070309020205020404" pitchFamily="49" charset="0"/>
              </a:rPr>
              <a:t>usnews</a:t>
            </a:r>
            <a:r>
              <a:rPr lang="en-US" sz="800" b="0" i="0" u="none" strike="noStrike" dirty="0">
                <a:effectLst/>
                <a:latin typeface="Courier New" panose="02070309020205020404" pitchFamily="49" charset="0"/>
              </a:rPr>
              <a:t>/2023/</a:t>
            </a:r>
            <a:r>
              <a:rPr lang="en-US" sz="800" b="0" i="0" u="none" strike="noStrike" dirty="0" err="1">
                <a:effectLst/>
                <a:latin typeface="Courier New" panose="02070309020205020404" pitchFamily="49" charset="0"/>
              </a:rPr>
              <a:t>jan</a:t>
            </a:r>
            <a:r>
              <a:rPr lang="en-US" sz="800" b="0" i="0" u="none" strike="noStrike" dirty="0">
                <a:effectLst/>
                <a:latin typeface="Courier New" panose="02070309020205020404" pitchFamily="49" charset="0"/>
              </a:rPr>
              <a:t>/06/us-police-killings-record-number-2022</a:t>
            </a:r>
            <a:r>
              <a:rPr lang="en-US" sz="800" b="0" i="0" u="none" strike="noStrike" dirty="0">
                <a:effectLst/>
                <a:latin typeface="Arial" panose="020B0604020202020204" pitchFamily="34" charset="0"/>
              </a:rPr>
              <a:t>.</a:t>
            </a:r>
          </a:p>
          <a:p>
            <a:r>
              <a:rPr lang="en-US" sz="800" b="0" i="0" u="none" strike="noStrike" dirty="0">
                <a:effectLst/>
                <a:latin typeface="Arial" panose="020B0604020202020204" pitchFamily="34" charset="0"/>
              </a:rPr>
              <a:t>Bo Zhang and Dylan S. Small. “Number of healthcare workers who have died of covid-19”. In: Epidemiology 31.6 (June 2020), pp. 891–921. doi:</a:t>
            </a:r>
            <a:r>
              <a:rPr lang="en-US" sz="800" b="0" i="0" u="none" strike="noStrike" dirty="0">
                <a:effectLst/>
                <a:latin typeface="Courier New" panose="02070309020205020404" pitchFamily="49" charset="0"/>
              </a:rPr>
              <a:t>10.1097/ede.0000000000001229</a:t>
            </a:r>
            <a:br>
              <a:rPr lang="en-US" sz="800" dirty="0"/>
            </a:br>
            <a:br>
              <a:rPr lang="en-US" sz="800" dirty="0"/>
            </a:br>
            <a:endParaRPr lang="en-US" sz="800" dirty="0">
              <a:effectLst/>
              <a:highlight>
                <a:srgbClr val="FFFFFF"/>
              </a:highlight>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0"/>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00572" y="2154804"/>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Datasets</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 name="Google Shape;1084;p61">
            <a:extLst>
              <a:ext uri="{FF2B5EF4-FFF2-40B4-BE49-F238E27FC236}">
                <a16:creationId xmlns:a16="http://schemas.microsoft.com/office/drawing/2014/main" id="{1DE80679-C278-29AC-0A5C-EF6B33C6AF9A}"/>
              </a:ext>
            </a:extLst>
          </p:cNvPr>
          <p:cNvGrpSpPr/>
          <p:nvPr/>
        </p:nvGrpSpPr>
        <p:grpSpPr>
          <a:xfrm>
            <a:off x="1200572" y="1410430"/>
            <a:ext cx="807954" cy="782277"/>
            <a:chOff x="5493613" y="1976825"/>
            <a:chExt cx="343700" cy="343725"/>
          </a:xfrm>
        </p:grpSpPr>
        <p:sp>
          <p:nvSpPr>
            <p:cNvPr id="5" name="Google Shape;1085;p61">
              <a:extLst>
                <a:ext uri="{FF2B5EF4-FFF2-40B4-BE49-F238E27FC236}">
                  <a16:creationId xmlns:a16="http://schemas.microsoft.com/office/drawing/2014/main" id="{00E83920-6A4B-E46F-DAA9-7402EE454772}"/>
                </a:ext>
              </a:extLst>
            </p:cNvPr>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6;p61">
              <a:extLst>
                <a:ext uri="{FF2B5EF4-FFF2-40B4-BE49-F238E27FC236}">
                  <a16:creationId xmlns:a16="http://schemas.microsoft.com/office/drawing/2014/main" id="{0D3CD3C6-D356-C6B0-C989-3B39123D773C}"/>
                </a:ext>
              </a:extLst>
            </p:cNvPr>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7;p61">
              <a:extLst>
                <a:ext uri="{FF2B5EF4-FFF2-40B4-BE49-F238E27FC236}">
                  <a16:creationId xmlns:a16="http://schemas.microsoft.com/office/drawing/2014/main" id="{7FE437D2-B441-4896-9F7C-8F5A32DD6A23}"/>
                </a:ext>
              </a:extLst>
            </p:cNvPr>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8;p61">
              <a:extLst>
                <a:ext uri="{FF2B5EF4-FFF2-40B4-BE49-F238E27FC236}">
                  <a16:creationId xmlns:a16="http://schemas.microsoft.com/office/drawing/2014/main" id="{95CC50BA-0ABD-FDCF-C227-E40BB5867943}"/>
                </a:ext>
              </a:extLst>
            </p:cNvPr>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9;p61">
              <a:extLst>
                <a:ext uri="{FF2B5EF4-FFF2-40B4-BE49-F238E27FC236}">
                  <a16:creationId xmlns:a16="http://schemas.microsoft.com/office/drawing/2014/main" id="{81A8AF79-264D-6726-67EE-549480E34B11}"/>
                </a:ext>
              </a:extLst>
            </p:cNvPr>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0;p61">
              <a:extLst>
                <a:ext uri="{FF2B5EF4-FFF2-40B4-BE49-F238E27FC236}">
                  <a16:creationId xmlns:a16="http://schemas.microsoft.com/office/drawing/2014/main" id="{129E5ADC-D673-2317-9A84-7C96FCB902E6}"/>
                </a:ext>
              </a:extLst>
            </p:cNvPr>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1;p61">
              <a:extLst>
                <a:ext uri="{FF2B5EF4-FFF2-40B4-BE49-F238E27FC236}">
                  <a16:creationId xmlns:a16="http://schemas.microsoft.com/office/drawing/2014/main" id="{0989B5F5-FD7E-5293-00E6-3D8A3C6D48EA}"/>
                </a:ext>
              </a:extLst>
            </p:cNvPr>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2;p61">
              <a:extLst>
                <a:ext uri="{FF2B5EF4-FFF2-40B4-BE49-F238E27FC236}">
                  <a16:creationId xmlns:a16="http://schemas.microsoft.com/office/drawing/2014/main" id="{BF42726A-4AE0-9CDB-8423-2FD49C3642D9}"/>
                </a:ext>
              </a:extLst>
            </p:cNvPr>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C497-3F6A-D063-02A1-B45DF3B0686C}"/>
              </a:ext>
            </a:extLst>
          </p:cNvPr>
          <p:cNvSpPr>
            <a:spLocks noGrp="1"/>
          </p:cNvSpPr>
          <p:nvPr>
            <p:ph type="title"/>
          </p:nvPr>
        </p:nvSpPr>
        <p:spPr/>
        <p:txBody>
          <a:bodyPr/>
          <a:lstStyle/>
          <a:p>
            <a:r>
              <a:rPr lang="en-US" dirty="0"/>
              <a:t>Datasets</a:t>
            </a:r>
          </a:p>
        </p:txBody>
      </p:sp>
      <p:sp>
        <p:nvSpPr>
          <p:cNvPr id="3" name="Subtitle 2">
            <a:extLst>
              <a:ext uri="{FF2B5EF4-FFF2-40B4-BE49-F238E27FC236}">
                <a16:creationId xmlns:a16="http://schemas.microsoft.com/office/drawing/2014/main" id="{778EBA87-561A-B0CD-BC7F-CE8330C23872}"/>
              </a:ext>
            </a:extLst>
          </p:cNvPr>
          <p:cNvSpPr>
            <a:spLocks noGrp="1"/>
          </p:cNvSpPr>
          <p:nvPr>
            <p:ph type="subTitle" idx="1"/>
          </p:nvPr>
        </p:nvSpPr>
        <p:spPr/>
        <p:txBody>
          <a:bodyPr/>
          <a:lstStyle/>
          <a:p>
            <a:r>
              <a:rPr lang="en-US" dirty="0"/>
              <a:t>National Vital Statistics System</a:t>
            </a:r>
            <a:r>
              <a:rPr lang="ko-KR" altLang="en-US" dirty="0"/>
              <a:t> </a:t>
            </a:r>
            <a:r>
              <a:rPr lang="en-US" altLang="ko-KR" dirty="0"/>
              <a:t>(NVSS)</a:t>
            </a:r>
            <a:endParaRPr lang="en-US" dirty="0"/>
          </a:p>
        </p:txBody>
      </p:sp>
      <p:sp>
        <p:nvSpPr>
          <p:cNvPr id="4" name="Subtitle 3">
            <a:extLst>
              <a:ext uri="{FF2B5EF4-FFF2-40B4-BE49-F238E27FC236}">
                <a16:creationId xmlns:a16="http://schemas.microsoft.com/office/drawing/2014/main" id="{EA397E98-CA1B-1378-2B6B-07DBD0C80BAB}"/>
              </a:ext>
            </a:extLst>
          </p:cNvPr>
          <p:cNvSpPr>
            <a:spLocks noGrp="1"/>
          </p:cNvSpPr>
          <p:nvPr>
            <p:ph type="subTitle" idx="2"/>
          </p:nvPr>
        </p:nvSpPr>
        <p:spPr/>
        <p:txBody>
          <a:bodyPr/>
          <a:lstStyle/>
          <a:p>
            <a:r>
              <a:rPr lang="en-US" dirty="0"/>
              <a:t>Studies showed that NVSS is missing many observations</a:t>
            </a:r>
          </a:p>
        </p:txBody>
      </p:sp>
      <p:sp>
        <p:nvSpPr>
          <p:cNvPr id="5" name="Subtitle 4">
            <a:extLst>
              <a:ext uri="{FF2B5EF4-FFF2-40B4-BE49-F238E27FC236}">
                <a16:creationId xmlns:a16="http://schemas.microsoft.com/office/drawing/2014/main" id="{81863D5F-836F-7E4E-9F3A-1E4E812901BB}"/>
              </a:ext>
            </a:extLst>
          </p:cNvPr>
          <p:cNvSpPr>
            <a:spLocks noGrp="1"/>
          </p:cNvSpPr>
          <p:nvPr>
            <p:ph type="subTitle" idx="3"/>
          </p:nvPr>
        </p:nvSpPr>
        <p:spPr>
          <a:xfrm>
            <a:off x="3251556" y="3881500"/>
            <a:ext cx="5172443" cy="507620"/>
          </a:xfrm>
        </p:spPr>
        <p:txBody>
          <a:bodyPr/>
          <a:lstStyle/>
          <a:p>
            <a:r>
              <a:rPr lang="en-US" dirty="0"/>
              <a:t>Fatal Encounters, Mapping Police Violence, Washington Post</a:t>
            </a:r>
          </a:p>
        </p:txBody>
      </p:sp>
      <p:sp>
        <p:nvSpPr>
          <p:cNvPr id="6" name="Subtitle 5">
            <a:extLst>
              <a:ext uri="{FF2B5EF4-FFF2-40B4-BE49-F238E27FC236}">
                <a16:creationId xmlns:a16="http://schemas.microsoft.com/office/drawing/2014/main" id="{3D8AEFAF-9AC4-F693-19BF-8C9EE0832809}"/>
              </a:ext>
            </a:extLst>
          </p:cNvPr>
          <p:cNvSpPr>
            <a:spLocks noGrp="1"/>
          </p:cNvSpPr>
          <p:nvPr>
            <p:ph type="subTitle" idx="4"/>
          </p:nvPr>
        </p:nvSpPr>
        <p:spPr/>
        <p:txBody>
          <a:bodyPr/>
          <a:lstStyle/>
          <a:p>
            <a:r>
              <a:rPr lang="en-US" dirty="0"/>
              <a:t>Government Collected Datasets</a:t>
            </a:r>
          </a:p>
        </p:txBody>
      </p:sp>
      <p:sp>
        <p:nvSpPr>
          <p:cNvPr id="7" name="Subtitle 6">
            <a:extLst>
              <a:ext uri="{FF2B5EF4-FFF2-40B4-BE49-F238E27FC236}">
                <a16:creationId xmlns:a16="http://schemas.microsoft.com/office/drawing/2014/main" id="{049BDDF1-54F5-F5CF-CCB6-C9FC80A9EA98}"/>
              </a:ext>
            </a:extLst>
          </p:cNvPr>
          <p:cNvSpPr>
            <a:spLocks noGrp="1"/>
          </p:cNvSpPr>
          <p:nvPr>
            <p:ph type="subTitle" idx="5"/>
          </p:nvPr>
        </p:nvSpPr>
        <p:spPr/>
        <p:txBody>
          <a:bodyPr/>
          <a:lstStyle/>
          <a:p>
            <a:r>
              <a:rPr lang="en-US" dirty="0"/>
              <a:t>Problem</a:t>
            </a:r>
          </a:p>
        </p:txBody>
      </p:sp>
      <p:sp>
        <p:nvSpPr>
          <p:cNvPr id="8" name="Subtitle 7">
            <a:extLst>
              <a:ext uri="{FF2B5EF4-FFF2-40B4-BE49-F238E27FC236}">
                <a16:creationId xmlns:a16="http://schemas.microsoft.com/office/drawing/2014/main" id="{88562064-5D3F-E56E-5992-613440A3F9A9}"/>
              </a:ext>
            </a:extLst>
          </p:cNvPr>
          <p:cNvSpPr>
            <a:spLocks noGrp="1"/>
          </p:cNvSpPr>
          <p:nvPr>
            <p:ph type="subTitle" idx="6"/>
          </p:nvPr>
        </p:nvSpPr>
        <p:spPr/>
        <p:txBody>
          <a:bodyPr/>
          <a:lstStyle/>
          <a:p>
            <a:r>
              <a:rPr lang="en-US" dirty="0"/>
              <a:t>Media Sourced Datasets</a:t>
            </a:r>
          </a:p>
        </p:txBody>
      </p:sp>
      <p:cxnSp>
        <p:nvCxnSpPr>
          <p:cNvPr id="9" name="Google Shape;498;p45">
            <a:extLst>
              <a:ext uri="{FF2B5EF4-FFF2-40B4-BE49-F238E27FC236}">
                <a16:creationId xmlns:a16="http://schemas.microsoft.com/office/drawing/2014/main" id="{086B93D3-894B-9264-A46E-871BA7979BA3}"/>
              </a:ext>
            </a:extLst>
          </p:cNvPr>
          <p:cNvCxnSpPr>
            <a:cxnSpLocks/>
          </p:cNvCxnSpPr>
          <p:nvPr/>
        </p:nvCxnSpPr>
        <p:spPr>
          <a:xfrm>
            <a:off x="1632825" y="1681125"/>
            <a:ext cx="0" cy="3486300"/>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499;p45">
            <a:extLst>
              <a:ext uri="{FF2B5EF4-FFF2-40B4-BE49-F238E27FC236}">
                <a16:creationId xmlns:a16="http://schemas.microsoft.com/office/drawing/2014/main" id="{5060309D-4E31-690B-562D-DFDE62BF43DB}"/>
              </a:ext>
            </a:extLst>
          </p:cNvPr>
          <p:cNvCxnSpPr>
            <a:cxnSpLocks/>
          </p:cNvCxnSpPr>
          <p:nvPr/>
        </p:nvCxnSpPr>
        <p:spPr>
          <a:xfrm>
            <a:off x="2241364" y="2839775"/>
            <a:ext cx="1061" cy="2354100"/>
          </a:xfrm>
          <a:prstGeom prst="straightConnector1">
            <a:avLst/>
          </a:prstGeom>
          <a:noFill/>
          <a:ln w="19050" cap="flat" cmpd="sng">
            <a:solidFill>
              <a:schemeClr val="dk1"/>
            </a:solidFill>
            <a:prstDash val="solid"/>
            <a:round/>
            <a:headEnd type="none" w="med" len="med"/>
            <a:tailEnd type="none" w="med" len="med"/>
          </a:ln>
        </p:spPr>
      </p:cxnSp>
      <p:cxnSp>
        <p:nvCxnSpPr>
          <p:cNvPr id="11" name="Google Shape;500;p45">
            <a:extLst>
              <a:ext uri="{FF2B5EF4-FFF2-40B4-BE49-F238E27FC236}">
                <a16:creationId xmlns:a16="http://schemas.microsoft.com/office/drawing/2014/main" id="{9CA7D005-AF84-A40D-6216-AC5D4603B42B}"/>
              </a:ext>
            </a:extLst>
          </p:cNvPr>
          <p:cNvCxnSpPr>
            <a:cxnSpLocks/>
          </p:cNvCxnSpPr>
          <p:nvPr/>
        </p:nvCxnSpPr>
        <p:spPr>
          <a:xfrm>
            <a:off x="2852025" y="3998425"/>
            <a:ext cx="0" cy="1228513"/>
          </a:xfrm>
          <a:prstGeom prst="straightConnector1">
            <a:avLst/>
          </a:prstGeom>
          <a:noFill/>
          <a:ln w="19050" cap="flat" cmpd="sng">
            <a:solidFill>
              <a:schemeClr val="dk1"/>
            </a:solidFill>
            <a:prstDash val="solid"/>
            <a:round/>
            <a:headEnd type="none" w="med" len="med"/>
            <a:tailEnd type="none" w="med" len="med"/>
          </a:ln>
        </p:spPr>
      </p:cxnSp>
      <p:grpSp>
        <p:nvGrpSpPr>
          <p:cNvPr id="15" name="Google Shape;9205;p74">
            <a:extLst>
              <a:ext uri="{FF2B5EF4-FFF2-40B4-BE49-F238E27FC236}">
                <a16:creationId xmlns:a16="http://schemas.microsoft.com/office/drawing/2014/main" id="{06BE03F3-3BE6-9BD6-2F41-9445E23B46EE}"/>
              </a:ext>
            </a:extLst>
          </p:cNvPr>
          <p:cNvGrpSpPr/>
          <p:nvPr/>
        </p:nvGrpSpPr>
        <p:grpSpPr>
          <a:xfrm>
            <a:off x="1478708" y="1313258"/>
            <a:ext cx="308234" cy="308234"/>
            <a:chOff x="2081650" y="4993750"/>
            <a:chExt cx="483125" cy="483125"/>
          </a:xfrm>
          <a:solidFill>
            <a:schemeClr val="accent2"/>
          </a:solidFill>
        </p:grpSpPr>
        <p:sp>
          <p:nvSpPr>
            <p:cNvPr id="16" name="Google Shape;9206;p74">
              <a:extLst>
                <a:ext uri="{FF2B5EF4-FFF2-40B4-BE49-F238E27FC236}">
                  <a16:creationId xmlns:a16="http://schemas.microsoft.com/office/drawing/2014/main" id="{AECA1F0C-5449-15C6-3BD9-54037A738AFC}"/>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7" name="Google Shape;9207;p74">
              <a:extLst>
                <a:ext uri="{FF2B5EF4-FFF2-40B4-BE49-F238E27FC236}">
                  <a16:creationId xmlns:a16="http://schemas.microsoft.com/office/drawing/2014/main" id="{CC54401B-1843-6CDC-56D9-E12833E92572}"/>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9" name="Google Shape;9187;p74">
            <a:extLst>
              <a:ext uri="{FF2B5EF4-FFF2-40B4-BE49-F238E27FC236}">
                <a16:creationId xmlns:a16="http://schemas.microsoft.com/office/drawing/2014/main" id="{08D95BC0-F899-A8A4-3894-27068B3AC0C0}"/>
              </a:ext>
            </a:extLst>
          </p:cNvPr>
          <p:cNvGrpSpPr/>
          <p:nvPr/>
        </p:nvGrpSpPr>
        <p:grpSpPr>
          <a:xfrm>
            <a:off x="2088308" y="2471908"/>
            <a:ext cx="308234" cy="308234"/>
            <a:chOff x="892750" y="4993750"/>
            <a:chExt cx="483125" cy="483125"/>
          </a:xfrm>
        </p:grpSpPr>
        <p:sp>
          <p:nvSpPr>
            <p:cNvPr id="20" name="Google Shape;9188;p74">
              <a:extLst>
                <a:ext uri="{FF2B5EF4-FFF2-40B4-BE49-F238E27FC236}">
                  <a16:creationId xmlns:a16="http://schemas.microsoft.com/office/drawing/2014/main" id="{0CB0D99C-0A60-DB3B-88DB-0CFB68141164}"/>
                </a:ext>
              </a:extLst>
            </p:cNvPr>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9189;p74">
              <a:extLst>
                <a:ext uri="{FF2B5EF4-FFF2-40B4-BE49-F238E27FC236}">
                  <a16:creationId xmlns:a16="http://schemas.microsoft.com/office/drawing/2014/main" id="{A6DAE014-E7E8-A4B0-1A2B-C952EB9A6434}"/>
                </a:ext>
              </a:extLst>
            </p:cNvPr>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9190;p74">
              <a:extLst>
                <a:ext uri="{FF2B5EF4-FFF2-40B4-BE49-F238E27FC236}">
                  <a16:creationId xmlns:a16="http://schemas.microsoft.com/office/drawing/2014/main" id="{1BFCA567-C49B-029F-C702-1D9717551FC5}"/>
                </a:ext>
              </a:extLst>
            </p:cNvPr>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9202;p74">
            <a:extLst>
              <a:ext uri="{FF2B5EF4-FFF2-40B4-BE49-F238E27FC236}">
                <a16:creationId xmlns:a16="http://schemas.microsoft.com/office/drawing/2014/main" id="{1EAB191F-D989-B310-5370-B90B5FE5253E}"/>
              </a:ext>
            </a:extLst>
          </p:cNvPr>
          <p:cNvGrpSpPr/>
          <p:nvPr/>
        </p:nvGrpSpPr>
        <p:grpSpPr>
          <a:xfrm>
            <a:off x="2696846" y="3631350"/>
            <a:ext cx="308234" cy="308234"/>
            <a:chOff x="1487200" y="4993750"/>
            <a:chExt cx="483125" cy="483125"/>
          </a:xfrm>
        </p:grpSpPr>
        <p:sp>
          <p:nvSpPr>
            <p:cNvPr id="25" name="Google Shape;9203;p74">
              <a:extLst>
                <a:ext uri="{FF2B5EF4-FFF2-40B4-BE49-F238E27FC236}">
                  <a16:creationId xmlns:a16="http://schemas.microsoft.com/office/drawing/2014/main" id="{1F60808D-5AD3-F449-B34A-D9CCE96CF692}"/>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204;p74">
              <a:extLst>
                <a:ext uri="{FF2B5EF4-FFF2-40B4-BE49-F238E27FC236}">
                  <a16:creationId xmlns:a16="http://schemas.microsoft.com/office/drawing/2014/main" id="{3B1C4CEF-8E93-C66A-89FC-0A4D846151A1}"/>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1711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3" name="Google Shape;793;p57"/>
          <p:cNvSpPr/>
          <p:nvPr/>
        </p:nvSpPr>
        <p:spPr>
          <a:xfrm>
            <a:off x="123777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Common Aspects</a:t>
            </a:r>
            <a:endParaRPr dirty="0"/>
          </a:p>
        </p:txBody>
      </p:sp>
      <p:sp>
        <p:nvSpPr>
          <p:cNvPr id="795" name="Google Shape;795;p57"/>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News reports, other fatal datasets</a:t>
            </a:r>
            <a:endParaRPr dirty="0"/>
          </a:p>
        </p:txBody>
      </p:sp>
      <p:sp>
        <p:nvSpPr>
          <p:cNvPr id="796" name="Google Shape;796;p57"/>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Longitude, latitude, city, state</a:t>
            </a:r>
            <a:endParaRPr dirty="0"/>
          </a:p>
        </p:txBody>
      </p:sp>
      <p:sp>
        <p:nvSpPr>
          <p:cNvPr id="797" name="Google Shape;797;p57"/>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Name, age, gender, race of the victim</a:t>
            </a:r>
          </a:p>
        </p:txBody>
      </p:sp>
      <p:sp>
        <p:nvSpPr>
          <p:cNvPr id="798" name="Google Shape;798;p57"/>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Armed status of victim, victim fleeing, mental illness of victim</a:t>
            </a:r>
            <a:endParaRPr dirty="0"/>
          </a:p>
        </p:txBody>
      </p:sp>
      <p:sp>
        <p:nvSpPr>
          <p:cNvPr id="799" name="Google Shape;799;p57"/>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Media Sourced</a:t>
            </a:r>
            <a:endParaRPr dirty="0"/>
          </a:p>
        </p:txBody>
      </p:sp>
      <p:sp>
        <p:nvSpPr>
          <p:cNvPr id="800" name="Google Shape;800;p57"/>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Location</a:t>
            </a:r>
            <a:endParaRPr dirty="0"/>
          </a:p>
        </p:txBody>
      </p:sp>
      <p:sp>
        <p:nvSpPr>
          <p:cNvPr id="801" name="Google Shape;801;p57"/>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Description Victim</a:t>
            </a:r>
            <a:endParaRPr dirty="0"/>
          </a:p>
        </p:txBody>
      </p:sp>
      <p:sp>
        <p:nvSpPr>
          <p:cNvPr id="802" name="Google Shape;802;p57"/>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Description Incident</a:t>
            </a:r>
            <a:endParaRPr dirty="0"/>
          </a:p>
        </p:txBody>
      </p:sp>
      <p:cxnSp>
        <p:nvCxnSpPr>
          <p:cNvPr id="825" name="Google Shape;825;p57"/>
          <p:cNvCxnSpPr>
            <a:cxnSpLocks/>
            <a:stCxn id="793" idx="2"/>
          </p:cNvCxnSpPr>
          <p:nvPr/>
        </p:nvCxnSpPr>
        <p:spPr>
          <a:xfrm>
            <a:off x="149592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57"/>
          <p:cNvCxnSpPr>
            <a:cxnSpLocks/>
          </p:cNvCxnSpPr>
          <p:nvPr/>
        </p:nvCxnSpPr>
        <p:spPr>
          <a:xfrm>
            <a:off x="1495925" y="3408275"/>
            <a:ext cx="0" cy="1772400"/>
          </a:xfrm>
          <a:prstGeom prst="straightConnector1">
            <a:avLst/>
          </a:prstGeom>
          <a:noFill/>
          <a:ln w="19050" cap="flat" cmpd="sng">
            <a:solidFill>
              <a:schemeClr val="dk1"/>
            </a:solidFill>
            <a:prstDash val="solid"/>
            <a:round/>
            <a:headEnd type="none" w="med" len="med"/>
            <a:tailEnd type="none" w="med" len="med"/>
          </a:ln>
        </p:spPr>
      </p:cxnSp>
      <p:cxnSp>
        <p:nvCxnSpPr>
          <p:cNvPr id="827" name="Google Shape;827;p57"/>
          <p:cNvCxnSpPr>
            <a:cxnSpLocks/>
          </p:cNvCxnSpPr>
          <p:nvPr/>
        </p:nvCxnSpPr>
        <p:spPr>
          <a:xfrm>
            <a:off x="487197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8" name="Google Shape;828;p57"/>
          <p:cNvCxnSpPr>
            <a:cxnSpLocks/>
          </p:cNvCxnSpPr>
          <p:nvPr/>
        </p:nvCxnSpPr>
        <p:spPr>
          <a:xfrm>
            <a:off x="4871975" y="3408275"/>
            <a:ext cx="0" cy="1785600"/>
          </a:xfrm>
          <a:prstGeom prst="straightConnector1">
            <a:avLst/>
          </a:prstGeom>
          <a:noFill/>
          <a:ln w="19050" cap="flat" cmpd="sng">
            <a:solidFill>
              <a:schemeClr val="dk1"/>
            </a:solidFill>
            <a:prstDash val="solid"/>
            <a:round/>
            <a:headEnd type="none" w="med" len="med"/>
            <a:tailEnd type="none" w="med" len="med"/>
          </a:ln>
        </p:spPr>
      </p:cxnSp>
      <p:sp>
        <p:nvSpPr>
          <p:cNvPr id="5" name="Google Shape;307;p35">
            <a:extLst>
              <a:ext uri="{FF2B5EF4-FFF2-40B4-BE49-F238E27FC236}">
                <a16:creationId xmlns:a16="http://schemas.microsoft.com/office/drawing/2014/main" id="{DE54F704-5BC8-C8CC-D4CD-AB1A63A20A7F}"/>
              </a:ext>
            </a:extLst>
          </p:cNvPr>
          <p:cNvSpPr txBox="1">
            <a:spLocks/>
          </p:cNvSpPr>
          <p:nvPr/>
        </p:nvSpPr>
        <p:spPr>
          <a:xfrm>
            <a:off x="1271327" y="1403488"/>
            <a:ext cx="385088" cy="37315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1</a:t>
            </a:r>
          </a:p>
        </p:txBody>
      </p:sp>
      <p:sp>
        <p:nvSpPr>
          <p:cNvPr id="7" name="Google Shape;307;p35">
            <a:extLst>
              <a:ext uri="{FF2B5EF4-FFF2-40B4-BE49-F238E27FC236}">
                <a16:creationId xmlns:a16="http://schemas.microsoft.com/office/drawing/2014/main" id="{36E20CDE-3722-7E71-7EC4-125729599B7B}"/>
              </a:ext>
            </a:extLst>
          </p:cNvPr>
          <p:cNvSpPr txBox="1">
            <a:spLocks/>
          </p:cNvSpPr>
          <p:nvPr/>
        </p:nvSpPr>
        <p:spPr>
          <a:xfrm>
            <a:off x="1271327" y="2955888"/>
            <a:ext cx="385088" cy="380837"/>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2</a:t>
            </a:r>
          </a:p>
        </p:txBody>
      </p:sp>
      <p:sp>
        <p:nvSpPr>
          <p:cNvPr id="10" name="Google Shape;307;p35">
            <a:extLst>
              <a:ext uri="{FF2B5EF4-FFF2-40B4-BE49-F238E27FC236}">
                <a16:creationId xmlns:a16="http://schemas.microsoft.com/office/drawing/2014/main" id="{F0D0E804-4C41-5729-C903-0CDDF9CA282C}"/>
              </a:ext>
            </a:extLst>
          </p:cNvPr>
          <p:cNvSpPr txBox="1">
            <a:spLocks/>
          </p:cNvSpPr>
          <p:nvPr/>
        </p:nvSpPr>
        <p:spPr>
          <a:xfrm>
            <a:off x="4660203" y="1395434"/>
            <a:ext cx="383741" cy="3549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3</a:t>
            </a:r>
          </a:p>
        </p:txBody>
      </p:sp>
      <p:sp>
        <p:nvSpPr>
          <p:cNvPr id="11" name="Google Shape;307;p35">
            <a:extLst>
              <a:ext uri="{FF2B5EF4-FFF2-40B4-BE49-F238E27FC236}">
                <a16:creationId xmlns:a16="http://schemas.microsoft.com/office/drawing/2014/main" id="{138DAC7C-CAD3-FBEA-D91B-34E334242606}"/>
              </a:ext>
            </a:extLst>
          </p:cNvPr>
          <p:cNvSpPr txBox="1">
            <a:spLocks/>
          </p:cNvSpPr>
          <p:nvPr/>
        </p:nvSpPr>
        <p:spPr>
          <a:xfrm>
            <a:off x="4694031" y="2986474"/>
            <a:ext cx="365700" cy="3657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4</a:t>
            </a:r>
          </a:p>
        </p:txBody>
      </p:sp>
    </p:spTree>
    <p:extLst>
      <p:ext uri="{BB962C8B-B14F-4D97-AF65-F5344CB8AC3E}">
        <p14:creationId xmlns:p14="http://schemas.microsoft.com/office/powerpoint/2010/main" val="4168147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3" name="Google Shape;793;p57"/>
          <p:cNvSpPr/>
          <p:nvPr/>
        </p:nvSpPr>
        <p:spPr>
          <a:xfrm>
            <a:off x="123777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Differences - Variables</a:t>
            </a:r>
            <a:endParaRPr dirty="0"/>
          </a:p>
        </p:txBody>
      </p:sp>
      <p:sp>
        <p:nvSpPr>
          <p:cNvPr id="795" name="Google Shape;795;p57"/>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 information about body cameras</a:t>
            </a:r>
            <a:endParaRPr dirty="0"/>
          </a:p>
        </p:txBody>
      </p:sp>
      <p:sp>
        <p:nvSpPr>
          <p:cNvPr id="797" name="Google Shape;797;p57"/>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Had many political variables. Political party of prosecutor, congressional representative of area, racial distribution of area etc.</a:t>
            </a:r>
          </a:p>
        </p:txBody>
      </p:sp>
      <p:sp>
        <p:nvSpPr>
          <p:cNvPr id="798" name="Google Shape;798;p57"/>
          <p:cNvSpPr txBox="1">
            <a:spLocks noGrp="1"/>
          </p:cNvSpPr>
          <p:nvPr>
            <p:ph type="subTitle" idx="4"/>
          </p:nvPr>
        </p:nvSpPr>
        <p:spPr>
          <a:xfrm>
            <a:off x="5125249" y="2929211"/>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Did not have links or descriptions about the observation, specific address</a:t>
            </a:r>
            <a:endParaRPr dirty="0"/>
          </a:p>
        </p:txBody>
      </p:sp>
      <p:sp>
        <p:nvSpPr>
          <p:cNvPr id="799" name="Google Shape;799;p57"/>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Fatal Encounters</a:t>
            </a:r>
            <a:endParaRPr dirty="0"/>
          </a:p>
        </p:txBody>
      </p:sp>
      <p:sp>
        <p:nvSpPr>
          <p:cNvPr id="800" name="Google Shape;800;p57"/>
          <p:cNvSpPr txBox="1">
            <a:spLocks noGrp="1"/>
          </p:cNvSpPr>
          <p:nvPr>
            <p:ph type="subTitle" idx="6"/>
          </p:nvPr>
        </p:nvSpPr>
        <p:spPr>
          <a:xfrm>
            <a:off x="5176429" y="2486375"/>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Washington Post</a:t>
            </a:r>
            <a:endParaRPr dirty="0"/>
          </a:p>
        </p:txBody>
      </p:sp>
      <p:sp>
        <p:nvSpPr>
          <p:cNvPr id="801" name="Google Shape;801;p57"/>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Mapping Police Violence</a:t>
            </a:r>
            <a:endParaRPr dirty="0"/>
          </a:p>
        </p:txBody>
      </p:sp>
      <p:cxnSp>
        <p:nvCxnSpPr>
          <p:cNvPr id="825" name="Google Shape;825;p57"/>
          <p:cNvCxnSpPr>
            <a:cxnSpLocks/>
            <a:stCxn id="793" idx="2"/>
          </p:cNvCxnSpPr>
          <p:nvPr/>
        </p:nvCxnSpPr>
        <p:spPr>
          <a:xfrm>
            <a:off x="149592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57"/>
          <p:cNvCxnSpPr>
            <a:cxnSpLocks/>
          </p:cNvCxnSpPr>
          <p:nvPr/>
        </p:nvCxnSpPr>
        <p:spPr>
          <a:xfrm>
            <a:off x="1495925" y="3408275"/>
            <a:ext cx="0" cy="1772400"/>
          </a:xfrm>
          <a:prstGeom prst="straightConnector1">
            <a:avLst/>
          </a:prstGeom>
          <a:noFill/>
          <a:ln w="19050" cap="flat" cmpd="sng">
            <a:solidFill>
              <a:schemeClr val="dk1"/>
            </a:solidFill>
            <a:prstDash val="solid"/>
            <a:round/>
            <a:headEnd type="none" w="med" len="med"/>
            <a:tailEnd type="none" w="med" len="med"/>
          </a:ln>
        </p:spPr>
      </p:cxnSp>
      <p:cxnSp>
        <p:nvCxnSpPr>
          <p:cNvPr id="828" name="Google Shape;828;p57"/>
          <p:cNvCxnSpPr>
            <a:cxnSpLocks/>
          </p:cNvCxnSpPr>
          <p:nvPr/>
        </p:nvCxnSpPr>
        <p:spPr>
          <a:xfrm>
            <a:off x="4858604" y="2841275"/>
            <a:ext cx="13371" cy="2352600"/>
          </a:xfrm>
          <a:prstGeom prst="straightConnector1">
            <a:avLst/>
          </a:prstGeom>
          <a:noFill/>
          <a:ln w="19050" cap="flat" cmpd="sng">
            <a:solidFill>
              <a:schemeClr val="dk1"/>
            </a:solidFill>
            <a:prstDash val="solid"/>
            <a:round/>
            <a:headEnd type="none" w="med" len="med"/>
            <a:tailEnd type="none" w="med" len="med"/>
          </a:ln>
        </p:spPr>
      </p:cxnSp>
      <p:sp>
        <p:nvSpPr>
          <p:cNvPr id="5" name="Google Shape;307;p35">
            <a:extLst>
              <a:ext uri="{FF2B5EF4-FFF2-40B4-BE49-F238E27FC236}">
                <a16:creationId xmlns:a16="http://schemas.microsoft.com/office/drawing/2014/main" id="{DE54F704-5BC8-C8CC-D4CD-AB1A63A20A7F}"/>
              </a:ext>
            </a:extLst>
          </p:cNvPr>
          <p:cNvSpPr txBox="1">
            <a:spLocks/>
          </p:cNvSpPr>
          <p:nvPr/>
        </p:nvSpPr>
        <p:spPr>
          <a:xfrm>
            <a:off x="1271327" y="1403488"/>
            <a:ext cx="385088" cy="37315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1</a:t>
            </a:r>
          </a:p>
        </p:txBody>
      </p:sp>
      <p:sp>
        <p:nvSpPr>
          <p:cNvPr id="7" name="Google Shape;307;p35">
            <a:extLst>
              <a:ext uri="{FF2B5EF4-FFF2-40B4-BE49-F238E27FC236}">
                <a16:creationId xmlns:a16="http://schemas.microsoft.com/office/drawing/2014/main" id="{36E20CDE-3722-7E71-7EC4-125729599B7B}"/>
              </a:ext>
            </a:extLst>
          </p:cNvPr>
          <p:cNvSpPr txBox="1">
            <a:spLocks/>
          </p:cNvSpPr>
          <p:nvPr/>
        </p:nvSpPr>
        <p:spPr>
          <a:xfrm>
            <a:off x="1271327" y="2955888"/>
            <a:ext cx="385088" cy="380837"/>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2</a:t>
            </a:r>
          </a:p>
        </p:txBody>
      </p:sp>
      <p:sp>
        <p:nvSpPr>
          <p:cNvPr id="10" name="Google Shape;307;p35">
            <a:extLst>
              <a:ext uri="{FF2B5EF4-FFF2-40B4-BE49-F238E27FC236}">
                <a16:creationId xmlns:a16="http://schemas.microsoft.com/office/drawing/2014/main" id="{F0D0E804-4C41-5729-C903-0CDDF9CA282C}"/>
              </a:ext>
            </a:extLst>
          </p:cNvPr>
          <p:cNvSpPr txBox="1">
            <a:spLocks/>
          </p:cNvSpPr>
          <p:nvPr/>
        </p:nvSpPr>
        <p:spPr>
          <a:xfrm>
            <a:off x="4666734" y="2394300"/>
            <a:ext cx="383741" cy="3549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3</a:t>
            </a:r>
          </a:p>
        </p:txBody>
      </p:sp>
    </p:spTree>
    <p:extLst>
      <p:ext uri="{BB962C8B-B14F-4D97-AF65-F5344CB8AC3E}">
        <p14:creationId xmlns:p14="http://schemas.microsoft.com/office/powerpoint/2010/main" val="343392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Difference in Definition of Police Violence</a:t>
            </a:r>
            <a:endParaRPr dirty="0"/>
          </a:p>
        </p:txBody>
      </p:sp>
      <p:sp>
        <p:nvSpPr>
          <p:cNvPr id="337" name="Google Shape;337;p37"/>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Broadest definition of police violence. Any death that happened in presence of on-duty or off-duty law enforcement officers</a:t>
            </a:r>
            <a:endParaRPr dirty="0"/>
          </a:p>
        </p:txBody>
      </p:sp>
      <p:sp>
        <p:nvSpPr>
          <p:cNvPr id="338" name="Google Shape;338;p37"/>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Any on-duty or off-duty law enforcement officer directly inflicting force to lead the victim to death</a:t>
            </a:r>
            <a:endParaRPr dirty="0"/>
          </a:p>
        </p:txBody>
      </p:sp>
      <p:sp>
        <p:nvSpPr>
          <p:cNvPr id="339" name="Google Shape;339;p37"/>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On-duty law enforcement officers fatally shooting the victim to death</a:t>
            </a:r>
            <a:endParaRPr dirty="0"/>
          </a:p>
        </p:txBody>
      </p:sp>
      <p:sp>
        <p:nvSpPr>
          <p:cNvPr id="340" name="Google Shape;340;p37"/>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Fatal Encounters </a:t>
            </a:r>
            <a:endParaRPr dirty="0"/>
          </a:p>
        </p:txBody>
      </p:sp>
      <p:sp>
        <p:nvSpPr>
          <p:cNvPr id="341" name="Google Shape;341;p37"/>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Mapping Police Violence </a:t>
            </a:r>
            <a:endParaRPr dirty="0"/>
          </a:p>
        </p:txBody>
      </p:sp>
      <p:sp>
        <p:nvSpPr>
          <p:cNvPr id="342" name="Google Shape;342;p37"/>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Washington Post</a:t>
            </a:r>
            <a:endParaRPr dirty="0"/>
          </a:p>
        </p:txBody>
      </p:sp>
      <p:sp>
        <p:nvSpPr>
          <p:cNvPr id="2" name="Google Shape;307;p35">
            <a:extLst>
              <a:ext uri="{FF2B5EF4-FFF2-40B4-BE49-F238E27FC236}">
                <a16:creationId xmlns:a16="http://schemas.microsoft.com/office/drawing/2014/main" id="{39A7D38C-C724-B25D-8802-8BB42346E3CA}"/>
              </a:ext>
            </a:extLst>
          </p:cNvPr>
          <p:cNvSpPr txBox="1">
            <a:spLocks/>
          </p:cNvSpPr>
          <p:nvPr/>
        </p:nvSpPr>
        <p:spPr>
          <a:xfrm>
            <a:off x="1165140" y="1323625"/>
            <a:ext cx="365700" cy="3657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1</a:t>
            </a:r>
          </a:p>
        </p:txBody>
      </p:sp>
      <p:sp>
        <p:nvSpPr>
          <p:cNvPr id="3" name="Google Shape;307;p35">
            <a:extLst>
              <a:ext uri="{FF2B5EF4-FFF2-40B4-BE49-F238E27FC236}">
                <a16:creationId xmlns:a16="http://schemas.microsoft.com/office/drawing/2014/main" id="{AB93D0F1-47CC-167B-057E-6160F91DB648}"/>
              </a:ext>
            </a:extLst>
          </p:cNvPr>
          <p:cNvSpPr txBox="1">
            <a:spLocks/>
          </p:cNvSpPr>
          <p:nvPr/>
        </p:nvSpPr>
        <p:spPr>
          <a:xfrm>
            <a:off x="1165140" y="2476400"/>
            <a:ext cx="365700" cy="3657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2</a:t>
            </a:r>
          </a:p>
        </p:txBody>
      </p:sp>
      <p:sp>
        <p:nvSpPr>
          <p:cNvPr id="4" name="Google Shape;307;p35">
            <a:extLst>
              <a:ext uri="{FF2B5EF4-FFF2-40B4-BE49-F238E27FC236}">
                <a16:creationId xmlns:a16="http://schemas.microsoft.com/office/drawing/2014/main" id="{E58E65BB-AB87-6DB6-6D74-FFB0C3DF5522}"/>
              </a:ext>
            </a:extLst>
          </p:cNvPr>
          <p:cNvSpPr txBox="1">
            <a:spLocks/>
          </p:cNvSpPr>
          <p:nvPr/>
        </p:nvSpPr>
        <p:spPr>
          <a:xfrm>
            <a:off x="1165140" y="3632555"/>
            <a:ext cx="365700" cy="3657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900" b="0" i="0" u="none" strike="noStrike" cap="none">
                <a:solidFill>
                  <a:schemeClr val="dk1"/>
                </a:solidFill>
                <a:latin typeface="Figtree Black"/>
                <a:ea typeface="Figtree Black"/>
                <a:cs typeface="Figtree Black"/>
                <a:sym typeface="Figtree Black"/>
              </a:defRPr>
            </a:lvl1pPr>
            <a:lvl2pPr marL="914400" marR="0" lvl="1"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l"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lgn="ctr"/>
            <a:r>
              <a:rPr lang="en" sz="1400" dirty="0">
                <a:solidFill>
                  <a:schemeClr val="bg1"/>
                </a:solidFill>
              </a:rPr>
              <a:t>3</a:t>
            </a:r>
          </a:p>
        </p:txBody>
      </p:sp>
    </p:spTree>
    <p:extLst>
      <p:ext uri="{BB962C8B-B14F-4D97-AF65-F5344CB8AC3E}">
        <p14:creationId xmlns:p14="http://schemas.microsoft.com/office/powerpoint/2010/main" val="125631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00571" y="2154804"/>
            <a:ext cx="5184325" cy="22581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Aggregated Dataset and Z-Tables</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 name="Google Shape;1084;p61">
            <a:extLst>
              <a:ext uri="{FF2B5EF4-FFF2-40B4-BE49-F238E27FC236}">
                <a16:creationId xmlns:a16="http://schemas.microsoft.com/office/drawing/2014/main" id="{1DE80679-C278-29AC-0A5C-EF6B33C6AF9A}"/>
              </a:ext>
            </a:extLst>
          </p:cNvPr>
          <p:cNvGrpSpPr/>
          <p:nvPr/>
        </p:nvGrpSpPr>
        <p:grpSpPr>
          <a:xfrm>
            <a:off x="1200572" y="1410430"/>
            <a:ext cx="807954" cy="782277"/>
            <a:chOff x="5493613" y="1976825"/>
            <a:chExt cx="343700" cy="343725"/>
          </a:xfrm>
        </p:grpSpPr>
        <p:sp>
          <p:nvSpPr>
            <p:cNvPr id="5" name="Google Shape;1085;p61">
              <a:extLst>
                <a:ext uri="{FF2B5EF4-FFF2-40B4-BE49-F238E27FC236}">
                  <a16:creationId xmlns:a16="http://schemas.microsoft.com/office/drawing/2014/main" id="{00E83920-6A4B-E46F-DAA9-7402EE454772}"/>
                </a:ext>
              </a:extLst>
            </p:cNvPr>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6;p61">
              <a:extLst>
                <a:ext uri="{FF2B5EF4-FFF2-40B4-BE49-F238E27FC236}">
                  <a16:creationId xmlns:a16="http://schemas.microsoft.com/office/drawing/2014/main" id="{0D3CD3C6-D356-C6B0-C989-3B39123D773C}"/>
                </a:ext>
              </a:extLst>
            </p:cNvPr>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7;p61">
              <a:extLst>
                <a:ext uri="{FF2B5EF4-FFF2-40B4-BE49-F238E27FC236}">
                  <a16:creationId xmlns:a16="http://schemas.microsoft.com/office/drawing/2014/main" id="{7FE437D2-B441-4896-9F7C-8F5A32DD6A23}"/>
                </a:ext>
              </a:extLst>
            </p:cNvPr>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8;p61">
              <a:extLst>
                <a:ext uri="{FF2B5EF4-FFF2-40B4-BE49-F238E27FC236}">
                  <a16:creationId xmlns:a16="http://schemas.microsoft.com/office/drawing/2014/main" id="{95CC50BA-0ABD-FDCF-C227-E40BB5867943}"/>
                </a:ext>
              </a:extLst>
            </p:cNvPr>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9;p61">
              <a:extLst>
                <a:ext uri="{FF2B5EF4-FFF2-40B4-BE49-F238E27FC236}">
                  <a16:creationId xmlns:a16="http://schemas.microsoft.com/office/drawing/2014/main" id="{81A8AF79-264D-6726-67EE-549480E34B11}"/>
                </a:ext>
              </a:extLst>
            </p:cNvPr>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0;p61">
              <a:extLst>
                <a:ext uri="{FF2B5EF4-FFF2-40B4-BE49-F238E27FC236}">
                  <a16:creationId xmlns:a16="http://schemas.microsoft.com/office/drawing/2014/main" id="{129E5ADC-D673-2317-9A84-7C96FCB902E6}"/>
                </a:ext>
              </a:extLst>
            </p:cNvPr>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1;p61">
              <a:extLst>
                <a:ext uri="{FF2B5EF4-FFF2-40B4-BE49-F238E27FC236}">
                  <a16:creationId xmlns:a16="http://schemas.microsoft.com/office/drawing/2014/main" id="{0989B5F5-FD7E-5293-00E6-3D8A3C6D48EA}"/>
                </a:ext>
              </a:extLst>
            </p:cNvPr>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2;p61">
              <a:extLst>
                <a:ext uri="{FF2B5EF4-FFF2-40B4-BE49-F238E27FC236}">
                  <a16:creationId xmlns:a16="http://schemas.microsoft.com/office/drawing/2014/main" id="{BF42726A-4AE0-9CDB-8423-2FD49C3642D9}"/>
                </a:ext>
              </a:extLst>
            </p:cNvPr>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761495"/>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2859</TotalTime>
  <Words>1829</Words>
  <Application>Microsoft Macintosh PowerPoint</Application>
  <PresentationFormat>On-screen Show (16:9)</PresentationFormat>
  <Paragraphs>213</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Hanken Grotesk</vt:lpstr>
      <vt:lpstr>Courier New</vt:lpstr>
      <vt:lpstr>Figtree Black</vt:lpstr>
      <vt:lpstr>Nunito Light</vt:lpstr>
      <vt:lpstr>Arial</vt:lpstr>
      <vt:lpstr>Lato</vt:lpstr>
      <vt:lpstr>Cambria Math</vt:lpstr>
      <vt:lpstr>Elegant Black &amp; White Thesis Defense by Slidesgo</vt:lpstr>
      <vt:lpstr>Estimating Population Parameters of Fatal Shootings in America</vt:lpstr>
      <vt:lpstr>Contributions</vt:lpstr>
      <vt:lpstr>Table of contents</vt:lpstr>
      <vt:lpstr>Datasets</vt:lpstr>
      <vt:lpstr>Datasets</vt:lpstr>
      <vt:lpstr>Common Aspects</vt:lpstr>
      <vt:lpstr>Differences - Variables</vt:lpstr>
      <vt:lpstr>Difference in Definition of Police Violence</vt:lpstr>
      <vt:lpstr>Aggregated Dataset and Z-Tables</vt:lpstr>
      <vt:lpstr>Aggregated Dataset</vt:lpstr>
      <vt:lpstr>Algorithm </vt:lpstr>
      <vt:lpstr>Description of Z-Table</vt:lpstr>
      <vt:lpstr>Matching Police Violence Definitions</vt:lpstr>
      <vt:lpstr>Characteristics of Z-Tables</vt:lpstr>
      <vt:lpstr>Characteristics of Z_100</vt:lpstr>
      <vt:lpstr>Characteristics of Z_001</vt:lpstr>
      <vt:lpstr>Z-Table Observations </vt:lpstr>
      <vt:lpstr>Capture-Recapture</vt:lpstr>
      <vt:lpstr>How to check comprehensiveness of the aggregated dataset?</vt:lpstr>
      <vt:lpstr>Rcapture Package</vt:lpstr>
      <vt:lpstr>Chao’s Lower Bound</vt:lpstr>
      <vt:lpstr>Darroch’s Method – Same Heterogeneity </vt:lpstr>
      <vt:lpstr>Darroch’s Method – Different Heterogeneity</vt:lpstr>
      <vt:lpstr>Poisson2 Method </vt:lpstr>
      <vt:lpstr>Model Estimations – Same Heterogeneity</vt:lpstr>
      <vt:lpstr>Model Estimations - Different Heterogeneity</vt:lpstr>
      <vt:lpstr>Controlling for Potential Measurement Errors</vt:lpstr>
      <vt:lpstr>Model Estimations – Same Heterogeneity</vt:lpstr>
      <vt:lpstr>Model Estimations – Different Heterogeneity</vt:lpstr>
      <vt:lpstr>Summary of Estimations</vt:lpstr>
      <vt:lpstr>Conclusions</vt:lpstr>
      <vt:lpstr>Acknowledgements</vt:lpstr>
      <vt:lpstr>Bibliographical 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Population Parameters of Fatal Shootings in America</dc:title>
  <cp:lastModifiedBy>Cho, Cholyeon</cp:lastModifiedBy>
  <cp:revision>5</cp:revision>
  <dcterms:modified xsi:type="dcterms:W3CDTF">2024-04-04T15:38:56Z</dcterms:modified>
</cp:coreProperties>
</file>