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4"/>
  </p:notesMasterIdLst>
  <p:handoutMasterIdLst>
    <p:handoutMasterId r:id="rId15"/>
  </p:handoutMasterIdLst>
  <p:sldIdLst>
    <p:sldId id="256" r:id="rId2"/>
    <p:sldId id="441" r:id="rId3"/>
    <p:sldId id="503" r:id="rId4"/>
    <p:sldId id="504" r:id="rId5"/>
    <p:sldId id="505" r:id="rId6"/>
    <p:sldId id="506" r:id="rId7"/>
    <p:sldId id="507" r:id="rId8"/>
    <p:sldId id="509" r:id="rId9"/>
    <p:sldId id="510" r:id="rId10"/>
    <p:sldId id="508" r:id="rId11"/>
    <p:sldId id="511" r:id="rId12"/>
    <p:sldId id="502" r:id="rId1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66CCFF"/>
    <a:srgbClr val="66FFFF"/>
    <a:srgbClr val="CCFFFF"/>
    <a:srgbClr val="CCECFF"/>
    <a:srgbClr val="E2B3FF"/>
    <a:srgbClr val="FF505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13" autoAdjust="0"/>
    <p:restoredTop sz="93825" autoAdjust="0"/>
  </p:normalViewPr>
  <p:slideViewPr>
    <p:cSldViewPr>
      <p:cViewPr varScale="1">
        <p:scale>
          <a:sx n="88" d="100"/>
          <a:sy n="88" d="100"/>
        </p:scale>
        <p:origin x="96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50AB1B-5E99-4D6F-B8DB-AE5BEDE4A3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C10D10-3A09-4140-9FEF-91FDC28CE1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366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F54F3-4670-487D-888F-3C3D7E0310B1}" type="slidenum">
              <a:rPr lang="en-US"/>
              <a:pPr/>
              <a:t>1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44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Tagname</a:t>
            </a:r>
            <a:r>
              <a:rPr lang="en-US" dirty="0" smtClean="0"/>
              <a:t> – a name by which</a:t>
            </a:r>
            <a:r>
              <a:rPr lang="en-US" baseline="0" dirty="0" smtClean="0"/>
              <a:t> the control will be referred to. It </a:t>
            </a:r>
            <a:r>
              <a:rPr lang="en-US" dirty="0" smtClean="0"/>
              <a:t>has to be unique within the namespace</a:t>
            </a:r>
          </a:p>
          <a:p>
            <a:r>
              <a:rPr lang="en-US" dirty="0" err="1" smtClean="0"/>
              <a:t>Tagprefix</a:t>
            </a:r>
            <a:r>
              <a:rPr lang="en-US" baseline="0" dirty="0" smtClean="0"/>
              <a:t> – the namespace the control will exist. You can have multiple controls with the same </a:t>
            </a:r>
            <a:r>
              <a:rPr lang="en-US" baseline="0" dirty="0" err="1" smtClean="0"/>
              <a:t>tagname</a:t>
            </a:r>
            <a:r>
              <a:rPr lang="en-US" baseline="0" dirty="0" smtClean="0"/>
              <a:t> as long as they have a different </a:t>
            </a:r>
            <a:r>
              <a:rPr lang="en-US" baseline="0" dirty="0" err="1" smtClean="0"/>
              <a:t>tagprefix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10D10-3A09-4140-9FEF-91FDC28CE19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59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90513" y="2546350"/>
            <a:ext cx="2300287" cy="474663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696200" cy="1143000"/>
          </a:xfrm>
        </p:spPr>
        <p:txBody>
          <a:bodyPr/>
          <a:lstStyle>
            <a:lvl1pPr algn="r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5555" name="Rectangle 19"/>
          <p:cNvSpPr>
            <a:spLocks noChangeArrowheads="1"/>
          </p:cNvSpPr>
          <p:nvPr userDrawn="1"/>
        </p:nvSpPr>
        <p:spPr bwMode="auto">
          <a:xfrm>
            <a:off x="0" y="0"/>
            <a:ext cx="457200" cy="6324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56" name="Rectangle 20"/>
          <p:cNvSpPr>
            <a:spLocks noChangeArrowheads="1"/>
          </p:cNvSpPr>
          <p:nvPr userDrawn="1"/>
        </p:nvSpPr>
        <p:spPr bwMode="auto">
          <a:xfrm>
            <a:off x="6477000" y="914400"/>
            <a:ext cx="26670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57" name="Rectangle 21"/>
          <p:cNvSpPr>
            <a:spLocks noChangeArrowheads="1"/>
          </p:cNvSpPr>
          <p:nvPr userDrawn="1"/>
        </p:nvSpPr>
        <p:spPr bwMode="auto">
          <a:xfrm>
            <a:off x="1066800" y="0"/>
            <a:ext cx="80772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58" name="Rectangle 22"/>
          <p:cNvSpPr>
            <a:spLocks noChangeArrowheads="1"/>
          </p:cNvSpPr>
          <p:nvPr userDrawn="1"/>
        </p:nvSpPr>
        <p:spPr bwMode="auto">
          <a:xfrm>
            <a:off x="4572000" y="457200"/>
            <a:ext cx="45720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59" name="Rectangle 23"/>
          <p:cNvSpPr>
            <a:spLocks noChangeArrowheads="1"/>
          </p:cNvSpPr>
          <p:nvPr userDrawn="1"/>
        </p:nvSpPr>
        <p:spPr bwMode="auto">
          <a:xfrm>
            <a:off x="5334000" y="685800"/>
            <a:ext cx="38100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Rectangle 24"/>
          <p:cNvSpPr>
            <a:spLocks noChangeArrowheads="1"/>
          </p:cNvSpPr>
          <p:nvPr userDrawn="1"/>
        </p:nvSpPr>
        <p:spPr bwMode="auto">
          <a:xfrm>
            <a:off x="2895600" y="228600"/>
            <a:ext cx="62484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33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0" y="2895600"/>
            <a:ext cx="4114800" cy="42227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152400" y="3200400"/>
            <a:ext cx="5638800" cy="474663"/>
            <a:chOff x="912" y="2640"/>
            <a:chExt cx="672" cy="432"/>
          </a:xfrm>
        </p:grpSpPr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1248" y="264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7" name="Rectangle 11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609600" y="2438400"/>
            <a:ext cx="36513" cy="36576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5313" y="228600"/>
            <a:ext cx="2009775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5878513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8021638" cy="677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95400"/>
            <a:ext cx="394335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0150" y="1295400"/>
            <a:ext cx="3944938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Clr>
                <a:schemeClr val="accent2"/>
              </a:buClr>
              <a:defRPr/>
            </a:lvl3pPr>
            <a:lvl4pPr>
              <a:buClr>
                <a:srgbClr val="00B050"/>
              </a:buClr>
              <a:defRPr/>
            </a:lvl4pPr>
            <a:lvl5pPr>
              <a:buClr>
                <a:schemeClr val="accent2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95400"/>
            <a:ext cx="39433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0150" y="1295400"/>
            <a:ext cx="394493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95400"/>
            <a:ext cx="80406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0" y="0"/>
            <a:ext cx="457200" cy="63246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8460970" y="914400"/>
            <a:ext cx="683029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6934200" y="0"/>
            <a:ext cx="22098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7536871" y="457200"/>
            <a:ext cx="1607128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Rectangle 24"/>
          <p:cNvSpPr>
            <a:spLocks noChangeArrowheads="1"/>
          </p:cNvSpPr>
          <p:nvPr/>
        </p:nvSpPr>
        <p:spPr bwMode="auto">
          <a:xfrm>
            <a:off x="8139545" y="685800"/>
            <a:ext cx="1004454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Rectangle 25"/>
          <p:cNvSpPr>
            <a:spLocks noChangeArrowheads="1"/>
          </p:cNvSpPr>
          <p:nvPr/>
        </p:nvSpPr>
        <p:spPr bwMode="auto">
          <a:xfrm>
            <a:off x="7335982" y="228600"/>
            <a:ext cx="1808018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99C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1098550"/>
            <a:ext cx="72390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57200" y="11430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228600" y="1905000"/>
            <a:ext cx="533400" cy="457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8021638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 flipH="1">
            <a:off x="685800" y="228600"/>
            <a:ext cx="26988" cy="6019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5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B050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162800" cy="1752600"/>
          </a:xfrm>
        </p:spPr>
        <p:txBody>
          <a:bodyPr/>
          <a:lstStyle/>
          <a:p>
            <a:r>
              <a:rPr lang="en-US" dirty="0" smtClean="0"/>
              <a:t>Custom Controls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Controls Dynamically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40688" cy="5105400"/>
          </a:xfrm>
        </p:spPr>
        <p:txBody>
          <a:bodyPr/>
          <a:lstStyle/>
          <a:p>
            <a:r>
              <a:rPr lang="en-US" sz="2400" dirty="0"/>
              <a:t>You can dynamically add controls to an ASPX page at runtime.</a:t>
            </a:r>
          </a:p>
          <a:p>
            <a:pPr>
              <a:buNone/>
            </a:pPr>
            <a:endParaRPr lang="en-US" sz="800" dirty="0"/>
          </a:p>
          <a:p>
            <a:r>
              <a:rPr lang="en-US" sz="2400" dirty="0"/>
              <a:t>You need to use the </a:t>
            </a:r>
            <a:r>
              <a:rPr lang="en-US" sz="2400" dirty="0" err="1" smtClean="0">
                <a:solidFill>
                  <a:srgbClr val="FF0000"/>
                </a:solidFill>
              </a:rPr>
              <a:t>LoadControl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method </a:t>
            </a:r>
            <a:r>
              <a:rPr lang="en-US" sz="2400" dirty="0"/>
              <a:t>to specify the source of the control and register it.</a:t>
            </a:r>
          </a:p>
          <a:p>
            <a:pPr lvl="1"/>
            <a:r>
              <a:rPr lang="en-US" sz="1800" dirty="0"/>
              <a:t>This method requires the path and filename for the ASCX file.</a:t>
            </a:r>
          </a:p>
          <a:p>
            <a:pPr>
              <a:buNone/>
            </a:pPr>
            <a:endParaRPr lang="en-US" sz="800" dirty="0"/>
          </a:p>
          <a:p>
            <a:r>
              <a:rPr lang="en-US" sz="2400" dirty="0"/>
              <a:t>Once the control is loaded, you need to add it to the F</a:t>
            </a:r>
            <a:r>
              <a:rPr lang="en-US" sz="2400" dirty="0" smtClean="0"/>
              <a:t>orm’s Controls collection.</a:t>
            </a:r>
            <a:endParaRPr lang="en-US" sz="2400" dirty="0"/>
          </a:p>
          <a:p>
            <a:pPr>
              <a:buNone/>
            </a:pPr>
            <a:endParaRPr lang="en-US" sz="800" dirty="0"/>
          </a:p>
          <a:p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1800" dirty="0" smtClean="0">
                <a:solidFill>
                  <a:srgbClr val="0000FF"/>
                </a:solidFill>
              </a:rPr>
              <a:t>Control </a:t>
            </a:r>
            <a:r>
              <a:rPr lang="en-US" sz="1800" dirty="0" err="1" smtClean="0">
                <a:solidFill>
                  <a:srgbClr val="0000FF"/>
                </a:solidFill>
              </a:rPr>
              <a:t>myCtrl</a:t>
            </a:r>
            <a:r>
              <a:rPr lang="en-US" sz="1800" dirty="0" smtClean="0">
                <a:solidFill>
                  <a:srgbClr val="0000FF"/>
                </a:solidFill>
              </a:rPr>
              <a:t> = </a:t>
            </a:r>
            <a:r>
              <a:rPr lang="en-US" sz="1800" dirty="0" err="1">
                <a:solidFill>
                  <a:srgbClr val="0000FF"/>
                </a:solidFill>
              </a:rPr>
              <a:t>LoadControl</a:t>
            </a:r>
            <a:r>
              <a:rPr lang="en-US" sz="1800" dirty="0">
                <a:solidFill>
                  <a:srgbClr val="0000FF"/>
                </a:solidFill>
              </a:rPr>
              <a:t>(“ProductDisplay.ascx”) </a:t>
            </a:r>
            <a:r>
              <a:rPr lang="en-US" sz="1800" dirty="0" smtClean="0">
                <a:solidFill>
                  <a:srgbClr val="0000FF"/>
                </a:solidFill>
              </a:rPr>
              <a:t>;</a:t>
            </a:r>
            <a:br>
              <a:rPr lang="en-US" sz="1800" dirty="0" smtClean="0">
                <a:solidFill>
                  <a:srgbClr val="0000FF"/>
                </a:solidFill>
              </a:rPr>
            </a:br>
            <a:r>
              <a:rPr lang="en-US" sz="1800" dirty="0" err="1" smtClean="0">
                <a:solidFill>
                  <a:srgbClr val="0000FF"/>
                </a:solidFill>
              </a:rPr>
              <a:t>Form.Controls.Add</a:t>
            </a:r>
            <a:r>
              <a:rPr lang="en-US" sz="1800" dirty="0" smtClean="0">
                <a:solidFill>
                  <a:srgbClr val="0000FF"/>
                </a:solidFill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</a:rPr>
              <a:t>myCtrl</a:t>
            </a:r>
            <a:r>
              <a:rPr lang="en-US" sz="1800" dirty="0" smtClean="0">
                <a:solidFill>
                  <a:srgbClr val="0000FF"/>
                </a:solidFill>
              </a:rPr>
              <a:t>);</a:t>
            </a:r>
            <a:endParaRPr lang="en-US" sz="1800" dirty="0">
              <a:solidFill>
                <a:srgbClr val="0000FF"/>
              </a:solidFill>
            </a:endParaRPr>
          </a:p>
          <a:p>
            <a:pPr>
              <a:buNone/>
            </a:pPr>
            <a:endParaRPr lang="en-US" sz="800" dirty="0"/>
          </a:p>
          <a:p>
            <a:pPr>
              <a:buNone/>
            </a:pPr>
            <a:endParaRPr lang="en-US" sz="600" dirty="0" smtClean="0"/>
          </a:p>
        </p:txBody>
      </p:sp>
    </p:spTree>
    <p:extLst>
      <p:ext uri="{BB962C8B-B14F-4D97-AF65-F5344CB8AC3E}">
        <p14:creationId xmlns:p14="http://schemas.microsoft.com/office/powerpoint/2010/main" val="13423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Controls Dynamically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229600" cy="5105400"/>
          </a:xfrm>
        </p:spPr>
        <p:txBody>
          <a:bodyPr/>
          <a:lstStyle/>
          <a:p>
            <a:r>
              <a:rPr lang="en-US" sz="2400" dirty="0"/>
              <a:t>If you need to set specific properties or call methods of the control, then you need to work with an object of the control’s type.</a:t>
            </a:r>
          </a:p>
          <a:p>
            <a:pPr lvl="1"/>
            <a:r>
              <a:rPr lang="en-US" sz="1800" dirty="0"/>
              <a:t>The </a:t>
            </a:r>
            <a:r>
              <a:rPr lang="en-US" sz="1800" dirty="0" err="1">
                <a:solidFill>
                  <a:srgbClr val="FF0000"/>
                </a:solidFill>
              </a:rPr>
              <a:t>LoadControl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method returns an </a:t>
            </a:r>
            <a:r>
              <a:rPr lang="en-US" sz="1800" dirty="0" smtClean="0"/>
              <a:t>object of the Control class, </a:t>
            </a:r>
            <a:r>
              <a:rPr lang="en-US" sz="1800" dirty="0"/>
              <a:t>which needs to be casted into the specific type of object for your control’s class.</a:t>
            </a:r>
          </a:p>
          <a:p>
            <a:pPr>
              <a:buNone/>
            </a:pPr>
            <a:endParaRPr lang="en-US" sz="800" dirty="0"/>
          </a:p>
          <a:p>
            <a:r>
              <a:rPr lang="en-US" sz="2400" dirty="0"/>
              <a:t>Example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</a:rPr>
              <a:t>	</a:t>
            </a:r>
            <a:r>
              <a:rPr lang="en-US" sz="1600" b="1" dirty="0">
                <a:solidFill>
                  <a:srgbClr val="0000FF"/>
                </a:solidFill>
              </a:rPr>
              <a:t> </a:t>
            </a:r>
            <a:r>
              <a:rPr lang="en-US" sz="1600" b="1" dirty="0" err="1">
                <a:solidFill>
                  <a:srgbClr val="0000FF"/>
                </a:solidFill>
              </a:rPr>
              <a:t>ProductDisplay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myCtrl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= (</a:t>
            </a:r>
            <a:r>
              <a:rPr lang="en-US" sz="1600" b="1" dirty="0" err="1">
                <a:solidFill>
                  <a:srgbClr val="0000FF"/>
                </a:solidFill>
              </a:rPr>
              <a:t>ProductDisplay</a:t>
            </a:r>
            <a:r>
              <a:rPr lang="en-US" sz="1600" dirty="0">
                <a:solidFill>
                  <a:srgbClr val="0000FF"/>
                </a:solidFill>
              </a:rPr>
              <a:t> )</a:t>
            </a:r>
            <a:r>
              <a:rPr lang="en-US" sz="1600" dirty="0" err="1" smtClean="0">
                <a:solidFill>
                  <a:srgbClr val="0000FF"/>
                </a:solidFill>
              </a:rPr>
              <a:t>LoadControl</a:t>
            </a:r>
            <a:r>
              <a:rPr lang="en-US" sz="1600" dirty="0">
                <a:solidFill>
                  <a:srgbClr val="0000FF"/>
                </a:solidFill>
              </a:rPr>
              <a:t>(“ProductDisplay.ascx</a:t>
            </a:r>
            <a:r>
              <a:rPr lang="en-US" sz="1600" dirty="0" smtClean="0">
                <a:solidFill>
                  <a:srgbClr val="0000FF"/>
                </a:solidFill>
              </a:rPr>
              <a:t>”);</a:t>
            </a:r>
            <a:endParaRPr lang="en-US" sz="16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</a:rPr>
              <a:t>	</a:t>
            </a:r>
            <a:r>
              <a:rPr lang="en-US" sz="1600" dirty="0" smtClean="0">
                <a:solidFill>
                  <a:srgbClr val="0000FF"/>
                </a:solidFill>
              </a:rPr>
              <a:t/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err="1" smtClean="0">
                <a:solidFill>
                  <a:srgbClr val="0000FF"/>
                </a:solidFill>
              </a:rPr>
              <a:t>myCtrl.SetText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= “Here is my text for the control</a:t>
            </a:r>
            <a:r>
              <a:rPr lang="en-US" sz="1600" dirty="0" smtClean="0">
                <a:solidFill>
                  <a:srgbClr val="0000FF"/>
                </a:solidFill>
              </a:rPr>
              <a:t>”;</a:t>
            </a:r>
            <a:endParaRPr lang="en-US" sz="16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</a:rPr>
              <a:t>	</a:t>
            </a:r>
            <a:r>
              <a:rPr lang="en-US" sz="1600" dirty="0" err="1">
                <a:solidFill>
                  <a:srgbClr val="0000FF"/>
                </a:solidFill>
              </a:rPr>
              <a:t>Form.Controls.Add</a:t>
            </a:r>
            <a:r>
              <a:rPr lang="en-US" sz="1600" dirty="0">
                <a:solidFill>
                  <a:srgbClr val="0000FF"/>
                </a:solidFill>
              </a:rPr>
              <a:t>(</a:t>
            </a:r>
            <a:r>
              <a:rPr lang="en-US" sz="1600" dirty="0" err="1">
                <a:solidFill>
                  <a:srgbClr val="0000FF"/>
                </a:solidFill>
              </a:rPr>
              <a:t>myCtrl</a:t>
            </a:r>
            <a:r>
              <a:rPr lang="en-US" sz="1600" dirty="0" smtClean="0">
                <a:solidFill>
                  <a:srgbClr val="0000FF"/>
                </a:solidFill>
              </a:rPr>
              <a:t>);</a:t>
            </a:r>
            <a:endParaRPr lang="en-US" sz="1600" dirty="0">
              <a:solidFill>
                <a:srgbClr val="0000FF"/>
              </a:solidFill>
            </a:endParaRPr>
          </a:p>
          <a:p>
            <a:pPr>
              <a:buNone/>
            </a:pPr>
            <a:endParaRPr lang="en-US" sz="800" dirty="0"/>
          </a:p>
          <a:p>
            <a:pPr>
              <a:buNone/>
            </a:pPr>
            <a:endParaRPr lang="en-US" sz="600" dirty="0" smtClean="0"/>
          </a:p>
        </p:txBody>
      </p:sp>
    </p:spTree>
    <p:extLst>
      <p:ext uri="{BB962C8B-B14F-4D97-AF65-F5344CB8AC3E}">
        <p14:creationId xmlns:p14="http://schemas.microsoft.com/office/powerpoint/2010/main" val="4768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 Folks…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1.bp.blogspot.com/_bqpThpUOeXg/R3u_qE9v6JI/AAAAAAAAAAk/uWHkmZhpn7c/s400/Looney+Tunes,+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86022"/>
            <a:ext cx="5334000" cy="440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51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User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40688" cy="5486400"/>
          </a:xfrm>
        </p:spPr>
        <p:txBody>
          <a:bodyPr/>
          <a:lstStyle/>
          <a:p>
            <a:r>
              <a:rPr lang="en-US" sz="2400" dirty="0"/>
              <a:t>Writing reusable code is </a:t>
            </a:r>
            <a:r>
              <a:rPr lang="en-US" sz="2400" dirty="0" smtClean="0"/>
              <a:t>good </a:t>
            </a:r>
            <a:r>
              <a:rPr lang="en-US" sz="2400" dirty="0"/>
              <a:t>programming practice.</a:t>
            </a:r>
          </a:p>
          <a:p>
            <a:pPr>
              <a:buNone/>
            </a:pPr>
            <a:endParaRPr lang="en-US" sz="800" dirty="0"/>
          </a:p>
          <a:p>
            <a:r>
              <a:rPr lang="en-US" sz="2400" dirty="0"/>
              <a:t>Creating custom user controls allows you to reuse components in other ASP.NET pages or projects.</a:t>
            </a:r>
          </a:p>
          <a:p>
            <a:pPr>
              <a:buNone/>
            </a:pPr>
            <a:endParaRPr lang="en-US" sz="800" dirty="0"/>
          </a:p>
          <a:p>
            <a:r>
              <a:rPr lang="en-US" sz="2400" dirty="0"/>
              <a:t>A custom user control is a special type of ASP.NET page that can be included in other ASP.NET pages </a:t>
            </a:r>
          </a:p>
          <a:p>
            <a:pPr lvl="1"/>
            <a:r>
              <a:rPr lang="en-US" sz="1800" dirty="0"/>
              <a:t>It has the </a:t>
            </a:r>
            <a:r>
              <a:rPr lang="en-US" sz="1800" b="1" dirty="0">
                <a:solidFill>
                  <a:srgbClr val="0000FF"/>
                </a:solidFill>
              </a:rPr>
              <a:t>.</a:t>
            </a:r>
            <a:r>
              <a:rPr lang="en-US" sz="1800" b="1" dirty="0" err="1">
                <a:solidFill>
                  <a:srgbClr val="0000FF"/>
                </a:solidFill>
              </a:rPr>
              <a:t>ascx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r>
              <a:rPr lang="en-US" sz="1800" dirty="0"/>
              <a:t>file extension.</a:t>
            </a:r>
          </a:p>
          <a:p>
            <a:pPr>
              <a:buNone/>
            </a:pPr>
            <a:endParaRPr lang="en-US" sz="800" dirty="0"/>
          </a:p>
          <a:p>
            <a:r>
              <a:rPr lang="en-US" sz="2400" dirty="0"/>
              <a:t>There are similarities that exist between ASCX and ASPX pages:</a:t>
            </a:r>
          </a:p>
          <a:p>
            <a:pPr lvl="1"/>
            <a:r>
              <a:rPr lang="en-US" sz="1800" dirty="0" smtClean="0"/>
              <a:t>You </a:t>
            </a:r>
            <a:r>
              <a:rPr lang="en-US" sz="1800" dirty="0"/>
              <a:t>can use the VS Designer to easily create the control.</a:t>
            </a:r>
          </a:p>
          <a:p>
            <a:pPr lvl="1"/>
            <a:r>
              <a:rPr lang="en-US" sz="1800" dirty="0"/>
              <a:t>They both have a code-behind class that gets instantiated and can call other components.</a:t>
            </a:r>
          </a:p>
          <a:p>
            <a:pPr lvl="1"/>
            <a:r>
              <a:rPr lang="en-US" sz="1800" dirty="0"/>
              <a:t>They have page-level events like the </a:t>
            </a:r>
            <a:r>
              <a:rPr lang="en-US" sz="1800" dirty="0" err="1"/>
              <a:t>Page_Load</a:t>
            </a:r>
            <a:r>
              <a:rPr lang="en-US" sz="1800" dirty="0"/>
              <a:t> and </a:t>
            </a:r>
            <a:r>
              <a:rPr lang="en-US" sz="1800" dirty="0" err="1"/>
              <a:t>Page_Init</a:t>
            </a:r>
            <a:r>
              <a:rPr lang="en-US" sz="1800" dirty="0"/>
              <a:t> that you can handle in the code-behind. </a:t>
            </a:r>
          </a:p>
          <a:p>
            <a:pPr>
              <a:buNone/>
            </a:pPr>
            <a:endParaRPr lang="en-US" sz="700" dirty="0"/>
          </a:p>
          <a:p>
            <a:pPr>
              <a:buNone/>
            </a:pPr>
            <a:endParaRPr lang="en-US" sz="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User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40688" cy="5105400"/>
          </a:xfrm>
        </p:spPr>
        <p:txBody>
          <a:bodyPr/>
          <a:lstStyle/>
          <a:p>
            <a:r>
              <a:rPr lang="en-US" sz="2400" dirty="0"/>
              <a:t>You can create reusable custom user controls in ASP.NET in a few simple steps.</a:t>
            </a:r>
          </a:p>
          <a:p>
            <a:pPr lvl="1"/>
            <a:r>
              <a:rPr lang="en-US" sz="1800" dirty="0"/>
              <a:t>First, you create an ASCX page and use the designer much like you would for an ASPX page.</a:t>
            </a:r>
          </a:p>
          <a:p>
            <a:pPr lvl="1"/>
            <a:r>
              <a:rPr lang="en-US" sz="1800" dirty="0"/>
              <a:t>Next, you implement the code for the control and expose any properties that will be utilized by the page that will contain the control.</a:t>
            </a:r>
          </a:p>
          <a:p>
            <a:pPr lvl="1"/>
            <a:r>
              <a:rPr lang="en-US" sz="1800" dirty="0"/>
              <a:t>Lastly, add the control to the pages that use it and set the necessary properties of the control.</a:t>
            </a:r>
          </a:p>
          <a:p>
            <a:pPr lvl="1"/>
            <a:endParaRPr lang="en-US" sz="2400" dirty="0" smtClean="0"/>
          </a:p>
          <a:p>
            <a:pPr>
              <a:buNone/>
            </a:pPr>
            <a:endParaRPr lang="en-US" sz="600" dirty="0" smtClean="0"/>
          </a:p>
        </p:txBody>
      </p:sp>
    </p:spTree>
    <p:extLst>
      <p:ext uri="{BB962C8B-B14F-4D97-AF65-F5344CB8AC3E}">
        <p14:creationId xmlns:p14="http://schemas.microsoft.com/office/powerpoint/2010/main" val="16142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Concepts: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40688" cy="5105400"/>
          </a:xfrm>
        </p:spPr>
        <p:txBody>
          <a:bodyPr/>
          <a:lstStyle/>
          <a:p>
            <a:r>
              <a:rPr lang="en-US" sz="2400" dirty="0"/>
              <a:t>ASCX file markup code generation </a:t>
            </a:r>
          </a:p>
          <a:p>
            <a:pPr lvl="1"/>
            <a:r>
              <a:rPr lang="en-US" sz="1800" dirty="0"/>
              <a:t>It contains only the page directive for the ASCX file and any markup code for elements you add in the designer or write manually. </a:t>
            </a:r>
          </a:p>
          <a:p>
            <a:pPr lvl="1"/>
            <a:r>
              <a:rPr lang="en-US" sz="1800" dirty="0"/>
              <a:t>It doesn’t contain important HTML (html, head, and body tags) because this control is added to an ASPX page that will already contain these elements.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9" t="20950" r="35904" b="64807"/>
          <a:stretch/>
        </p:blipFill>
        <p:spPr bwMode="auto">
          <a:xfrm>
            <a:off x="653289" y="3581400"/>
            <a:ext cx="848182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91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Concepts: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40688" cy="5105400"/>
          </a:xfrm>
        </p:spPr>
        <p:txBody>
          <a:bodyPr/>
          <a:lstStyle/>
          <a:p>
            <a:r>
              <a:rPr lang="en-US" sz="2400" dirty="0"/>
              <a:t>ASPX file markup code generation for a page with an ASCX added to it.</a:t>
            </a:r>
          </a:p>
          <a:p>
            <a:pPr lvl="1"/>
            <a:r>
              <a:rPr lang="en-US" sz="1800" dirty="0"/>
              <a:t>When you place an ASCX file into an ASPX page it generates a few important lines of code.</a:t>
            </a:r>
          </a:p>
          <a:p>
            <a:pPr lvl="2"/>
            <a:r>
              <a:rPr lang="en-US" sz="1400" dirty="0"/>
              <a:t>It adds a page directive to register the control for the page and the markup for the control. </a:t>
            </a:r>
          </a:p>
          <a:p>
            <a:pPr>
              <a:buNone/>
            </a:pPr>
            <a:endParaRPr lang="en-US" sz="6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0" t="20740" r="36763" b="52112"/>
          <a:stretch/>
        </p:blipFill>
        <p:spPr bwMode="auto">
          <a:xfrm>
            <a:off x="914400" y="3378207"/>
            <a:ext cx="8229600" cy="350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89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Concepts: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40688" cy="5105400"/>
          </a:xfrm>
        </p:spPr>
        <p:txBody>
          <a:bodyPr/>
          <a:lstStyle/>
          <a:p>
            <a:r>
              <a:rPr lang="en-US" sz="2400" dirty="0"/>
              <a:t>The code generation identifies the control and allows you to use it on the ASPX page.</a:t>
            </a:r>
          </a:p>
          <a:p>
            <a:pPr lvl="1"/>
            <a:r>
              <a:rPr lang="en-US" sz="1800" dirty="0" err="1">
                <a:solidFill>
                  <a:srgbClr val="FF0000"/>
                </a:solidFill>
              </a:rPr>
              <a:t>Tagprefix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– an arbitrary alias for the namespace the control will exist.</a:t>
            </a:r>
          </a:p>
          <a:p>
            <a:pPr lvl="1"/>
            <a:r>
              <a:rPr lang="en-US" sz="1800" dirty="0" err="1">
                <a:solidFill>
                  <a:srgbClr val="FF0000"/>
                </a:solidFill>
              </a:rPr>
              <a:t>Tagname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– an arbitrary alias to associate with a class.</a:t>
            </a:r>
          </a:p>
          <a:p>
            <a:pPr lvl="1"/>
            <a:r>
              <a:rPr lang="en-US" sz="1800" dirty="0" err="1">
                <a:solidFill>
                  <a:srgbClr val="FF0000"/>
                </a:solidFill>
              </a:rPr>
              <a:t>Src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– the location of the code that defines the control (path and name for the </a:t>
            </a:r>
            <a:r>
              <a:rPr lang="en-US" sz="1800" dirty="0" err="1"/>
              <a:t>ascx</a:t>
            </a:r>
            <a:r>
              <a:rPr lang="en-US" sz="1800" dirty="0"/>
              <a:t> file). </a:t>
            </a:r>
          </a:p>
          <a:p>
            <a:pPr>
              <a:buNone/>
            </a:pPr>
            <a:endParaRPr lang="en-US" sz="600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1236418" y="4842803"/>
            <a:ext cx="838200" cy="3048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2341318" y="4957103"/>
            <a:ext cx="838200" cy="7620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55418" y="5414303"/>
            <a:ext cx="1447800" cy="381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Tagprefix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71800" y="5414303"/>
            <a:ext cx="1447800" cy="381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2"/>
                </a:solidFill>
              </a:rPr>
              <a:t>Tagprefix</a:t>
            </a: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6" r="35043" b="81772"/>
          <a:stretch/>
        </p:blipFill>
        <p:spPr bwMode="auto">
          <a:xfrm>
            <a:off x="896449" y="3716215"/>
            <a:ext cx="8224182" cy="35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5" t="72241" r="49857" b="19448"/>
          <a:stretch/>
        </p:blipFill>
        <p:spPr bwMode="auto">
          <a:xfrm>
            <a:off x="1579318" y="4276284"/>
            <a:ext cx="5446037" cy="44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>
            <a:stCxn id="11" idx="0"/>
          </p:cNvCxnSpPr>
          <p:nvPr/>
        </p:nvCxnSpPr>
        <p:spPr>
          <a:xfrm flipV="1">
            <a:off x="1579318" y="4576103"/>
            <a:ext cx="228600" cy="838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124200" y="4576103"/>
            <a:ext cx="571500" cy="8382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34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Concepts: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040688" cy="5105400"/>
          </a:xfrm>
        </p:spPr>
        <p:txBody>
          <a:bodyPr/>
          <a:lstStyle/>
          <a:p>
            <a:r>
              <a:rPr lang="en-US" sz="2400" dirty="0"/>
              <a:t>Before you can begin coding the control, you need to understand the sequence of events that are raised for a page that contains user controls. </a:t>
            </a:r>
          </a:p>
          <a:p>
            <a:pPr lvl="1"/>
            <a:r>
              <a:rPr lang="en-US" sz="1800" dirty="0"/>
              <a:t>The </a:t>
            </a:r>
            <a:r>
              <a:rPr lang="en-US" sz="1800" dirty="0" err="1"/>
              <a:t>Page_Load</a:t>
            </a:r>
            <a:r>
              <a:rPr lang="en-US" sz="1800" dirty="0"/>
              <a:t> event fires for the ASPX page.</a:t>
            </a:r>
          </a:p>
          <a:p>
            <a:pPr lvl="1"/>
            <a:r>
              <a:rPr lang="en-US" sz="1800" dirty="0"/>
              <a:t>The </a:t>
            </a:r>
            <a:r>
              <a:rPr lang="en-US" sz="1800" dirty="0" err="1"/>
              <a:t>Page_Load</a:t>
            </a:r>
            <a:r>
              <a:rPr lang="en-US" sz="1800" dirty="0"/>
              <a:t> event fires for each user control (ASCX).</a:t>
            </a:r>
          </a:p>
          <a:p>
            <a:pPr lvl="1"/>
            <a:r>
              <a:rPr lang="en-US" sz="1800" dirty="0"/>
              <a:t>The control event caused by user interaction with a control on the page.</a:t>
            </a:r>
          </a:p>
          <a:p>
            <a:pPr lvl="2"/>
            <a:r>
              <a:rPr lang="en-US" sz="1400" dirty="0"/>
              <a:t>The control can be from the ASPX page or the ASCX controls added to the page.</a:t>
            </a:r>
          </a:p>
          <a:p>
            <a:pPr lvl="1"/>
            <a:r>
              <a:rPr lang="en-US" sz="1800" dirty="0"/>
              <a:t>The </a:t>
            </a:r>
            <a:r>
              <a:rPr lang="en-US" sz="1800" dirty="0" err="1"/>
              <a:t>PreRender</a:t>
            </a:r>
            <a:r>
              <a:rPr lang="en-US" sz="1800" dirty="0"/>
              <a:t> event for the ASPX page.</a:t>
            </a:r>
          </a:p>
          <a:p>
            <a:pPr lvl="1"/>
            <a:r>
              <a:rPr lang="en-US" sz="1800" dirty="0"/>
              <a:t>The </a:t>
            </a:r>
            <a:r>
              <a:rPr lang="en-US" sz="1800" dirty="0" err="1"/>
              <a:t>PreRender</a:t>
            </a:r>
            <a:r>
              <a:rPr lang="en-US" sz="1800" dirty="0"/>
              <a:t> event for the user control (ASCX).</a:t>
            </a:r>
          </a:p>
          <a:p>
            <a:pPr lvl="1"/>
            <a:r>
              <a:rPr lang="en-US" sz="1800" dirty="0"/>
              <a:t>The </a:t>
            </a:r>
            <a:r>
              <a:rPr lang="en-US" sz="1800" dirty="0" err="1"/>
              <a:t>Page_UnLoad</a:t>
            </a:r>
            <a:r>
              <a:rPr lang="en-US" sz="1800" dirty="0"/>
              <a:t> event for the user control (ASCX).</a:t>
            </a:r>
          </a:p>
          <a:p>
            <a:pPr lvl="1"/>
            <a:r>
              <a:rPr lang="en-US" sz="1800" dirty="0"/>
              <a:t>The </a:t>
            </a:r>
            <a:r>
              <a:rPr lang="en-US" sz="1800" dirty="0" err="1"/>
              <a:t>Page_UnLoad</a:t>
            </a:r>
            <a:r>
              <a:rPr lang="en-US" sz="1800" dirty="0"/>
              <a:t> event for the ASPX page.</a:t>
            </a:r>
          </a:p>
        </p:txBody>
      </p:sp>
    </p:spTree>
    <p:extLst>
      <p:ext uri="{BB962C8B-B14F-4D97-AF65-F5344CB8AC3E}">
        <p14:creationId xmlns:p14="http://schemas.microsoft.com/office/powerpoint/2010/main" val="7241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Concepts: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229600" cy="5105400"/>
          </a:xfrm>
        </p:spPr>
        <p:txBody>
          <a:bodyPr/>
          <a:lstStyle/>
          <a:p>
            <a:r>
              <a:rPr lang="en-US" sz="2000" dirty="0"/>
              <a:t>ASP.NET begins by raising the </a:t>
            </a:r>
            <a:r>
              <a:rPr lang="en-US" sz="2000" dirty="0" err="1" smtClean="0">
                <a:solidFill>
                  <a:srgbClr val="FF0000"/>
                </a:solidFill>
              </a:rPr>
              <a:t>Page_Load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/>
              <a:t>event for the ASPX page.</a:t>
            </a:r>
          </a:p>
          <a:p>
            <a:pPr>
              <a:buNone/>
            </a:pPr>
            <a:endParaRPr lang="en-US" sz="800" dirty="0"/>
          </a:p>
          <a:p>
            <a:r>
              <a:rPr lang="en-US" sz="2000" dirty="0"/>
              <a:t>Then, it raises the </a:t>
            </a:r>
            <a:r>
              <a:rPr lang="en-US" sz="2000" dirty="0" err="1" smtClean="0">
                <a:solidFill>
                  <a:srgbClr val="FF0000"/>
                </a:solidFill>
              </a:rPr>
              <a:t>Page_Load</a:t>
            </a:r>
            <a:r>
              <a:rPr lang="en-US" sz="2000" dirty="0" smtClean="0"/>
              <a:t> </a:t>
            </a:r>
            <a:r>
              <a:rPr lang="en-US" sz="2000" dirty="0"/>
              <a:t>event for each user control that the page contains.</a:t>
            </a:r>
          </a:p>
          <a:p>
            <a:pPr lvl="1"/>
            <a:r>
              <a:rPr lang="en-US" sz="1600" dirty="0"/>
              <a:t>The </a:t>
            </a:r>
            <a:r>
              <a:rPr lang="en-US" sz="1600" dirty="0" err="1" smtClean="0"/>
              <a:t>Page_Load</a:t>
            </a:r>
            <a:r>
              <a:rPr lang="en-US" sz="1600" dirty="0" smtClean="0"/>
              <a:t> </a:t>
            </a:r>
            <a:r>
              <a:rPr lang="en-US" sz="1600" dirty="0"/>
              <a:t>events are raised in the order in which the controls are added to the </a:t>
            </a:r>
            <a:r>
              <a:rPr lang="en-US" sz="1600" dirty="0" smtClean="0"/>
              <a:t>form (order of the HTML/ASPX Markup). </a:t>
            </a:r>
            <a:endParaRPr lang="en-US" sz="1600" dirty="0"/>
          </a:p>
          <a:p>
            <a:pPr lvl="1"/>
            <a:r>
              <a:rPr lang="en-US" sz="1600" dirty="0"/>
              <a:t>To avoid problems, you should never code user controls to depend on other user controls.</a:t>
            </a:r>
          </a:p>
          <a:p>
            <a:pPr>
              <a:buNone/>
            </a:pPr>
            <a:endParaRPr lang="en-US" sz="800" dirty="0"/>
          </a:p>
          <a:p>
            <a:r>
              <a:rPr lang="en-US" sz="2000" dirty="0" smtClean="0"/>
              <a:t>After </a:t>
            </a:r>
            <a:r>
              <a:rPr lang="en-US" sz="2000" dirty="0"/>
              <a:t>the </a:t>
            </a:r>
            <a:r>
              <a:rPr lang="en-US" sz="2000" dirty="0" err="1" smtClean="0">
                <a:solidFill>
                  <a:srgbClr val="FF0000"/>
                </a:solidFill>
              </a:rPr>
              <a:t>Page_Load</a:t>
            </a:r>
            <a:r>
              <a:rPr lang="en-US" sz="2000" dirty="0" smtClean="0"/>
              <a:t> </a:t>
            </a:r>
            <a:r>
              <a:rPr lang="en-US" sz="2000" dirty="0"/>
              <a:t>events for both the page and user controls execute, the control events are raised.</a:t>
            </a:r>
          </a:p>
          <a:p>
            <a:pPr lvl="1"/>
            <a:r>
              <a:rPr lang="en-US" sz="1600" dirty="0"/>
              <a:t>For example, the user clicks a button on the ASPX that </a:t>
            </a:r>
            <a:r>
              <a:rPr lang="en-US" sz="1600" dirty="0" smtClean="0"/>
              <a:t>contains two </a:t>
            </a:r>
            <a:r>
              <a:rPr lang="en-US" sz="1600" dirty="0"/>
              <a:t>custom user controls (ASCX), the code in the button click event is not executed until after the load events for the page and custom user controls. </a:t>
            </a:r>
          </a:p>
          <a:p>
            <a:pPr>
              <a:buNone/>
            </a:pPr>
            <a:endParaRPr lang="en-US" sz="800" dirty="0"/>
          </a:p>
          <a:p>
            <a:r>
              <a:rPr lang="en-US" sz="2000" dirty="0"/>
              <a:t> Finally, the </a:t>
            </a:r>
            <a:r>
              <a:rPr lang="en-US" sz="2000" dirty="0" err="1">
                <a:solidFill>
                  <a:srgbClr val="FF0000"/>
                </a:solidFill>
              </a:rPr>
              <a:t>PreRender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events are raised.</a:t>
            </a:r>
          </a:p>
          <a:p>
            <a:pPr lvl="1"/>
            <a:r>
              <a:rPr lang="en-US" sz="1600" dirty="0"/>
              <a:t>These events can be used to make last minute changes to controls before they are rendered into HTML.</a:t>
            </a:r>
          </a:p>
          <a:p>
            <a:pPr lvl="1"/>
            <a:r>
              <a:rPr lang="en-US" sz="1600" dirty="0"/>
              <a:t>This event occurs before the render method gets called which creates the HTML code.</a:t>
            </a:r>
          </a:p>
        </p:txBody>
      </p:sp>
    </p:spTree>
    <p:extLst>
      <p:ext uri="{BB962C8B-B14F-4D97-AF65-F5344CB8AC3E}">
        <p14:creationId xmlns:p14="http://schemas.microsoft.com/office/powerpoint/2010/main" val="18824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Exposing </a:t>
            </a:r>
            <a:r>
              <a:rPr lang="en-US" dirty="0"/>
              <a:t>Properties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8229600" cy="5486400"/>
          </a:xfrm>
        </p:spPr>
        <p:txBody>
          <a:bodyPr/>
          <a:lstStyle/>
          <a:p>
            <a:r>
              <a:rPr lang="en-US" sz="2000" dirty="0"/>
              <a:t>Exposing properties and methods for a custom control (ASCX) allows the </a:t>
            </a:r>
            <a:r>
              <a:rPr lang="en-US" sz="2000" dirty="0" smtClean="0"/>
              <a:t>developer access </a:t>
            </a:r>
            <a:r>
              <a:rPr lang="en-US" sz="2000" dirty="0"/>
              <a:t>to elements of the custom control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sz="2000" dirty="0"/>
              <a:t>In order to expose functions or subs, they must be designated as public in the code-behind of the ASCX.</a:t>
            </a:r>
          </a:p>
          <a:p>
            <a:pPr lvl="1"/>
            <a:r>
              <a:rPr lang="en-US" sz="1600" dirty="0"/>
              <a:t>Example:</a:t>
            </a:r>
          </a:p>
          <a:p>
            <a:pPr lvl="1">
              <a:buNone/>
            </a:pPr>
            <a:r>
              <a:rPr lang="en-US" sz="1600" dirty="0">
                <a:solidFill>
                  <a:srgbClr val="0000FF"/>
                </a:solidFill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</a:rPr>
              <a:t>public</a:t>
            </a:r>
            <a:r>
              <a:rPr lang="en-US" sz="1600" dirty="0" smtClean="0">
                <a:solidFill>
                  <a:srgbClr val="0000FF"/>
                </a:solidFill>
              </a:rPr>
              <a:t> void </a:t>
            </a:r>
            <a:r>
              <a:rPr lang="en-US" sz="1600" dirty="0" err="1">
                <a:solidFill>
                  <a:srgbClr val="0000FF"/>
                </a:solidFill>
              </a:rPr>
              <a:t>AddImage</a:t>
            </a:r>
            <a:r>
              <a:rPr lang="en-US" sz="1600" dirty="0" smtClean="0">
                <a:solidFill>
                  <a:srgbClr val="0000FF"/>
                </a:solidFill>
              </a:rPr>
              <a:t>() {</a:t>
            </a:r>
            <a:endParaRPr lang="en-US" sz="1600" dirty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rgbClr val="0000FF"/>
                </a:solidFill>
              </a:rPr>
              <a:t>	</a:t>
            </a:r>
            <a:r>
              <a:rPr lang="en-US" sz="1600" dirty="0" smtClean="0">
                <a:solidFill>
                  <a:srgbClr val="0000FF"/>
                </a:solidFill>
              </a:rPr>
              <a:t>}</a:t>
            </a:r>
            <a:endParaRPr lang="en-US" sz="16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800" dirty="0" smtClean="0"/>
          </a:p>
          <a:p>
            <a:r>
              <a:rPr lang="en-US" sz="2000" dirty="0" smtClean="0"/>
              <a:t>You </a:t>
            </a:r>
            <a:r>
              <a:rPr lang="en-US" sz="2000" dirty="0"/>
              <a:t>need to create public properties to expose variables of the custom control </a:t>
            </a:r>
            <a:r>
              <a:rPr lang="en-US" sz="2000" dirty="0" smtClean="0"/>
              <a:t>class, </a:t>
            </a:r>
            <a:r>
              <a:rPr lang="en-US" sz="2000" dirty="0"/>
              <a:t>or the controls contained in the ASCX file.</a:t>
            </a:r>
            <a:endParaRPr lang="en-US" sz="800" dirty="0"/>
          </a:p>
          <a:p>
            <a:pPr lvl="1"/>
            <a:r>
              <a:rPr lang="en-US" sz="1600" dirty="0"/>
              <a:t>Example:</a:t>
            </a:r>
          </a:p>
          <a:p>
            <a:pPr lvl="1">
              <a:buNone/>
            </a:pPr>
            <a:r>
              <a:rPr lang="en-US" sz="1600" dirty="0">
                <a:solidFill>
                  <a:srgbClr val="0000FF"/>
                </a:solidFill>
              </a:rPr>
              <a:t>	</a:t>
            </a:r>
            <a:r>
              <a:rPr lang="en-US" sz="1600" dirty="0" smtClean="0">
                <a:solidFill>
                  <a:srgbClr val="0000FF"/>
                </a:solidFill>
              </a:rPr>
              <a:t>[Category</a:t>
            </a:r>
            <a:r>
              <a:rPr lang="en-US" sz="1600" dirty="0">
                <a:solidFill>
                  <a:srgbClr val="0000FF"/>
                </a:solidFill>
              </a:rPr>
              <a:t>(“Appearance</a:t>
            </a:r>
            <a:r>
              <a:rPr lang="en-US" sz="1600" dirty="0" smtClean="0">
                <a:solidFill>
                  <a:srgbClr val="0000FF"/>
                </a:solidFill>
              </a:rPr>
              <a:t>”)]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b="1" dirty="0" smtClean="0">
                <a:solidFill>
                  <a:srgbClr val="0000FF"/>
                </a:solidFill>
              </a:rPr>
              <a:t>public </a:t>
            </a:r>
            <a:r>
              <a:rPr lang="en-US" sz="1600" dirty="0" smtClean="0">
                <a:solidFill>
                  <a:srgbClr val="0000FF"/>
                </a:solidFill>
              </a:rPr>
              <a:t>string </a:t>
            </a:r>
            <a:r>
              <a:rPr lang="en-US" sz="1600" dirty="0" err="1" smtClean="0">
                <a:solidFill>
                  <a:srgbClr val="0000FF"/>
                </a:solidFill>
              </a:rPr>
              <a:t>SetText</a:t>
            </a:r>
            <a:r>
              <a:rPr lang="en-US" sz="1600" dirty="0" smtClean="0">
                <a:solidFill>
                  <a:srgbClr val="0000FF"/>
                </a:solidFill>
              </a:rPr>
              <a:t/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{</a:t>
            </a:r>
            <a:endParaRPr lang="en-US" sz="1600" dirty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rgbClr val="0000FF"/>
                </a:solidFill>
              </a:rPr>
              <a:t>		</a:t>
            </a:r>
            <a:r>
              <a:rPr lang="en-US" sz="1600" dirty="0" smtClean="0">
                <a:solidFill>
                  <a:srgbClr val="0000FF"/>
                </a:solidFill>
              </a:rPr>
              <a:t>set  {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</a:rPr>
              <a:t>lblDisplay.Text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= </a:t>
            </a:r>
            <a:r>
              <a:rPr lang="en-US" sz="1600" dirty="0" smtClean="0">
                <a:solidFill>
                  <a:srgbClr val="0000FF"/>
                </a:solidFill>
              </a:rPr>
              <a:t>value; }</a:t>
            </a:r>
            <a:r>
              <a:rPr lang="en-US" sz="1600" dirty="0">
                <a:solidFill>
                  <a:srgbClr val="0000FF"/>
                </a:solidFill>
              </a:rPr>
              <a:t>		</a:t>
            </a:r>
            <a:r>
              <a:rPr lang="en-US" sz="1600" dirty="0" smtClean="0">
                <a:solidFill>
                  <a:srgbClr val="0000FF"/>
                </a:solidFill>
              </a:rPr>
              <a:t/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}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091354" y="4935415"/>
            <a:ext cx="2614246" cy="1758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705600" y="4572000"/>
            <a:ext cx="2286000" cy="10668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2"/>
                </a:solidFill>
              </a:rPr>
              <a:t>Designer </a:t>
            </a:r>
            <a:r>
              <a:rPr lang="en-US" sz="1200" dirty="0">
                <a:solidFill>
                  <a:schemeClr val="tx2"/>
                </a:solidFill>
              </a:rPr>
              <a:t>attribute that is used to determine where this property will be located in the Properties Window of the Form </a:t>
            </a:r>
            <a:r>
              <a:rPr lang="en-US" sz="1200" dirty="0" smtClean="0">
                <a:solidFill>
                  <a:schemeClr val="tx2"/>
                </a:solidFill>
              </a:rPr>
              <a:t>Designer</a:t>
            </a: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76800" y="5867400"/>
            <a:ext cx="182880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05600" y="5791200"/>
            <a:ext cx="2286000" cy="849086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2"/>
                </a:solidFill>
              </a:rPr>
              <a:t>This </a:t>
            </a:r>
            <a:r>
              <a:rPr lang="en-US" sz="1200" dirty="0">
                <a:solidFill>
                  <a:schemeClr val="tx2"/>
                </a:solidFill>
              </a:rPr>
              <a:t>property is used to allow a developer to place text inside the ASCX file’s label control.</a:t>
            </a:r>
          </a:p>
        </p:txBody>
      </p:sp>
    </p:spTree>
    <p:extLst>
      <p:ext uri="{BB962C8B-B14F-4D97-AF65-F5344CB8AC3E}">
        <p14:creationId xmlns:p14="http://schemas.microsoft.com/office/powerpoint/2010/main" val="236928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603AB"/>
            </a:gs>
            <a:gs pos="12000">
              <a:srgbClr val="E81766"/>
            </a:gs>
            <a:gs pos="27000">
              <a:srgbClr val="EE3F17"/>
            </a:gs>
            <a:gs pos="48000">
              <a:srgbClr val="FFFF00"/>
            </a:gs>
            <a:gs pos="64999">
              <a:srgbClr val="1A8D48"/>
            </a:gs>
            <a:gs pos="78999">
              <a:srgbClr val="0819FB"/>
            </a:gs>
            <a:gs pos="100000">
              <a:srgbClr val="A603AB"/>
            </a:gs>
          </a:gsLst>
          <a:lin ang="0" scaled="1"/>
        </a:gradFill>
        <a:ln w="12700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sy="50000" kx="2115830" algn="bl" rotWithShape="0">
            <a:srgbClr val="C0C0C0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603AB"/>
            </a:gs>
            <a:gs pos="12000">
              <a:srgbClr val="E81766"/>
            </a:gs>
            <a:gs pos="27000">
              <a:srgbClr val="EE3F17"/>
            </a:gs>
            <a:gs pos="48000">
              <a:srgbClr val="FFFF00"/>
            </a:gs>
            <a:gs pos="64999">
              <a:srgbClr val="1A8D48"/>
            </a:gs>
            <a:gs pos="78999">
              <a:srgbClr val="0819FB"/>
            </a:gs>
            <a:gs pos="100000">
              <a:srgbClr val="A603AB"/>
            </a:gs>
          </a:gsLst>
          <a:lin ang="0" scaled="1"/>
        </a:gradFill>
        <a:ln w="12700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sy="50000" kx="2115830" algn="bl" rotWithShape="0">
            <a:srgbClr val="C0C0C0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37487</TotalTime>
  <Words>944</Words>
  <Application>Microsoft Office PowerPoint</Application>
  <PresentationFormat>On-screen Show (4:3)</PresentationFormat>
  <Paragraphs>93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Tahoma</vt:lpstr>
      <vt:lpstr>Wingdings</vt:lpstr>
      <vt:lpstr>Blends</vt:lpstr>
      <vt:lpstr>Lecture</vt:lpstr>
      <vt:lpstr>Custom User Controls</vt:lpstr>
      <vt:lpstr>Creating Custom User Controls</vt:lpstr>
      <vt:lpstr>Concepts: Code Generation</vt:lpstr>
      <vt:lpstr>Concepts: Code Generation</vt:lpstr>
      <vt:lpstr>Concepts: Code Generation</vt:lpstr>
      <vt:lpstr>Concepts: Events</vt:lpstr>
      <vt:lpstr>Concepts: Events</vt:lpstr>
      <vt:lpstr>Exposing Properties &amp; Methods</vt:lpstr>
      <vt:lpstr>Adding Controls Dynamically </vt:lpstr>
      <vt:lpstr>Adding Controls Dynamically </vt:lpstr>
      <vt:lpstr>That’s All Folks…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Controls</dc:title>
  <dc:creator>Christopher M. Pascucci</dc:creator>
  <cp:lastModifiedBy>Christopher</cp:lastModifiedBy>
  <cp:revision>1881</cp:revision>
  <cp:lastPrinted>2009-04-22T19:24:48Z</cp:lastPrinted>
  <dcterms:created xsi:type="dcterms:W3CDTF">2001-01-01T00:26:29Z</dcterms:created>
  <dcterms:modified xsi:type="dcterms:W3CDTF">2014-12-29T03:28:13Z</dcterms:modified>
</cp:coreProperties>
</file>