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57" r:id="rId3"/>
    <p:sldId id="474" r:id="rId4"/>
    <p:sldId id="473" r:id="rId5"/>
    <p:sldId id="476" r:id="rId6"/>
    <p:sldId id="475" r:id="rId7"/>
    <p:sldId id="477" r:id="rId8"/>
    <p:sldId id="478" r:id="rId9"/>
    <p:sldId id="479" r:id="rId10"/>
    <p:sldId id="472" r:id="rId11"/>
    <p:sldId id="460" r:id="rId12"/>
    <p:sldId id="466" r:id="rId13"/>
    <p:sldId id="480" r:id="rId14"/>
    <p:sldId id="458" r:id="rId15"/>
    <p:sldId id="461" r:id="rId16"/>
    <p:sldId id="462" r:id="rId17"/>
    <p:sldId id="467" r:id="rId18"/>
    <p:sldId id="468" r:id="rId19"/>
    <p:sldId id="469" r:id="rId20"/>
    <p:sldId id="470" r:id="rId21"/>
    <p:sldId id="465" r:id="rId22"/>
    <p:sldId id="471" r:id="rId23"/>
    <p:sldId id="481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E6681A"/>
    <a:srgbClr val="FF5050"/>
    <a:srgbClr val="66FFFF"/>
    <a:srgbClr val="66CCFF"/>
    <a:srgbClr val="CCFFFF"/>
    <a:srgbClr val="CCECFF"/>
    <a:srgbClr val="E2B3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13" autoAdjust="0"/>
    <p:restoredTop sz="96235" autoAdjust="0"/>
  </p:normalViewPr>
  <p:slideViewPr>
    <p:cSldViewPr>
      <p:cViewPr varScale="1">
        <p:scale>
          <a:sx n="84" d="100"/>
          <a:sy n="84" d="100"/>
        </p:scale>
        <p:origin x="84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50AB1B-5E99-4D6F-B8DB-AE5BEDE4A3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8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C10D10-3A09-4140-9FEF-91FDC28CE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7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F54F3-4670-487D-888F-3C3D7E0310B1}" type="slidenum">
              <a:rPr lang="en-US"/>
              <a:pPr/>
              <a:t>1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90513" y="2546350"/>
            <a:ext cx="2300287" cy="4746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696200" cy="1143000"/>
          </a:xfrm>
        </p:spPr>
        <p:txBody>
          <a:bodyPr/>
          <a:lstStyle>
            <a:lvl1pPr algn="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5" name="Rectangle 19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Rectangle 21"/>
          <p:cNvSpPr>
            <a:spLocks noChangeArrowheads="1"/>
          </p:cNvSpPr>
          <p:nvPr userDrawn="1"/>
        </p:nvSpPr>
        <p:spPr bwMode="auto">
          <a:xfrm>
            <a:off x="1066800" y="0"/>
            <a:ext cx="807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Rectangle 22"/>
          <p:cNvSpPr>
            <a:spLocks noChangeArrowheads="1"/>
          </p:cNvSpPr>
          <p:nvPr userDrawn="1"/>
        </p:nvSpPr>
        <p:spPr bwMode="auto">
          <a:xfrm>
            <a:off x="4572000" y="457200"/>
            <a:ext cx="4572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 userDrawn="1"/>
        </p:nvSpPr>
        <p:spPr bwMode="auto">
          <a:xfrm>
            <a:off x="5334000" y="685800"/>
            <a:ext cx="3810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24"/>
          <p:cNvSpPr>
            <a:spLocks noChangeArrowheads="1"/>
          </p:cNvSpPr>
          <p:nvPr userDrawn="1"/>
        </p:nvSpPr>
        <p:spPr bwMode="auto">
          <a:xfrm>
            <a:off x="2895600" y="228600"/>
            <a:ext cx="6248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895600"/>
            <a:ext cx="4114800" cy="422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3200400"/>
            <a:ext cx="5638800" cy="474663"/>
            <a:chOff x="912" y="2640"/>
            <a:chExt cx="672" cy="432"/>
          </a:xfrm>
        </p:grpSpPr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7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09600" y="2438400"/>
            <a:ext cx="36513" cy="3657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5313" y="228600"/>
            <a:ext cx="200977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878513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0216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95400"/>
            <a:ext cx="394335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295400"/>
            <a:ext cx="3944938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accent2"/>
              </a:buClr>
              <a:defRPr/>
            </a:lvl3pPr>
            <a:lvl4pPr>
              <a:buClr>
                <a:srgbClr val="00B050"/>
              </a:buClr>
              <a:defRPr/>
            </a:lvl4pPr>
            <a:lvl5pPr>
              <a:buClr>
                <a:schemeClr val="accent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39433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295400"/>
            <a:ext cx="39449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8040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8460970" y="914400"/>
            <a:ext cx="683029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6934200" y="0"/>
            <a:ext cx="22098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7536871" y="457200"/>
            <a:ext cx="1607128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8139545" y="685800"/>
            <a:ext cx="1004454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7335982" y="228600"/>
            <a:ext cx="1808018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7239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57200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228600" y="1905000"/>
            <a:ext cx="533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80216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 flipH="1">
            <a:off x="685800" y="228600"/>
            <a:ext cx="26988" cy="6019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B050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o.memorystream.aspx" TargetMode="External"/><Relationship Id="rId2" Type="http://schemas.openxmlformats.org/officeDocument/2006/relationships/hyperlink" Target="http://msdn.microsoft.com/en-us/library/y50tb88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io.filestream(v=vs.110).aspx" TargetMode="External"/><Relationship Id="rId4" Type="http://schemas.openxmlformats.org/officeDocument/2006/relationships/hyperlink" Target="http://msdn.microsoft.com/en-us/library/system.io.filestream.aspx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xml.serialization.xmlserializer.aspx" TargetMode="External"/><Relationship Id="rId2" Type="http://schemas.openxmlformats.org/officeDocument/2006/relationships/hyperlink" Target="http://msdn.microsoft.com/en-us/library/system.runtime.serialization.formatters.soap(v=vs.110)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162800" cy="1752600"/>
          </a:xfrm>
        </p:spPr>
        <p:txBody>
          <a:bodyPr/>
          <a:lstStyle/>
          <a:p>
            <a:r>
              <a:rPr lang="en-US" dirty="0" smtClean="0"/>
              <a:t>Serialization &amp; Deserialization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>
                <a:solidFill>
                  <a:srgbClr val="009900"/>
                </a:solidFill>
              </a:rPr>
              <a:t>Serialization </a:t>
            </a:r>
            <a:r>
              <a:rPr lang="en-US" sz="2400" dirty="0" smtClean="0"/>
              <a:t>is the process of converting an object to a stream of bytes.</a:t>
            </a:r>
          </a:p>
          <a:p>
            <a:pPr lvl="1"/>
            <a:r>
              <a:rPr lang="en-US" sz="1800" dirty="0" smtClean="0"/>
              <a:t>This process is also called </a:t>
            </a:r>
            <a:r>
              <a:rPr lang="en-US" sz="1800" dirty="0" smtClean="0">
                <a:solidFill>
                  <a:srgbClr val="009900"/>
                </a:solidFill>
              </a:rPr>
              <a:t>marshalling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>
                <a:solidFill>
                  <a:srgbClr val="009900"/>
                </a:solidFill>
              </a:rPr>
              <a:t>Deserialization </a:t>
            </a:r>
            <a:r>
              <a:rPr lang="en-US" sz="2400" dirty="0" smtClean="0"/>
              <a:t>is the process of converting a stream of bytes back into an internal representation of a data structure for the purposes of recreating the object or data structure in memory.</a:t>
            </a:r>
          </a:p>
          <a:p>
            <a:pPr lvl="1"/>
            <a:r>
              <a:rPr lang="en-US" sz="1800" dirty="0" smtClean="0"/>
              <a:t>In other words, it’s used to reconstruct the object from a stream of bytes.</a:t>
            </a:r>
          </a:p>
          <a:p>
            <a:pPr lvl="1"/>
            <a:r>
              <a:rPr lang="en-US" sz="1800" dirty="0" smtClean="0"/>
              <a:t>Reverses the process of serialization.</a:t>
            </a:r>
          </a:p>
          <a:p>
            <a:pPr lvl="1"/>
            <a:r>
              <a:rPr lang="en-US" sz="1800" dirty="0" smtClean="0"/>
              <a:t>This process is also called </a:t>
            </a:r>
            <a:r>
              <a:rPr lang="en-US" sz="1800" dirty="0" err="1" smtClean="0">
                <a:solidFill>
                  <a:srgbClr val="009900"/>
                </a:solidFill>
              </a:rPr>
              <a:t>demarshalling</a:t>
            </a:r>
            <a:r>
              <a:rPr lang="en-US" sz="1800" dirty="0" smtClean="0"/>
              <a:t>.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190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Serialization is used for data storage; it allows an object to persist an indefinite period of time, so it can be used later.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Serialization is also used for communications and transmitting data.</a:t>
            </a:r>
          </a:p>
          <a:p>
            <a:pPr lvl="1"/>
            <a:r>
              <a:rPr lang="en-US" sz="1800" dirty="0" smtClean="0"/>
              <a:t>It facilitates the transportation of an object over a network.</a:t>
            </a:r>
          </a:p>
          <a:p>
            <a:pPr lvl="1"/>
            <a:r>
              <a:rPr lang="en-US" sz="1800" dirty="0" smtClean="0"/>
              <a:t>We have seen this already with Web Services</a:t>
            </a:r>
          </a:p>
          <a:p>
            <a:pPr lvl="2"/>
            <a:r>
              <a:rPr lang="en-US" sz="1400" dirty="0" smtClean="0"/>
              <a:t>The proxy class object packages the data to be sent to a web service web method in a SOAP message. The data needs to be serialized before sending.</a:t>
            </a:r>
          </a:p>
          <a:p>
            <a:pPr lvl="2"/>
            <a:r>
              <a:rPr lang="en-US" sz="1400" dirty="0" smtClean="0"/>
              <a:t>The Web service does this when it needs to return data, too.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Serialization</a:t>
            </a:r>
            <a:endParaRPr lang="en-US" sz="1400" dirty="0" smtClean="0"/>
          </a:p>
        </p:txBody>
      </p:sp>
      <p:pic>
        <p:nvPicPr>
          <p:cNvPr id="10242" name="Picture 2" descr="Serialization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464690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Serialization &amp; </a:t>
            </a:r>
            <a:r>
              <a:rPr lang="en-US" sz="2400" dirty="0" err="1" smtClean="0"/>
              <a:t>Deserialization</a:t>
            </a:r>
            <a:endParaRPr lang="en-US" sz="14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 t="7248" b="5774"/>
          <a:stretch>
            <a:fillRect/>
          </a:stretch>
        </p:blipFill>
        <p:spPr bwMode="auto">
          <a:xfrm>
            <a:off x="3657600" y="2286000"/>
            <a:ext cx="21086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004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3121"/>
          <a:stretch>
            <a:fillRect/>
          </a:stretch>
        </p:blipFill>
        <p:spPr bwMode="auto">
          <a:xfrm rot="18773920">
            <a:off x="2000715" y="2414685"/>
            <a:ext cx="1858489" cy="107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ardware-My-Computer-3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0" y="4038600"/>
            <a:ext cx="1219200" cy="1219200"/>
          </a:xfrm>
          <a:prstGeom prst="rect">
            <a:avLst/>
          </a:prstGeom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086600" y="33528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Hardware-My-Computer-3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772400" y="4267200"/>
            <a:ext cx="1219200" cy="121920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3121"/>
          <a:stretch>
            <a:fillRect/>
          </a:stretch>
        </p:blipFill>
        <p:spPr bwMode="auto">
          <a:xfrm rot="2826080" flipH="1">
            <a:off x="5429715" y="2490885"/>
            <a:ext cx="1858489" cy="107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Brace 24"/>
          <p:cNvSpPr/>
          <p:nvPr/>
        </p:nvSpPr>
        <p:spPr bwMode="auto">
          <a:xfrm rot="5400000">
            <a:off x="2247900" y="3771900"/>
            <a:ext cx="685800" cy="1981200"/>
          </a:xfrm>
          <a:prstGeom prst="rightBrace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28800" y="5105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Serialization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Right Brace 26"/>
          <p:cNvSpPr/>
          <p:nvPr/>
        </p:nvSpPr>
        <p:spPr bwMode="auto">
          <a:xfrm rot="5400000">
            <a:off x="6362700" y="3771900"/>
            <a:ext cx="685800" cy="1981200"/>
          </a:xfrm>
          <a:prstGeom prst="rightBrace">
            <a:avLst/>
          </a:prstGeom>
          <a:noFill/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43600" y="51054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Deserialization</a:t>
            </a: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1400" y="3810000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</a:rPr>
              <a:t>Internet / Network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0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Serializations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pic>
        <p:nvPicPr>
          <p:cNvPr id="8" name="Content Placeholder 5" descr="Compression_serializa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17644" y="1676400"/>
            <a:ext cx="582140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There are several types of serialization that can be used to convert objects into streams.</a:t>
            </a:r>
          </a:p>
          <a:p>
            <a:pPr lvl="1"/>
            <a:r>
              <a:rPr lang="en-US" sz="1800" dirty="0" smtClean="0"/>
              <a:t>Binary Serialization</a:t>
            </a:r>
          </a:p>
          <a:p>
            <a:pPr lvl="1"/>
            <a:r>
              <a:rPr lang="en-US" sz="1800" dirty="0" smtClean="0"/>
              <a:t>SOAP Serialization</a:t>
            </a:r>
          </a:p>
          <a:p>
            <a:pPr lvl="1"/>
            <a:r>
              <a:rPr lang="en-US" sz="1800" dirty="0" smtClean="0"/>
              <a:t>XML Serialization</a:t>
            </a:r>
          </a:p>
          <a:p>
            <a:pPr lvl="1"/>
            <a:r>
              <a:rPr lang="en-US" sz="1800" dirty="0" smtClean="0"/>
              <a:t>Custom Serialization</a:t>
            </a:r>
            <a:endParaRPr lang="en-US" sz="2400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The main difference is the type of data stream and classes used for serializing the object.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400" dirty="0" smtClean="0"/>
              <a:t>Different </a:t>
            </a:r>
            <a:r>
              <a:rPr lang="en-US" sz="2400" dirty="0" smtClean="0">
                <a:solidFill>
                  <a:srgbClr val="009900"/>
                </a:solidFill>
              </a:rPr>
              <a:t>Formatters </a:t>
            </a:r>
            <a:r>
              <a:rPr lang="en-US" sz="2400" dirty="0" smtClean="0"/>
              <a:t>are used to handle each of these types of serialization/deserialization.</a:t>
            </a:r>
          </a:p>
          <a:p>
            <a:pPr lvl="1"/>
            <a:r>
              <a:rPr lang="en-US" sz="1800" dirty="0" smtClean="0"/>
              <a:t>A formatter is used to control the serialization of an object to and from a stream. </a:t>
            </a:r>
          </a:p>
          <a:p>
            <a:pPr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This process involves converting objects into a byte stream of binary data.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Creates an exact binary copy of the object.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BinaryFormatter</a:t>
            </a:r>
            <a:r>
              <a:rPr lang="en-US" sz="2400" dirty="0" smtClean="0"/>
              <a:t> class can be used to serialize and </a:t>
            </a:r>
            <a:r>
              <a:rPr lang="en-US" sz="2400" dirty="0" err="1" smtClean="0"/>
              <a:t>deserialize</a:t>
            </a:r>
            <a:r>
              <a:rPr lang="en-US" sz="2400" dirty="0" smtClean="0"/>
              <a:t> objects.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serialize method </a:t>
            </a:r>
            <a:r>
              <a:rPr lang="en-US" sz="1800" dirty="0" smtClean="0"/>
              <a:t>– used to serialize an object into a type of IO stream.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deserialize</a:t>
            </a:r>
            <a:r>
              <a:rPr lang="en-US" sz="1800" dirty="0" smtClean="0">
                <a:solidFill>
                  <a:srgbClr val="FF0000"/>
                </a:solidFill>
              </a:rPr>
              <a:t> method</a:t>
            </a:r>
            <a:r>
              <a:rPr lang="en-US" sz="1800" dirty="0" smtClean="0"/>
              <a:t> – used to </a:t>
            </a:r>
            <a:r>
              <a:rPr lang="en-US" sz="1800" dirty="0" err="1" smtClean="0"/>
              <a:t>deserialize</a:t>
            </a:r>
            <a:r>
              <a:rPr lang="en-US" sz="1800" dirty="0" smtClean="0"/>
              <a:t> a stream and turn it back into an object.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>
                <a:solidFill>
                  <a:srgbClr val="0000FF"/>
                </a:solidFill>
              </a:rPr>
              <a:t>MemoryStream</a:t>
            </a:r>
            <a:r>
              <a:rPr lang="en-US" sz="2400" dirty="0" smtClean="0"/>
              <a:t> class is used to create a stream of  data that is stored in memory.</a:t>
            </a:r>
          </a:p>
          <a:p>
            <a:pPr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Steps to serializing an object:</a:t>
            </a:r>
          </a:p>
          <a:p>
            <a:pPr lvl="1"/>
            <a:r>
              <a:rPr lang="en-US" sz="1800" dirty="0" smtClean="0"/>
              <a:t>First, the object’s class must be marked as </a:t>
            </a:r>
            <a:r>
              <a:rPr lang="en-US" sz="1800" dirty="0" err="1" smtClean="0">
                <a:solidFill>
                  <a:srgbClr val="0000FF"/>
                </a:solidFill>
              </a:rPr>
              <a:t>serializable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Also, any class members that are themselves objects must be </a:t>
            </a:r>
            <a:r>
              <a:rPr lang="en-US" sz="1400" dirty="0" err="1" smtClean="0"/>
              <a:t>serializable</a:t>
            </a:r>
            <a:r>
              <a:rPr lang="en-US" sz="1400" dirty="0" smtClean="0"/>
              <a:t>.</a:t>
            </a:r>
          </a:p>
          <a:p>
            <a:pPr lvl="1"/>
            <a:r>
              <a:rPr lang="en-US" sz="1800" dirty="0" smtClean="0"/>
              <a:t>Next, you need to use a </a:t>
            </a:r>
            <a:r>
              <a:rPr lang="en-US" sz="1800" dirty="0" err="1" smtClean="0">
                <a:solidFill>
                  <a:srgbClr val="0000FF"/>
                </a:solidFill>
              </a:rPr>
              <a:t>BinaryFormatter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 smtClean="0"/>
              <a:t>object to serialize an object into a specific IO stream.</a:t>
            </a:r>
          </a:p>
          <a:p>
            <a:pPr lvl="1"/>
            <a:r>
              <a:rPr lang="en-US" sz="1800" dirty="0" smtClean="0"/>
              <a:t>Finally, store the binary data either in a file or database.</a:t>
            </a:r>
          </a:p>
          <a:p>
            <a:pPr lvl="2"/>
            <a:r>
              <a:rPr lang="en-US" sz="1400" dirty="0" smtClean="0"/>
              <a:t>Create a byte array with the binary data contained in the memory stream.</a:t>
            </a:r>
          </a:p>
          <a:p>
            <a:pPr lvl="2"/>
            <a:r>
              <a:rPr lang="en-US" sz="1400" dirty="0" smtClean="0"/>
              <a:t>Send the byte array to a stored procedure.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Once the object has been serialized, it can be stored in a file or database, or transmitted over a network.</a:t>
            </a:r>
          </a:p>
          <a:p>
            <a:pPr lvl="1"/>
            <a:r>
              <a:rPr lang="en-US" sz="1800" dirty="0" smtClean="0"/>
              <a:t>Transmitting a stream of data over the network involves more steps.</a:t>
            </a:r>
            <a:endParaRPr lang="en-US" sz="1600" dirty="0" smtClean="0"/>
          </a:p>
          <a:p>
            <a:endParaRPr lang="en-US" sz="2400" dirty="0" smtClean="0"/>
          </a:p>
          <a:p>
            <a:pPr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02870"/>
              </p:ext>
            </p:extLst>
          </p:nvPr>
        </p:nvGraphicFramePr>
        <p:xfrm>
          <a:off x="1295400" y="3352800"/>
          <a:ext cx="6964363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3" imgW="4148026" imgH="1722182" progId="Word.Document.8">
                  <p:embed/>
                </p:oleObj>
              </mc:Choice>
              <mc:Fallback>
                <p:oleObj name="Document" r:id="rId3" imgW="4148026" imgH="172218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6964363" cy="290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81972"/>
              </p:ext>
            </p:extLst>
          </p:nvPr>
        </p:nvGraphicFramePr>
        <p:xfrm>
          <a:off x="1298575" y="1219200"/>
          <a:ext cx="742791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5" imgW="4420832" imgH="1128263" progId="Word.Document.8">
                  <p:embed/>
                </p:oleObj>
              </mc:Choice>
              <mc:Fallback>
                <p:oleObj name="Document" r:id="rId5" imgW="4420832" imgH="1128263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1219200"/>
                        <a:ext cx="7427913" cy="189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Serialization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38287"/>
              </p:ext>
            </p:extLst>
          </p:nvPr>
        </p:nvGraphicFramePr>
        <p:xfrm>
          <a:off x="1298575" y="3432175"/>
          <a:ext cx="6694488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3" imgW="3980730" imgH="1158815" progId="Word.Document.8">
                  <p:embed/>
                </p:oleObj>
              </mc:Choice>
              <mc:Fallback>
                <p:oleObj name="Document" r:id="rId3" imgW="3980730" imgH="11588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432175"/>
                        <a:ext cx="6694488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295400" y="1295400"/>
          <a:ext cx="7467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5" imgW="4431312" imgH="1126108" progId="Word.Document.8">
                  <p:embed/>
                </p:oleObj>
              </mc:Choice>
              <mc:Fallback>
                <p:oleObj name="Document" r:id="rId5" imgW="4431312" imgH="112610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74676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9900"/>
                </a:solidFill>
              </a:rPr>
              <a:t>stream </a:t>
            </a:r>
            <a:r>
              <a:rPr lang="en-US" sz="2400" dirty="0" smtClean="0"/>
              <a:t>is flow of data.</a:t>
            </a:r>
          </a:p>
          <a:p>
            <a:pPr lvl="1"/>
            <a:r>
              <a:rPr lang="en-US" sz="1800" dirty="0" smtClean="0"/>
              <a:t>Input stream is a flow of data into your program.</a:t>
            </a:r>
          </a:p>
          <a:p>
            <a:pPr lvl="1"/>
            <a:r>
              <a:rPr lang="en-US" sz="1800" dirty="0" smtClean="0"/>
              <a:t>Output stream is a flow of data coming from your program. 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In .NET, a stream is an object that represents a sequence of bytes.</a:t>
            </a:r>
          </a:p>
          <a:p>
            <a:pPr lvl="1"/>
            <a:r>
              <a:rPr lang="en-US" sz="1800" dirty="0" smtClean="0"/>
              <a:t>You work with objects that deal with the input and output streams.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400" dirty="0" smtClean="0"/>
              <a:t>A stream object deals with reading and writing data at the byte-level.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Deserialization</a:t>
            </a:r>
            <a:r>
              <a:rPr lang="en-US" dirty="0" smtClean="0"/>
              <a:t>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908101"/>
              </p:ext>
            </p:extLst>
          </p:nvPr>
        </p:nvGraphicFramePr>
        <p:xfrm>
          <a:off x="1360488" y="1382713"/>
          <a:ext cx="7208837" cy="501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Document" r:id="rId3" imgW="4318548" imgH="2996927" progId="Word.Document.8">
                  <p:embed/>
                </p:oleObj>
              </mc:Choice>
              <mc:Fallback>
                <p:oleObj name="Document" r:id="rId3" imgW="4318548" imgH="2996927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382713"/>
                        <a:ext cx="7208837" cy="501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A custom serialization can be accomplished by implementing the </a:t>
            </a:r>
            <a:r>
              <a:rPr lang="en-US" sz="2400" dirty="0" err="1" smtClean="0"/>
              <a:t>ISerializable</a:t>
            </a:r>
            <a:r>
              <a:rPr lang="en-US" sz="2400" dirty="0" smtClean="0"/>
              <a:t> interface.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This interface allows an object to take control of it’s own serialization and deserialization.</a:t>
            </a:r>
          </a:p>
          <a:p>
            <a:pPr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err="1" smtClean="0"/>
              <a:t>BinaryFormatter</a:t>
            </a:r>
            <a:r>
              <a:rPr lang="en-US" sz="2400" dirty="0" smtClean="0"/>
              <a:t> class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2"/>
              </a:rPr>
              <a:t>http://msdn.microsoft.com/en-us/library/y50tb888.aspx</a:t>
            </a:r>
            <a:endParaRPr lang="en-US" sz="2400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err="1" smtClean="0"/>
              <a:t>MemoryStream</a:t>
            </a:r>
            <a:r>
              <a:rPr lang="en-US" sz="2400" dirty="0" smtClean="0"/>
              <a:t> class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http://msdn.microsoft.com/en-us/library/system.io.memorystream.aspx</a:t>
            </a:r>
            <a:endParaRPr lang="en-US" sz="1600" dirty="0"/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err="1" smtClean="0"/>
              <a:t>FileStream</a:t>
            </a:r>
            <a:r>
              <a:rPr lang="en-US" sz="2400" dirty="0"/>
              <a:t> class</a:t>
            </a:r>
            <a:br>
              <a:rPr lang="en-US" sz="2400" dirty="0"/>
            </a:b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msdn.microsoft.com/en-us/library/system.io.filestream.aspx</a:t>
            </a:r>
            <a:endParaRPr lang="en-US" sz="1600" dirty="0"/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400" dirty="0" err="1" smtClean="0"/>
              <a:t>NetworkStream</a:t>
            </a:r>
            <a:r>
              <a:rPr lang="en-US" sz="2400" dirty="0" smtClean="0"/>
              <a:t> class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msdn.microsoft.com/en-us/library/system.io.filestream%28v=vs.110%29.aspx</a:t>
            </a:r>
            <a:endParaRPr lang="en-US" sz="1600" dirty="0" smtClean="0"/>
          </a:p>
          <a:p>
            <a:pPr marL="0" indent="0">
              <a:buNone/>
            </a:pPr>
            <a:endParaRPr lang="en-US" sz="800" dirty="0" smtClean="0"/>
          </a:p>
          <a:p>
            <a:pPr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>
              <a:buNone/>
            </a:pPr>
            <a:endParaRPr lang="en-U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err="1" smtClean="0"/>
              <a:t>SoapFormatter</a:t>
            </a:r>
            <a:r>
              <a:rPr lang="en-US" sz="2400" dirty="0" smtClean="0"/>
              <a:t> class</a:t>
            </a:r>
            <a:br>
              <a:rPr lang="en-US" sz="2400" dirty="0" smtClean="0"/>
            </a:b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msdn.microsoft.com/en-us/library/system.runtime.serialization.formatters.soap%28v=vs.110%29.aspx</a:t>
            </a:r>
            <a:endParaRPr lang="en-US" sz="1400" dirty="0" smtClean="0"/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err="1"/>
              <a:t>XMLSerializer</a:t>
            </a:r>
            <a:r>
              <a:rPr lang="en-US" sz="2400" dirty="0"/>
              <a:t> class</a:t>
            </a:r>
            <a:br>
              <a:rPr lang="en-US" sz="2400" dirty="0"/>
            </a:b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msdn.microsoft.com/en-us/library/system.xml.serialization.xmlserializer.aspx</a:t>
            </a:r>
            <a:endParaRPr lang="en-US" sz="16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074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.NET’s </a:t>
            </a:r>
            <a:r>
              <a:rPr lang="en-US" sz="2400" dirty="0" smtClean="0">
                <a:solidFill>
                  <a:schemeClr val="tx2"/>
                </a:solidFill>
              </a:rPr>
              <a:t>System.IO </a:t>
            </a:r>
            <a:r>
              <a:rPr lang="en-US" sz="2400" dirty="0" smtClean="0"/>
              <a:t>namespace contains the </a:t>
            </a:r>
            <a:r>
              <a:rPr lang="en-US" sz="2400" dirty="0" smtClean="0">
                <a:solidFill>
                  <a:schemeClr val="tx2"/>
                </a:solidFill>
              </a:rPr>
              <a:t>Stream</a:t>
            </a:r>
            <a:r>
              <a:rPr lang="en-US" sz="2400" dirty="0" smtClean="0"/>
              <a:t> class and a number of classes to aid in using streams.</a:t>
            </a:r>
          </a:p>
          <a:p>
            <a:pPr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124" name="Picture 4" descr="http://i.msdn.microsoft.com/cc163710.fig02%28en-us%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2438400"/>
            <a:ext cx="512212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Writers, Readers, and Streams… Oh My!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There are several related objects that deal with streams.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9900"/>
                </a:solidFill>
              </a:rPr>
              <a:t>Writer object </a:t>
            </a:r>
            <a:r>
              <a:rPr lang="en-US" sz="1800" dirty="0" smtClean="0"/>
              <a:t>is used to make writing data to streams easier.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9900"/>
                </a:solidFill>
              </a:rPr>
              <a:t>Reader object </a:t>
            </a:r>
            <a:r>
              <a:rPr lang="en-US" sz="1800" dirty="0" smtClean="0"/>
              <a:t>is used to make reading data from a stream easier.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009900"/>
                </a:solidFill>
              </a:rPr>
              <a:t>Stream object’s </a:t>
            </a:r>
            <a:r>
              <a:rPr lang="en-US" sz="1800" dirty="0" smtClean="0"/>
              <a:t>responsible for creating the stream of data, and it’s used to either store the stream or transfer/receive the data for communications.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There are difference classes for each of these objects that depend on the type of data and stream.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 bwMode="auto">
          <a:xfrm>
            <a:off x="7678777" y="4904014"/>
            <a:ext cx="1143000" cy="1066800"/>
          </a:xfrm>
          <a:prstGeom prst="ellipse">
            <a:avLst/>
          </a:prstGeom>
          <a:solidFill>
            <a:srgbClr val="00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Reader</a:t>
            </a:r>
            <a:b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Object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98320" y="4914900"/>
            <a:ext cx="1143000" cy="10668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Stream</a:t>
            </a:r>
            <a:b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90258" y="4800600"/>
            <a:ext cx="2170605" cy="1409700"/>
          </a:xfrm>
          <a:prstGeom prst="rect">
            <a:avLst/>
          </a:prstGeom>
          <a:solidFill>
            <a:srgbClr val="E6681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Stream Media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/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Memory Buffer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File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Network Message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905001" y="5257800"/>
            <a:ext cx="304800" cy="381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363687" y="5246914"/>
            <a:ext cx="304800" cy="381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220687" y="4904014"/>
            <a:ext cx="1143000" cy="10668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Stream</a:t>
            </a:r>
            <a:b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Object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1" y="4914900"/>
            <a:ext cx="1143000" cy="1066800"/>
          </a:xfrm>
          <a:prstGeom prst="ellipse">
            <a:avLst/>
          </a:prstGeom>
          <a:solidFill>
            <a:srgbClr val="0099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Writer</a:t>
            </a:r>
            <a:b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</a:br>
            <a:r>
              <a:rPr kumimoji="1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Object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5860863" y="5257800"/>
            <a:ext cx="304800" cy="381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7341320" y="5257800"/>
            <a:ext cx="304800" cy="381000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3" grpId="0" animBg="1"/>
      <p:bldP spid="8" grpId="0" animBg="1"/>
      <p:bldP spid="5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Programming with streams is tedious work because you need to deal with data at the byte-level.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It’s becomes a bigger problem as the data structure becomes more complex.</a:t>
            </a: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400" dirty="0" smtClean="0"/>
              <a:t>This is where Writers and Readers become helpful.</a:t>
            </a:r>
          </a:p>
          <a:p>
            <a:pPr lvl="1"/>
            <a:r>
              <a:rPr lang="en-US" sz="1800" dirty="0" smtClean="0"/>
              <a:t>They allow you to deal with data at a higher-level than the byte-level by using higher-level functions.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08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Programming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078646"/>
              </p:ext>
            </p:extLst>
          </p:nvPr>
        </p:nvGraphicFramePr>
        <p:xfrm>
          <a:off x="1371600" y="1289050"/>
          <a:ext cx="6705600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3" imgW="3984715" imgH="3188481" progId="Word.Document.8">
                  <p:embed/>
                </p:oleObj>
              </mc:Choice>
              <mc:Fallback>
                <p:oleObj name="Document" r:id="rId3" imgW="3984715" imgH="31884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89050"/>
                        <a:ext cx="6705600" cy="538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7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Writers/Readers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633352"/>
              </p:ext>
            </p:extLst>
          </p:nvPr>
        </p:nvGraphicFramePr>
        <p:xfrm>
          <a:off x="1382713" y="1289050"/>
          <a:ext cx="6940550" cy="517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Document" r:id="rId3" imgW="4154155" imgH="3088930" progId="Word.Document.8">
                  <p:embed/>
                </p:oleObj>
              </mc:Choice>
              <mc:Fallback>
                <p:oleObj name="Document" r:id="rId3" imgW="4154155" imgH="3088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289050"/>
                        <a:ext cx="6940550" cy="517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4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File-Based Writers/Readers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950683"/>
              </p:ext>
            </p:extLst>
          </p:nvPr>
        </p:nvGraphicFramePr>
        <p:xfrm>
          <a:off x="1301750" y="1992313"/>
          <a:ext cx="7537450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Document" r:id="rId3" imgW="4516107" imgH="1686243" progId="Word.Document.8">
                  <p:embed/>
                </p:oleObj>
              </mc:Choice>
              <mc:Fallback>
                <p:oleObj name="Document" r:id="rId3" imgW="4516107" imgH="16862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1992313"/>
                        <a:ext cx="7537450" cy="282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Writing data to a File Stream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2314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File-Based Writers/Readers Example</a:t>
            </a: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6357"/>
              </p:ext>
            </p:extLst>
          </p:nvPr>
        </p:nvGraphicFramePr>
        <p:xfrm>
          <a:off x="1298575" y="2054225"/>
          <a:ext cx="7585075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3" imgW="4516107" imgH="1668633" progId="Word.Document.8">
                  <p:embed/>
                </p:oleObj>
              </mc:Choice>
              <mc:Fallback>
                <p:oleObj name="Document" r:id="rId3" imgW="4516107" imgH="1668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2054225"/>
                        <a:ext cx="7585075" cy="281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 smtClean="0"/>
              <a:t>Reading data from a File Stream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828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38902</TotalTime>
  <Words>811</Words>
  <Application>Microsoft Office PowerPoint</Application>
  <PresentationFormat>On-screen Show (4:3)</PresentationFormat>
  <Paragraphs>118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Tahoma</vt:lpstr>
      <vt:lpstr>Wingdings</vt:lpstr>
      <vt:lpstr>Blends</vt:lpstr>
      <vt:lpstr>Microsoft Word 97 - 2003 Document</vt:lpstr>
      <vt:lpstr>Document</vt:lpstr>
      <vt:lpstr>Lecture</vt:lpstr>
      <vt:lpstr>Streams</vt:lpstr>
      <vt:lpstr>Stream Classes</vt:lpstr>
      <vt:lpstr>Writers, Readers, and Streams… Oh My!</vt:lpstr>
      <vt:lpstr>Working with Streams</vt:lpstr>
      <vt:lpstr>Stream Programming Example</vt:lpstr>
      <vt:lpstr>Writers/Readers Example</vt:lpstr>
      <vt:lpstr>File-Based Writers/Readers Example</vt:lpstr>
      <vt:lpstr>File-Based Writers/Readers Example</vt:lpstr>
      <vt:lpstr>Introduction to Serialization</vt:lpstr>
      <vt:lpstr>Introduction to Serialization</vt:lpstr>
      <vt:lpstr>Introduction to Serialization</vt:lpstr>
      <vt:lpstr>Introduction to Serialization</vt:lpstr>
      <vt:lpstr>Introduction to Serializations</vt:lpstr>
      <vt:lpstr>Types of Serialization</vt:lpstr>
      <vt:lpstr>Binary Serialization</vt:lpstr>
      <vt:lpstr>Binary Serialization</vt:lpstr>
      <vt:lpstr>Binary Serialization Example</vt:lpstr>
      <vt:lpstr>Binary Serialization Example</vt:lpstr>
      <vt:lpstr>Binary Deserialization Example</vt:lpstr>
      <vt:lpstr>Custom Serialization</vt:lpstr>
      <vt:lpstr>Additional Information</vt:lpstr>
      <vt:lpstr>Additional Information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&amp; Deserialization</dc:title>
  <dc:creator>Christopher M. Pascucci</dc:creator>
  <cp:lastModifiedBy>Christopher M. Pascucci</cp:lastModifiedBy>
  <cp:revision>2126</cp:revision>
  <cp:lastPrinted>2009-04-22T19:24:48Z</cp:lastPrinted>
  <dcterms:created xsi:type="dcterms:W3CDTF">2001-01-01T00:26:29Z</dcterms:created>
  <dcterms:modified xsi:type="dcterms:W3CDTF">2016-10-31T16:39:25Z</dcterms:modified>
</cp:coreProperties>
</file>