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2"/>
  </p:notesMasterIdLst>
  <p:handoutMasterIdLst>
    <p:handoutMasterId r:id="rId43"/>
  </p:handoutMasterIdLst>
  <p:sldIdLst>
    <p:sldId id="256" r:id="rId2"/>
    <p:sldId id="457" r:id="rId3"/>
    <p:sldId id="458" r:id="rId4"/>
    <p:sldId id="459" r:id="rId5"/>
    <p:sldId id="460" r:id="rId6"/>
    <p:sldId id="483" r:id="rId7"/>
    <p:sldId id="461" r:id="rId8"/>
    <p:sldId id="464" r:id="rId9"/>
    <p:sldId id="465" r:id="rId10"/>
    <p:sldId id="462" r:id="rId11"/>
    <p:sldId id="463" r:id="rId12"/>
    <p:sldId id="466" r:id="rId13"/>
    <p:sldId id="467" r:id="rId14"/>
    <p:sldId id="468" r:id="rId15"/>
    <p:sldId id="469" r:id="rId16"/>
    <p:sldId id="476" r:id="rId17"/>
    <p:sldId id="475" r:id="rId18"/>
    <p:sldId id="470" r:id="rId19"/>
    <p:sldId id="477" r:id="rId20"/>
    <p:sldId id="484" r:id="rId21"/>
    <p:sldId id="471" r:id="rId22"/>
    <p:sldId id="494" r:id="rId23"/>
    <p:sldId id="495" r:id="rId24"/>
    <p:sldId id="472" r:id="rId25"/>
    <p:sldId id="491" r:id="rId26"/>
    <p:sldId id="492" r:id="rId27"/>
    <p:sldId id="473" r:id="rId28"/>
    <p:sldId id="474" r:id="rId29"/>
    <p:sldId id="479" r:id="rId30"/>
    <p:sldId id="480" r:id="rId31"/>
    <p:sldId id="490" r:id="rId32"/>
    <p:sldId id="481" r:id="rId33"/>
    <p:sldId id="482" r:id="rId34"/>
    <p:sldId id="485" r:id="rId35"/>
    <p:sldId id="486" r:id="rId36"/>
    <p:sldId id="487" r:id="rId37"/>
    <p:sldId id="493" r:id="rId38"/>
    <p:sldId id="488" r:id="rId39"/>
    <p:sldId id="489" r:id="rId40"/>
    <p:sldId id="478" r:id="rId41"/>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itchFamily="34" charset="0"/>
        <a:ea typeface="+mn-ea"/>
        <a:cs typeface="+mn-cs"/>
      </a:defRPr>
    </a:lvl1pPr>
    <a:lvl2pPr marL="457200" algn="ctr" rtl="0" fontAlgn="base">
      <a:spcBef>
        <a:spcPct val="0"/>
      </a:spcBef>
      <a:spcAft>
        <a:spcPct val="0"/>
      </a:spcAft>
      <a:defRPr kumimoji="1" sz="2400" kern="1200">
        <a:solidFill>
          <a:schemeClr val="tx1"/>
        </a:solidFill>
        <a:latin typeface="Tahoma" pitchFamily="34" charset="0"/>
        <a:ea typeface="+mn-ea"/>
        <a:cs typeface="+mn-cs"/>
      </a:defRPr>
    </a:lvl2pPr>
    <a:lvl3pPr marL="914400" algn="ctr" rtl="0" fontAlgn="base">
      <a:spcBef>
        <a:spcPct val="0"/>
      </a:spcBef>
      <a:spcAft>
        <a:spcPct val="0"/>
      </a:spcAft>
      <a:defRPr kumimoji="1" sz="2400" kern="1200">
        <a:solidFill>
          <a:schemeClr val="tx1"/>
        </a:solidFill>
        <a:latin typeface="Tahoma" pitchFamily="34" charset="0"/>
        <a:ea typeface="+mn-ea"/>
        <a:cs typeface="+mn-cs"/>
      </a:defRPr>
    </a:lvl3pPr>
    <a:lvl4pPr marL="1371600" algn="ctr" rtl="0" fontAlgn="base">
      <a:spcBef>
        <a:spcPct val="0"/>
      </a:spcBef>
      <a:spcAft>
        <a:spcPct val="0"/>
      </a:spcAft>
      <a:defRPr kumimoji="1" sz="2400" kern="1200">
        <a:solidFill>
          <a:schemeClr val="tx1"/>
        </a:solidFill>
        <a:latin typeface="Tahoma" pitchFamily="34" charset="0"/>
        <a:ea typeface="+mn-ea"/>
        <a:cs typeface="+mn-cs"/>
      </a:defRPr>
    </a:lvl4pPr>
    <a:lvl5pPr marL="1828800" algn="ctr" rtl="0" fontAlgn="base">
      <a:spcBef>
        <a:spcPct val="0"/>
      </a:spcBef>
      <a:spcAft>
        <a:spcPct val="0"/>
      </a:spcAft>
      <a:defRPr kumimoji="1" sz="2400" kern="1200">
        <a:solidFill>
          <a:schemeClr val="tx1"/>
        </a:solidFill>
        <a:latin typeface="Tahoma" pitchFamily="34" charset="0"/>
        <a:ea typeface="+mn-ea"/>
        <a:cs typeface="+mn-cs"/>
      </a:defRPr>
    </a:lvl5pPr>
    <a:lvl6pPr marL="2286000" algn="l" defTabSz="914400" rtl="0" eaLnBrk="1" latinLnBrk="0" hangingPunct="1">
      <a:defRPr kumimoji="1" sz="2400" kern="1200">
        <a:solidFill>
          <a:schemeClr val="tx1"/>
        </a:solidFill>
        <a:latin typeface="Tahoma" pitchFamily="34" charset="0"/>
        <a:ea typeface="+mn-ea"/>
        <a:cs typeface="+mn-cs"/>
      </a:defRPr>
    </a:lvl6pPr>
    <a:lvl7pPr marL="2743200" algn="l" defTabSz="914400" rtl="0" eaLnBrk="1" latinLnBrk="0" hangingPunct="1">
      <a:defRPr kumimoji="1" sz="2400" kern="1200">
        <a:solidFill>
          <a:schemeClr val="tx1"/>
        </a:solidFill>
        <a:latin typeface="Tahoma" pitchFamily="34" charset="0"/>
        <a:ea typeface="+mn-ea"/>
        <a:cs typeface="+mn-cs"/>
      </a:defRPr>
    </a:lvl7pPr>
    <a:lvl8pPr marL="3200400" algn="l" defTabSz="914400" rtl="0" eaLnBrk="1" latinLnBrk="0" hangingPunct="1">
      <a:defRPr kumimoji="1" sz="2400" kern="1200">
        <a:solidFill>
          <a:schemeClr val="tx1"/>
        </a:solidFill>
        <a:latin typeface="Tahoma" pitchFamily="34" charset="0"/>
        <a:ea typeface="+mn-ea"/>
        <a:cs typeface="+mn-cs"/>
      </a:defRPr>
    </a:lvl8pPr>
    <a:lvl9pPr marL="3657600" algn="l" defTabSz="914400" rtl="0" eaLnBrk="1" latinLnBrk="0" hangingPunct="1">
      <a:defRPr kumimoji="1"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66FFFF"/>
    <a:srgbClr val="66CCFF"/>
    <a:srgbClr val="CCFFFF"/>
    <a:srgbClr val="CCECFF"/>
    <a:srgbClr val="E2B3FF"/>
    <a:srgbClr val="FF505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13" autoAdjust="0"/>
    <p:restoredTop sz="98284" autoAdjust="0"/>
  </p:normalViewPr>
  <p:slideViewPr>
    <p:cSldViewPr>
      <p:cViewPr varScale="1">
        <p:scale>
          <a:sx n="78" d="100"/>
          <a:sy n="78" d="100"/>
        </p:scale>
        <p:origin x="108"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88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8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88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50AB1B-5E99-4D6F-B8DB-AE5BEDE4A322}" type="slidenum">
              <a:rPr lang="en-US"/>
              <a:pPr/>
              <a:t>‹#›</a:t>
            </a:fld>
            <a:endParaRPr lang="en-US"/>
          </a:p>
        </p:txBody>
      </p:sp>
    </p:spTree>
    <p:extLst>
      <p:ext uri="{BB962C8B-B14F-4D97-AF65-F5344CB8AC3E}">
        <p14:creationId xmlns:p14="http://schemas.microsoft.com/office/powerpoint/2010/main" val="1579683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43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43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DC10D10-3A09-4140-9FEF-91FDC28CE191}" type="slidenum">
              <a:rPr lang="en-US"/>
              <a:pPr/>
              <a:t>‹#›</a:t>
            </a:fld>
            <a:endParaRPr lang="en-US"/>
          </a:p>
        </p:txBody>
      </p:sp>
    </p:spTree>
    <p:extLst>
      <p:ext uri="{BB962C8B-B14F-4D97-AF65-F5344CB8AC3E}">
        <p14:creationId xmlns:p14="http://schemas.microsoft.com/office/powerpoint/2010/main" val="3013427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F54F3-4670-487D-888F-3C3D7E0310B1}" type="slidenum">
              <a:rPr lang="en-US"/>
              <a:pPr/>
              <a:t>1</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382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290513" y="2546350"/>
            <a:ext cx="2300287" cy="474663"/>
          </a:xfrm>
          <a:prstGeom prst="rect">
            <a:avLst/>
          </a:prstGeom>
          <a:gradFill rotWithShape="0">
            <a:gsLst>
              <a:gs pos="0">
                <a:srgbClr val="6699FF"/>
              </a:gs>
              <a:gs pos="100000">
                <a:srgbClr val="FFFFFF"/>
              </a:gs>
            </a:gsLst>
            <a:lin ang="0" scaled="1"/>
          </a:gradFill>
          <a:ln w="9525">
            <a:noFill/>
            <a:miter lim="800000"/>
            <a:headEnd/>
            <a:tailEnd/>
          </a:ln>
          <a:effectLst/>
        </p:spPr>
        <p:txBody>
          <a:bodyPr wrap="none" anchor="ctr"/>
          <a:lstStyle/>
          <a:p>
            <a:endParaRPr lang="en-US"/>
          </a:p>
        </p:txBody>
      </p:sp>
      <p:sp>
        <p:nvSpPr>
          <p:cNvPr id="65548" name="Rectangle 12"/>
          <p:cNvSpPr>
            <a:spLocks noGrp="1" noChangeArrowheads="1"/>
          </p:cNvSpPr>
          <p:nvPr>
            <p:ph type="ctrTitle"/>
          </p:nvPr>
        </p:nvSpPr>
        <p:spPr>
          <a:xfrm>
            <a:off x="990600" y="1752600"/>
            <a:ext cx="7696200" cy="1143000"/>
          </a:xfrm>
        </p:spPr>
        <p:txBody>
          <a:bodyPr/>
          <a:lstStyle>
            <a:lvl1pPr algn="r">
              <a:defRPr sz="4000" b="1"/>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en-US"/>
              <a:t>Click to edit Master subtitle style</a:t>
            </a:r>
          </a:p>
        </p:txBody>
      </p:sp>
      <p:sp>
        <p:nvSpPr>
          <p:cNvPr id="65555" name="Rectangle 19"/>
          <p:cNvSpPr>
            <a:spLocks noChangeArrowheads="1"/>
          </p:cNvSpPr>
          <p:nvPr userDrawn="1"/>
        </p:nvSpPr>
        <p:spPr bwMode="auto">
          <a:xfrm>
            <a:off x="0" y="0"/>
            <a:ext cx="457200" cy="6324600"/>
          </a:xfrm>
          <a:prstGeom prst="rect">
            <a:avLst/>
          </a:prstGeom>
          <a:gradFill rotWithShape="0">
            <a:gsLst>
              <a:gs pos="0">
                <a:schemeClr val="tx2"/>
              </a:gs>
              <a:gs pos="100000">
                <a:schemeClr val="bg1"/>
              </a:gs>
            </a:gsLst>
            <a:lin ang="5400000" scaled="1"/>
          </a:gradFill>
          <a:ln w="9525">
            <a:noFill/>
            <a:miter lim="800000"/>
            <a:headEnd/>
            <a:tailEnd/>
          </a:ln>
          <a:effectLst/>
        </p:spPr>
        <p:txBody>
          <a:bodyPr wrap="none" anchor="ctr"/>
          <a:lstStyle/>
          <a:p>
            <a:endParaRPr lang="en-US"/>
          </a:p>
        </p:txBody>
      </p:sp>
      <p:sp>
        <p:nvSpPr>
          <p:cNvPr id="65556" name="Rectangle 20"/>
          <p:cNvSpPr>
            <a:spLocks noChangeArrowheads="1"/>
          </p:cNvSpPr>
          <p:nvPr userDrawn="1"/>
        </p:nvSpPr>
        <p:spPr bwMode="auto">
          <a:xfrm>
            <a:off x="6477000" y="914400"/>
            <a:ext cx="2667000" cy="228600"/>
          </a:xfrm>
          <a:prstGeom prst="rect">
            <a:avLst/>
          </a:prstGeom>
          <a:gradFill rotWithShape="0">
            <a:gsLst>
              <a:gs pos="0">
                <a:srgbClr val="FFFFFF"/>
              </a:gs>
              <a:gs pos="100000">
                <a:schemeClr val="accent2"/>
              </a:gs>
            </a:gsLst>
            <a:lin ang="0" scaled="1"/>
          </a:gradFill>
          <a:ln w="9525">
            <a:noFill/>
            <a:miter lim="800000"/>
            <a:headEnd/>
            <a:tailEnd/>
          </a:ln>
          <a:effectLst/>
        </p:spPr>
        <p:txBody>
          <a:bodyPr wrap="none" anchor="ctr"/>
          <a:lstStyle/>
          <a:p>
            <a:endParaRPr lang="en-US"/>
          </a:p>
        </p:txBody>
      </p:sp>
      <p:sp>
        <p:nvSpPr>
          <p:cNvPr id="65557" name="Rectangle 21"/>
          <p:cNvSpPr>
            <a:spLocks noChangeArrowheads="1"/>
          </p:cNvSpPr>
          <p:nvPr userDrawn="1"/>
        </p:nvSpPr>
        <p:spPr bwMode="auto">
          <a:xfrm>
            <a:off x="1066800" y="0"/>
            <a:ext cx="8077200" cy="228600"/>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endParaRPr lang="en-US"/>
          </a:p>
        </p:txBody>
      </p:sp>
      <p:sp>
        <p:nvSpPr>
          <p:cNvPr id="65558" name="Rectangle 22"/>
          <p:cNvSpPr>
            <a:spLocks noChangeArrowheads="1"/>
          </p:cNvSpPr>
          <p:nvPr userDrawn="1"/>
        </p:nvSpPr>
        <p:spPr bwMode="auto">
          <a:xfrm>
            <a:off x="4572000" y="457200"/>
            <a:ext cx="4572000" cy="228600"/>
          </a:xfrm>
          <a:prstGeom prst="rect">
            <a:avLst/>
          </a:prstGeom>
          <a:gradFill rotWithShape="0">
            <a:gsLst>
              <a:gs pos="0">
                <a:srgbClr val="FFFFFF"/>
              </a:gs>
              <a:gs pos="100000">
                <a:schemeClr val="tx2"/>
              </a:gs>
            </a:gsLst>
            <a:lin ang="0" scaled="1"/>
          </a:gradFill>
          <a:ln w="9525">
            <a:noFill/>
            <a:miter lim="800000"/>
            <a:headEnd/>
            <a:tailEnd/>
          </a:ln>
          <a:effectLst/>
        </p:spPr>
        <p:txBody>
          <a:bodyPr wrap="none" anchor="ctr"/>
          <a:lstStyle/>
          <a:p>
            <a:endParaRPr lang="en-US"/>
          </a:p>
        </p:txBody>
      </p:sp>
      <p:sp>
        <p:nvSpPr>
          <p:cNvPr id="65559" name="Rectangle 23"/>
          <p:cNvSpPr>
            <a:spLocks noChangeArrowheads="1"/>
          </p:cNvSpPr>
          <p:nvPr userDrawn="1"/>
        </p:nvSpPr>
        <p:spPr bwMode="auto">
          <a:xfrm>
            <a:off x="5334000" y="685800"/>
            <a:ext cx="3810000" cy="228600"/>
          </a:xfrm>
          <a:prstGeom prst="rect">
            <a:avLst/>
          </a:prstGeom>
          <a:gradFill rotWithShape="0">
            <a:gsLst>
              <a:gs pos="0">
                <a:schemeClr val="bg1"/>
              </a:gs>
              <a:gs pos="100000">
                <a:srgbClr val="00CC66"/>
              </a:gs>
            </a:gsLst>
            <a:lin ang="0" scaled="1"/>
          </a:gradFill>
          <a:ln w="9525">
            <a:noFill/>
            <a:miter lim="800000"/>
            <a:headEnd/>
            <a:tailEnd/>
          </a:ln>
          <a:effectLst/>
        </p:spPr>
        <p:txBody>
          <a:bodyPr wrap="none" anchor="ctr"/>
          <a:lstStyle/>
          <a:p>
            <a:endParaRPr lang="en-US"/>
          </a:p>
        </p:txBody>
      </p:sp>
      <p:sp>
        <p:nvSpPr>
          <p:cNvPr id="65560" name="Rectangle 24"/>
          <p:cNvSpPr>
            <a:spLocks noChangeArrowheads="1"/>
          </p:cNvSpPr>
          <p:nvPr userDrawn="1"/>
        </p:nvSpPr>
        <p:spPr bwMode="auto">
          <a:xfrm>
            <a:off x="2895600" y="228600"/>
            <a:ext cx="6248400" cy="228600"/>
          </a:xfrm>
          <a:prstGeom prst="rect">
            <a:avLst/>
          </a:prstGeom>
          <a:gradFill rotWithShape="0">
            <a:gsLst>
              <a:gs pos="0">
                <a:schemeClr val="bg1"/>
              </a:gs>
              <a:gs pos="100000">
                <a:srgbClr val="FF33CC"/>
              </a:gs>
            </a:gsLst>
            <a:lin ang="0" scaled="1"/>
          </a:gradFill>
          <a:ln w="9525">
            <a:noFill/>
            <a:miter lim="800000"/>
            <a:headEnd/>
            <a:tailEnd/>
          </a:ln>
          <a:effectLst/>
        </p:spPr>
        <p:txBody>
          <a:bodyPr wrap="none" anchor="ctr"/>
          <a:lstStyle/>
          <a:p>
            <a:endParaRPr lang="en-US"/>
          </a:p>
        </p:txBody>
      </p:sp>
      <p:sp>
        <p:nvSpPr>
          <p:cNvPr id="65545" name="Rectangle 9"/>
          <p:cNvSpPr>
            <a:spLocks noChangeArrowheads="1"/>
          </p:cNvSpPr>
          <p:nvPr/>
        </p:nvSpPr>
        <p:spPr bwMode="auto">
          <a:xfrm>
            <a:off x="0" y="2895600"/>
            <a:ext cx="4114800" cy="422275"/>
          </a:xfrm>
          <a:prstGeom prst="rect">
            <a:avLst/>
          </a:prstGeom>
          <a:gradFill rotWithShape="0">
            <a:gsLst>
              <a:gs pos="0">
                <a:schemeClr val="hlink"/>
              </a:gs>
              <a:gs pos="100000">
                <a:schemeClr val="bg1"/>
              </a:gs>
            </a:gsLst>
            <a:lin ang="18900000" scaled="1"/>
          </a:gradFill>
          <a:ln w="9525">
            <a:noFill/>
            <a:miter lim="800000"/>
            <a:headEnd/>
            <a:tailEnd/>
          </a:ln>
          <a:effectLst/>
        </p:spPr>
        <p:txBody>
          <a:bodyPr wrap="none" anchor="ctr"/>
          <a:lstStyle/>
          <a:p>
            <a:endParaRPr lang="en-US"/>
          </a:p>
        </p:txBody>
      </p:sp>
      <p:grpSp>
        <p:nvGrpSpPr>
          <p:cNvPr id="65542" name="Group 6"/>
          <p:cNvGrpSpPr>
            <a:grpSpLocks/>
          </p:cNvGrpSpPr>
          <p:nvPr/>
        </p:nvGrpSpPr>
        <p:grpSpPr bwMode="auto">
          <a:xfrm>
            <a:off x="152400" y="3200400"/>
            <a:ext cx="5638800" cy="474663"/>
            <a:chOff x="912" y="2640"/>
            <a:chExt cx="672" cy="432"/>
          </a:xfrm>
        </p:grpSpPr>
        <p:sp>
          <p:nvSpPr>
            <p:cNvPr id="6554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655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65547"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65546" name="Rectangle 10"/>
          <p:cNvSpPr>
            <a:spLocks noChangeArrowheads="1"/>
          </p:cNvSpPr>
          <p:nvPr/>
        </p:nvSpPr>
        <p:spPr bwMode="auto">
          <a:xfrm>
            <a:off x="609600" y="2438400"/>
            <a:ext cx="36513" cy="365760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5313" y="228600"/>
            <a:ext cx="2009775"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28600"/>
            <a:ext cx="58785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021638" cy="6778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295400"/>
            <a:ext cx="394335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0150" y="1295400"/>
            <a:ext cx="3944938"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buClr>
                <a:schemeClr val="accent2"/>
              </a:buClr>
              <a:defRPr/>
            </a:lvl3pPr>
            <a:lvl4pPr>
              <a:buClr>
                <a:srgbClr val="00B050"/>
              </a:buClr>
              <a:defRPr/>
            </a:lvl4pPr>
            <a:lvl5pPr>
              <a:buClr>
                <a:schemeClr val="accent2">
                  <a:lumMod val="50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295400"/>
            <a:ext cx="39433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0150" y="1295400"/>
            <a:ext cx="39449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2" name="Rectangle 10"/>
          <p:cNvSpPr>
            <a:spLocks noGrp="1" noChangeArrowheads="1"/>
          </p:cNvSpPr>
          <p:nvPr>
            <p:ph type="body" idx="1"/>
          </p:nvPr>
        </p:nvSpPr>
        <p:spPr bwMode="auto">
          <a:xfrm>
            <a:off x="914400" y="1295400"/>
            <a:ext cx="8040688"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4529" name="Rectangle 17"/>
          <p:cNvSpPr>
            <a:spLocks noChangeArrowheads="1"/>
          </p:cNvSpPr>
          <p:nvPr/>
        </p:nvSpPr>
        <p:spPr bwMode="auto">
          <a:xfrm>
            <a:off x="0" y="0"/>
            <a:ext cx="457200" cy="6324600"/>
          </a:xfrm>
          <a:prstGeom prst="rect">
            <a:avLst/>
          </a:prstGeom>
          <a:gradFill rotWithShape="0">
            <a:gsLst>
              <a:gs pos="0">
                <a:schemeClr val="tx2"/>
              </a:gs>
              <a:gs pos="100000">
                <a:schemeClr val="bg1"/>
              </a:gs>
            </a:gsLst>
            <a:lin ang="5400000" scaled="1"/>
          </a:gradFill>
          <a:ln w="9525">
            <a:noFill/>
            <a:miter lim="800000"/>
            <a:headEnd/>
            <a:tailEnd/>
          </a:ln>
          <a:effectLst/>
        </p:spPr>
        <p:txBody>
          <a:bodyPr wrap="none" anchor="ctr"/>
          <a:lstStyle/>
          <a:p>
            <a:endParaRPr lang="en-US"/>
          </a:p>
        </p:txBody>
      </p:sp>
      <p:sp>
        <p:nvSpPr>
          <p:cNvPr id="64533" name="Rectangle 21"/>
          <p:cNvSpPr>
            <a:spLocks noChangeArrowheads="1"/>
          </p:cNvSpPr>
          <p:nvPr/>
        </p:nvSpPr>
        <p:spPr bwMode="auto">
          <a:xfrm>
            <a:off x="8460970" y="914400"/>
            <a:ext cx="683029" cy="228600"/>
          </a:xfrm>
          <a:prstGeom prst="rect">
            <a:avLst/>
          </a:prstGeom>
          <a:gradFill rotWithShape="0">
            <a:gsLst>
              <a:gs pos="0">
                <a:srgbClr val="FFFFFF"/>
              </a:gs>
              <a:gs pos="100000">
                <a:schemeClr val="accent2"/>
              </a:gs>
            </a:gsLst>
            <a:lin ang="0" scaled="1"/>
          </a:gradFill>
          <a:ln w="9525">
            <a:noFill/>
            <a:miter lim="800000"/>
            <a:headEnd/>
            <a:tailEnd/>
          </a:ln>
          <a:effectLst/>
        </p:spPr>
        <p:txBody>
          <a:bodyPr wrap="none" anchor="ctr"/>
          <a:lstStyle/>
          <a:p>
            <a:endParaRPr lang="en-US"/>
          </a:p>
        </p:txBody>
      </p:sp>
      <p:sp>
        <p:nvSpPr>
          <p:cNvPr id="64534" name="Rectangle 22"/>
          <p:cNvSpPr>
            <a:spLocks noChangeArrowheads="1"/>
          </p:cNvSpPr>
          <p:nvPr/>
        </p:nvSpPr>
        <p:spPr bwMode="auto">
          <a:xfrm>
            <a:off x="6934200" y="0"/>
            <a:ext cx="2209800" cy="228600"/>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endParaRPr lang="en-US"/>
          </a:p>
        </p:txBody>
      </p:sp>
      <p:sp>
        <p:nvSpPr>
          <p:cNvPr id="64535" name="Rectangle 23"/>
          <p:cNvSpPr>
            <a:spLocks noChangeArrowheads="1"/>
          </p:cNvSpPr>
          <p:nvPr/>
        </p:nvSpPr>
        <p:spPr bwMode="auto">
          <a:xfrm>
            <a:off x="7536871" y="457200"/>
            <a:ext cx="1607128" cy="228600"/>
          </a:xfrm>
          <a:prstGeom prst="rect">
            <a:avLst/>
          </a:prstGeom>
          <a:gradFill rotWithShape="0">
            <a:gsLst>
              <a:gs pos="0">
                <a:srgbClr val="FFFFFF"/>
              </a:gs>
              <a:gs pos="100000">
                <a:schemeClr val="tx2"/>
              </a:gs>
            </a:gsLst>
            <a:lin ang="0" scaled="1"/>
          </a:gradFill>
          <a:ln w="9525">
            <a:noFill/>
            <a:miter lim="800000"/>
            <a:headEnd/>
            <a:tailEnd/>
          </a:ln>
          <a:effectLst/>
        </p:spPr>
        <p:txBody>
          <a:bodyPr wrap="none" anchor="ctr"/>
          <a:lstStyle/>
          <a:p>
            <a:endParaRPr lang="en-US"/>
          </a:p>
        </p:txBody>
      </p:sp>
      <p:sp>
        <p:nvSpPr>
          <p:cNvPr id="64536" name="Rectangle 24"/>
          <p:cNvSpPr>
            <a:spLocks noChangeArrowheads="1"/>
          </p:cNvSpPr>
          <p:nvPr/>
        </p:nvSpPr>
        <p:spPr bwMode="auto">
          <a:xfrm>
            <a:off x="8139545" y="685800"/>
            <a:ext cx="1004454" cy="228600"/>
          </a:xfrm>
          <a:prstGeom prst="rect">
            <a:avLst/>
          </a:prstGeom>
          <a:gradFill rotWithShape="0">
            <a:gsLst>
              <a:gs pos="0">
                <a:schemeClr val="bg1"/>
              </a:gs>
              <a:gs pos="100000">
                <a:srgbClr val="00CC66"/>
              </a:gs>
            </a:gsLst>
            <a:lin ang="0" scaled="1"/>
          </a:gradFill>
          <a:ln w="9525">
            <a:noFill/>
            <a:miter lim="800000"/>
            <a:headEnd/>
            <a:tailEnd/>
          </a:ln>
          <a:effectLst/>
        </p:spPr>
        <p:txBody>
          <a:bodyPr wrap="none" anchor="ctr"/>
          <a:lstStyle/>
          <a:p>
            <a:endParaRPr lang="en-US"/>
          </a:p>
        </p:txBody>
      </p:sp>
      <p:sp>
        <p:nvSpPr>
          <p:cNvPr id="64537" name="Rectangle 25"/>
          <p:cNvSpPr>
            <a:spLocks noChangeArrowheads="1"/>
          </p:cNvSpPr>
          <p:nvPr/>
        </p:nvSpPr>
        <p:spPr bwMode="auto">
          <a:xfrm>
            <a:off x="7335982" y="228600"/>
            <a:ext cx="1808018" cy="228600"/>
          </a:xfrm>
          <a:prstGeom prst="rect">
            <a:avLst/>
          </a:prstGeom>
          <a:gradFill rotWithShape="0">
            <a:gsLst>
              <a:gs pos="0">
                <a:schemeClr val="bg1"/>
              </a:gs>
              <a:gs pos="100000">
                <a:srgbClr val="FF99CC"/>
              </a:gs>
            </a:gsLst>
            <a:lin ang="0" scaled="1"/>
          </a:gradFill>
          <a:ln w="9525">
            <a:noFill/>
            <a:miter lim="800000"/>
            <a:headEnd/>
            <a:tailEnd/>
          </a:ln>
          <a:effectLst/>
        </p:spPr>
        <p:txBody>
          <a:bodyPr wrap="none" anchor="ctr"/>
          <a:lstStyle/>
          <a:p>
            <a:endParaRPr lang="en-US"/>
          </a:p>
        </p:txBody>
      </p:sp>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lang="en-US"/>
          </a:p>
        </p:txBody>
      </p:sp>
      <p:sp>
        <p:nvSpPr>
          <p:cNvPr id="64515" name="Rectangle 3"/>
          <p:cNvSpPr>
            <a:spLocks noChangeArrowheads="1"/>
          </p:cNvSpPr>
          <p:nvPr/>
        </p:nvSpPr>
        <p:spPr bwMode="ltGray">
          <a:xfrm>
            <a:off x="800100" y="1098550"/>
            <a:ext cx="723900"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lang="en-US"/>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sp>
        <p:nvSpPr>
          <p:cNvPr id="64520" name="Rectangle 8"/>
          <p:cNvSpPr>
            <a:spLocks noChangeArrowheads="1"/>
          </p:cNvSpPr>
          <p:nvPr/>
        </p:nvSpPr>
        <p:spPr bwMode="gray">
          <a:xfrm>
            <a:off x="457200" y="1143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64518" name="Rectangle 6"/>
          <p:cNvSpPr>
            <a:spLocks noChangeArrowheads="1"/>
          </p:cNvSpPr>
          <p:nvPr/>
        </p:nvSpPr>
        <p:spPr bwMode="ltGray">
          <a:xfrm>
            <a:off x="228600" y="1905000"/>
            <a:ext cx="533400" cy="457200"/>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64521" name="Rectangle 9"/>
          <p:cNvSpPr>
            <a:spLocks noGrp="1" noChangeArrowheads="1"/>
          </p:cNvSpPr>
          <p:nvPr>
            <p:ph type="title"/>
          </p:nvPr>
        </p:nvSpPr>
        <p:spPr bwMode="auto">
          <a:xfrm>
            <a:off x="914400" y="228600"/>
            <a:ext cx="8021638" cy="6778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19" name="Rectangle 7"/>
          <p:cNvSpPr>
            <a:spLocks noChangeArrowheads="1"/>
          </p:cNvSpPr>
          <p:nvPr/>
        </p:nvSpPr>
        <p:spPr bwMode="gray">
          <a:xfrm flipH="1">
            <a:off x="685800" y="228600"/>
            <a:ext cx="26988" cy="601980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itchFamily="34" charset="0"/>
        </a:defRPr>
      </a:lvl2pPr>
      <a:lvl3pPr algn="l" rtl="0" fontAlgn="base">
        <a:spcBef>
          <a:spcPct val="0"/>
        </a:spcBef>
        <a:spcAft>
          <a:spcPct val="0"/>
        </a:spcAft>
        <a:defRPr sz="3600">
          <a:solidFill>
            <a:schemeClr val="tx2"/>
          </a:solidFill>
          <a:latin typeface="Tahoma" pitchFamily="34" charset="0"/>
        </a:defRPr>
      </a:lvl3pPr>
      <a:lvl4pPr algn="l" rtl="0" fontAlgn="base">
        <a:spcBef>
          <a:spcPct val="0"/>
        </a:spcBef>
        <a:spcAft>
          <a:spcPct val="0"/>
        </a:spcAft>
        <a:defRPr sz="3600">
          <a:solidFill>
            <a:schemeClr val="tx2"/>
          </a:solidFill>
          <a:latin typeface="Tahoma" pitchFamily="34" charset="0"/>
        </a:defRPr>
      </a:lvl4pPr>
      <a:lvl5pPr algn="l" rtl="0" fontAlgn="base">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500">
          <a:solidFill>
            <a:schemeClr val="tx1"/>
          </a:solidFill>
          <a:latin typeface="+mn-lt"/>
        </a:defRPr>
      </a:lvl2pPr>
      <a:lvl3pPr marL="1143000" indent="-228600" algn="l" rtl="0" fontAlgn="base">
        <a:spcBef>
          <a:spcPct val="20000"/>
        </a:spcBef>
        <a:spcAft>
          <a:spcPct val="0"/>
        </a:spcAft>
        <a:buClr>
          <a:schemeClr val="accent2"/>
        </a:buClr>
        <a:buSzPct val="50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rgbClr val="00B050"/>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msdn.microsoft.com/en-us/library/aa480509.aspx" TargetMode="External"/><Relationship Id="rId2" Type="http://schemas.openxmlformats.org/officeDocument/2006/relationships/hyperlink" Target="http://cis-iis1.temple.edu/cis342/Lectures/Unit2/WebServices/CollectionsArticle/PassingCollections.htm" TargetMode="External"/><Relationship Id="rId1" Type="http://schemas.openxmlformats.org/officeDocument/2006/relationships/slideLayout" Target="../slideLayouts/slideLayout2.xml"/><Relationship Id="rId4" Type="http://schemas.openxmlformats.org/officeDocument/2006/relationships/hyperlink" Target="http://msdn.microsoft.com/en-us/library/x05s00wz(v=vs.100).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ctrTitle"/>
          </p:nvPr>
        </p:nvSpPr>
        <p:spPr/>
        <p:txBody>
          <a:bodyPr/>
          <a:lstStyle/>
          <a:p>
            <a:r>
              <a:rPr lang="en-US" dirty="0" smtClean="0"/>
              <a:t>Lecture</a:t>
            </a:r>
            <a:endParaRPr lang="en-US" dirty="0"/>
          </a:p>
        </p:txBody>
      </p:sp>
      <p:sp>
        <p:nvSpPr>
          <p:cNvPr id="353283" name="Rectangle 3"/>
          <p:cNvSpPr>
            <a:spLocks noGrp="1" noChangeArrowheads="1"/>
          </p:cNvSpPr>
          <p:nvPr>
            <p:ph type="subTitle" idx="1"/>
          </p:nvPr>
        </p:nvSpPr>
        <p:spPr>
          <a:xfrm>
            <a:off x="1066800" y="3886200"/>
            <a:ext cx="7162800" cy="1752600"/>
          </a:xfrm>
        </p:spPr>
        <p:txBody>
          <a:bodyPr/>
          <a:lstStyle/>
          <a:p>
            <a:r>
              <a:rPr lang="en-US" dirty="0" smtClean="0"/>
              <a:t>ASMX Web </a:t>
            </a:r>
            <a:r>
              <a:rPr lang="en-US" dirty="0" smtClean="0"/>
              <a:t>Services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Service &amp; WSDL</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A web application uses the WSDL file for a specific web service class to generate a </a:t>
            </a:r>
            <a:r>
              <a:rPr lang="en-US" sz="2400" dirty="0" smtClean="0">
                <a:solidFill>
                  <a:srgbClr val="009900"/>
                </a:solidFill>
              </a:rPr>
              <a:t>web service proxy class </a:t>
            </a:r>
            <a:r>
              <a:rPr lang="en-US" sz="2400" dirty="0" smtClean="0"/>
              <a:t>for using that web service.</a:t>
            </a:r>
          </a:p>
          <a:p>
            <a:pPr lvl="1"/>
            <a:r>
              <a:rPr lang="en-US" sz="1800" dirty="0" smtClean="0"/>
              <a:t>The WSDL file is automatically generated when a web reference is created for a project.</a:t>
            </a:r>
          </a:p>
          <a:p>
            <a:pPr>
              <a:buNone/>
            </a:pPr>
            <a:endParaRPr lang="en-US" sz="800" dirty="0" smtClean="0"/>
          </a:p>
          <a:p>
            <a:r>
              <a:rPr lang="en-US" sz="2400" dirty="0" smtClean="0"/>
              <a:t>A </a:t>
            </a:r>
            <a:r>
              <a:rPr lang="en-US" sz="2400" dirty="0" smtClean="0">
                <a:solidFill>
                  <a:srgbClr val="009900"/>
                </a:solidFill>
              </a:rPr>
              <a:t>web service proxy class </a:t>
            </a:r>
            <a:r>
              <a:rPr lang="en-US" sz="2400" dirty="0" smtClean="0"/>
              <a:t>is used to create an object that acts as an interface between the web service client application (running on machine A) and the web service (running on machine B). </a:t>
            </a:r>
          </a:p>
          <a:p>
            <a:pPr lvl="1"/>
            <a:r>
              <a:rPr lang="en-US" sz="1800" dirty="0" smtClean="0"/>
              <a:t>The proxy hides all the “black box” workings.</a:t>
            </a:r>
          </a:p>
          <a:p>
            <a:pPr lvl="1"/>
            <a:r>
              <a:rPr lang="en-US" sz="1800" dirty="0" smtClean="0"/>
              <a:t>The proxy is responsible for creating the SOAP request messages, and receiving of SOAP response messages.</a:t>
            </a:r>
          </a:p>
          <a:p>
            <a:pPr>
              <a:buNone/>
            </a:pPr>
            <a:endParaRPr lang="en-US" sz="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Service &amp; WSDL</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The </a:t>
            </a:r>
            <a:r>
              <a:rPr lang="en-US" sz="2400" dirty="0" smtClean="0">
                <a:solidFill>
                  <a:srgbClr val="009900"/>
                </a:solidFill>
              </a:rPr>
              <a:t>web service proxy class </a:t>
            </a:r>
            <a:r>
              <a:rPr lang="en-US" sz="2400" dirty="0" smtClean="0"/>
              <a:t>is used to perform the following functions at run-time:</a:t>
            </a:r>
          </a:p>
          <a:p>
            <a:pPr lvl="1"/>
            <a:r>
              <a:rPr lang="en-US" sz="1800" dirty="0" smtClean="0"/>
              <a:t>It will start the web service and the session on the server hosting the web service, if it’s not already running.</a:t>
            </a:r>
          </a:p>
          <a:p>
            <a:pPr lvl="1"/>
            <a:r>
              <a:rPr lang="en-US" sz="1800" dirty="0" smtClean="0"/>
              <a:t>It will enable the client application to “import” the “class” of the web service and instantiate it as an object.</a:t>
            </a:r>
          </a:p>
          <a:p>
            <a:pPr lvl="2"/>
            <a:r>
              <a:rPr lang="en-US" sz="1600" dirty="0" smtClean="0"/>
              <a:t>It simply builds an object from the description of the web service class contained in the WSDL file.</a:t>
            </a:r>
          </a:p>
          <a:p>
            <a:pPr lvl="1"/>
            <a:r>
              <a:rPr lang="en-US" sz="1800" dirty="0" smtClean="0"/>
              <a:t>It enables the client to use this object to call web service methods, pass arguments, and return values as though the web service was running on the same machine.</a:t>
            </a:r>
          </a:p>
          <a:p>
            <a:pPr lvl="2"/>
            <a:r>
              <a:rPr lang="en-US" sz="1600" dirty="0" smtClean="0"/>
              <a:t>In actuality, the proxy is communicating with the web service on another machine over the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Creating &amp; Consuming a Web Service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Steps to create and consume a web service:</a:t>
            </a:r>
          </a:p>
          <a:p>
            <a:pPr lvl="1"/>
            <a:r>
              <a:rPr lang="en-US" sz="1800" dirty="0" smtClean="0"/>
              <a:t>Create the web service by adding a web service item (ASMX file) to web application project. Write the necessary methods in the web service’s class.</a:t>
            </a:r>
          </a:p>
          <a:p>
            <a:pPr lvl="1"/>
            <a:r>
              <a:rPr lang="en-US" sz="1800" dirty="0" smtClean="0"/>
              <a:t>Publish the web service.</a:t>
            </a:r>
          </a:p>
          <a:p>
            <a:pPr lvl="1"/>
            <a:r>
              <a:rPr lang="en-US" sz="1800" dirty="0" smtClean="0"/>
              <a:t>Add a Web Reference to the projects that will use the web service.</a:t>
            </a:r>
          </a:p>
          <a:p>
            <a:pPr lvl="1"/>
            <a:r>
              <a:rPr lang="en-US" sz="1800" dirty="0" smtClean="0"/>
              <a:t>Create a web service proxy and use it in the ASPX page that will need to access the web service.</a:t>
            </a:r>
          </a:p>
          <a:p>
            <a:pPr>
              <a:buNone/>
            </a:pPr>
            <a:endParaRPr lang="en-US" sz="800" dirty="0" smtClean="0"/>
          </a:p>
          <a:p>
            <a:pPr>
              <a:buNone/>
            </a:pPr>
            <a:endParaRPr lang="en-US" sz="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Creating a Web Service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Create the web service by adding a new item to a web application project.</a:t>
            </a:r>
          </a:p>
          <a:p>
            <a:endParaRPr lang="en-US" sz="1800" dirty="0" smtClean="0"/>
          </a:p>
          <a:p>
            <a:pPr>
              <a:buNone/>
            </a:pPr>
            <a:endParaRPr lang="en-US" sz="800" dirty="0" smtClean="0"/>
          </a:p>
        </p:txBody>
      </p:sp>
      <p:pic>
        <p:nvPicPr>
          <p:cNvPr id="27651" name="Picture 3"/>
          <p:cNvPicPr>
            <a:picLocks noChangeAspect="1" noChangeArrowheads="1"/>
          </p:cNvPicPr>
          <p:nvPr/>
        </p:nvPicPr>
        <p:blipFill>
          <a:blip r:embed="rId2" cstate="print"/>
          <a:srcRect l="9583" t="24444" r="40833" b="14815"/>
          <a:stretch>
            <a:fillRect/>
          </a:stretch>
        </p:blipFill>
        <p:spPr bwMode="auto">
          <a:xfrm>
            <a:off x="1371600" y="2209800"/>
            <a:ext cx="6553200" cy="45156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Creating a Web Service</a:t>
            </a:r>
            <a:endParaRPr lang="en-US" dirty="0"/>
          </a:p>
        </p:txBody>
      </p:sp>
      <p:sp>
        <p:nvSpPr>
          <p:cNvPr id="3" name="Content Placeholder 2"/>
          <p:cNvSpPr>
            <a:spLocks noGrp="1"/>
          </p:cNvSpPr>
          <p:nvPr>
            <p:ph idx="1"/>
          </p:nvPr>
        </p:nvSpPr>
        <p:spPr>
          <a:xfrm>
            <a:off x="914400" y="1143000"/>
            <a:ext cx="8040688" cy="5562600"/>
          </a:xfrm>
        </p:spPr>
        <p:txBody>
          <a:bodyPr/>
          <a:lstStyle/>
          <a:p>
            <a:r>
              <a:rPr lang="en-US" sz="2400" dirty="0" smtClean="0"/>
              <a:t>A web service contains a class very much like the </a:t>
            </a:r>
            <a:r>
              <a:rPr lang="en-US" sz="2400" dirty="0" err="1" smtClean="0"/>
              <a:t>CodeBehind</a:t>
            </a:r>
            <a:r>
              <a:rPr lang="en-US" sz="2400" dirty="0" smtClean="0"/>
              <a:t> class of an ASPX page.</a:t>
            </a:r>
          </a:p>
          <a:p>
            <a:endParaRPr lang="en-US" sz="2400" dirty="0" smtClean="0"/>
          </a:p>
          <a:p>
            <a:endParaRPr lang="en-US" sz="1800" dirty="0" smtClean="0"/>
          </a:p>
          <a:p>
            <a:pPr>
              <a:buNone/>
            </a:pPr>
            <a:endParaRPr lang="en-US" sz="800" dirty="0" smtClean="0"/>
          </a:p>
        </p:txBody>
      </p:sp>
      <p:pic>
        <p:nvPicPr>
          <p:cNvPr id="4" name="Picture 2"/>
          <p:cNvPicPr>
            <a:picLocks noChangeAspect="1" noChangeArrowheads="1"/>
          </p:cNvPicPr>
          <p:nvPr/>
        </p:nvPicPr>
        <p:blipFill>
          <a:blip r:embed="rId2" cstate="print"/>
          <a:srcRect l="4167" t="17778" r="33750" b="17778"/>
          <a:stretch>
            <a:fillRect/>
          </a:stretch>
        </p:blipFill>
        <p:spPr bwMode="auto">
          <a:xfrm>
            <a:off x="609600" y="1981200"/>
            <a:ext cx="8352222" cy="4876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Adding a Web Reference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200" dirty="0" smtClean="0"/>
              <a:t>Add a Web Reference (to the published web service) to the web application project that will use the web service.</a:t>
            </a:r>
          </a:p>
          <a:p>
            <a:endParaRPr lang="en-US" sz="1800" dirty="0" smtClean="0"/>
          </a:p>
          <a:p>
            <a:pPr>
              <a:buNone/>
            </a:pPr>
            <a:endParaRPr lang="en-US" sz="800" dirty="0" smtClean="0"/>
          </a:p>
        </p:txBody>
      </p:sp>
      <p:pic>
        <p:nvPicPr>
          <p:cNvPr id="29698" name="Picture 2"/>
          <p:cNvPicPr>
            <a:picLocks noChangeAspect="1" noChangeArrowheads="1"/>
          </p:cNvPicPr>
          <p:nvPr/>
        </p:nvPicPr>
        <p:blipFill>
          <a:blip r:embed="rId2" cstate="print"/>
          <a:srcRect l="50000" t="17778" r="26667" b="10370"/>
          <a:stretch>
            <a:fillRect/>
          </a:stretch>
        </p:blipFill>
        <p:spPr bwMode="auto">
          <a:xfrm>
            <a:off x="1371600" y="2057400"/>
            <a:ext cx="2667000" cy="4619626"/>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l="13750" t="24815" r="43750" b="22593"/>
          <a:stretch>
            <a:fillRect/>
          </a:stretch>
        </p:blipFill>
        <p:spPr bwMode="auto">
          <a:xfrm>
            <a:off x="1382486" y="2024743"/>
            <a:ext cx="6929907" cy="48237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dissolve">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 calcmode="lin" valueType="num">
                                      <p:cBhvr>
                                        <p:cTn id="12" dur="500" fill="hold"/>
                                        <p:tgtEl>
                                          <p:spTgt spid="29699"/>
                                        </p:tgtEl>
                                        <p:attrNameLst>
                                          <p:attrName>ppt_w</p:attrName>
                                        </p:attrNameLst>
                                      </p:cBhvr>
                                      <p:tavLst>
                                        <p:tav tm="0">
                                          <p:val>
                                            <p:fltVal val="0"/>
                                          </p:val>
                                        </p:tav>
                                        <p:tav tm="100000">
                                          <p:val>
                                            <p:strVal val="#ppt_w"/>
                                          </p:val>
                                        </p:tav>
                                      </p:tavLst>
                                    </p:anim>
                                    <p:anim calcmode="lin" valueType="num">
                                      <p:cBhvr>
                                        <p:cTn id="13" dur="500" fill="hold"/>
                                        <p:tgtEl>
                                          <p:spTgt spid="296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Adding a Web Reference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200" dirty="0" smtClean="0"/>
              <a:t>Adding a Web Reference to a Windows Form Application.</a:t>
            </a:r>
          </a:p>
          <a:p>
            <a:endParaRPr lang="en-US" sz="1800" dirty="0" smtClean="0"/>
          </a:p>
          <a:p>
            <a:pPr>
              <a:buNone/>
            </a:pPr>
            <a:endParaRPr lang="en-US" sz="800" dirty="0" smtClean="0"/>
          </a:p>
        </p:txBody>
      </p:sp>
      <p:pic>
        <p:nvPicPr>
          <p:cNvPr id="1027" name="Picture 3"/>
          <p:cNvPicPr>
            <a:picLocks noChangeAspect="1" noChangeArrowheads="1"/>
          </p:cNvPicPr>
          <p:nvPr/>
        </p:nvPicPr>
        <p:blipFill>
          <a:blip r:embed="rId2" cstate="print"/>
          <a:srcRect l="30000" t="19630" r="47917" b="32963"/>
          <a:stretch>
            <a:fillRect/>
          </a:stretch>
        </p:blipFill>
        <p:spPr bwMode="auto">
          <a:xfrm>
            <a:off x="914400" y="1828800"/>
            <a:ext cx="3659981" cy="44196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l="7500" t="16296" r="52083" b="22222"/>
          <a:stretch>
            <a:fillRect/>
          </a:stretch>
        </p:blipFill>
        <p:spPr bwMode="auto">
          <a:xfrm>
            <a:off x="1524000" y="1828800"/>
            <a:ext cx="5638800" cy="4824953"/>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583" t="10370" r="56250" b="30370"/>
          <a:stretch>
            <a:fillRect/>
          </a:stretch>
        </p:blipFill>
        <p:spPr bwMode="auto">
          <a:xfrm>
            <a:off x="1524000" y="1828800"/>
            <a:ext cx="6248400" cy="479897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ssolv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p:cTn id="18" dur="500" fill="hold"/>
                                        <p:tgtEl>
                                          <p:spTgt spid="1026"/>
                                        </p:tgtEl>
                                        <p:attrNameLst>
                                          <p:attrName>ppt_w</p:attrName>
                                        </p:attrNameLst>
                                      </p:cBhvr>
                                      <p:tavLst>
                                        <p:tav tm="0">
                                          <p:val>
                                            <p:fltVal val="0"/>
                                          </p:val>
                                        </p:tav>
                                        <p:tav tm="100000">
                                          <p:val>
                                            <p:strVal val="#ppt_w"/>
                                          </p:val>
                                        </p:tav>
                                      </p:tavLst>
                                    </p:anim>
                                    <p:anim calcmode="lin" valueType="num">
                                      <p:cBhvr>
                                        <p:cTn id="19"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Discovery Process</a:t>
            </a:r>
            <a:endParaRPr lang="en-US" dirty="0"/>
          </a:p>
        </p:txBody>
      </p:sp>
      <p:sp>
        <p:nvSpPr>
          <p:cNvPr id="3" name="Content Placeholder 2"/>
          <p:cNvSpPr>
            <a:spLocks noGrp="1"/>
          </p:cNvSpPr>
          <p:nvPr>
            <p:ph idx="1"/>
          </p:nvPr>
        </p:nvSpPr>
        <p:spPr>
          <a:xfrm>
            <a:off x="914400" y="1295400"/>
            <a:ext cx="8229600" cy="5562600"/>
          </a:xfrm>
        </p:spPr>
        <p:txBody>
          <a:bodyPr/>
          <a:lstStyle/>
          <a:p>
            <a:r>
              <a:rPr lang="en-US" sz="2200" dirty="0" smtClean="0"/>
              <a:t>The </a:t>
            </a:r>
            <a:r>
              <a:rPr lang="en-US" sz="2200" dirty="0" smtClean="0">
                <a:solidFill>
                  <a:srgbClr val="009900"/>
                </a:solidFill>
              </a:rPr>
              <a:t>Discovery Process </a:t>
            </a:r>
            <a:r>
              <a:rPr lang="en-US" sz="2200" dirty="0" smtClean="0"/>
              <a:t>is </a:t>
            </a:r>
            <a:r>
              <a:rPr lang="en-US" sz="2400" dirty="0" smtClean="0"/>
              <a:t>the process of locating, or discovering, a web service. </a:t>
            </a:r>
          </a:p>
          <a:p>
            <a:pPr>
              <a:buNone/>
            </a:pPr>
            <a:endParaRPr lang="en-US" sz="800" dirty="0" smtClean="0"/>
          </a:p>
          <a:p>
            <a:r>
              <a:rPr lang="en-US" sz="2400" dirty="0" smtClean="0"/>
              <a:t>It is through the discovery process that a web service client learns that a web service exists and the location of the web service's description document (WSDL file).</a:t>
            </a:r>
            <a:endParaRPr lang="en-US" sz="2200" dirty="0" smtClean="0"/>
          </a:p>
          <a:p>
            <a:pPr>
              <a:buNone/>
            </a:pPr>
            <a:endParaRPr lang="en-US" sz="1800" dirty="0" smtClean="0"/>
          </a:p>
          <a:p>
            <a:pPr>
              <a:buNone/>
            </a:pPr>
            <a:endParaRPr lang="en-US" sz="800" dirty="0" smtClean="0"/>
          </a:p>
        </p:txBody>
      </p:sp>
      <p:pic>
        <p:nvPicPr>
          <p:cNvPr id="6" name="Picture 3"/>
          <p:cNvPicPr>
            <a:picLocks noChangeAspect="1" noChangeArrowheads="1"/>
          </p:cNvPicPr>
          <p:nvPr/>
        </p:nvPicPr>
        <p:blipFill>
          <a:blip r:embed="rId2" cstate="print"/>
          <a:srcRect l="13750" t="24815" r="43750" b="22593"/>
          <a:stretch>
            <a:fillRect/>
          </a:stretch>
        </p:blipFill>
        <p:spPr bwMode="auto">
          <a:xfrm>
            <a:off x="2362200" y="3450771"/>
            <a:ext cx="4707228"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Create &amp; Use the Web Service Proxy</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Create an instance of the web service proxy class that will communicate with the web service, and use the web service proxy object to invoke web service methods.</a:t>
            </a:r>
          </a:p>
          <a:p>
            <a:pPr>
              <a:buNone/>
            </a:pPr>
            <a:endParaRPr lang="en-US" sz="800" dirty="0" smtClean="0"/>
          </a:p>
          <a:p>
            <a:r>
              <a:rPr lang="en-US" sz="2400" dirty="0" smtClean="0"/>
              <a:t>This instantiates an object on the client that mimics the Web Service, and it’s used to send requests to the Web Service and receive a response from it via SOAP/HTTP. </a:t>
            </a:r>
          </a:p>
          <a:p>
            <a:pPr>
              <a:buNone/>
            </a:pPr>
            <a:endParaRPr lang="en-US" sz="800" dirty="0" smtClean="0"/>
          </a:p>
          <a:p>
            <a:r>
              <a:rPr lang="en-US" sz="2400" dirty="0" smtClean="0"/>
              <a:t>Example of creating a web proxy</a:t>
            </a:r>
          </a:p>
          <a:p>
            <a:pPr>
              <a:buNone/>
            </a:pPr>
            <a:r>
              <a:rPr lang="en-US" sz="2000" dirty="0" smtClean="0">
                <a:solidFill>
                  <a:srgbClr val="0000FF"/>
                </a:solidFill>
              </a:rPr>
              <a:t>	</a:t>
            </a:r>
            <a:r>
              <a:rPr lang="en-US" sz="2000" dirty="0" err="1" smtClean="0">
                <a:solidFill>
                  <a:srgbClr val="009900"/>
                </a:solidFill>
              </a:rPr>
              <a:t>CalculatorSvc</a:t>
            </a:r>
            <a:r>
              <a:rPr lang="en-US" sz="2000" dirty="0" err="1" smtClean="0">
                <a:solidFill>
                  <a:srgbClr val="0000FF"/>
                </a:solidFill>
              </a:rPr>
              <a:t>.</a:t>
            </a:r>
            <a:r>
              <a:rPr lang="en-US" sz="2000" dirty="0" err="1" smtClean="0">
                <a:solidFill>
                  <a:srgbClr val="FF0000"/>
                </a:solidFill>
              </a:rPr>
              <a:t>Calculator</a:t>
            </a:r>
            <a:r>
              <a:rPr lang="en-US" sz="2000" dirty="0" smtClean="0">
                <a:solidFill>
                  <a:srgbClr val="FF0000"/>
                </a:solidFill>
              </a:rPr>
              <a:t> </a:t>
            </a:r>
            <a:r>
              <a:rPr lang="en-US" sz="2000" dirty="0" err="1" smtClean="0">
                <a:solidFill>
                  <a:srgbClr val="0000FF"/>
                </a:solidFill>
              </a:rPr>
              <a:t>pxy</a:t>
            </a:r>
            <a:r>
              <a:rPr lang="en-US" sz="2000" dirty="0" smtClean="0">
                <a:solidFill>
                  <a:srgbClr val="0000FF"/>
                </a:solidFill>
              </a:rPr>
              <a:t> = new </a:t>
            </a:r>
            <a:r>
              <a:rPr lang="en-US" sz="2000" dirty="0" err="1" smtClean="0">
                <a:solidFill>
                  <a:srgbClr val="009900"/>
                </a:solidFill>
              </a:rPr>
              <a:t>CalculatorSvc</a:t>
            </a:r>
            <a:r>
              <a:rPr lang="en-US" sz="2000" dirty="0" err="1" smtClean="0">
                <a:solidFill>
                  <a:srgbClr val="0000FF"/>
                </a:solidFill>
              </a:rPr>
              <a:t>.</a:t>
            </a:r>
            <a:r>
              <a:rPr lang="en-US" sz="2000" dirty="0" err="1" smtClean="0">
                <a:solidFill>
                  <a:srgbClr val="FF0000"/>
                </a:solidFill>
              </a:rPr>
              <a:t>Calculator</a:t>
            </a:r>
            <a:r>
              <a:rPr lang="en-US" sz="2000" dirty="0" smtClean="0">
                <a:solidFill>
                  <a:srgbClr val="0000FF"/>
                </a:solidFill>
              </a:rPr>
              <a:t>();</a:t>
            </a:r>
          </a:p>
          <a:p>
            <a:pPr>
              <a:buNone/>
            </a:pPr>
            <a:endParaRPr lang="en-US" sz="1800" dirty="0" smtClean="0"/>
          </a:p>
          <a:p>
            <a:pPr>
              <a:buNone/>
            </a:pPr>
            <a:endParaRPr lang="en-US" sz="800" dirty="0" smtClean="0"/>
          </a:p>
        </p:txBody>
      </p:sp>
      <p:sp>
        <p:nvSpPr>
          <p:cNvPr id="6" name="Rectangle 5"/>
          <p:cNvSpPr/>
          <p:nvPr/>
        </p:nvSpPr>
        <p:spPr>
          <a:xfrm>
            <a:off x="4648200" y="5636446"/>
            <a:ext cx="2133600" cy="68580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2"/>
                </a:solidFill>
              </a:rPr>
              <a:t>The name given to the web reference.</a:t>
            </a:r>
            <a:endParaRPr lang="en-US" sz="1400" dirty="0">
              <a:solidFill>
                <a:schemeClr val="tx2"/>
              </a:solidFill>
            </a:endParaRPr>
          </a:p>
        </p:txBody>
      </p:sp>
      <p:cxnSp>
        <p:nvCxnSpPr>
          <p:cNvPr id="7" name="Straight Arrow Connector 6"/>
          <p:cNvCxnSpPr/>
          <p:nvPr/>
        </p:nvCxnSpPr>
        <p:spPr>
          <a:xfrm>
            <a:off x="6019800" y="5103046"/>
            <a:ext cx="0" cy="53340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973584" y="6150796"/>
            <a:ext cx="2133600" cy="68580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2"/>
                </a:solidFill>
              </a:rPr>
              <a:t>The name of the web service class inside the ASMX file.</a:t>
            </a:r>
            <a:endParaRPr lang="en-US" sz="1400" dirty="0">
              <a:solidFill>
                <a:schemeClr val="tx2"/>
              </a:solidFill>
            </a:endParaRPr>
          </a:p>
        </p:txBody>
      </p:sp>
      <p:cxnSp>
        <p:nvCxnSpPr>
          <p:cNvPr id="9" name="Straight Arrow Connector 8"/>
          <p:cNvCxnSpPr/>
          <p:nvPr/>
        </p:nvCxnSpPr>
        <p:spPr>
          <a:xfrm>
            <a:off x="7430784" y="5122096"/>
            <a:ext cx="0" cy="102870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ppt_h/2"/>
                                          </p:val>
                                        </p:tav>
                                        <p:tav tm="100000">
                                          <p:val>
                                            <p:strVal val="#ppt_y"/>
                                          </p:val>
                                        </p:tav>
                                      </p:tavLst>
                                    </p:anim>
                                    <p:anim calcmode="lin" valueType="num">
                                      <p:cBhvr>
                                        <p:cTn id="14" dur="500" fill="hold"/>
                                        <p:tgtEl>
                                          <p:spTgt spid="7"/>
                                        </p:tgtEl>
                                        <p:attrNameLst>
                                          <p:attrName>ppt_w</p:attrName>
                                        </p:attrNameLst>
                                      </p:cBhvr>
                                      <p:tavLst>
                                        <p:tav tm="0">
                                          <p:val>
                                            <p:strVal val="#ppt_w"/>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Using the Web Proxy</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Example of using a web proxy</a:t>
            </a:r>
          </a:p>
          <a:p>
            <a:pPr>
              <a:buNone/>
            </a:pPr>
            <a:r>
              <a:rPr lang="en-US" sz="2000" dirty="0" smtClean="0">
                <a:solidFill>
                  <a:srgbClr val="0000FF"/>
                </a:solidFill>
              </a:rPr>
              <a:t>	</a:t>
            </a:r>
            <a:r>
              <a:rPr lang="en-US" sz="2000" dirty="0" err="1" smtClean="0">
                <a:solidFill>
                  <a:srgbClr val="009900"/>
                </a:solidFill>
              </a:rPr>
              <a:t>CalculatorSvc</a:t>
            </a:r>
            <a:r>
              <a:rPr lang="en-US" sz="2000" dirty="0" err="1" smtClean="0">
                <a:solidFill>
                  <a:srgbClr val="0000FF"/>
                </a:solidFill>
              </a:rPr>
              <a:t>.</a:t>
            </a:r>
            <a:r>
              <a:rPr lang="en-US" sz="2000" dirty="0" err="1" smtClean="0">
                <a:solidFill>
                  <a:srgbClr val="FF0000"/>
                </a:solidFill>
              </a:rPr>
              <a:t>Calculator</a:t>
            </a:r>
            <a:r>
              <a:rPr lang="en-US" sz="2000" dirty="0" smtClean="0">
                <a:solidFill>
                  <a:srgbClr val="FF0000"/>
                </a:solidFill>
              </a:rPr>
              <a:t> </a:t>
            </a:r>
            <a:r>
              <a:rPr lang="en-US" sz="2000" dirty="0" err="1" smtClean="0">
                <a:solidFill>
                  <a:srgbClr val="0000FF"/>
                </a:solidFill>
              </a:rPr>
              <a:t>pxy</a:t>
            </a:r>
            <a:r>
              <a:rPr lang="en-US" sz="2000" dirty="0" smtClean="0">
                <a:solidFill>
                  <a:srgbClr val="0000FF"/>
                </a:solidFill>
              </a:rPr>
              <a:t> = new </a:t>
            </a:r>
            <a:r>
              <a:rPr lang="en-US" sz="2000" dirty="0" err="1" smtClean="0">
                <a:solidFill>
                  <a:srgbClr val="009900"/>
                </a:solidFill>
              </a:rPr>
              <a:t>CalculatorSvc</a:t>
            </a:r>
            <a:r>
              <a:rPr lang="en-US" sz="2000" dirty="0" err="1" smtClean="0">
                <a:solidFill>
                  <a:srgbClr val="0000FF"/>
                </a:solidFill>
              </a:rPr>
              <a:t>.</a:t>
            </a:r>
            <a:r>
              <a:rPr lang="en-US" sz="2000" dirty="0" err="1" smtClean="0">
                <a:solidFill>
                  <a:srgbClr val="FF0000"/>
                </a:solidFill>
              </a:rPr>
              <a:t>Calculator</a:t>
            </a:r>
            <a:r>
              <a:rPr lang="en-US" sz="2000" dirty="0" smtClean="0">
                <a:solidFill>
                  <a:srgbClr val="0000FF"/>
                </a:solidFill>
              </a:rPr>
              <a:t>();</a:t>
            </a:r>
            <a:endParaRPr lang="en-US" sz="2000" dirty="0" smtClean="0">
              <a:solidFill>
                <a:srgbClr val="FF0000"/>
              </a:solidFill>
            </a:endParaRPr>
          </a:p>
          <a:p>
            <a:pPr>
              <a:buNone/>
            </a:pPr>
            <a:r>
              <a:rPr lang="en-US" sz="2000" dirty="0" smtClean="0">
                <a:solidFill>
                  <a:srgbClr val="0000FF"/>
                </a:solidFill>
              </a:rPr>
              <a:t>	double result = </a:t>
            </a:r>
            <a:r>
              <a:rPr lang="en-US" sz="2000" dirty="0" err="1" smtClean="0">
                <a:solidFill>
                  <a:srgbClr val="0000FF"/>
                </a:solidFill>
              </a:rPr>
              <a:t>pxy.Add</a:t>
            </a:r>
            <a:r>
              <a:rPr lang="en-US" sz="2000" dirty="0" smtClean="0">
                <a:solidFill>
                  <a:srgbClr val="0000FF"/>
                </a:solidFill>
              </a:rPr>
              <a:t>(2, 5);</a:t>
            </a:r>
          </a:p>
          <a:p>
            <a:pPr>
              <a:buNone/>
            </a:pPr>
            <a:endParaRPr lang="en-US" sz="1800" dirty="0" smtClean="0"/>
          </a:p>
          <a:p>
            <a:pPr>
              <a:buNone/>
            </a:pPr>
            <a:endParaRPr lang="en-US" sz="800" dirty="0" smtClean="0"/>
          </a:p>
        </p:txBody>
      </p:sp>
      <p:sp>
        <p:nvSpPr>
          <p:cNvPr id="8" name="Rectangle 7"/>
          <p:cNvSpPr/>
          <p:nvPr/>
        </p:nvSpPr>
        <p:spPr>
          <a:xfrm>
            <a:off x="1676400" y="4018908"/>
            <a:ext cx="3200400" cy="76200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2"/>
                </a:solidFill>
              </a:rPr>
              <a:t>The web service proxy object that communicates with the Web Service</a:t>
            </a:r>
            <a:endParaRPr lang="en-US" sz="1400" dirty="0">
              <a:solidFill>
                <a:schemeClr val="tx2"/>
              </a:solidFill>
            </a:endParaRPr>
          </a:p>
        </p:txBody>
      </p:sp>
      <p:cxnSp>
        <p:nvCxnSpPr>
          <p:cNvPr id="9" name="Straight Arrow Connector 8"/>
          <p:cNvCxnSpPr/>
          <p:nvPr/>
        </p:nvCxnSpPr>
        <p:spPr>
          <a:xfrm>
            <a:off x="3276600" y="2418708"/>
            <a:ext cx="0" cy="160020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512430" y="2971800"/>
            <a:ext cx="2819400" cy="76200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2"/>
                </a:solidFill>
              </a:rPr>
              <a:t>The arguments passed to the proxy that will be sent to the Web Service Add Method</a:t>
            </a:r>
            <a:endParaRPr lang="en-US" sz="1400" dirty="0">
              <a:solidFill>
                <a:schemeClr val="tx2"/>
              </a:solidFill>
            </a:endParaRPr>
          </a:p>
        </p:txBody>
      </p:sp>
      <p:cxnSp>
        <p:nvCxnSpPr>
          <p:cNvPr id="14" name="Straight Arrow Connector 13"/>
          <p:cNvCxnSpPr/>
          <p:nvPr/>
        </p:nvCxnSpPr>
        <p:spPr>
          <a:xfrm>
            <a:off x="4468402" y="2438400"/>
            <a:ext cx="0" cy="53340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653341" y="2362200"/>
            <a:ext cx="2345871" cy="106680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2"/>
                </a:solidFill>
              </a:rPr>
              <a:t>The web service proxy class available after the discovery process </a:t>
            </a:r>
            <a:br>
              <a:rPr lang="en-US" sz="1400" dirty="0" smtClean="0">
                <a:solidFill>
                  <a:schemeClr val="tx2"/>
                </a:solidFill>
              </a:rPr>
            </a:br>
            <a:r>
              <a:rPr lang="en-US" sz="1400" dirty="0" smtClean="0">
                <a:solidFill>
                  <a:schemeClr val="tx2"/>
                </a:solidFill>
              </a:rPr>
              <a:t>(adding a web reference)</a:t>
            </a:r>
            <a:endParaRPr lang="en-US" sz="1400" dirty="0">
              <a:solidFill>
                <a:schemeClr val="tx2"/>
              </a:solidFill>
            </a:endParaRPr>
          </a:p>
        </p:txBody>
      </p:sp>
      <p:cxnSp>
        <p:nvCxnSpPr>
          <p:cNvPr id="11" name="Straight Arrow Connector 10"/>
          <p:cNvCxnSpPr/>
          <p:nvPr/>
        </p:nvCxnSpPr>
        <p:spPr>
          <a:xfrm>
            <a:off x="7391400" y="2095500"/>
            <a:ext cx="0" cy="26670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ppt_h/2"/>
                                          </p:val>
                                        </p:tav>
                                        <p:tav tm="100000">
                                          <p:val>
                                            <p:strVal val="#ppt_y"/>
                                          </p:val>
                                        </p:tav>
                                      </p:tavLst>
                                    </p:anim>
                                    <p:anim calcmode="lin" valueType="num">
                                      <p:cBhvr>
                                        <p:cTn id="14" dur="500" fill="hold"/>
                                        <p:tgtEl>
                                          <p:spTgt spid="9"/>
                                        </p:tgtEl>
                                        <p:attrNameLst>
                                          <p:attrName>ppt_w</p:attrName>
                                        </p:attrNameLst>
                                      </p:cBhvr>
                                      <p:tavLst>
                                        <p:tav tm="0">
                                          <p:val>
                                            <p:strVal val="#ppt_w"/>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4"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ppt_h/2"/>
                                          </p:val>
                                        </p:tav>
                                        <p:tav tm="100000">
                                          <p:val>
                                            <p:strVal val="#ppt_y"/>
                                          </p:val>
                                        </p:tav>
                                      </p:tavLst>
                                    </p:anim>
                                    <p:anim calcmode="lin" valueType="num">
                                      <p:cBhvr>
                                        <p:cTn id="27" dur="500" fill="hold"/>
                                        <p:tgtEl>
                                          <p:spTgt spid="14"/>
                                        </p:tgtEl>
                                        <p:attrNameLst>
                                          <p:attrName>ppt_w</p:attrName>
                                        </p:attrNameLst>
                                      </p:cBhvr>
                                      <p:tavLst>
                                        <p:tav tm="0">
                                          <p:val>
                                            <p:strVal val="#ppt_w"/>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strVal val="#ppt_h"/>
                                          </p:val>
                                        </p:tav>
                                        <p:tav tm="100000">
                                          <p:val>
                                            <p:strVal val="#ppt_h"/>
                                          </p:val>
                                        </p:tav>
                                      </p:tavLst>
                                    </p:anim>
                                  </p:childTnLst>
                                </p:cTn>
                              </p:par>
                            </p:childTnLst>
                          </p:cTn>
                        </p:par>
                        <p:par>
                          <p:cTn id="35" fill="hold">
                            <p:stCondLst>
                              <p:cond delay="500"/>
                            </p:stCondLst>
                            <p:childTnLst>
                              <p:par>
                                <p:cTn id="36" presetID="17"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ppt_h/2"/>
                                          </p:val>
                                        </p:tav>
                                        <p:tav tm="100000">
                                          <p:val>
                                            <p:strVal val="#ppt_y"/>
                                          </p:val>
                                        </p:tav>
                                      </p:tavLst>
                                    </p:anim>
                                    <p:anim calcmode="lin" valueType="num">
                                      <p:cBhvr>
                                        <p:cTn id="40" dur="500" fill="hold"/>
                                        <p:tgtEl>
                                          <p:spTgt spid="11"/>
                                        </p:tgtEl>
                                        <p:attrNameLst>
                                          <p:attrName>ppt_w</p:attrName>
                                        </p:attrNameLst>
                                      </p:cBhvr>
                                      <p:tavLst>
                                        <p:tav tm="0">
                                          <p:val>
                                            <p:strVal val="#ppt_w"/>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Web Services</a:t>
            </a:r>
            <a:endParaRPr lang="en-US" dirty="0"/>
          </a:p>
        </p:txBody>
      </p:sp>
      <p:sp>
        <p:nvSpPr>
          <p:cNvPr id="3" name="Content Placeholder 2"/>
          <p:cNvSpPr>
            <a:spLocks noGrp="1"/>
          </p:cNvSpPr>
          <p:nvPr>
            <p:ph idx="1"/>
          </p:nvPr>
        </p:nvSpPr>
        <p:spPr>
          <a:xfrm>
            <a:off x="914400" y="1371600"/>
            <a:ext cx="8040688" cy="5105400"/>
          </a:xfrm>
        </p:spPr>
        <p:txBody>
          <a:bodyPr/>
          <a:lstStyle/>
          <a:p>
            <a:r>
              <a:rPr lang="en-US" sz="2400" dirty="0" smtClean="0"/>
              <a:t>A </a:t>
            </a:r>
            <a:r>
              <a:rPr lang="en-US" sz="2400" dirty="0" smtClean="0">
                <a:solidFill>
                  <a:srgbClr val="009900"/>
                </a:solidFill>
              </a:rPr>
              <a:t>Web Service </a:t>
            </a:r>
            <a:r>
              <a:rPr lang="en-US" sz="2400" dirty="0" smtClean="0"/>
              <a:t>is a component that exists on a web server which can be called from a client application.</a:t>
            </a:r>
          </a:p>
          <a:p>
            <a:pPr lvl="1"/>
            <a:r>
              <a:rPr lang="en-US" sz="1800" dirty="0" smtClean="0"/>
              <a:t>Web services are contained in a file with the “</a:t>
            </a:r>
            <a:r>
              <a:rPr lang="en-US" sz="1800" dirty="0" smtClean="0">
                <a:solidFill>
                  <a:srgbClr val="0000FF"/>
                </a:solidFill>
              </a:rPr>
              <a:t>.</a:t>
            </a:r>
            <a:r>
              <a:rPr lang="en-US" sz="1800" dirty="0" err="1" smtClean="0">
                <a:solidFill>
                  <a:srgbClr val="0000FF"/>
                </a:solidFill>
              </a:rPr>
              <a:t>asmx</a:t>
            </a:r>
            <a:r>
              <a:rPr lang="en-US" sz="1800" dirty="0" smtClean="0"/>
              <a:t>” file extension.</a:t>
            </a:r>
          </a:p>
          <a:p>
            <a:pPr>
              <a:buNone/>
            </a:pPr>
            <a:endParaRPr lang="en-US" sz="800" dirty="0" smtClean="0"/>
          </a:p>
          <a:p>
            <a:r>
              <a:rPr lang="en-US" sz="2400" dirty="0" smtClean="0"/>
              <a:t>A web service is a class that can be accessed through the Internet or network connection.</a:t>
            </a:r>
          </a:p>
          <a:p>
            <a:pPr lvl="1"/>
            <a:r>
              <a:rPr lang="en-US" sz="1800" dirty="0" smtClean="0"/>
              <a:t>It has a special interface that allows it to be instantiated and have its methods called.</a:t>
            </a:r>
          </a:p>
          <a:p>
            <a:pPr>
              <a:buNone/>
            </a:pPr>
            <a:endParaRPr lang="en-US" sz="800" dirty="0" smtClean="0"/>
          </a:p>
          <a:p>
            <a:r>
              <a:rPr lang="en-US" sz="2400" dirty="0" smtClean="0"/>
              <a:t>Web services can be access from a variety of client applications.</a:t>
            </a:r>
          </a:p>
          <a:p>
            <a:pPr lvl="1"/>
            <a:r>
              <a:rPr lang="en-US" sz="1800" dirty="0" smtClean="0"/>
              <a:t>Web application (</a:t>
            </a:r>
            <a:r>
              <a:rPr lang="en-US" sz="1800" dirty="0" err="1" smtClean="0"/>
              <a:t>aspx</a:t>
            </a:r>
            <a:r>
              <a:rPr lang="en-US" sz="1800" dirty="0" smtClean="0"/>
              <a:t> page)</a:t>
            </a:r>
          </a:p>
          <a:p>
            <a:pPr lvl="1"/>
            <a:r>
              <a:rPr lang="en-US" sz="1800" dirty="0" smtClean="0"/>
              <a:t>Windows form application (C# form)</a:t>
            </a:r>
          </a:p>
          <a:p>
            <a:pPr lvl="1"/>
            <a:r>
              <a:rPr lang="en-US" sz="1800" dirty="0" smtClean="0"/>
              <a:t>HTML page</a:t>
            </a:r>
          </a:p>
          <a:p>
            <a:pPr lvl="1"/>
            <a:r>
              <a:rPr lang="en-US" sz="1800" dirty="0" smtClean="0"/>
              <a:t>Mobile application</a:t>
            </a:r>
          </a:p>
          <a:p>
            <a:endParaRPr lang="en-US" sz="800" dirty="0" smtClean="0"/>
          </a:p>
          <a:p>
            <a:pPr>
              <a:buNone/>
            </a:pPr>
            <a:endParaRPr lang="en-US" sz="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Messaging Diagram</a:t>
            </a:r>
            <a:endParaRPr lang="en-US" dirty="0"/>
          </a:p>
        </p:txBody>
      </p:sp>
      <p:sp>
        <p:nvSpPr>
          <p:cNvPr id="3" name="Content Placeholder 2"/>
          <p:cNvSpPr>
            <a:spLocks noGrp="1"/>
          </p:cNvSpPr>
          <p:nvPr>
            <p:ph idx="1"/>
          </p:nvPr>
        </p:nvSpPr>
        <p:spPr>
          <a:xfrm>
            <a:off x="914400" y="1295400"/>
            <a:ext cx="8040688" cy="5562600"/>
          </a:xfrm>
        </p:spPr>
        <p:txBody>
          <a:bodyPr/>
          <a:lstStyle/>
          <a:p>
            <a:pPr>
              <a:buNone/>
            </a:pPr>
            <a:endParaRPr lang="en-US" sz="800" dirty="0" smtClean="0"/>
          </a:p>
          <a:p>
            <a:pPr>
              <a:buNone/>
            </a:pPr>
            <a:endParaRPr lang="en-US" sz="8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465" y="2004948"/>
            <a:ext cx="8289535" cy="424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199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err="1" smtClean="0"/>
              <a:t>DataTypes</a:t>
            </a:r>
            <a:r>
              <a:rPr lang="en-US" dirty="0" smtClean="0"/>
              <a:t> &amp; Web Services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Web service methods can accept different data types as input to a method, and methods can return a variety of different data types.</a:t>
            </a:r>
          </a:p>
          <a:p>
            <a:pPr>
              <a:buNone/>
            </a:pPr>
            <a:endParaRPr lang="en-US" sz="800" dirty="0" smtClean="0"/>
          </a:p>
          <a:p>
            <a:r>
              <a:rPr lang="en-US" sz="2400" dirty="0" smtClean="0"/>
              <a:t>However, there are some limitations regarding this.</a:t>
            </a:r>
          </a:p>
          <a:p>
            <a:pPr marL="0" indent="0">
              <a:buNone/>
            </a:pPr>
            <a:endParaRPr lang="en-US" sz="800" dirty="0"/>
          </a:p>
          <a:p>
            <a:r>
              <a:rPr lang="en-US" sz="2400" dirty="0" smtClean="0">
                <a:solidFill>
                  <a:srgbClr val="009900"/>
                </a:solidFill>
              </a:rPr>
              <a:t>“Simple” Data Types </a:t>
            </a:r>
            <a:r>
              <a:rPr lang="en-US" sz="2400" dirty="0" smtClean="0"/>
              <a:t>(String, Integer, Double, </a:t>
            </a:r>
            <a:r>
              <a:rPr lang="en-US" sz="2400" dirty="0" err="1" smtClean="0"/>
              <a:t>DataSet</a:t>
            </a:r>
            <a:r>
              <a:rPr lang="en-US" sz="2400" dirty="0" smtClean="0"/>
              <a:t>, Array) can be passed to methods and returned by them with no problems.</a:t>
            </a:r>
          </a:p>
          <a:p>
            <a:pPr marL="0" indent="0">
              <a:buNone/>
            </a:pPr>
            <a:endParaRPr lang="en-US" sz="1800" dirty="0" smtClean="0"/>
          </a:p>
          <a:p>
            <a:pPr>
              <a:buNone/>
            </a:pPr>
            <a:endParaRPr lang="en-US" sz="800" dirty="0" smtClean="0"/>
          </a:p>
        </p:txBody>
      </p:sp>
    </p:spTree>
    <p:extLst>
      <p:ext uri="{BB962C8B-B14F-4D97-AF65-F5344CB8AC3E}">
        <p14:creationId xmlns:p14="http://schemas.microsoft.com/office/powerpoint/2010/main" val="368670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Methods &amp; Arguments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a:t>A</a:t>
            </a:r>
            <a:r>
              <a:rPr lang="en-US" sz="2400" dirty="0" smtClean="0"/>
              <a:t>rguments Passed By Value to a Web Service:</a:t>
            </a:r>
          </a:p>
          <a:p>
            <a:pPr lvl="1"/>
            <a:r>
              <a:rPr lang="en-US" sz="1800" dirty="0"/>
              <a:t>By default, an argument is </a:t>
            </a:r>
            <a:r>
              <a:rPr lang="en-US" sz="1800" dirty="0">
                <a:solidFill>
                  <a:srgbClr val="0000FF"/>
                </a:solidFill>
              </a:rPr>
              <a:t>passed by value </a:t>
            </a:r>
            <a:r>
              <a:rPr lang="en-US" sz="1800" dirty="0"/>
              <a:t>to a </a:t>
            </a:r>
            <a:r>
              <a:rPr lang="en-US" sz="1800" dirty="0" smtClean="0"/>
              <a:t>Web Service Web Method</a:t>
            </a:r>
            <a:r>
              <a:rPr lang="en-US" sz="1800" dirty="0"/>
              <a:t>. This means only a </a:t>
            </a:r>
            <a:r>
              <a:rPr lang="en-US" sz="1800" u="sng" dirty="0"/>
              <a:t>copy</a:t>
            </a:r>
            <a:r>
              <a:rPr lang="en-US" sz="1800" dirty="0"/>
              <a:t> of the value in the actual argument variable gets passed into the method</a:t>
            </a:r>
            <a:r>
              <a:rPr lang="en-US" sz="1800" dirty="0" smtClean="0"/>
              <a:t>.</a:t>
            </a:r>
          </a:p>
          <a:p>
            <a:pPr lvl="2"/>
            <a:r>
              <a:rPr lang="en-US" sz="1400" dirty="0"/>
              <a:t>This type of argument is called an </a:t>
            </a:r>
            <a:r>
              <a:rPr lang="en-US" sz="1400" dirty="0">
                <a:solidFill>
                  <a:srgbClr val="009900"/>
                </a:solidFill>
              </a:rPr>
              <a:t>input </a:t>
            </a:r>
            <a:r>
              <a:rPr lang="en-US" sz="1400" dirty="0" smtClean="0">
                <a:solidFill>
                  <a:srgbClr val="009900"/>
                </a:solidFill>
              </a:rPr>
              <a:t>argument</a:t>
            </a:r>
            <a:r>
              <a:rPr lang="en-US" sz="1400" dirty="0" smtClean="0"/>
              <a:t>. </a:t>
            </a:r>
            <a:endParaRPr lang="en-US" sz="1400" dirty="0"/>
          </a:p>
          <a:p>
            <a:pPr lvl="2"/>
            <a:r>
              <a:rPr lang="en-US" sz="1400" dirty="0"/>
              <a:t>The method cannot modify the actual argument variable’s contents because the </a:t>
            </a:r>
            <a:r>
              <a:rPr lang="en-US" sz="1400" dirty="0">
                <a:solidFill>
                  <a:schemeClr val="accent1"/>
                </a:solidFill>
              </a:rPr>
              <a:t>value</a:t>
            </a:r>
            <a:r>
              <a:rPr lang="en-US" sz="1400" dirty="0"/>
              <a:t>  inside the actual argument variable is passed, not the </a:t>
            </a:r>
            <a:r>
              <a:rPr lang="en-US" sz="1400" dirty="0" smtClean="0"/>
              <a:t>memory address </a:t>
            </a:r>
            <a:r>
              <a:rPr lang="en-US" sz="1400" dirty="0"/>
              <a:t>of the actual argument </a:t>
            </a:r>
            <a:r>
              <a:rPr lang="en-US" sz="1400" dirty="0" smtClean="0"/>
              <a:t>variable. </a:t>
            </a:r>
            <a:endParaRPr lang="en-US" sz="1400" dirty="0"/>
          </a:p>
          <a:p>
            <a:pPr lvl="2"/>
            <a:r>
              <a:rPr lang="en-US" sz="1400" dirty="0"/>
              <a:t>In other words, the value of the actual argument variable passed into the method can be changed within the method, but the changed value will not affect the actual argument variable passed into the </a:t>
            </a:r>
            <a:r>
              <a:rPr lang="en-US" sz="1400" dirty="0" smtClean="0"/>
              <a:t>method when the method was called.</a:t>
            </a:r>
          </a:p>
          <a:p>
            <a:pPr marL="0" indent="0">
              <a:buNone/>
            </a:pPr>
            <a:endParaRPr lang="en-US" sz="800" dirty="0" smtClean="0"/>
          </a:p>
          <a:p>
            <a:pPr lvl="1"/>
            <a:r>
              <a:rPr lang="en-US" sz="1800" dirty="0" smtClean="0"/>
              <a:t>The web method can only affect its local version.</a:t>
            </a:r>
          </a:p>
          <a:p>
            <a:pPr lvl="2"/>
            <a:r>
              <a:rPr lang="en-US" sz="1400" b="1" dirty="0" smtClean="0"/>
              <a:t>This is true for all reference-types (class-based types), too. </a:t>
            </a:r>
          </a:p>
          <a:p>
            <a:pPr lvl="2"/>
            <a:r>
              <a:rPr lang="en-US" sz="1400" dirty="0" smtClean="0"/>
              <a:t>In object-oriented programming, passing a reference-type would allow the method full control of the object the argument references; reference-type variables contain a reference to an object, so the object’s data can be changed by the method.</a:t>
            </a:r>
          </a:p>
          <a:p>
            <a:pPr lvl="3"/>
            <a:r>
              <a:rPr lang="en-US" sz="1100" dirty="0" smtClean="0"/>
              <a:t>This isn’t how a Web Method works since the web service can be on a different computer that doesn’t have access to a web service client’s object in memory.  </a:t>
            </a:r>
          </a:p>
        </p:txBody>
      </p:sp>
    </p:spTree>
    <p:extLst>
      <p:ext uri="{BB962C8B-B14F-4D97-AF65-F5344CB8AC3E}">
        <p14:creationId xmlns:p14="http://schemas.microsoft.com/office/powerpoint/2010/main" val="2111840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Methods &amp; Arguments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a:t>A</a:t>
            </a:r>
            <a:r>
              <a:rPr lang="en-US" sz="2400" dirty="0" smtClean="0"/>
              <a:t>rguments Passed By Reference to a Web Service:</a:t>
            </a:r>
          </a:p>
          <a:p>
            <a:pPr lvl="1"/>
            <a:r>
              <a:rPr lang="en-US" sz="1800" dirty="0"/>
              <a:t>If you designate an argument to be </a:t>
            </a:r>
            <a:r>
              <a:rPr lang="en-US" sz="1800" dirty="0">
                <a:solidFill>
                  <a:srgbClr val="0000FF"/>
                </a:solidFill>
              </a:rPr>
              <a:t>passed by reference</a:t>
            </a:r>
            <a:r>
              <a:rPr lang="en-US" sz="1800" dirty="0"/>
              <a:t>, </a:t>
            </a:r>
            <a:r>
              <a:rPr lang="en-US" sz="1800" dirty="0" smtClean="0"/>
              <a:t>both the Web Service Web Method and the Web Service Client will have two separate copies of an object, but any changes made by the Web Service Method will affect the Web Service Client’s object, too.</a:t>
            </a:r>
            <a:endParaRPr lang="en-US" sz="1600" dirty="0"/>
          </a:p>
          <a:p>
            <a:pPr lvl="2"/>
            <a:r>
              <a:rPr lang="en-US" sz="1400" dirty="0"/>
              <a:t>This type of parameter can be used for both </a:t>
            </a:r>
            <a:r>
              <a:rPr lang="en-US" sz="1400" dirty="0">
                <a:solidFill>
                  <a:srgbClr val="009900"/>
                </a:solidFill>
              </a:rPr>
              <a:t>input</a:t>
            </a:r>
            <a:r>
              <a:rPr lang="en-US" sz="1400" dirty="0"/>
              <a:t> and </a:t>
            </a:r>
            <a:r>
              <a:rPr lang="en-US" sz="1400" dirty="0">
                <a:solidFill>
                  <a:srgbClr val="009900"/>
                </a:solidFill>
              </a:rPr>
              <a:t>output</a:t>
            </a:r>
            <a:r>
              <a:rPr lang="en-US" sz="1400" dirty="0"/>
              <a:t>.</a:t>
            </a:r>
          </a:p>
          <a:p>
            <a:pPr lvl="2"/>
            <a:r>
              <a:rPr lang="en-US" sz="1400" dirty="0"/>
              <a:t>The </a:t>
            </a:r>
            <a:r>
              <a:rPr lang="en-US" sz="1400" dirty="0" smtClean="0"/>
              <a:t>Web Service Proxy object is responsible for modifying the Web Service Client’s object that was passed by reference.</a:t>
            </a:r>
          </a:p>
          <a:p>
            <a:pPr lvl="2"/>
            <a:r>
              <a:rPr lang="en-US" sz="1400" dirty="0" smtClean="0"/>
              <a:t>The Web Service sends a copy of any object that was passed by reference in the response, so the Web Service Proxy object can make the necessary changes.</a:t>
            </a:r>
          </a:p>
          <a:p>
            <a:pPr lvl="2"/>
            <a:r>
              <a:rPr lang="en-US" sz="1400" dirty="0" smtClean="0"/>
              <a:t>Value-type variables passed by reference work the same way except they don’t contain objects.</a:t>
            </a:r>
          </a:p>
          <a:p>
            <a:pPr lvl="3"/>
            <a:r>
              <a:rPr lang="en-US" sz="1100" dirty="0" smtClean="0"/>
              <a:t>The Web Service Proxy object is responsible for updating the contents of a value-type variable based on the changes made by the  Web Method.</a:t>
            </a:r>
            <a:endParaRPr lang="en-US" sz="1100" dirty="0"/>
          </a:p>
          <a:p>
            <a:pPr marL="57150" indent="0">
              <a:buNone/>
            </a:pPr>
            <a:endParaRPr lang="en-US" sz="800" dirty="0" smtClean="0"/>
          </a:p>
          <a:p>
            <a:pPr lvl="1"/>
            <a:r>
              <a:rPr lang="en-US" sz="1800" dirty="0" smtClean="0"/>
              <a:t>Note: this is different from how object-oriented programming languages work when a method’s arguments are passed by reference.</a:t>
            </a:r>
            <a:endParaRPr lang="en-US" sz="1600" dirty="0" smtClean="0"/>
          </a:p>
          <a:p>
            <a:pPr marL="0" indent="0">
              <a:buNone/>
            </a:pPr>
            <a:endParaRPr lang="en-US" sz="1800" dirty="0" smtClean="0"/>
          </a:p>
          <a:p>
            <a:pPr>
              <a:buNone/>
            </a:pPr>
            <a:endParaRPr lang="en-US" sz="800" dirty="0" smtClean="0"/>
          </a:p>
        </p:txBody>
      </p:sp>
    </p:spTree>
    <p:extLst>
      <p:ext uri="{BB962C8B-B14F-4D97-AF65-F5344CB8AC3E}">
        <p14:creationId xmlns:p14="http://schemas.microsoft.com/office/powerpoint/2010/main" val="962626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err="1" smtClean="0"/>
              <a:t>DataTypes</a:t>
            </a:r>
            <a:r>
              <a:rPr lang="en-US" dirty="0" smtClean="0"/>
              <a:t> &amp; Web Services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solidFill>
                  <a:srgbClr val="009900"/>
                </a:solidFill>
              </a:rPr>
              <a:t>Complex Data Types </a:t>
            </a:r>
            <a:r>
              <a:rPr lang="en-US" sz="2400" dirty="0" smtClean="0"/>
              <a:t>(User-Defined Types) can be passed to methods and returned with no problems.</a:t>
            </a:r>
          </a:p>
          <a:p>
            <a:pPr lvl="1"/>
            <a:r>
              <a:rPr lang="en-US" sz="1800" dirty="0" smtClean="0"/>
              <a:t>However, you must use the web service’s version of the class (UDT).</a:t>
            </a:r>
          </a:p>
          <a:p>
            <a:pPr lvl="1"/>
            <a:r>
              <a:rPr lang="en-US" sz="1800" dirty="0" smtClean="0"/>
              <a:t>Example:</a:t>
            </a:r>
            <a:br>
              <a:rPr lang="en-US" sz="1800" dirty="0" smtClean="0"/>
            </a:br>
            <a:r>
              <a:rPr lang="en-US" sz="1400" dirty="0" err="1" smtClean="0">
                <a:solidFill>
                  <a:srgbClr val="0070C0"/>
                </a:solidFill>
              </a:rPr>
              <a:t>CalculatorSvc</a:t>
            </a:r>
            <a:r>
              <a:rPr lang="en-US" sz="1400" dirty="0" err="1" smtClean="0">
                <a:solidFill>
                  <a:srgbClr val="0000FF"/>
                </a:solidFill>
              </a:rPr>
              <a:t>.</a:t>
            </a:r>
            <a:r>
              <a:rPr lang="en-US" sz="1400" dirty="0" err="1" smtClean="0">
                <a:solidFill>
                  <a:srgbClr val="FF0000"/>
                </a:solidFill>
              </a:rPr>
              <a:t>Calculator</a:t>
            </a:r>
            <a:r>
              <a:rPr lang="en-US" sz="1400" dirty="0" smtClean="0">
                <a:solidFill>
                  <a:srgbClr val="0000FF"/>
                </a:solidFill>
              </a:rPr>
              <a:t> </a:t>
            </a:r>
            <a:r>
              <a:rPr lang="en-US" sz="1400" dirty="0" err="1" smtClean="0">
                <a:solidFill>
                  <a:srgbClr val="0000FF"/>
                </a:solidFill>
              </a:rPr>
              <a:t>pxy</a:t>
            </a:r>
            <a:r>
              <a:rPr lang="en-US" sz="1400" dirty="0" smtClean="0">
                <a:solidFill>
                  <a:srgbClr val="0000FF"/>
                </a:solidFill>
              </a:rPr>
              <a:t> = new </a:t>
            </a:r>
            <a:r>
              <a:rPr lang="en-US" sz="1400" dirty="0" err="1" smtClean="0">
                <a:solidFill>
                  <a:srgbClr val="0070C0"/>
                </a:solidFill>
              </a:rPr>
              <a:t>CalculatorSvc</a:t>
            </a:r>
            <a:r>
              <a:rPr lang="en-US" sz="1400" dirty="0" err="1" smtClean="0">
                <a:solidFill>
                  <a:srgbClr val="0000FF"/>
                </a:solidFill>
              </a:rPr>
              <a:t>.</a:t>
            </a:r>
            <a:r>
              <a:rPr lang="en-US" sz="1400" dirty="0" err="1" smtClean="0">
                <a:solidFill>
                  <a:srgbClr val="FF0000"/>
                </a:solidFill>
              </a:rPr>
              <a:t>Calculator</a:t>
            </a:r>
            <a:r>
              <a:rPr lang="en-US" sz="1400" dirty="0" smtClean="0">
                <a:solidFill>
                  <a:srgbClr val="0000FF"/>
                </a:solidFill>
              </a:rPr>
              <a:t>(); </a:t>
            </a:r>
            <a:endParaRPr lang="en-US" sz="1400" dirty="0" smtClean="0">
              <a:solidFill>
                <a:srgbClr val="FF0000"/>
              </a:solidFill>
            </a:endParaRPr>
          </a:p>
          <a:p>
            <a:pPr lvl="1">
              <a:buNone/>
            </a:pPr>
            <a:r>
              <a:rPr lang="en-US" sz="1400" dirty="0" smtClean="0">
                <a:solidFill>
                  <a:srgbClr val="0000FF"/>
                </a:solidFill>
              </a:rPr>
              <a:t>	</a:t>
            </a:r>
            <a:r>
              <a:rPr lang="en-US" sz="1400" dirty="0" err="1" smtClean="0">
                <a:solidFill>
                  <a:srgbClr val="0070C0"/>
                </a:solidFill>
              </a:rPr>
              <a:t>CalculatorSvc</a:t>
            </a:r>
            <a:r>
              <a:rPr lang="en-US" sz="1400" dirty="0" err="1" smtClean="0">
                <a:solidFill>
                  <a:srgbClr val="0000FF"/>
                </a:solidFill>
              </a:rPr>
              <a:t>.</a:t>
            </a:r>
            <a:r>
              <a:rPr lang="en-US" sz="1400" dirty="0" err="1" smtClean="0">
                <a:solidFill>
                  <a:srgbClr val="FF0000"/>
                </a:solidFill>
              </a:rPr>
              <a:t>Fraction</a:t>
            </a:r>
            <a:r>
              <a:rPr lang="en-US" sz="1400" dirty="0" smtClean="0">
                <a:solidFill>
                  <a:srgbClr val="0000FF"/>
                </a:solidFill>
              </a:rPr>
              <a:t> fraction1 = new </a:t>
            </a:r>
            <a:r>
              <a:rPr lang="en-US" sz="1400" dirty="0" err="1" smtClean="0">
                <a:solidFill>
                  <a:srgbClr val="0070C0"/>
                </a:solidFill>
              </a:rPr>
              <a:t>CalculatorSvc</a:t>
            </a:r>
            <a:r>
              <a:rPr lang="en-US" sz="1400" dirty="0" err="1" smtClean="0">
                <a:solidFill>
                  <a:srgbClr val="0000FF"/>
                </a:solidFill>
              </a:rPr>
              <a:t>.</a:t>
            </a:r>
            <a:r>
              <a:rPr lang="en-US" sz="1400" dirty="0" err="1" smtClean="0">
                <a:solidFill>
                  <a:srgbClr val="FF0000"/>
                </a:solidFill>
              </a:rPr>
              <a:t>Fraction</a:t>
            </a:r>
            <a:r>
              <a:rPr lang="en-US" sz="1400" dirty="0">
                <a:solidFill>
                  <a:srgbClr val="0000FF"/>
                </a:solidFill>
              </a:rPr>
              <a:t>(); </a:t>
            </a:r>
            <a:endParaRPr lang="en-US" sz="1400" dirty="0" smtClean="0"/>
          </a:p>
          <a:p>
            <a:pPr marL="0" indent="0">
              <a:buNone/>
            </a:pPr>
            <a:endParaRPr lang="en-US" sz="2400" dirty="0" smtClean="0"/>
          </a:p>
          <a:p>
            <a:r>
              <a:rPr lang="en-US" sz="2400" dirty="0" smtClean="0"/>
              <a:t>The main difference between the “simple-type” and “complex-type” is that the simple-type variables are declared on both sides locally, while a complex-type is declared on both sides using the web service’s description of the class.</a:t>
            </a:r>
          </a:p>
          <a:p>
            <a:pPr lvl="1"/>
            <a:r>
              <a:rPr lang="en-US" sz="1700" dirty="0" smtClean="0"/>
              <a:t>This is made possible by WSDL.</a:t>
            </a:r>
          </a:p>
          <a:p>
            <a:pPr lvl="1"/>
            <a:r>
              <a:rPr lang="en-US" sz="1700" dirty="0" smtClean="0"/>
              <a:t>You can find the classes that are generated by WSDL in the </a:t>
            </a:r>
            <a:r>
              <a:rPr lang="en-US" sz="1700" dirty="0" err="1" smtClean="0">
                <a:solidFill>
                  <a:srgbClr val="0000FF"/>
                </a:solidFill>
              </a:rPr>
              <a:t>Reference.cs</a:t>
            </a:r>
            <a:r>
              <a:rPr lang="en-US" sz="1700" dirty="0" smtClean="0">
                <a:solidFill>
                  <a:srgbClr val="0000FF"/>
                </a:solidFill>
              </a:rPr>
              <a:t> </a:t>
            </a:r>
            <a:r>
              <a:rPr lang="en-US" sz="1700" dirty="0" smtClean="0"/>
              <a:t>(or </a:t>
            </a:r>
            <a:r>
              <a:rPr lang="en-US" sz="1700" dirty="0" err="1" smtClean="0">
                <a:solidFill>
                  <a:srgbClr val="0000FF"/>
                </a:solidFill>
              </a:rPr>
              <a:t>Reference.vb</a:t>
            </a:r>
            <a:r>
              <a:rPr lang="en-US" sz="1700" dirty="0" smtClean="0"/>
              <a:t>) file listed under the Web References section of a Visual Studio project.</a:t>
            </a:r>
          </a:p>
          <a:p>
            <a:pPr marL="0" indent="0">
              <a:buNone/>
            </a:pPr>
            <a:endParaRPr lang="en-US" sz="800" dirty="0"/>
          </a:p>
        </p:txBody>
      </p:sp>
      <p:sp>
        <p:nvSpPr>
          <p:cNvPr id="4" name="Rectangle 3"/>
          <p:cNvSpPr/>
          <p:nvPr/>
        </p:nvSpPr>
        <p:spPr>
          <a:xfrm>
            <a:off x="7391400" y="2514600"/>
            <a:ext cx="1676400" cy="99060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solidFill>
                  <a:schemeClr val="tx2"/>
                </a:solidFill>
              </a:rPr>
              <a:t>The Web Service’s version of the Fraction class, which is accessible to the Web Service class.</a:t>
            </a:r>
            <a:endParaRPr lang="en-US" sz="1100" dirty="0">
              <a:solidFill>
                <a:schemeClr val="tx2"/>
              </a:solidFill>
            </a:endParaRPr>
          </a:p>
        </p:txBody>
      </p:sp>
      <p:cxnSp>
        <p:nvCxnSpPr>
          <p:cNvPr id="5" name="Straight Arrow Connector 4"/>
          <p:cNvCxnSpPr/>
          <p:nvPr/>
        </p:nvCxnSpPr>
        <p:spPr>
          <a:xfrm>
            <a:off x="6781800" y="3124200"/>
            <a:ext cx="609600" cy="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2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ppt_w/2"/>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err="1" smtClean="0"/>
              <a:t>DataTypes</a:t>
            </a:r>
            <a:r>
              <a:rPr lang="en-US" dirty="0" smtClean="0"/>
              <a:t> &amp; Web Services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The Discovery Process will automatically include in the WSDL a description for most custom user-defined classes used in the Web Service.</a:t>
            </a:r>
          </a:p>
          <a:p>
            <a:pPr lvl="1"/>
            <a:r>
              <a:rPr lang="en-US" sz="1800" dirty="0" smtClean="0"/>
              <a:t>It will only include user-defined classes that are used as either a parameter to a Web Method or return type of a Web Method.</a:t>
            </a:r>
          </a:p>
          <a:p>
            <a:pPr marL="0" indent="0">
              <a:buNone/>
            </a:pPr>
            <a:endParaRPr lang="en-US" sz="1000" dirty="0" smtClean="0"/>
          </a:p>
          <a:p>
            <a:r>
              <a:rPr lang="en-US" sz="2400" dirty="0" smtClean="0"/>
              <a:t>If the Web Service client needs to use a class from the Web Service that isn’t provided in the WSDL, you can force the Web Service to include them.</a:t>
            </a:r>
          </a:p>
          <a:p>
            <a:pPr lvl="1"/>
            <a:r>
              <a:rPr lang="en-US" sz="1800" dirty="0" smtClean="0"/>
              <a:t>You need to use the </a:t>
            </a:r>
            <a:r>
              <a:rPr lang="en-US" sz="1800" dirty="0" err="1" smtClean="0">
                <a:solidFill>
                  <a:srgbClr val="0000FF"/>
                </a:solidFill>
              </a:rPr>
              <a:t>XmlInclude</a:t>
            </a:r>
            <a:r>
              <a:rPr lang="en-US" sz="1800" dirty="0" smtClean="0">
                <a:solidFill>
                  <a:srgbClr val="0000FF"/>
                </a:solidFill>
              </a:rPr>
              <a:t> </a:t>
            </a:r>
            <a:r>
              <a:rPr lang="en-US" sz="1800" dirty="0" smtClean="0"/>
              <a:t>attribute for a Web Method.</a:t>
            </a:r>
          </a:p>
          <a:p>
            <a:pPr lvl="1"/>
            <a:r>
              <a:rPr lang="en-US" sz="1800" dirty="0" smtClean="0"/>
              <a:t>This requires importing the </a:t>
            </a:r>
            <a:r>
              <a:rPr lang="en-US" sz="1800" dirty="0" err="1" smtClean="0">
                <a:solidFill>
                  <a:srgbClr val="0000FF"/>
                </a:solidFill>
              </a:rPr>
              <a:t>System.Xml</a:t>
            </a:r>
            <a:r>
              <a:rPr lang="en-US" sz="1800" dirty="0" smtClean="0">
                <a:solidFill>
                  <a:srgbClr val="0000FF"/>
                </a:solidFill>
              </a:rPr>
              <a:t> </a:t>
            </a:r>
            <a:r>
              <a:rPr lang="en-US" sz="1800" dirty="0" smtClean="0"/>
              <a:t>and </a:t>
            </a:r>
            <a:r>
              <a:rPr lang="en-US" sz="1800" dirty="0" err="1" smtClean="0">
                <a:solidFill>
                  <a:srgbClr val="0000FF"/>
                </a:solidFill>
              </a:rPr>
              <a:t>System.Xml.Serialization</a:t>
            </a:r>
            <a:r>
              <a:rPr lang="en-US" sz="1800" dirty="0" smtClean="0">
                <a:solidFill>
                  <a:srgbClr val="0000FF"/>
                </a:solidFill>
              </a:rPr>
              <a:t> </a:t>
            </a:r>
            <a:r>
              <a:rPr lang="en-US" sz="1800" dirty="0" smtClean="0"/>
              <a:t>namespaces.</a:t>
            </a:r>
          </a:p>
          <a:p>
            <a:pPr lvl="1"/>
            <a:r>
              <a:rPr lang="en-US" sz="1800" dirty="0" smtClean="0"/>
              <a:t>Example:</a:t>
            </a:r>
            <a:r>
              <a:rPr lang="en-US" sz="2100" dirty="0" smtClean="0"/>
              <a:t/>
            </a:r>
            <a:br>
              <a:rPr lang="en-US" sz="2100" dirty="0" smtClean="0"/>
            </a:br>
            <a:r>
              <a:rPr lang="en-US" sz="1800" dirty="0"/>
              <a:t>[</a:t>
            </a:r>
            <a:r>
              <a:rPr lang="en-US" sz="1800" dirty="0" err="1" smtClean="0">
                <a:solidFill>
                  <a:srgbClr val="00B0F0"/>
                </a:solidFill>
              </a:rPr>
              <a:t>XmlInclude</a:t>
            </a:r>
            <a:r>
              <a:rPr lang="en-US" sz="1800" dirty="0" smtClean="0"/>
              <a:t>(</a:t>
            </a:r>
            <a:r>
              <a:rPr lang="en-US" sz="1800" dirty="0" err="1" smtClean="0">
                <a:solidFill>
                  <a:srgbClr val="0000FF"/>
                </a:solidFill>
              </a:rPr>
              <a:t>typeof</a:t>
            </a:r>
            <a:r>
              <a:rPr lang="en-US" sz="1800" dirty="0" smtClean="0"/>
              <a:t>(</a:t>
            </a:r>
            <a:r>
              <a:rPr lang="en-US" sz="1800" dirty="0" smtClean="0">
                <a:solidFill>
                  <a:srgbClr val="00B0F0"/>
                </a:solidFill>
              </a:rPr>
              <a:t>Movie</a:t>
            </a:r>
            <a:r>
              <a:rPr lang="en-US" sz="1800" dirty="0" smtClean="0"/>
              <a:t>))]</a:t>
            </a:r>
          </a:p>
        </p:txBody>
      </p:sp>
    </p:spTree>
    <p:extLst>
      <p:ext uri="{BB962C8B-B14F-4D97-AF65-F5344CB8AC3E}">
        <p14:creationId xmlns:p14="http://schemas.microsoft.com/office/powerpoint/2010/main" val="4075942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err="1" smtClean="0"/>
              <a:t>DataTypes</a:t>
            </a:r>
            <a:r>
              <a:rPr lang="en-US" dirty="0" smtClean="0"/>
              <a:t> &amp; Web Services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Exposing a user-defined class of a Web Service:</a:t>
            </a:r>
          </a:p>
          <a:p>
            <a:pPr marL="0" indent="0">
              <a:buNone/>
            </a:pPr>
            <a:r>
              <a:rPr lang="en-US" sz="2400" dirty="0" smtClean="0"/>
              <a:t>  </a:t>
            </a:r>
            <a:r>
              <a:rPr lang="en-US" sz="1800" dirty="0"/>
              <a:t/>
            </a:r>
            <a:br>
              <a:rPr lang="en-US" sz="1800" dirty="0"/>
            </a:br>
            <a:r>
              <a:rPr lang="en-US" sz="1800" dirty="0"/>
              <a:t>     [</a:t>
            </a:r>
            <a:r>
              <a:rPr lang="en-US" sz="1800" dirty="0" err="1" smtClean="0">
                <a:solidFill>
                  <a:srgbClr val="00B0F0"/>
                </a:solidFill>
              </a:rPr>
              <a:t>WebMethod</a:t>
            </a:r>
            <a:r>
              <a:rPr lang="en-US" sz="1800" dirty="0" smtClean="0"/>
              <a:t>]</a:t>
            </a:r>
            <a:r>
              <a:rPr lang="en-US" sz="1800" dirty="0"/>
              <a:t/>
            </a:r>
            <a:br>
              <a:rPr lang="en-US" sz="1800" dirty="0"/>
            </a:br>
            <a:r>
              <a:rPr lang="en-US" sz="1800" dirty="0"/>
              <a:t>     [</a:t>
            </a:r>
            <a:r>
              <a:rPr lang="en-US" sz="1800" dirty="0" err="1" smtClean="0">
                <a:solidFill>
                  <a:srgbClr val="00B0F0"/>
                </a:solidFill>
              </a:rPr>
              <a:t>XmlInclude</a:t>
            </a:r>
            <a:r>
              <a:rPr lang="en-US" sz="1800" dirty="0" smtClean="0"/>
              <a:t>(</a:t>
            </a:r>
            <a:r>
              <a:rPr lang="en-US" sz="1800" dirty="0" err="1" smtClean="0">
                <a:solidFill>
                  <a:srgbClr val="0000FF"/>
                </a:solidFill>
              </a:rPr>
              <a:t>typeof</a:t>
            </a:r>
            <a:r>
              <a:rPr lang="en-US" sz="1800" dirty="0" smtClean="0"/>
              <a:t>(</a:t>
            </a:r>
            <a:r>
              <a:rPr lang="en-US" sz="1800" dirty="0" smtClean="0">
                <a:solidFill>
                  <a:srgbClr val="00B0F0"/>
                </a:solidFill>
              </a:rPr>
              <a:t>Car</a:t>
            </a:r>
            <a:r>
              <a:rPr lang="en-US" sz="1800" dirty="0" smtClean="0"/>
              <a:t>)]</a:t>
            </a:r>
            <a:r>
              <a:rPr lang="en-US" sz="1800" dirty="0"/>
              <a:t/>
            </a:r>
            <a:br>
              <a:rPr lang="en-US" sz="1800" dirty="0"/>
            </a:br>
            <a:r>
              <a:rPr lang="en-US" sz="1800" dirty="0"/>
              <a:t>     </a:t>
            </a:r>
            <a:r>
              <a:rPr lang="en-US" sz="1800" dirty="0" smtClean="0"/>
              <a:t>[</a:t>
            </a:r>
            <a:r>
              <a:rPr lang="en-US" sz="1800" dirty="0" err="1" smtClean="0">
                <a:solidFill>
                  <a:srgbClr val="00B0F0"/>
                </a:solidFill>
              </a:rPr>
              <a:t>XmlInclude</a:t>
            </a:r>
            <a:r>
              <a:rPr lang="en-US" sz="1800" dirty="0" smtClean="0"/>
              <a:t>(</a:t>
            </a:r>
            <a:r>
              <a:rPr lang="en-US" sz="1800" dirty="0" err="1" smtClean="0">
                <a:solidFill>
                  <a:srgbClr val="0000FF"/>
                </a:solidFill>
              </a:rPr>
              <a:t>typeof</a:t>
            </a:r>
            <a:r>
              <a:rPr lang="en-US" sz="1800" dirty="0" smtClean="0"/>
              <a:t>(</a:t>
            </a:r>
            <a:r>
              <a:rPr lang="en-US" sz="1800" dirty="0" smtClean="0">
                <a:solidFill>
                  <a:srgbClr val="00B0F0"/>
                </a:solidFill>
              </a:rPr>
              <a:t>Truck</a:t>
            </a:r>
            <a:r>
              <a:rPr lang="en-US" sz="1800" dirty="0" smtClean="0"/>
              <a:t>)]  </a:t>
            </a:r>
            <a:br>
              <a:rPr lang="en-US" sz="1800" dirty="0" smtClean="0"/>
            </a:br>
            <a:r>
              <a:rPr lang="en-US" sz="1800" dirty="0" smtClean="0"/>
              <a:t>     public Vehicle</a:t>
            </a:r>
            <a:r>
              <a:rPr lang="en-US" sz="1800" dirty="0"/>
              <a:t>  </a:t>
            </a:r>
            <a:r>
              <a:rPr lang="en-US" sz="1800" dirty="0" err="1"/>
              <a:t>ReturnVehicle</a:t>
            </a:r>
            <a:r>
              <a:rPr lang="en-US" sz="1800" dirty="0" smtClean="0"/>
              <a:t>()</a:t>
            </a:r>
            <a:br>
              <a:rPr lang="en-US" sz="1800" dirty="0" smtClean="0"/>
            </a:br>
            <a:r>
              <a:rPr lang="en-US" sz="1800" dirty="0" smtClean="0"/>
              <a:t>     {</a:t>
            </a:r>
            <a:r>
              <a:rPr lang="en-US" sz="1800" dirty="0"/>
              <a:t/>
            </a:r>
            <a:br>
              <a:rPr lang="en-US" sz="1800" dirty="0"/>
            </a:br>
            <a:r>
              <a:rPr lang="en-US" sz="1800" dirty="0" smtClean="0"/>
              <a:t>      	…</a:t>
            </a:r>
            <a:r>
              <a:rPr lang="en-US" sz="1800" dirty="0"/>
              <a:t/>
            </a:r>
            <a:br>
              <a:rPr lang="en-US" sz="1800" dirty="0"/>
            </a:br>
            <a:r>
              <a:rPr lang="en-US" sz="1800" dirty="0" smtClean="0"/>
              <a:t>     }</a:t>
            </a:r>
          </a:p>
        </p:txBody>
      </p:sp>
    </p:spTree>
    <p:extLst>
      <p:ext uri="{BB962C8B-B14F-4D97-AF65-F5344CB8AC3E}">
        <p14:creationId xmlns:p14="http://schemas.microsoft.com/office/powerpoint/2010/main" val="2109079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err="1" smtClean="0"/>
              <a:t>DataTypes</a:t>
            </a:r>
            <a:r>
              <a:rPr lang="en-US" dirty="0" smtClean="0"/>
              <a:t> &amp; Web Services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err="1">
                <a:solidFill>
                  <a:srgbClr val="009900"/>
                </a:solidFill>
              </a:rPr>
              <a:t>ArrayLists</a:t>
            </a:r>
            <a:r>
              <a:rPr lang="en-US" sz="2400" dirty="0">
                <a:solidFill>
                  <a:srgbClr val="009900"/>
                </a:solidFill>
              </a:rPr>
              <a:t> </a:t>
            </a:r>
            <a:r>
              <a:rPr lang="en-US" sz="2400" dirty="0"/>
              <a:t>are a special </a:t>
            </a:r>
            <a:r>
              <a:rPr lang="en-US" sz="2400" dirty="0" smtClean="0"/>
              <a:t>case. </a:t>
            </a:r>
          </a:p>
          <a:p>
            <a:pPr marL="0" indent="0">
              <a:buNone/>
            </a:pPr>
            <a:endParaRPr lang="en-US" sz="800" dirty="0" smtClean="0"/>
          </a:p>
          <a:p>
            <a:r>
              <a:rPr lang="en-US" sz="2400" dirty="0" smtClean="0"/>
              <a:t>Even </a:t>
            </a:r>
            <a:r>
              <a:rPr lang="en-US" sz="2400" dirty="0"/>
              <a:t>though you can declare an object to be of type </a:t>
            </a:r>
            <a:r>
              <a:rPr lang="en-US" sz="2400" dirty="0" err="1"/>
              <a:t>ArrayList</a:t>
            </a:r>
            <a:r>
              <a:rPr lang="en-US" sz="2400" dirty="0"/>
              <a:t>, </a:t>
            </a:r>
            <a:r>
              <a:rPr lang="en-US" sz="2400" dirty="0" smtClean="0"/>
              <a:t>it can contain </a:t>
            </a:r>
            <a:r>
              <a:rPr lang="en-US" sz="2400" dirty="0"/>
              <a:t>objects </a:t>
            </a:r>
            <a:r>
              <a:rPr lang="en-US" sz="2400" dirty="0" smtClean="0"/>
              <a:t>of </a:t>
            </a:r>
            <a:r>
              <a:rPr lang="en-US" sz="2400" dirty="0"/>
              <a:t>any </a:t>
            </a:r>
            <a:r>
              <a:rPr lang="en-US" sz="2400" dirty="0" smtClean="0"/>
              <a:t>type.</a:t>
            </a:r>
          </a:p>
          <a:p>
            <a:pPr marL="0" indent="0">
              <a:buNone/>
            </a:pPr>
            <a:endParaRPr lang="en-US" sz="800" dirty="0" smtClean="0"/>
          </a:p>
          <a:p>
            <a:r>
              <a:rPr lang="en-US" sz="2400" dirty="0" smtClean="0"/>
              <a:t>Therefore</a:t>
            </a:r>
            <a:r>
              <a:rPr lang="en-US" sz="2400" dirty="0"/>
              <a:t>, the Client does not have any definition of the contained objects of an </a:t>
            </a:r>
            <a:r>
              <a:rPr lang="en-US" sz="2400" dirty="0" err="1"/>
              <a:t>Arraylist</a:t>
            </a:r>
            <a:r>
              <a:rPr lang="en-US" sz="2400" dirty="0"/>
              <a:t> that is declared and populated with objects on the Web Service </a:t>
            </a:r>
            <a:r>
              <a:rPr lang="en-US" sz="2400" dirty="0" smtClean="0"/>
              <a:t>side.</a:t>
            </a:r>
          </a:p>
          <a:p>
            <a:pPr marL="0" indent="0">
              <a:buNone/>
            </a:pPr>
            <a:endParaRPr lang="en-US" sz="800" dirty="0" smtClean="0"/>
          </a:p>
          <a:p>
            <a:r>
              <a:rPr lang="en-US" sz="2400" dirty="0" smtClean="0"/>
              <a:t>An </a:t>
            </a:r>
            <a:r>
              <a:rPr lang="en-US" sz="2400" dirty="0" err="1" smtClean="0"/>
              <a:t>ArrayList</a:t>
            </a:r>
            <a:r>
              <a:rPr lang="en-US" sz="2400" dirty="0" smtClean="0"/>
              <a:t> can be passed from a Web Service method to the client, but you must use a new syntax.</a:t>
            </a:r>
          </a:p>
          <a:p>
            <a:pPr lvl="1"/>
            <a:r>
              <a:rPr lang="en-US" sz="2100" dirty="0" smtClean="0"/>
              <a:t>Syntax:</a:t>
            </a:r>
            <a:br>
              <a:rPr lang="en-US" sz="2100" dirty="0" smtClean="0"/>
            </a:br>
            <a:r>
              <a:rPr lang="en-US" sz="1800" dirty="0" err="1">
                <a:solidFill>
                  <a:srgbClr val="0000FF"/>
                </a:solidFill>
              </a:rPr>
              <a:t>ArrayList</a:t>
            </a:r>
            <a:r>
              <a:rPr lang="en-US" sz="1800" dirty="0">
                <a:solidFill>
                  <a:srgbClr val="0000FF"/>
                </a:solidFill>
              </a:rPr>
              <a:t> </a:t>
            </a:r>
            <a:r>
              <a:rPr lang="en-US" sz="1800" dirty="0" err="1" smtClean="0">
                <a:solidFill>
                  <a:srgbClr val="0000FF"/>
                </a:solidFill>
              </a:rPr>
              <a:t>myArray</a:t>
            </a:r>
            <a:r>
              <a:rPr lang="en-US" sz="1800" dirty="0" smtClean="0">
                <a:solidFill>
                  <a:srgbClr val="0000FF"/>
                </a:solidFill>
              </a:rPr>
              <a:t> = new </a:t>
            </a:r>
            <a:r>
              <a:rPr lang="en-US" sz="1800" dirty="0" err="1" smtClean="0">
                <a:solidFill>
                  <a:srgbClr val="0000FF"/>
                </a:solidFill>
              </a:rPr>
              <a:t>ArrayList</a:t>
            </a:r>
            <a:r>
              <a:rPr lang="en-US" sz="1800" dirty="0" smtClean="0">
                <a:solidFill>
                  <a:srgbClr val="0000FF"/>
                </a:solidFill>
              </a:rPr>
              <a:t>(</a:t>
            </a:r>
            <a:r>
              <a:rPr lang="en-US" sz="1800" dirty="0" err="1" smtClean="0">
                <a:solidFill>
                  <a:srgbClr val="FF0000"/>
                </a:solidFill>
              </a:rPr>
              <a:t>WSPxy.theMethod</a:t>
            </a:r>
            <a:r>
              <a:rPr lang="en-US" sz="1800" dirty="0" smtClean="0">
                <a:solidFill>
                  <a:srgbClr val="FF0000"/>
                </a:solidFill>
              </a:rPr>
              <a:t>()</a:t>
            </a:r>
            <a:r>
              <a:rPr lang="en-US" sz="1800" dirty="0" smtClean="0">
                <a:solidFill>
                  <a:srgbClr val="0000FF"/>
                </a:solidFill>
              </a:rPr>
              <a:t>);</a:t>
            </a:r>
            <a:br>
              <a:rPr lang="en-US" sz="1800" dirty="0" smtClean="0">
                <a:solidFill>
                  <a:srgbClr val="0000FF"/>
                </a:solidFill>
              </a:rPr>
            </a:br>
            <a:r>
              <a:rPr lang="en-US" sz="1800" dirty="0" smtClean="0">
                <a:solidFill>
                  <a:srgbClr val="009900"/>
                </a:solidFill>
              </a:rPr>
              <a:t>// where the web service method returns an </a:t>
            </a:r>
            <a:r>
              <a:rPr lang="en-US" sz="1800" dirty="0" err="1" smtClean="0">
                <a:solidFill>
                  <a:srgbClr val="009900"/>
                </a:solidFill>
              </a:rPr>
              <a:t>Arraylist</a:t>
            </a:r>
            <a:r>
              <a:rPr lang="en-US" sz="2100" dirty="0" smtClean="0"/>
              <a:t>	</a:t>
            </a:r>
            <a:r>
              <a:rPr lang="en-US" sz="2100" dirty="0"/>
              <a:t>	</a:t>
            </a:r>
            <a:r>
              <a:rPr lang="en-US" sz="1900" dirty="0" smtClean="0"/>
              <a:t> </a:t>
            </a:r>
          </a:p>
        </p:txBody>
      </p:sp>
    </p:spTree>
    <p:extLst>
      <p:ext uri="{BB962C8B-B14F-4D97-AF65-F5344CB8AC3E}">
        <p14:creationId xmlns:p14="http://schemas.microsoft.com/office/powerpoint/2010/main" val="2258570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err="1" smtClean="0"/>
              <a:t>DataTypes</a:t>
            </a:r>
            <a:r>
              <a:rPr lang="en-US" dirty="0" smtClean="0"/>
              <a:t> &amp; Web Services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An </a:t>
            </a:r>
            <a:r>
              <a:rPr lang="en-US" sz="2400" dirty="0" err="1" smtClean="0"/>
              <a:t>ArrayList</a:t>
            </a:r>
            <a:r>
              <a:rPr lang="en-US" sz="2400" dirty="0" smtClean="0"/>
              <a:t> cannot be passed </a:t>
            </a:r>
            <a:r>
              <a:rPr lang="en-US" sz="2400" dirty="0"/>
              <a:t>easily from </a:t>
            </a:r>
            <a:r>
              <a:rPr lang="en-US" sz="2400" dirty="0" smtClean="0"/>
              <a:t>a client to a Web Service method. </a:t>
            </a:r>
          </a:p>
          <a:p>
            <a:pPr>
              <a:buNone/>
            </a:pPr>
            <a:endParaRPr lang="en-US" sz="800" dirty="0" smtClean="0"/>
          </a:p>
          <a:p>
            <a:r>
              <a:rPr lang="en-US" sz="2400" dirty="0" smtClean="0"/>
              <a:t>The easiest way to pass an </a:t>
            </a:r>
            <a:r>
              <a:rPr lang="en-US" sz="2400" dirty="0" err="1" smtClean="0"/>
              <a:t>ArrayList</a:t>
            </a:r>
            <a:r>
              <a:rPr lang="en-US" sz="2400" dirty="0" smtClean="0"/>
              <a:t> is to convert it to an array of objects (object[]).</a:t>
            </a:r>
          </a:p>
          <a:p>
            <a:pPr lvl="1"/>
            <a:r>
              <a:rPr lang="en-US" sz="1800" dirty="0" smtClean="0"/>
              <a:t>Example:</a:t>
            </a:r>
            <a:br>
              <a:rPr lang="en-US" sz="1800" dirty="0" smtClean="0"/>
            </a:br>
            <a:r>
              <a:rPr lang="en-US" sz="1800" dirty="0" smtClean="0">
                <a:solidFill>
                  <a:srgbClr val="0000FF"/>
                </a:solidFill>
              </a:rPr>
              <a:t>object[] </a:t>
            </a:r>
            <a:r>
              <a:rPr lang="en-US" sz="1800" dirty="0" err="1" smtClean="0">
                <a:solidFill>
                  <a:srgbClr val="0000FF"/>
                </a:solidFill>
              </a:rPr>
              <a:t>myArray</a:t>
            </a:r>
            <a:r>
              <a:rPr lang="en-US" sz="1800" dirty="0" smtClean="0">
                <a:solidFill>
                  <a:srgbClr val="0000FF"/>
                </a:solidFill>
              </a:rPr>
              <a:t> = </a:t>
            </a:r>
            <a:r>
              <a:rPr lang="en-US" sz="1800" dirty="0" err="1" smtClean="0">
                <a:solidFill>
                  <a:srgbClr val="0000FF"/>
                </a:solidFill>
              </a:rPr>
              <a:t>myArrayList.ToArray</a:t>
            </a:r>
            <a:r>
              <a:rPr lang="en-US" sz="1800" dirty="0" smtClean="0">
                <a:solidFill>
                  <a:srgbClr val="0000FF"/>
                </a:solidFill>
              </a:rPr>
              <a:t>();</a:t>
            </a:r>
            <a:br>
              <a:rPr lang="en-US" sz="1800" dirty="0" smtClean="0">
                <a:solidFill>
                  <a:srgbClr val="0000FF"/>
                </a:solidFill>
              </a:rPr>
            </a:br>
            <a:r>
              <a:rPr lang="en-US" sz="1800" dirty="0" smtClean="0">
                <a:solidFill>
                  <a:srgbClr val="009900"/>
                </a:solidFill>
              </a:rPr>
              <a:t>// pass </a:t>
            </a:r>
            <a:r>
              <a:rPr lang="en-US" sz="1800" dirty="0" err="1" smtClean="0">
                <a:solidFill>
                  <a:srgbClr val="009900"/>
                </a:solidFill>
              </a:rPr>
              <a:t>myArray</a:t>
            </a:r>
            <a:r>
              <a:rPr lang="en-US" sz="1800" dirty="0" smtClean="0">
                <a:solidFill>
                  <a:srgbClr val="009900"/>
                </a:solidFill>
              </a:rPr>
              <a:t> to a Web Method that accepts an </a:t>
            </a:r>
            <a:r>
              <a:rPr lang="en-US" sz="1800" dirty="0" err="1" smtClean="0">
                <a:solidFill>
                  <a:srgbClr val="009900"/>
                </a:solidFill>
              </a:rPr>
              <a:t>ArrayList</a:t>
            </a:r>
            <a:endParaRPr lang="en-US" sz="1800" dirty="0" smtClean="0">
              <a:solidFill>
                <a:srgbClr val="009900"/>
              </a:solidFill>
            </a:endParaRPr>
          </a:p>
          <a:p>
            <a:pPr marL="57150" indent="0">
              <a:buNone/>
            </a:pPr>
            <a:endParaRPr lang="en-US" sz="800" dirty="0" smtClean="0"/>
          </a:p>
          <a:p>
            <a:pPr lvl="1"/>
            <a:r>
              <a:rPr lang="en-US" sz="1800" dirty="0" smtClean="0"/>
              <a:t>Another option is to serialize the </a:t>
            </a:r>
            <a:r>
              <a:rPr lang="en-US" sz="1800" dirty="0" err="1" smtClean="0"/>
              <a:t>ArrayList</a:t>
            </a:r>
            <a:r>
              <a:rPr lang="en-US" sz="1800" dirty="0" smtClean="0"/>
              <a:t> to a </a:t>
            </a:r>
            <a:r>
              <a:rPr lang="en-US" sz="1800" dirty="0" err="1" smtClean="0"/>
              <a:t>ByteArray</a:t>
            </a:r>
            <a:r>
              <a:rPr lang="en-US" sz="1800" dirty="0" smtClean="0"/>
              <a:t> (byte[]) and then sent to the web service. Once received by the web service method, it needs to be </a:t>
            </a:r>
            <a:r>
              <a:rPr lang="en-US" sz="1800" dirty="0" err="1" smtClean="0"/>
              <a:t>deserialized</a:t>
            </a:r>
            <a:r>
              <a:rPr lang="en-US" sz="1800" dirty="0" smtClean="0"/>
              <a:t> back into an </a:t>
            </a:r>
            <a:r>
              <a:rPr lang="en-US" sz="1800" dirty="0" err="1" smtClean="0"/>
              <a:t>ArrayList</a:t>
            </a:r>
            <a:r>
              <a:rPr lang="en-US" sz="1800" dirty="0" smtClean="0"/>
              <a:t>. </a:t>
            </a:r>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State in a Web Service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Typically, you may need to use the Session object in the web service in order to persist objects across multiple calls from the Client. </a:t>
            </a:r>
          </a:p>
          <a:p>
            <a:pPr>
              <a:buNone/>
            </a:pPr>
            <a:endParaRPr lang="en-US" sz="800" dirty="0" smtClean="0"/>
          </a:p>
          <a:p>
            <a:r>
              <a:rPr lang="en-US" sz="2400" dirty="0" smtClean="0"/>
              <a:t>However, the web service (</a:t>
            </a:r>
            <a:r>
              <a:rPr lang="en-US" sz="2400" dirty="0" err="1" smtClean="0"/>
              <a:t>asmx.cs</a:t>
            </a:r>
            <a:r>
              <a:rPr lang="en-US" sz="2400" dirty="0" smtClean="0"/>
              <a:t>), unlike the web application (</a:t>
            </a:r>
            <a:r>
              <a:rPr lang="en-US" sz="2400" dirty="0" err="1" smtClean="0"/>
              <a:t>aspx.cs</a:t>
            </a:r>
            <a:r>
              <a:rPr lang="en-US" sz="2400" dirty="0" smtClean="0"/>
              <a:t>), has Session disabled by default, so it must be explicitly enabled.  </a:t>
            </a:r>
          </a:p>
          <a:p>
            <a:pPr>
              <a:buNone/>
            </a:pPr>
            <a:endParaRPr lang="en-US" sz="800" dirty="0" smtClean="0"/>
          </a:p>
          <a:p>
            <a:r>
              <a:rPr lang="en-US" sz="2400" dirty="0" smtClean="0"/>
              <a:t>A web service can use a Session object to persist its own internal objects and data as well as to transmit such a persisted object to the client. </a:t>
            </a:r>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Advantages</a:t>
            </a:r>
            <a:endParaRPr lang="en-US" dirty="0"/>
          </a:p>
        </p:txBody>
      </p:sp>
      <p:sp>
        <p:nvSpPr>
          <p:cNvPr id="3" name="Content Placeholder 2"/>
          <p:cNvSpPr>
            <a:spLocks noGrp="1"/>
          </p:cNvSpPr>
          <p:nvPr>
            <p:ph idx="1"/>
          </p:nvPr>
        </p:nvSpPr>
        <p:spPr>
          <a:xfrm>
            <a:off x="914400" y="1371600"/>
            <a:ext cx="8040688" cy="5105400"/>
          </a:xfrm>
        </p:spPr>
        <p:txBody>
          <a:bodyPr/>
          <a:lstStyle/>
          <a:p>
            <a:r>
              <a:rPr lang="en-US" sz="2400" dirty="0" smtClean="0"/>
              <a:t>Web services enable processing of an application to be distributed.</a:t>
            </a:r>
          </a:p>
          <a:p>
            <a:pPr lvl="1"/>
            <a:r>
              <a:rPr lang="en-US" sz="1800" dirty="0" smtClean="0"/>
              <a:t>A part of a web application can be processed on one server, while other parts are processed on another server.</a:t>
            </a:r>
          </a:p>
          <a:p>
            <a:pPr>
              <a:buNone/>
            </a:pPr>
            <a:endParaRPr lang="en-US" sz="800" dirty="0" smtClean="0"/>
          </a:p>
          <a:p>
            <a:r>
              <a:rPr lang="en-US" sz="2400" dirty="0" smtClean="0"/>
              <a:t>Multiple applications can utilize the web service.</a:t>
            </a:r>
          </a:p>
          <a:p>
            <a:pPr lvl="1"/>
            <a:r>
              <a:rPr lang="en-US" sz="1800" dirty="0" smtClean="0"/>
              <a:t>Components created for one project/application can be used in many other projects/applications.</a:t>
            </a:r>
            <a:endParaRPr lang="en-US" sz="2100" dirty="0" smtClean="0"/>
          </a:p>
          <a:p>
            <a:pPr>
              <a:buNone/>
            </a:pPr>
            <a:endParaRPr lang="en-US" sz="800" dirty="0" smtClean="0"/>
          </a:p>
          <a:p>
            <a:r>
              <a:rPr lang="en-US" sz="2400" dirty="0" smtClean="0"/>
              <a:t>Applications created by different companies can interact with one another.</a:t>
            </a:r>
          </a:p>
          <a:p>
            <a:pPr lvl="1"/>
            <a:r>
              <a:rPr lang="en-US" sz="1800" dirty="0" smtClean="0"/>
              <a:t>Look at how many sites use Google Maps!</a:t>
            </a:r>
          </a:p>
          <a:p>
            <a:pPr>
              <a:buNone/>
            </a:pPr>
            <a:endParaRPr lang="en-US" sz="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State in a Web Service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A web proxy object creates a new session id for each new request, so the web service always thinks it is communicating with a new session.</a:t>
            </a:r>
            <a:endParaRPr lang="en-US" sz="2100" dirty="0" smtClean="0"/>
          </a:p>
          <a:p>
            <a:pPr>
              <a:buNone/>
            </a:pPr>
            <a:endParaRPr lang="en-US" sz="800" dirty="0" smtClean="0"/>
          </a:p>
          <a:p>
            <a:r>
              <a:rPr lang="en-US" sz="2400" dirty="0" smtClean="0"/>
              <a:t>The reason is that there is no place in the web proxy object to store cookies (the session id cookie) that are returned by the web service. </a:t>
            </a:r>
          </a:p>
          <a:p>
            <a:pPr lvl="1"/>
            <a:r>
              <a:rPr lang="en-US" sz="1800" dirty="0" smtClean="0"/>
              <a:t>Remember the proxy is communicating with the web service from server-side code, not the browser.</a:t>
            </a:r>
          </a:p>
          <a:p>
            <a:pPr lvl="1"/>
            <a:r>
              <a:rPr lang="en-US" sz="1800" dirty="0" smtClean="0"/>
              <a:t>When the client sends a request, the server sends back a response with an HTTP Set-Cookie header that has a name/value pair in it. For all subsequent requests to the same server, the client sends the name/value pair in an HTTP Cookie header.</a:t>
            </a:r>
          </a:p>
          <a:p>
            <a:pPr>
              <a:buNone/>
            </a:pPr>
            <a:endParaRPr lang="en-US" sz="800" dirty="0" smtClean="0"/>
          </a:p>
          <a:p>
            <a:pPr>
              <a:buNone/>
            </a:pPr>
            <a:endParaRPr lang="en-US" sz="800" dirty="0" smtClean="0"/>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State in a Web Service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You need to create a </a:t>
            </a:r>
            <a:r>
              <a:rPr lang="en-US" sz="2400" dirty="0" err="1" smtClean="0"/>
              <a:t>CookieContainer</a:t>
            </a:r>
            <a:r>
              <a:rPr lang="en-US" sz="2400" dirty="0" smtClean="0"/>
              <a:t> for the web proxy object to store the session id cookie; then, the web service can retrieve the cookie that stores the session id, and associate the session with its data. </a:t>
            </a:r>
          </a:p>
          <a:p>
            <a:pPr>
              <a:buNone/>
            </a:pPr>
            <a:endParaRPr lang="en-US" sz="800" dirty="0" smtClean="0"/>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State in a Web Service</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Steps in using session state to maintain data on the web service and allow the client (web proxy object) to store the session id cookie:</a:t>
            </a:r>
          </a:p>
          <a:p>
            <a:pPr lvl="1"/>
            <a:r>
              <a:rPr lang="en-US" sz="1800" dirty="0" smtClean="0"/>
              <a:t>First, enable session for each web service method by modifying the </a:t>
            </a:r>
            <a:r>
              <a:rPr lang="en-US" sz="1800" dirty="0" err="1" smtClean="0"/>
              <a:t>WebMethod</a:t>
            </a:r>
            <a:r>
              <a:rPr lang="en-US" sz="1800" dirty="0" smtClean="0"/>
              <a:t> attribute of each method.</a:t>
            </a:r>
            <a:br>
              <a:rPr lang="en-US" sz="1800" dirty="0" smtClean="0"/>
            </a:br>
            <a:r>
              <a:rPr lang="en-US" sz="1800" b="1" dirty="0"/>
              <a:t>[</a:t>
            </a:r>
            <a:r>
              <a:rPr lang="en-US" sz="1800" b="1" dirty="0" err="1" smtClean="0">
                <a:solidFill>
                  <a:srgbClr val="00B0F0"/>
                </a:solidFill>
              </a:rPr>
              <a:t>WebMethod</a:t>
            </a:r>
            <a:r>
              <a:rPr lang="en-US" sz="1800" b="1" dirty="0" smtClean="0"/>
              <a:t>(</a:t>
            </a:r>
            <a:r>
              <a:rPr lang="en-US" sz="1800" b="1" dirty="0" err="1" smtClean="0"/>
              <a:t>EnableSession</a:t>
            </a:r>
            <a:r>
              <a:rPr lang="en-US" sz="1800" b="1" dirty="0"/>
              <a:t> </a:t>
            </a:r>
            <a:r>
              <a:rPr lang="en-US" sz="1800" b="1" dirty="0" smtClean="0"/>
              <a:t>= </a:t>
            </a:r>
            <a:r>
              <a:rPr lang="en-US" sz="1800" b="1" dirty="0" smtClean="0">
                <a:solidFill>
                  <a:srgbClr val="0000FF"/>
                </a:solidFill>
              </a:rPr>
              <a:t>true</a:t>
            </a:r>
            <a:r>
              <a:rPr lang="en-US" sz="1800" b="1" dirty="0" smtClean="0"/>
              <a:t>)]</a:t>
            </a:r>
          </a:p>
          <a:p>
            <a:pPr marL="57150" indent="0">
              <a:buNone/>
            </a:pPr>
            <a:endParaRPr lang="en-US" sz="800" dirty="0" smtClean="0"/>
          </a:p>
          <a:p>
            <a:pPr lvl="2"/>
            <a:r>
              <a:rPr lang="en-US" sz="1400" dirty="0" smtClean="0"/>
              <a:t>Now, you can use the Session object as you normally would in the web service method’s code.</a:t>
            </a:r>
          </a:p>
          <a:p>
            <a:pPr lvl="2"/>
            <a:r>
              <a:rPr lang="en-US" sz="1400" dirty="0" smtClean="0"/>
              <a:t>A </a:t>
            </a:r>
            <a:r>
              <a:rPr lang="en-US" sz="1400" dirty="0"/>
              <a:t>session object </a:t>
            </a:r>
            <a:r>
              <a:rPr lang="en-US" sz="1400" dirty="0" smtClean="0"/>
              <a:t>will now be </a:t>
            </a:r>
            <a:r>
              <a:rPr lang="en-US" sz="1400" dirty="0"/>
              <a:t>created in the Web Service </a:t>
            </a:r>
            <a:r>
              <a:rPr lang="en-US" sz="1400" dirty="0" smtClean="0"/>
              <a:t>with a unique session id when </a:t>
            </a:r>
            <a:r>
              <a:rPr lang="en-US" sz="1400" dirty="0"/>
              <a:t>its </a:t>
            </a:r>
            <a:r>
              <a:rPr lang="en-US" sz="1400" dirty="0" smtClean="0"/>
              <a:t>proxy class </a:t>
            </a:r>
            <a:r>
              <a:rPr lang="en-US" sz="1400" dirty="0"/>
              <a:t>on the </a:t>
            </a:r>
            <a:r>
              <a:rPr lang="en-US" sz="1400" dirty="0" smtClean="0"/>
              <a:t>client-side (the consumer) </a:t>
            </a:r>
            <a:r>
              <a:rPr lang="en-US" sz="1400" dirty="0"/>
              <a:t>is </a:t>
            </a:r>
            <a:r>
              <a:rPr lang="en-US" sz="1400" dirty="0" smtClean="0"/>
              <a:t>instantiated. </a:t>
            </a:r>
          </a:p>
          <a:p>
            <a:pPr lvl="2"/>
            <a:endParaRPr lang="en-US" sz="1900" dirty="0" smtClean="0"/>
          </a:p>
          <a:p>
            <a:pPr lvl="1"/>
            <a:r>
              <a:rPr lang="en-US" sz="1800" dirty="0" smtClean="0"/>
              <a:t>Next, add a </a:t>
            </a:r>
            <a:r>
              <a:rPr lang="en-US" sz="1800" dirty="0" err="1" smtClean="0"/>
              <a:t>CookieContainer</a:t>
            </a:r>
            <a:r>
              <a:rPr lang="en-US" sz="1800" dirty="0" smtClean="0"/>
              <a:t> to the proxy </a:t>
            </a:r>
            <a:r>
              <a:rPr lang="en-US" sz="1800" dirty="0"/>
              <a:t>class object in order to convey this </a:t>
            </a:r>
            <a:r>
              <a:rPr lang="en-US" sz="1800" dirty="0" smtClean="0"/>
              <a:t>web service’s server session id </a:t>
            </a:r>
            <a:r>
              <a:rPr lang="en-US" sz="1800" dirty="0"/>
              <a:t>back and forth with subsequent calls to the </a:t>
            </a:r>
            <a:r>
              <a:rPr lang="en-US" sz="1800" dirty="0" smtClean="0"/>
              <a:t>web service methods.</a:t>
            </a:r>
            <a:br>
              <a:rPr lang="en-US" sz="1800" dirty="0" smtClean="0"/>
            </a:br>
            <a:r>
              <a:rPr lang="en-US" sz="1800" dirty="0">
                <a:solidFill>
                  <a:srgbClr val="0000FF"/>
                </a:solidFill>
              </a:rPr>
              <a:t>u</a:t>
            </a:r>
            <a:r>
              <a:rPr lang="en-US" sz="1800" dirty="0" smtClean="0">
                <a:solidFill>
                  <a:srgbClr val="0000FF"/>
                </a:solidFill>
              </a:rPr>
              <a:t>sing </a:t>
            </a:r>
            <a:r>
              <a:rPr lang="en-US" sz="1800" dirty="0" err="1" smtClean="0">
                <a:solidFill>
                  <a:srgbClr val="0000FF"/>
                </a:solidFill>
              </a:rPr>
              <a:t>System.Net</a:t>
            </a:r>
            <a:r>
              <a:rPr lang="en-US" sz="1800" dirty="0" smtClean="0">
                <a:solidFill>
                  <a:srgbClr val="0000FF"/>
                </a:solidFill>
              </a:rPr>
              <a:t>;</a:t>
            </a:r>
            <a:r>
              <a:rPr lang="en-US" sz="1800" dirty="0">
                <a:solidFill>
                  <a:srgbClr val="0000FF"/>
                </a:solidFill>
              </a:rPr>
              <a:t/>
            </a:r>
            <a:br>
              <a:rPr lang="en-US" sz="1800" dirty="0">
                <a:solidFill>
                  <a:srgbClr val="0000FF"/>
                </a:solidFill>
              </a:rPr>
            </a:br>
            <a:r>
              <a:rPr lang="en-US" sz="800" dirty="0">
                <a:solidFill>
                  <a:srgbClr val="0000FF"/>
                </a:solidFill>
              </a:rPr>
              <a:t/>
            </a:r>
            <a:br>
              <a:rPr lang="en-US" sz="800" dirty="0">
                <a:solidFill>
                  <a:srgbClr val="0000FF"/>
                </a:solidFill>
              </a:rPr>
            </a:br>
            <a:r>
              <a:rPr lang="en-US" sz="1800" dirty="0" err="1" smtClean="0">
                <a:solidFill>
                  <a:srgbClr val="0000FF"/>
                </a:solidFill>
              </a:rPr>
              <a:t>pxy.CookieContainer</a:t>
            </a:r>
            <a:r>
              <a:rPr lang="en-US" sz="1800" dirty="0" smtClean="0">
                <a:solidFill>
                  <a:srgbClr val="0000FF"/>
                </a:solidFill>
              </a:rPr>
              <a:t> = new </a:t>
            </a:r>
            <a:r>
              <a:rPr lang="en-US" sz="1800" dirty="0" err="1" smtClean="0">
                <a:solidFill>
                  <a:srgbClr val="0000FF"/>
                </a:solidFill>
              </a:rPr>
              <a:t>CookieContainer</a:t>
            </a:r>
            <a:r>
              <a:rPr lang="en-US" sz="1800" dirty="0" smtClean="0">
                <a:solidFill>
                  <a:srgbClr val="0000FF"/>
                </a:solidFill>
              </a:rPr>
              <a:t>();</a:t>
            </a:r>
            <a:endParaRPr lang="en-US" sz="1800" dirty="0">
              <a:solidFill>
                <a:srgbClr val="0000FF"/>
              </a:solidFill>
            </a:endParaRPr>
          </a:p>
          <a:p>
            <a:pPr marL="457200" lvl="1" indent="0">
              <a:buNone/>
            </a:pPr>
            <a:r>
              <a:rPr lang="en-US" sz="1800" dirty="0" smtClean="0"/>
              <a:t>	</a:t>
            </a:r>
            <a:endParaRPr lang="en-US" sz="1600" dirty="0" smtClean="0"/>
          </a:p>
          <a:p>
            <a:pPr lvl="1"/>
            <a:endParaRPr lang="en-US" sz="2100" dirty="0" smtClean="0"/>
          </a:p>
        </p:txBody>
      </p:sp>
    </p:spTree>
    <p:extLst>
      <p:ext uri="{BB962C8B-B14F-4D97-AF65-F5344CB8AC3E}">
        <p14:creationId xmlns:p14="http://schemas.microsoft.com/office/powerpoint/2010/main" val="120619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State in a Web Service</a:t>
            </a:r>
            <a:endParaRPr lang="en-US" dirty="0"/>
          </a:p>
        </p:txBody>
      </p:sp>
      <p:sp>
        <p:nvSpPr>
          <p:cNvPr id="3" name="Content Placeholder 2"/>
          <p:cNvSpPr>
            <a:spLocks noGrp="1"/>
          </p:cNvSpPr>
          <p:nvPr>
            <p:ph idx="1"/>
          </p:nvPr>
        </p:nvSpPr>
        <p:spPr>
          <a:xfrm>
            <a:off x="914400" y="1295400"/>
            <a:ext cx="8040688" cy="5562600"/>
          </a:xfrm>
        </p:spPr>
        <p:txBody>
          <a:bodyPr/>
          <a:lstStyle/>
          <a:p>
            <a:pPr lvl="1"/>
            <a:r>
              <a:rPr lang="en-US" sz="1800" dirty="0" smtClean="0"/>
              <a:t>Lastly, store the web proxy object in the client’s (the consumer) session object.</a:t>
            </a:r>
            <a:br>
              <a:rPr lang="en-US" sz="1800" dirty="0" smtClean="0"/>
            </a:br>
            <a:r>
              <a:rPr lang="en-US" sz="1800" dirty="0" smtClean="0">
                <a:solidFill>
                  <a:srgbClr val="0000FF"/>
                </a:solidFill>
              </a:rPr>
              <a:t>Session</a:t>
            </a:r>
            <a:r>
              <a:rPr lang="en-US" sz="1800" dirty="0">
                <a:solidFill>
                  <a:srgbClr val="0000FF"/>
                </a:solidFill>
              </a:rPr>
              <a:t>[</a:t>
            </a:r>
            <a:r>
              <a:rPr lang="en-US" sz="1800" dirty="0" smtClean="0">
                <a:solidFill>
                  <a:srgbClr val="0000FF"/>
                </a:solidFill>
              </a:rPr>
              <a:t>“</a:t>
            </a:r>
            <a:r>
              <a:rPr lang="en-US" sz="1800" dirty="0" err="1" smtClean="0">
                <a:solidFill>
                  <a:srgbClr val="0000FF"/>
                </a:solidFill>
              </a:rPr>
              <a:t>pxy</a:t>
            </a:r>
            <a:r>
              <a:rPr lang="en-US" sz="1800" dirty="0" smtClean="0">
                <a:solidFill>
                  <a:srgbClr val="0000FF"/>
                </a:solidFill>
              </a:rPr>
              <a:t>”] </a:t>
            </a:r>
            <a:r>
              <a:rPr lang="en-US" sz="1800" dirty="0">
                <a:solidFill>
                  <a:srgbClr val="0000FF"/>
                </a:solidFill>
              </a:rPr>
              <a:t>= </a:t>
            </a:r>
            <a:r>
              <a:rPr lang="en-US" sz="1800" dirty="0" err="1" smtClean="0">
                <a:solidFill>
                  <a:srgbClr val="0000FF"/>
                </a:solidFill>
              </a:rPr>
              <a:t>pxy</a:t>
            </a:r>
            <a:r>
              <a:rPr lang="en-US" sz="1800" dirty="0" smtClean="0">
                <a:solidFill>
                  <a:srgbClr val="0000FF"/>
                </a:solidFill>
              </a:rPr>
              <a:t>;</a:t>
            </a:r>
            <a:endParaRPr lang="en-US" sz="1800" dirty="0">
              <a:solidFill>
                <a:srgbClr val="0000FF"/>
              </a:solidFill>
            </a:endParaRPr>
          </a:p>
          <a:p>
            <a:pPr marL="0" indent="0">
              <a:buNone/>
            </a:pPr>
            <a:endParaRPr lang="en-US" sz="800" dirty="0" smtClean="0"/>
          </a:p>
          <a:p>
            <a:pPr lvl="2"/>
            <a:r>
              <a:rPr lang="en-US" sz="1400" dirty="0" smtClean="0"/>
              <a:t>You need to do this because the </a:t>
            </a:r>
            <a:r>
              <a:rPr lang="en-US" sz="1400" dirty="0" err="1" smtClean="0"/>
              <a:t>codebehind</a:t>
            </a:r>
            <a:r>
              <a:rPr lang="en-US" sz="1400" dirty="0" smtClean="0"/>
              <a:t> object and all objects contained in it are destroyed when the server-side code that is using the web service returns the HTML to the browser.</a:t>
            </a:r>
            <a:r>
              <a:rPr lang="en-US" sz="1600" dirty="0" smtClean="0"/>
              <a:t/>
            </a:r>
            <a:br>
              <a:rPr lang="en-US" sz="1600" dirty="0" smtClean="0"/>
            </a:br>
            <a:r>
              <a:rPr lang="en-US" sz="600" dirty="0">
                <a:solidFill>
                  <a:srgbClr val="0000FF"/>
                </a:solidFill>
              </a:rPr>
              <a:t/>
            </a:r>
            <a:br>
              <a:rPr lang="en-US" sz="600" dirty="0">
                <a:solidFill>
                  <a:srgbClr val="0000FF"/>
                </a:solidFill>
              </a:rPr>
            </a:br>
            <a:r>
              <a:rPr lang="en-US" sz="1800" dirty="0" smtClean="0"/>
              <a:t>	</a:t>
            </a:r>
            <a:endParaRPr lang="en-US" sz="1600" dirty="0" smtClean="0"/>
          </a:p>
          <a:p>
            <a:pPr lvl="1"/>
            <a:endParaRPr lang="en-US" sz="2100" dirty="0" smtClean="0"/>
          </a:p>
        </p:txBody>
      </p:sp>
    </p:spTree>
    <p:extLst>
      <p:ext uri="{BB962C8B-B14F-4D97-AF65-F5344CB8AC3E}">
        <p14:creationId xmlns:p14="http://schemas.microsoft.com/office/powerpoint/2010/main" val="3929038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Service to Client Interaction</a:t>
            </a:r>
            <a:endParaRPr lang="en-US" dirty="0"/>
          </a:p>
        </p:txBody>
      </p:sp>
      <p:sp>
        <p:nvSpPr>
          <p:cNvPr id="3" name="Content Placeholder 2"/>
          <p:cNvSpPr>
            <a:spLocks noGrp="1"/>
          </p:cNvSpPr>
          <p:nvPr>
            <p:ph idx="1"/>
          </p:nvPr>
        </p:nvSpPr>
        <p:spPr>
          <a:xfrm>
            <a:off x="914400" y="1295400"/>
            <a:ext cx="8040688" cy="5562600"/>
          </a:xfrm>
        </p:spPr>
        <p:txBody>
          <a:bodyPr/>
          <a:lstStyle/>
          <a:p>
            <a:pPr lvl="1"/>
            <a:r>
              <a:rPr lang="en-US" sz="1800" dirty="0" smtClean="0"/>
              <a:t>The web server receives a request from the browser. The server-side code uses a web service to distribute processing of the request.</a:t>
            </a:r>
          </a:p>
          <a:p>
            <a:pPr lvl="1"/>
            <a:r>
              <a:rPr lang="en-US" sz="1800" dirty="0" smtClean="0"/>
              <a:t>The web service client </a:t>
            </a:r>
            <a:r>
              <a:rPr lang="en-US" sz="1800" dirty="0"/>
              <a:t>creates a new instance of an </a:t>
            </a:r>
            <a:r>
              <a:rPr lang="en-US" sz="1800" dirty="0" smtClean="0"/>
              <a:t>Web </a:t>
            </a:r>
            <a:r>
              <a:rPr lang="en-US" sz="1800" dirty="0"/>
              <a:t>service proxy class. This object resides on the same computer as the </a:t>
            </a:r>
            <a:r>
              <a:rPr lang="en-US" sz="1800" dirty="0" smtClean="0"/>
              <a:t>web service client (code using the web service).</a:t>
            </a:r>
            <a:endParaRPr lang="en-US" sz="1800" dirty="0"/>
          </a:p>
          <a:p>
            <a:pPr lvl="1"/>
            <a:r>
              <a:rPr lang="en-US" sz="1800" dirty="0" smtClean="0"/>
              <a:t>The web service client (consumer) </a:t>
            </a:r>
            <a:r>
              <a:rPr lang="en-US" sz="1800" dirty="0"/>
              <a:t>invokes a method on the proxy </a:t>
            </a:r>
            <a:r>
              <a:rPr lang="en-US" sz="1800" dirty="0" smtClean="0"/>
              <a:t>class.</a:t>
            </a:r>
          </a:p>
          <a:p>
            <a:pPr lvl="1"/>
            <a:r>
              <a:rPr lang="en-US" sz="1800" dirty="0" smtClean="0"/>
              <a:t>The infrastructure </a:t>
            </a:r>
            <a:r>
              <a:rPr lang="en-US" sz="1800" dirty="0"/>
              <a:t>on the </a:t>
            </a:r>
            <a:r>
              <a:rPr lang="en-US" sz="1800" dirty="0" smtClean="0"/>
              <a:t>web service client </a:t>
            </a:r>
            <a:r>
              <a:rPr lang="en-US" sz="1800" dirty="0"/>
              <a:t>computer serializes the arguments of the </a:t>
            </a:r>
            <a:r>
              <a:rPr lang="en-US" sz="1800" dirty="0" smtClean="0"/>
              <a:t>web </a:t>
            </a:r>
            <a:r>
              <a:rPr lang="en-US" sz="1800" dirty="0"/>
              <a:t>service method into a SOAP message and sends it over the network to the </a:t>
            </a:r>
            <a:r>
              <a:rPr lang="en-US" sz="1800" dirty="0" smtClean="0"/>
              <a:t>web service.</a:t>
            </a:r>
          </a:p>
          <a:p>
            <a:pPr lvl="1"/>
            <a:r>
              <a:rPr lang="en-US" sz="1800" dirty="0" smtClean="0"/>
              <a:t>The </a:t>
            </a:r>
            <a:r>
              <a:rPr lang="en-US" sz="1800" dirty="0"/>
              <a:t>infrastructure </a:t>
            </a:r>
            <a:r>
              <a:rPr lang="en-US" sz="1800" dirty="0" smtClean="0"/>
              <a:t>on the web server that contains the web service being consumed receives </a:t>
            </a:r>
            <a:r>
              <a:rPr lang="en-US" sz="1800" dirty="0"/>
              <a:t>the SOAP message and </a:t>
            </a:r>
            <a:r>
              <a:rPr lang="en-US" sz="1800" dirty="0" err="1"/>
              <a:t>deserializes</a:t>
            </a:r>
            <a:r>
              <a:rPr lang="en-US" sz="1800" dirty="0"/>
              <a:t> the XML. </a:t>
            </a:r>
            <a:endParaRPr lang="en-US" sz="1800" dirty="0" smtClean="0"/>
          </a:p>
          <a:p>
            <a:pPr lvl="2"/>
            <a:r>
              <a:rPr lang="en-US" sz="1600" dirty="0" smtClean="0"/>
              <a:t>It </a:t>
            </a:r>
            <a:r>
              <a:rPr lang="en-US" sz="1600" dirty="0"/>
              <a:t>creates an instance of the class implementing the </a:t>
            </a:r>
            <a:r>
              <a:rPr lang="en-US" sz="1600" dirty="0" smtClean="0"/>
              <a:t>web </a:t>
            </a:r>
            <a:r>
              <a:rPr lang="en-US" sz="1600" dirty="0"/>
              <a:t>service and invokes the w</a:t>
            </a:r>
            <a:r>
              <a:rPr lang="en-US" sz="1600" dirty="0" smtClean="0"/>
              <a:t>eb </a:t>
            </a:r>
            <a:r>
              <a:rPr lang="en-US" sz="1600" dirty="0"/>
              <a:t>service method, passing in the </a:t>
            </a:r>
            <a:r>
              <a:rPr lang="en-US" sz="1600" dirty="0" err="1"/>
              <a:t>deserialized</a:t>
            </a:r>
            <a:r>
              <a:rPr lang="en-US" sz="1600" dirty="0"/>
              <a:t> XML as arguments. </a:t>
            </a:r>
            <a:endParaRPr lang="en-US" sz="1600" dirty="0" smtClean="0"/>
          </a:p>
          <a:p>
            <a:pPr lvl="1"/>
            <a:r>
              <a:rPr lang="en-US" sz="1800" dirty="0" smtClean="0"/>
              <a:t>The web </a:t>
            </a:r>
            <a:r>
              <a:rPr lang="en-US" sz="1800" dirty="0"/>
              <a:t>service method executes its code, </a:t>
            </a:r>
            <a:r>
              <a:rPr lang="en-US" sz="1800" dirty="0" smtClean="0"/>
              <a:t>sets </a:t>
            </a:r>
            <a:r>
              <a:rPr lang="en-US" sz="1800" dirty="0"/>
              <a:t>the return value and any </a:t>
            </a:r>
            <a:r>
              <a:rPr lang="en-US" sz="1800" dirty="0" smtClean="0"/>
              <a:t>output (by reference) parameters.</a:t>
            </a:r>
          </a:p>
          <a:p>
            <a:pPr lvl="1"/>
            <a:endParaRPr lang="en-US" sz="2100" dirty="0" smtClean="0"/>
          </a:p>
        </p:txBody>
      </p:sp>
    </p:spTree>
    <p:extLst>
      <p:ext uri="{BB962C8B-B14F-4D97-AF65-F5344CB8AC3E}">
        <p14:creationId xmlns:p14="http://schemas.microsoft.com/office/powerpoint/2010/main" val="663698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Service to Client Interaction</a:t>
            </a:r>
            <a:endParaRPr lang="en-US" dirty="0"/>
          </a:p>
        </p:txBody>
      </p:sp>
      <p:sp>
        <p:nvSpPr>
          <p:cNvPr id="3" name="Content Placeholder 2"/>
          <p:cNvSpPr>
            <a:spLocks noGrp="1"/>
          </p:cNvSpPr>
          <p:nvPr>
            <p:ph idx="1"/>
          </p:nvPr>
        </p:nvSpPr>
        <p:spPr>
          <a:xfrm>
            <a:off x="914400" y="1295400"/>
            <a:ext cx="8040688" cy="5562600"/>
          </a:xfrm>
        </p:spPr>
        <p:txBody>
          <a:bodyPr/>
          <a:lstStyle/>
          <a:p>
            <a:pPr lvl="1"/>
            <a:r>
              <a:rPr lang="en-US" sz="1800" dirty="0"/>
              <a:t>The infrastructure on the </a:t>
            </a:r>
            <a:r>
              <a:rPr lang="en-US" sz="1800" dirty="0" smtClean="0"/>
              <a:t>web </a:t>
            </a:r>
            <a:r>
              <a:rPr lang="en-US" sz="1800" dirty="0"/>
              <a:t>server serializes the return value and out parameters into a SOAP message and sends it over the network back to the </a:t>
            </a:r>
            <a:r>
              <a:rPr lang="en-US" sz="1800" dirty="0" smtClean="0"/>
              <a:t>client (consumer of the web service).</a:t>
            </a:r>
          </a:p>
          <a:p>
            <a:pPr lvl="1"/>
            <a:r>
              <a:rPr lang="en-US" sz="1800" dirty="0" smtClean="0"/>
              <a:t>The </a:t>
            </a:r>
            <a:r>
              <a:rPr lang="en-US" sz="1800" dirty="0"/>
              <a:t>w</a:t>
            </a:r>
            <a:r>
              <a:rPr lang="en-US" sz="1800" dirty="0" smtClean="0"/>
              <a:t>eb </a:t>
            </a:r>
            <a:r>
              <a:rPr lang="en-US" sz="1800" dirty="0"/>
              <a:t>service infrastructure, on the client computer, receives the SOAP message, </a:t>
            </a:r>
            <a:r>
              <a:rPr lang="en-US" sz="1800" dirty="0" err="1"/>
              <a:t>deserializes</a:t>
            </a:r>
            <a:r>
              <a:rPr lang="en-US" sz="1800" dirty="0"/>
              <a:t> the XML into the return value and any out parameters, and passes them to the instance of the proxy </a:t>
            </a:r>
            <a:r>
              <a:rPr lang="en-US" sz="1800" dirty="0" smtClean="0"/>
              <a:t>class.</a:t>
            </a:r>
          </a:p>
          <a:p>
            <a:pPr lvl="1"/>
            <a:r>
              <a:rPr lang="en-US" sz="1800" dirty="0" smtClean="0"/>
              <a:t>The </a:t>
            </a:r>
            <a:r>
              <a:rPr lang="en-US" sz="1800" dirty="0"/>
              <a:t>client receives the return value and any </a:t>
            </a:r>
            <a:r>
              <a:rPr lang="en-US" sz="1800" dirty="0" smtClean="0"/>
              <a:t>output parameters, which gets used in processing the browser’s request (original client for the web request that set all of this in motion).</a:t>
            </a:r>
          </a:p>
          <a:p>
            <a:pPr lvl="1"/>
            <a:r>
              <a:rPr lang="en-US" sz="1800" dirty="0" smtClean="0"/>
              <a:t>The ASP.NET web server sends the HTML response to the browser that made the request.</a:t>
            </a:r>
            <a:r>
              <a:rPr lang="en-US" sz="1600" dirty="0"/>
              <a:t/>
            </a:r>
            <a:br>
              <a:rPr lang="en-US" sz="1600" dirty="0"/>
            </a:br>
            <a:r>
              <a:rPr lang="en-US" sz="600" dirty="0">
                <a:solidFill>
                  <a:srgbClr val="0000FF"/>
                </a:solidFill>
              </a:rPr>
              <a:t/>
            </a:r>
            <a:br>
              <a:rPr lang="en-US" sz="600" dirty="0">
                <a:solidFill>
                  <a:srgbClr val="0000FF"/>
                </a:solidFill>
              </a:rPr>
            </a:br>
            <a:r>
              <a:rPr lang="en-US" sz="1800" dirty="0"/>
              <a:t>	</a:t>
            </a:r>
            <a:endParaRPr lang="en-US" sz="16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r>
              <a:rPr lang="en-US" sz="1400" dirty="0" smtClean="0"/>
              <a:t>*** Modified from an MSDN source.</a:t>
            </a:r>
          </a:p>
        </p:txBody>
      </p:sp>
      <p:sp>
        <p:nvSpPr>
          <p:cNvPr id="4" name="Action Button: Information 3">
            <a:hlinkClick r:id="rId2" action="ppaction://hlinksldjump" highlightClick="1"/>
          </p:cNvPr>
          <p:cNvSpPr/>
          <p:nvPr/>
        </p:nvSpPr>
        <p:spPr bwMode="auto">
          <a:xfrm>
            <a:off x="1692729" y="4876800"/>
            <a:ext cx="685800" cy="609600"/>
          </a:xfrm>
          <a:prstGeom prst="actionButtonInformation">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defPPr>
              <a:defRPr lang="en-US"/>
            </a:defPPr>
            <a:lvl1pPr algn="ctr" rtl="0" fontAlgn="base">
              <a:spcBef>
                <a:spcPct val="0"/>
              </a:spcBef>
              <a:spcAft>
                <a:spcPct val="0"/>
              </a:spcAft>
              <a:defRPr kumimoji="1" sz="2400" kern="1200">
                <a:solidFill>
                  <a:schemeClr val="tx1"/>
                </a:solidFill>
                <a:latin typeface="Tahoma" pitchFamily="34" charset="0"/>
                <a:ea typeface="+mn-ea"/>
                <a:cs typeface="+mn-cs"/>
              </a:defRPr>
            </a:lvl1pPr>
            <a:lvl2pPr marL="457200" algn="ctr" rtl="0" fontAlgn="base">
              <a:spcBef>
                <a:spcPct val="0"/>
              </a:spcBef>
              <a:spcAft>
                <a:spcPct val="0"/>
              </a:spcAft>
              <a:defRPr kumimoji="1" sz="2400" kern="1200">
                <a:solidFill>
                  <a:schemeClr val="tx1"/>
                </a:solidFill>
                <a:latin typeface="Tahoma" pitchFamily="34" charset="0"/>
                <a:ea typeface="+mn-ea"/>
                <a:cs typeface="+mn-cs"/>
              </a:defRPr>
            </a:lvl2pPr>
            <a:lvl3pPr marL="914400" algn="ctr" rtl="0" fontAlgn="base">
              <a:spcBef>
                <a:spcPct val="0"/>
              </a:spcBef>
              <a:spcAft>
                <a:spcPct val="0"/>
              </a:spcAft>
              <a:defRPr kumimoji="1" sz="2400" kern="1200">
                <a:solidFill>
                  <a:schemeClr val="tx1"/>
                </a:solidFill>
                <a:latin typeface="Tahoma" pitchFamily="34" charset="0"/>
                <a:ea typeface="+mn-ea"/>
                <a:cs typeface="+mn-cs"/>
              </a:defRPr>
            </a:lvl3pPr>
            <a:lvl4pPr marL="1371600" algn="ctr" rtl="0" fontAlgn="base">
              <a:spcBef>
                <a:spcPct val="0"/>
              </a:spcBef>
              <a:spcAft>
                <a:spcPct val="0"/>
              </a:spcAft>
              <a:defRPr kumimoji="1" sz="2400" kern="1200">
                <a:solidFill>
                  <a:schemeClr val="tx1"/>
                </a:solidFill>
                <a:latin typeface="Tahoma" pitchFamily="34" charset="0"/>
                <a:ea typeface="+mn-ea"/>
                <a:cs typeface="+mn-cs"/>
              </a:defRPr>
            </a:lvl4pPr>
            <a:lvl5pPr marL="1828800" algn="ctr" rtl="0" fontAlgn="base">
              <a:spcBef>
                <a:spcPct val="0"/>
              </a:spcBef>
              <a:spcAft>
                <a:spcPct val="0"/>
              </a:spcAft>
              <a:defRPr kumimoji="1" sz="2400" kern="1200">
                <a:solidFill>
                  <a:schemeClr val="tx1"/>
                </a:solidFill>
                <a:latin typeface="Tahoma" pitchFamily="34" charset="0"/>
                <a:ea typeface="+mn-ea"/>
                <a:cs typeface="+mn-cs"/>
              </a:defRPr>
            </a:lvl5pPr>
            <a:lvl6pPr marL="2286000" algn="l" defTabSz="914400" rtl="0" eaLnBrk="1" latinLnBrk="0" hangingPunct="1">
              <a:defRPr kumimoji="1" sz="2400" kern="1200">
                <a:solidFill>
                  <a:schemeClr val="tx1"/>
                </a:solidFill>
                <a:latin typeface="Tahoma" pitchFamily="34" charset="0"/>
                <a:ea typeface="+mn-ea"/>
                <a:cs typeface="+mn-cs"/>
              </a:defRPr>
            </a:lvl6pPr>
            <a:lvl7pPr marL="2743200" algn="l" defTabSz="914400" rtl="0" eaLnBrk="1" latinLnBrk="0" hangingPunct="1">
              <a:defRPr kumimoji="1" sz="2400" kern="1200">
                <a:solidFill>
                  <a:schemeClr val="tx1"/>
                </a:solidFill>
                <a:latin typeface="Tahoma" pitchFamily="34" charset="0"/>
                <a:ea typeface="+mn-ea"/>
                <a:cs typeface="+mn-cs"/>
              </a:defRPr>
            </a:lvl7pPr>
            <a:lvl8pPr marL="3200400" algn="l" defTabSz="914400" rtl="0" eaLnBrk="1" latinLnBrk="0" hangingPunct="1">
              <a:defRPr kumimoji="1" sz="2400" kern="1200">
                <a:solidFill>
                  <a:schemeClr val="tx1"/>
                </a:solidFill>
                <a:latin typeface="Tahoma" pitchFamily="34" charset="0"/>
                <a:ea typeface="+mn-ea"/>
                <a:cs typeface="+mn-cs"/>
              </a:defRPr>
            </a:lvl8pPr>
            <a:lvl9pPr marL="3657600" algn="l" defTabSz="914400" rtl="0" eaLnBrk="1" latinLnBrk="0" hangingPunct="1">
              <a:defRPr kumimoji="1" sz="2400" kern="1200">
                <a:solidFill>
                  <a:schemeClr val="tx1"/>
                </a:solidFill>
                <a:latin typeface="Tahoma"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5"/>
          <p:cNvSpPr txBox="1"/>
          <p:nvPr/>
        </p:nvSpPr>
        <p:spPr>
          <a:xfrm>
            <a:off x="2438400" y="5027711"/>
            <a:ext cx="3124200" cy="307777"/>
          </a:xfrm>
          <a:prstGeom prst="rect">
            <a:avLst/>
          </a:prstGeom>
          <a:noFill/>
        </p:spPr>
        <p:txBody>
          <a:bodyPr wrap="square" rtlCol="0" anchor="t" anchorCtr="0">
            <a:spAutoFit/>
          </a:bodyPr>
          <a:lstStyle>
            <a:defPPr>
              <a:defRPr lang="en-US"/>
            </a:defPPr>
            <a:lvl1pPr algn="ctr" rtl="0" fontAlgn="base">
              <a:spcBef>
                <a:spcPct val="0"/>
              </a:spcBef>
              <a:spcAft>
                <a:spcPct val="0"/>
              </a:spcAft>
              <a:defRPr kumimoji="1" sz="2400" kern="1200">
                <a:solidFill>
                  <a:schemeClr val="tx1"/>
                </a:solidFill>
                <a:latin typeface="Tahoma" pitchFamily="34" charset="0"/>
                <a:ea typeface="+mn-ea"/>
                <a:cs typeface="+mn-cs"/>
              </a:defRPr>
            </a:lvl1pPr>
            <a:lvl2pPr marL="457200" algn="ctr" rtl="0" fontAlgn="base">
              <a:spcBef>
                <a:spcPct val="0"/>
              </a:spcBef>
              <a:spcAft>
                <a:spcPct val="0"/>
              </a:spcAft>
              <a:defRPr kumimoji="1" sz="2400" kern="1200">
                <a:solidFill>
                  <a:schemeClr val="tx1"/>
                </a:solidFill>
                <a:latin typeface="Tahoma" pitchFamily="34" charset="0"/>
                <a:ea typeface="+mn-ea"/>
                <a:cs typeface="+mn-cs"/>
              </a:defRPr>
            </a:lvl2pPr>
            <a:lvl3pPr marL="914400" algn="ctr" rtl="0" fontAlgn="base">
              <a:spcBef>
                <a:spcPct val="0"/>
              </a:spcBef>
              <a:spcAft>
                <a:spcPct val="0"/>
              </a:spcAft>
              <a:defRPr kumimoji="1" sz="2400" kern="1200">
                <a:solidFill>
                  <a:schemeClr val="tx1"/>
                </a:solidFill>
                <a:latin typeface="Tahoma" pitchFamily="34" charset="0"/>
                <a:ea typeface="+mn-ea"/>
                <a:cs typeface="+mn-cs"/>
              </a:defRPr>
            </a:lvl3pPr>
            <a:lvl4pPr marL="1371600" algn="ctr" rtl="0" fontAlgn="base">
              <a:spcBef>
                <a:spcPct val="0"/>
              </a:spcBef>
              <a:spcAft>
                <a:spcPct val="0"/>
              </a:spcAft>
              <a:defRPr kumimoji="1" sz="2400" kern="1200">
                <a:solidFill>
                  <a:schemeClr val="tx1"/>
                </a:solidFill>
                <a:latin typeface="Tahoma" pitchFamily="34" charset="0"/>
                <a:ea typeface="+mn-ea"/>
                <a:cs typeface="+mn-cs"/>
              </a:defRPr>
            </a:lvl4pPr>
            <a:lvl5pPr marL="1828800" algn="ctr" rtl="0" fontAlgn="base">
              <a:spcBef>
                <a:spcPct val="0"/>
              </a:spcBef>
              <a:spcAft>
                <a:spcPct val="0"/>
              </a:spcAft>
              <a:defRPr kumimoji="1" sz="2400" kern="1200">
                <a:solidFill>
                  <a:schemeClr val="tx1"/>
                </a:solidFill>
                <a:latin typeface="Tahoma" pitchFamily="34" charset="0"/>
                <a:ea typeface="+mn-ea"/>
                <a:cs typeface="+mn-cs"/>
              </a:defRPr>
            </a:lvl5pPr>
            <a:lvl6pPr marL="2286000" algn="l" defTabSz="914400" rtl="0" eaLnBrk="1" latinLnBrk="0" hangingPunct="1">
              <a:defRPr kumimoji="1" sz="2400" kern="1200">
                <a:solidFill>
                  <a:schemeClr val="tx1"/>
                </a:solidFill>
                <a:latin typeface="Tahoma" pitchFamily="34" charset="0"/>
                <a:ea typeface="+mn-ea"/>
                <a:cs typeface="+mn-cs"/>
              </a:defRPr>
            </a:lvl6pPr>
            <a:lvl7pPr marL="2743200" algn="l" defTabSz="914400" rtl="0" eaLnBrk="1" latinLnBrk="0" hangingPunct="1">
              <a:defRPr kumimoji="1" sz="2400" kern="1200">
                <a:solidFill>
                  <a:schemeClr val="tx1"/>
                </a:solidFill>
                <a:latin typeface="Tahoma" pitchFamily="34" charset="0"/>
                <a:ea typeface="+mn-ea"/>
                <a:cs typeface="+mn-cs"/>
              </a:defRPr>
            </a:lvl7pPr>
            <a:lvl8pPr marL="3200400" algn="l" defTabSz="914400" rtl="0" eaLnBrk="1" latinLnBrk="0" hangingPunct="1">
              <a:defRPr kumimoji="1" sz="2400" kern="1200">
                <a:solidFill>
                  <a:schemeClr val="tx1"/>
                </a:solidFill>
                <a:latin typeface="Tahoma" pitchFamily="34" charset="0"/>
                <a:ea typeface="+mn-ea"/>
                <a:cs typeface="+mn-cs"/>
              </a:defRPr>
            </a:lvl8pPr>
            <a:lvl9pPr marL="3657600" algn="l" defTabSz="914400" rtl="0" eaLnBrk="1" latinLnBrk="0" hangingPunct="1">
              <a:defRPr kumimoji="1" sz="2400" kern="1200">
                <a:solidFill>
                  <a:schemeClr val="tx1"/>
                </a:solidFill>
                <a:latin typeface="Tahoma" pitchFamily="34" charset="0"/>
                <a:ea typeface="+mn-ea"/>
                <a:cs typeface="+mn-cs"/>
              </a:defRPr>
            </a:lvl9pPr>
          </a:lstStyle>
          <a:p>
            <a:pPr algn="l"/>
            <a:r>
              <a:rPr lang="en-US" sz="1400" dirty="0" smtClean="0">
                <a:solidFill>
                  <a:schemeClr val="tx2">
                    <a:lumMod val="75000"/>
                  </a:schemeClr>
                </a:solidFill>
              </a:rPr>
              <a:t>See the diagram on Soap Message</a:t>
            </a:r>
          </a:p>
        </p:txBody>
      </p:sp>
    </p:spTree>
    <p:extLst>
      <p:ext uri="{BB962C8B-B14F-4D97-AF65-F5344CB8AC3E}">
        <p14:creationId xmlns:p14="http://schemas.microsoft.com/office/powerpoint/2010/main" val="1068098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Service Development Process</a:t>
            </a:r>
            <a:endParaRPr lang="en-US" dirty="0"/>
          </a:p>
        </p:txBody>
      </p:sp>
      <p:sp>
        <p:nvSpPr>
          <p:cNvPr id="3" name="Content Placeholder 2"/>
          <p:cNvSpPr>
            <a:spLocks noGrp="1"/>
          </p:cNvSpPr>
          <p:nvPr>
            <p:ph idx="1"/>
          </p:nvPr>
        </p:nvSpPr>
        <p:spPr>
          <a:xfrm>
            <a:off x="1143000" y="1295400"/>
            <a:ext cx="7696200" cy="5562600"/>
          </a:xfrm>
        </p:spPr>
        <p:txBody>
          <a:bodyPr/>
          <a:lstStyle/>
          <a:p>
            <a:r>
              <a:rPr lang="en-US" sz="2400" dirty="0" smtClean="0"/>
              <a:t>You should develop the Web Service and Web Service Client locally before publishing and deploying them.</a:t>
            </a:r>
          </a:p>
          <a:p>
            <a:pPr lvl="1"/>
            <a:r>
              <a:rPr lang="en-US" sz="1600" dirty="0" smtClean="0"/>
              <a:t>You can use the debugger for a Web Service that is locally developed and referenced. You cannot debug published Web Services. </a:t>
            </a:r>
          </a:p>
          <a:p>
            <a:pPr marL="0" indent="0">
              <a:buNone/>
            </a:pPr>
            <a:endParaRPr lang="en-US" sz="1000" dirty="0"/>
          </a:p>
          <a:p>
            <a:pPr marL="457200" indent="-457200">
              <a:buSzPct val="108000"/>
              <a:buFont typeface="+mj-lt"/>
              <a:buAutoNum type="arabicPeriod"/>
            </a:pPr>
            <a:r>
              <a:rPr lang="en-US" sz="2000" dirty="0" smtClean="0"/>
              <a:t>Create the Web Service as .</a:t>
            </a:r>
            <a:r>
              <a:rPr lang="en-US" sz="2000" dirty="0" err="1" smtClean="0"/>
              <a:t>asmx</a:t>
            </a:r>
            <a:r>
              <a:rPr lang="en-US" sz="2000" dirty="0" smtClean="0"/>
              <a:t> and .</a:t>
            </a:r>
            <a:r>
              <a:rPr lang="en-US" sz="2000" dirty="0" err="1" smtClean="0"/>
              <a:t>asmx.cs</a:t>
            </a:r>
            <a:r>
              <a:rPr lang="en-US" sz="2000" dirty="0" smtClean="0"/>
              <a:t> files in a separate Web Application Project.</a:t>
            </a:r>
          </a:p>
          <a:p>
            <a:pPr>
              <a:buSzPct val="108000"/>
              <a:buFont typeface="+mj-lt"/>
              <a:buAutoNum type="arabicPeriod"/>
            </a:pPr>
            <a:endParaRPr lang="en-US" sz="700" dirty="0" smtClean="0"/>
          </a:p>
          <a:p>
            <a:pPr marL="457200" indent="-457200">
              <a:buSzPct val="108000"/>
              <a:buFont typeface="+mj-lt"/>
              <a:buAutoNum type="arabicPeriod"/>
            </a:pPr>
            <a:r>
              <a:rPr lang="en-US" sz="2000" dirty="0"/>
              <a:t>Create the Web Service Client (ASPX and .</a:t>
            </a:r>
            <a:r>
              <a:rPr lang="en-US" sz="2000" dirty="0" err="1"/>
              <a:t>aspx.cs</a:t>
            </a:r>
            <a:r>
              <a:rPr lang="en-US" sz="2000" dirty="0"/>
              <a:t> files) in </a:t>
            </a:r>
            <a:r>
              <a:rPr lang="en-US" sz="2000" dirty="0" smtClean="0"/>
              <a:t>a separate Web Application Project</a:t>
            </a:r>
            <a:r>
              <a:rPr lang="en-US" sz="2000" dirty="0"/>
              <a:t>. </a:t>
            </a:r>
          </a:p>
          <a:p>
            <a:pPr>
              <a:buSzPct val="108000"/>
              <a:buFont typeface="+mj-lt"/>
              <a:buAutoNum type="arabicPeriod"/>
            </a:pPr>
            <a:endParaRPr lang="en-US" sz="700" dirty="0"/>
          </a:p>
          <a:p>
            <a:pPr marL="457200" indent="-457200">
              <a:buSzPct val="108000"/>
              <a:buFont typeface="+mj-lt"/>
              <a:buAutoNum type="arabicPeriod"/>
            </a:pPr>
            <a:r>
              <a:rPr lang="en-US" sz="2000" dirty="0" smtClean="0"/>
              <a:t>Create a Web Reference in the Web Service Client project.</a:t>
            </a:r>
          </a:p>
          <a:p>
            <a:pPr lvl="1"/>
            <a:r>
              <a:rPr lang="en-US" sz="1600" dirty="0" smtClean="0"/>
              <a:t>Use the Discovery Process, but make sure you choose the option “Web Services in this Solution</a:t>
            </a:r>
            <a:r>
              <a:rPr lang="en-US" sz="1800" dirty="0" smtClean="0"/>
              <a:t>”.</a:t>
            </a:r>
          </a:p>
          <a:p>
            <a:pPr marL="0" indent="0">
              <a:buSzPct val="108000"/>
              <a:buNone/>
            </a:pPr>
            <a:endParaRPr lang="en-US" sz="700" dirty="0" smtClean="0"/>
          </a:p>
          <a:p>
            <a:pPr marL="457200" indent="-457200">
              <a:buSzPct val="107000"/>
              <a:buFont typeface="+mj-lt"/>
              <a:buAutoNum type="arabicPeriod" startAt="4"/>
            </a:pPr>
            <a:r>
              <a:rPr lang="en-US" sz="2000" dirty="0" smtClean="0"/>
              <a:t>Run &amp; Test the Web Service Client.</a:t>
            </a:r>
          </a:p>
          <a:p>
            <a:pPr>
              <a:buSzPct val="108000"/>
              <a:buFont typeface="+mj-lt"/>
              <a:buAutoNum type="arabicPeriod" startAt="4"/>
            </a:pPr>
            <a:endParaRPr lang="en-US" sz="700" dirty="0" smtClean="0"/>
          </a:p>
          <a:p>
            <a:pPr marL="457200" indent="-457200">
              <a:buSzPct val="108000"/>
              <a:buFont typeface="+mj-lt"/>
              <a:buAutoNum type="arabicPeriod" startAt="4"/>
            </a:pPr>
            <a:r>
              <a:rPr lang="en-US" sz="2000" dirty="0" smtClean="0"/>
              <a:t>Maintain both the Web Service Client and Web Service</a:t>
            </a:r>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Web Service Deployment Process</a:t>
            </a:r>
            <a:endParaRPr lang="en-US" dirty="0"/>
          </a:p>
        </p:txBody>
      </p:sp>
      <p:sp>
        <p:nvSpPr>
          <p:cNvPr id="3" name="Content Placeholder 2"/>
          <p:cNvSpPr>
            <a:spLocks noGrp="1"/>
          </p:cNvSpPr>
          <p:nvPr>
            <p:ph idx="1"/>
          </p:nvPr>
        </p:nvSpPr>
        <p:spPr>
          <a:xfrm>
            <a:off x="1143000" y="1295400"/>
            <a:ext cx="8001000" cy="5562600"/>
          </a:xfrm>
        </p:spPr>
        <p:txBody>
          <a:bodyPr/>
          <a:lstStyle/>
          <a:p>
            <a:r>
              <a:rPr lang="en-US" sz="2000" dirty="0" smtClean="0"/>
              <a:t>After you complete the Web Service and fully test it, you should deploy it.</a:t>
            </a:r>
          </a:p>
          <a:p>
            <a:pPr marL="0" indent="0">
              <a:buNone/>
            </a:pPr>
            <a:endParaRPr lang="en-US" sz="600" dirty="0"/>
          </a:p>
          <a:p>
            <a:pPr marL="457200" indent="-457200">
              <a:buSzPct val="108000"/>
              <a:buFont typeface="+mj-lt"/>
              <a:buAutoNum type="arabicPeriod"/>
            </a:pPr>
            <a:r>
              <a:rPr lang="en-US" sz="2000" dirty="0" smtClean="0"/>
              <a:t>Publish the Web Service project.</a:t>
            </a:r>
            <a:br>
              <a:rPr lang="en-US" sz="2000" dirty="0" smtClean="0"/>
            </a:br>
            <a:endParaRPr lang="en-US" sz="700" dirty="0" smtClean="0"/>
          </a:p>
          <a:p>
            <a:pPr marL="457200" indent="-457200">
              <a:buSzPct val="108000"/>
              <a:buFont typeface="+mj-lt"/>
              <a:buAutoNum type="arabicPeriod"/>
            </a:pPr>
            <a:r>
              <a:rPr lang="en-US" sz="2000" dirty="0" smtClean="0"/>
              <a:t>Change the Web Service Client Web Application project by replacing the old Web Reference that referred to the local version of the Web Service with a new Web Reference that uses the published version. </a:t>
            </a:r>
            <a:endParaRPr lang="en-US" sz="1700" dirty="0" smtClean="0"/>
          </a:p>
          <a:p>
            <a:pPr lvl="1"/>
            <a:r>
              <a:rPr lang="en-US" sz="1600" dirty="0"/>
              <a:t>Use the Discovery </a:t>
            </a:r>
            <a:r>
              <a:rPr lang="en-US" sz="1600" dirty="0" smtClean="0"/>
              <a:t>Process to create a Web Reference, </a:t>
            </a:r>
            <a:r>
              <a:rPr lang="en-US" sz="1600" dirty="0"/>
              <a:t>but this time use the URL to the published Web Service instead of the Web Service in the solution.</a:t>
            </a:r>
          </a:p>
          <a:p>
            <a:pPr lvl="1"/>
            <a:r>
              <a:rPr lang="en-US" sz="1600" dirty="0" smtClean="0"/>
              <a:t>Option 1: delete the old Web Reference and create a new one with the same name, you don’t need to modify the code that uses it. </a:t>
            </a:r>
          </a:p>
          <a:p>
            <a:pPr lvl="1"/>
            <a:r>
              <a:rPr lang="en-US" sz="1600" dirty="0" smtClean="0"/>
              <a:t>Option 2: you can create a separate Web Reference with a new name, but you must modify all code to use the new Web Reference.</a:t>
            </a:r>
            <a:r>
              <a:rPr lang="en-US" sz="1700" dirty="0" smtClean="0"/>
              <a:t/>
            </a:r>
            <a:br>
              <a:rPr lang="en-US" sz="1700" dirty="0" smtClean="0"/>
            </a:br>
            <a:endParaRPr lang="en-US" sz="700" dirty="0" smtClean="0"/>
          </a:p>
          <a:p>
            <a:pPr marL="457200" indent="-457200">
              <a:buSzPct val="108000"/>
              <a:buFont typeface="+mj-lt"/>
              <a:buAutoNum type="arabicPeriod"/>
            </a:pPr>
            <a:r>
              <a:rPr lang="en-US" sz="2000" dirty="0" smtClean="0"/>
              <a:t>Compile the Web Application (Web Service Client), and Run &amp; Test it.</a:t>
            </a:r>
          </a:p>
          <a:p>
            <a:pPr marL="457200" indent="-457200">
              <a:buSzPct val="108000"/>
              <a:buFont typeface="+mj-lt"/>
              <a:buAutoNum type="arabicPeriod"/>
            </a:pPr>
            <a:r>
              <a:rPr lang="en-US" sz="2000" dirty="0" smtClean="0"/>
              <a:t>Publish the Web Service Client Web Application.</a:t>
            </a:r>
          </a:p>
        </p:txBody>
      </p:sp>
    </p:spTree>
    <p:extLst>
      <p:ext uri="{BB962C8B-B14F-4D97-AF65-F5344CB8AC3E}">
        <p14:creationId xmlns:p14="http://schemas.microsoft.com/office/powerpoint/2010/main" val="349802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the Web Service </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It may be necessary to modify the Web Service, the Web Service Client, or both of them.</a:t>
            </a:r>
          </a:p>
          <a:p>
            <a:pPr lvl="1"/>
            <a:r>
              <a:rPr lang="en-US" sz="1800" dirty="0" smtClean="0"/>
              <a:t>During the development process recompilations (rebuilds).</a:t>
            </a:r>
          </a:p>
          <a:p>
            <a:pPr lvl="1"/>
            <a:r>
              <a:rPr lang="en-US" sz="1800" dirty="0" smtClean="0"/>
              <a:t>Deployment of the Web Service and the Web Service Client after the development process.</a:t>
            </a:r>
          </a:p>
          <a:p>
            <a:pPr>
              <a:buNone/>
            </a:pPr>
            <a:endParaRPr lang="en-US" sz="800" dirty="0" smtClean="0"/>
          </a:p>
          <a:p>
            <a:r>
              <a:rPr lang="en-US" sz="2400" dirty="0" smtClean="0"/>
              <a:t>There are important steps you need to follow every time you modify the Web Service. </a:t>
            </a:r>
          </a:p>
          <a:p>
            <a:pPr lvl="1"/>
            <a:r>
              <a:rPr lang="en-US" sz="1800" dirty="0" smtClean="0"/>
              <a:t>Otherwise, the Web Service Client will not work or it won’t have access to new features and changes. </a:t>
            </a:r>
            <a:endParaRPr lang="en-US" sz="2100" dirty="0" smtClean="0"/>
          </a:p>
          <a:p>
            <a:pPr>
              <a:buNone/>
            </a:pPr>
            <a:endParaRPr lang="en-US" sz="800" dirty="0" smtClean="0"/>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Maintaining the Web Service </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Important Maintenance Steps:</a:t>
            </a:r>
          </a:p>
          <a:p>
            <a:pPr lvl="1"/>
            <a:r>
              <a:rPr lang="en-US" sz="1800" dirty="0" smtClean="0">
                <a:solidFill>
                  <a:srgbClr val="0000FF"/>
                </a:solidFill>
              </a:rPr>
              <a:t>Recompile the Web Service </a:t>
            </a:r>
            <a:r>
              <a:rPr lang="en-US" sz="1800" dirty="0" smtClean="0"/>
              <a:t>and publish it.</a:t>
            </a:r>
          </a:p>
          <a:p>
            <a:pPr lvl="2"/>
            <a:r>
              <a:rPr lang="en-US" sz="1400" dirty="0"/>
              <a:t>Before you publish the updated Web Service, delete the ASMX on the web server (using the mapped drive),</a:t>
            </a:r>
          </a:p>
          <a:p>
            <a:pPr lvl="2"/>
            <a:r>
              <a:rPr lang="en-US" sz="1400" dirty="0" smtClean="0"/>
              <a:t>Note: skip the publishing step when you use the local Web Service from the solution.</a:t>
            </a:r>
          </a:p>
          <a:p>
            <a:pPr>
              <a:buNone/>
            </a:pPr>
            <a:endParaRPr lang="en-US" sz="800" dirty="0" smtClean="0">
              <a:solidFill>
                <a:srgbClr val="0000FF"/>
              </a:solidFill>
            </a:endParaRPr>
          </a:p>
          <a:p>
            <a:pPr lvl="1"/>
            <a:r>
              <a:rPr lang="en-US" sz="1800" dirty="0" smtClean="0">
                <a:solidFill>
                  <a:srgbClr val="0000FF"/>
                </a:solidFill>
              </a:rPr>
              <a:t>Update the Web Reference </a:t>
            </a:r>
            <a:r>
              <a:rPr lang="en-US" sz="1800" dirty="0" smtClean="0"/>
              <a:t>for each web application project that uses the Web Service.</a:t>
            </a:r>
          </a:p>
          <a:p>
            <a:pPr lvl="2"/>
            <a:r>
              <a:rPr lang="en-US" sz="1400" dirty="0" smtClean="0"/>
              <a:t>You don’t need to perform the discover process again by making a new Web Reference, you only need to update it.</a:t>
            </a:r>
          </a:p>
          <a:p>
            <a:pPr lvl="2"/>
            <a:r>
              <a:rPr lang="en-US" sz="1400" dirty="0" smtClean="0"/>
              <a:t>Right-click the Web Reference located in the Web References folder inside the Project that uses it, and click </a:t>
            </a:r>
            <a:r>
              <a:rPr lang="en-US" sz="1400" b="1" dirty="0" smtClean="0"/>
              <a:t>Update Web Reference</a:t>
            </a:r>
            <a:r>
              <a:rPr lang="en-US" sz="1400" dirty="0" smtClean="0"/>
              <a:t>.</a:t>
            </a:r>
          </a:p>
          <a:p>
            <a:pPr>
              <a:buNone/>
            </a:pPr>
            <a:endParaRPr lang="en-US" sz="800" dirty="0" smtClean="0">
              <a:solidFill>
                <a:srgbClr val="0000FF"/>
              </a:solidFill>
            </a:endParaRPr>
          </a:p>
          <a:p>
            <a:pPr lvl="1"/>
            <a:r>
              <a:rPr lang="en-US" sz="1800" dirty="0" smtClean="0">
                <a:solidFill>
                  <a:srgbClr val="0000FF"/>
                </a:solidFill>
              </a:rPr>
              <a:t>Recompile the Web Service Client </a:t>
            </a:r>
            <a:r>
              <a:rPr lang="en-US" sz="1800" dirty="0" smtClean="0"/>
              <a:t>and modify the code to use the Web Service as needed.</a:t>
            </a:r>
          </a:p>
          <a:p>
            <a:pPr lvl="2"/>
            <a:r>
              <a:rPr lang="en-US" sz="1400" dirty="0" smtClean="0"/>
              <a:t>The web proxy object name doesn’t change, but the functions that are used in your code might be different. </a:t>
            </a:r>
          </a:p>
          <a:p>
            <a:pPr lvl="2"/>
            <a:r>
              <a:rPr lang="en-US" sz="1400" dirty="0" smtClean="0"/>
              <a:t>This means you will need to fix any of the errors in the code that may arise due to the changes in the Web Service class.</a:t>
            </a:r>
          </a:p>
          <a:p>
            <a:pPr lvl="2"/>
            <a:r>
              <a:rPr lang="en-US" sz="1400" dirty="0" smtClean="0"/>
              <a:t>Implement any of the new features or changes as needed.</a:t>
            </a:r>
          </a:p>
          <a:p>
            <a:pPr lvl="2"/>
            <a:r>
              <a:rPr lang="en-US" sz="1400" dirty="0" smtClean="0"/>
              <a:t>Recompile the Web Service Client project, and </a:t>
            </a:r>
            <a:r>
              <a:rPr lang="en-US" sz="1400" smtClean="0"/>
              <a:t>deploy it.</a:t>
            </a:r>
            <a:endParaRPr lang="en-US" sz="1400" dirty="0" smtClean="0"/>
          </a:p>
          <a:p>
            <a:pPr lvl="1"/>
            <a:endParaRPr lang="en-US" sz="2100" dirty="0" smtClean="0"/>
          </a:p>
          <a:p>
            <a:pPr>
              <a:buNone/>
            </a:pPr>
            <a:endParaRPr lang="en-US" sz="800" dirty="0" smtClean="0"/>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Advantages</a:t>
            </a:r>
            <a:endParaRPr lang="en-US" dirty="0"/>
          </a:p>
        </p:txBody>
      </p:sp>
      <p:sp>
        <p:nvSpPr>
          <p:cNvPr id="3" name="Content Placeholder 2"/>
          <p:cNvSpPr>
            <a:spLocks noGrp="1"/>
          </p:cNvSpPr>
          <p:nvPr>
            <p:ph idx="1"/>
          </p:nvPr>
        </p:nvSpPr>
        <p:spPr>
          <a:xfrm>
            <a:off x="914400" y="1371600"/>
            <a:ext cx="8040688" cy="5105400"/>
          </a:xfrm>
        </p:spPr>
        <p:txBody>
          <a:bodyPr/>
          <a:lstStyle/>
          <a:p>
            <a:r>
              <a:rPr lang="en-US" sz="2400" dirty="0" smtClean="0"/>
              <a:t>Applications that use a web service (consumer) don’t need to know anything about the platform, programming language, or logic used to implement the web service; they only need to know how to send and receive messages.</a:t>
            </a:r>
          </a:p>
          <a:p>
            <a:pPr>
              <a:buNone/>
            </a:pPr>
            <a:endParaRPr lang="en-US" sz="800" dirty="0" smtClean="0"/>
          </a:p>
          <a:p>
            <a:pPr>
              <a:buNone/>
            </a:pPr>
            <a:endParaRPr lang="en-US" sz="8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62" y="228600"/>
            <a:ext cx="8021638" cy="677863"/>
          </a:xfrm>
        </p:spPr>
        <p:txBody>
          <a:bodyPr/>
          <a:lstStyle/>
          <a:p>
            <a:r>
              <a:rPr lang="en-US" dirty="0" smtClean="0"/>
              <a:t>Additional Information &amp; Sources</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t>Passing Collections to a Web Service</a:t>
            </a:r>
          </a:p>
          <a:p>
            <a:pPr>
              <a:buNone/>
            </a:pPr>
            <a:r>
              <a:rPr lang="en-US" sz="1200" dirty="0" smtClean="0"/>
              <a:t>	 </a:t>
            </a:r>
            <a:r>
              <a:rPr lang="en-US" sz="1200" dirty="0" smtClean="0">
                <a:hlinkClick r:id="rId2"/>
              </a:rPr>
              <a:t>http://cis-iis1.temple.edu/cis342/Lectures/Unit2/WebServices/CollectionsArticle/PassingCollections.htm</a:t>
            </a:r>
            <a:endParaRPr lang="en-US" sz="1200" dirty="0" smtClean="0"/>
          </a:p>
          <a:p>
            <a:pPr>
              <a:buNone/>
            </a:pPr>
            <a:endParaRPr lang="en-US" sz="1200" dirty="0" smtClean="0"/>
          </a:p>
          <a:p>
            <a:r>
              <a:rPr lang="en-US" sz="2400" dirty="0" smtClean="0"/>
              <a:t>MSDN Article explaining Session </a:t>
            </a:r>
            <a:r>
              <a:rPr lang="en-US" sz="2400" dirty="0"/>
              <a:t>State Management</a:t>
            </a:r>
            <a:br>
              <a:rPr lang="en-US" sz="2400" dirty="0"/>
            </a:br>
            <a:r>
              <a:rPr lang="en-US" sz="1400" dirty="0">
                <a:hlinkClick r:id="rId3"/>
              </a:rPr>
              <a:t>http://</a:t>
            </a:r>
            <a:r>
              <a:rPr lang="en-US" sz="1400" dirty="0" smtClean="0">
                <a:hlinkClick r:id="rId3"/>
              </a:rPr>
              <a:t>msdn.microsoft.com/en-us/library/aa480509.aspx</a:t>
            </a:r>
            <a:endParaRPr lang="en-US" sz="1400" dirty="0" smtClean="0"/>
          </a:p>
          <a:p>
            <a:pPr marL="0" indent="0">
              <a:buNone/>
            </a:pPr>
            <a:endParaRPr lang="en-US" sz="800" dirty="0" smtClean="0"/>
          </a:p>
          <a:p>
            <a:r>
              <a:rPr lang="en-US" sz="2400" dirty="0" smtClean="0"/>
              <a:t>Anatomy of a Web Service</a:t>
            </a:r>
            <a:r>
              <a:rPr lang="en-US" sz="2400" dirty="0"/>
              <a:t/>
            </a:r>
            <a:br>
              <a:rPr lang="en-US" sz="2400" dirty="0"/>
            </a:br>
            <a:r>
              <a:rPr lang="en-US" sz="1400" dirty="0">
                <a:hlinkClick r:id="rId4"/>
              </a:rPr>
              <a:t>http://</a:t>
            </a:r>
            <a:r>
              <a:rPr lang="en-US" sz="1400" dirty="0" smtClean="0">
                <a:hlinkClick r:id="rId4"/>
              </a:rPr>
              <a:t>msdn.microsoft.com/en-us/library/x05s00wz%28v=vs.100%29.aspx</a:t>
            </a:r>
            <a:endParaRPr lang="en-US" sz="2400" dirty="0" smtClean="0"/>
          </a:p>
          <a:p>
            <a:endParaRPr lang="en-US" sz="2400" dirty="0" smtClean="0"/>
          </a:p>
        </p:txBody>
      </p:sp>
    </p:spTree>
    <p:extLst>
      <p:ext uri="{BB962C8B-B14F-4D97-AF65-F5344CB8AC3E}">
        <p14:creationId xmlns:p14="http://schemas.microsoft.com/office/powerpoint/2010/main" val="2433901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Web Services Work</a:t>
            </a:r>
            <a:endParaRPr lang="en-US" dirty="0"/>
          </a:p>
        </p:txBody>
      </p:sp>
      <p:sp>
        <p:nvSpPr>
          <p:cNvPr id="3" name="Content Placeholder 2"/>
          <p:cNvSpPr>
            <a:spLocks noGrp="1"/>
          </p:cNvSpPr>
          <p:nvPr>
            <p:ph idx="1"/>
          </p:nvPr>
        </p:nvSpPr>
        <p:spPr>
          <a:xfrm>
            <a:off x="914400" y="1371600"/>
            <a:ext cx="8040688" cy="5105400"/>
          </a:xfrm>
        </p:spPr>
        <p:txBody>
          <a:bodyPr/>
          <a:lstStyle/>
          <a:p>
            <a:r>
              <a:rPr lang="en-US" sz="2400" dirty="0" smtClean="0"/>
              <a:t>The ability to use a web service from different applications and servers comes from </a:t>
            </a:r>
            <a:r>
              <a:rPr lang="en-US" sz="2400" dirty="0" smtClean="0">
                <a:solidFill>
                  <a:srgbClr val="009900"/>
                </a:solidFill>
              </a:rPr>
              <a:t>XML</a:t>
            </a:r>
            <a:r>
              <a:rPr lang="en-US" sz="2400" dirty="0" smtClean="0"/>
              <a:t>.</a:t>
            </a:r>
          </a:p>
          <a:p>
            <a:pPr>
              <a:buNone/>
            </a:pPr>
            <a:endParaRPr lang="en-US" sz="800" dirty="0" smtClean="0"/>
          </a:p>
          <a:p>
            <a:r>
              <a:rPr lang="en-US" sz="2400" dirty="0" smtClean="0"/>
              <a:t>The power of </a:t>
            </a:r>
            <a:r>
              <a:rPr lang="en-US" sz="2400" dirty="0" smtClean="0">
                <a:solidFill>
                  <a:srgbClr val="009900"/>
                </a:solidFill>
              </a:rPr>
              <a:t>XML</a:t>
            </a:r>
            <a:r>
              <a:rPr lang="en-US" sz="2400" dirty="0" smtClean="0"/>
              <a:t> is due to the fact it can be used by different operating systems, programming languages, or data stores.</a:t>
            </a:r>
          </a:p>
          <a:p>
            <a:pPr>
              <a:buNone/>
            </a:pPr>
            <a:endParaRPr lang="en-US" sz="800" dirty="0" smtClean="0"/>
          </a:p>
          <a:p>
            <a:r>
              <a:rPr lang="en-US" sz="2400" dirty="0" smtClean="0">
                <a:solidFill>
                  <a:srgbClr val="009900"/>
                </a:solidFill>
              </a:rPr>
              <a:t>XML</a:t>
            </a:r>
            <a:r>
              <a:rPr lang="en-US" sz="2400" dirty="0" smtClean="0"/>
              <a:t> is used to communicate with a web service.</a:t>
            </a:r>
            <a:endParaRPr lang="en-US" sz="800" dirty="0" smtClean="0"/>
          </a:p>
          <a:p>
            <a:pPr lvl="1"/>
            <a:r>
              <a:rPr lang="en-US" sz="1800" dirty="0" smtClean="0"/>
              <a:t>XML is ideal for data representation because it enables developers to structure the XML to fit their needs.</a:t>
            </a:r>
          </a:p>
          <a:p>
            <a:pPr>
              <a:buNone/>
            </a:pPr>
            <a:endParaRPr lang="en-US" sz="2400" dirty="0" smtClean="0"/>
          </a:p>
          <a:p>
            <a:pPr>
              <a:buNone/>
            </a:pPr>
            <a:endParaRPr lang="en-US" sz="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Clients</a:t>
            </a:r>
            <a:endParaRPr lang="en-US" dirty="0"/>
          </a:p>
        </p:txBody>
      </p:sp>
      <p:sp>
        <p:nvSpPr>
          <p:cNvPr id="3" name="Content Placeholder 2"/>
          <p:cNvSpPr>
            <a:spLocks noGrp="1"/>
          </p:cNvSpPr>
          <p:nvPr>
            <p:ph idx="1"/>
          </p:nvPr>
        </p:nvSpPr>
        <p:spPr>
          <a:xfrm>
            <a:off x="914400" y="1371600"/>
            <a:ext cx="8040688" cy="5105400"/>
          </a:xfrm>
        </p:spPr>
        <p:txBody>
          <a:bodyPr/>
          <a:lstStyle/>
          <a:p>
            <a:r>
              <a:rPr lang="en-US" sz="2400" dirty="0" smtClean="0"/>
              <a:t>Diagram</a:t>
            </a:r>
            <a:endParaRPr lang="en-US" sz="1800" dirty="0" smtClean="0"/>
          </a:p>
          <a:p>
            <a:pPr>
              <a:buNone/>
            </a:pPr>
            <a:endParaRPr lang="en-US" sz="2400" dirty="0" smtClean="0"/>
          </a:p>
          <a:p>
            <a:pPr>
              <a:buNone/>
            </a:pPr>
            <a:endParaRPr lang="en-US" sz="800" dirty="0" smtClean="0"/>
          </a:p>
        </p:txBody>
      </p:sp>
      <p:sp>
        <p:nvSpPr>
          <p:cNvPr id="5" name="Rectangle 4"/>
          <p:cNvSpPr/>
          <p:nvPr/>
        </p:nvSpPr>
        <p:spPr bwMode="auto">
          <a:xfrm>
            <a:off x="609600" y="2264228"/>
            <a:ext cx="2057400" cy="1567543"/>
          </a:xfrm>
          <a:prstGeom prst="rect">
            <a:avLst/>
          </a:prstGeom>
          <a:solidFill>
            <a:srgbClr val="66FFFF"/>
          </a:solidFill>
          <a:ln w="12700" cap="flat" cmpd="sng" algn="ctr">
            <a:solidFill>
              <a:srgbClr val="EAEAEA"/>
            </a:solidFill>
            <a:prstDash val="solid"/>
            <a:round/>
            <a:headEnd type="none" w="med" len="med"/>
            <a:tailEnd type="none" w="med" len="med"/>
          </a:ln>
          <a:effectLst/>
        </p:spPr>
        <p:txBody>
          <a:bodyPr vert="horz" wrap="none" lIns="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smtClean="0">
                <a:ln>
                  <a:noFill/>
                </a:ln>
                <a:solidFill>
                  <a:schemeClr val="tx1"/>
                </a:solidFill>
                <a:effectLst/>
                <a:latin typeface="Tahoma" pitchFamily="34" charset="0"/>
              </a:rPr>
              <a:t>Client</a:t>
            </a:r>
            <a:r>
              <a:rPr kumimoji="1" lang="en-US" sz="2400" b="0" i="0" u="none" strike="noStrike" cap="none" normalizeH="0" baseline="0" dirty="0" smtClean="0">
                <a:ln>
                  <a:noFill/>
                </a:ln>
                <a:solidFill>
                  <a:schemeClr val="tx1"/>
                </a:solidFill>
                <a:effectLst/>
                <a:latin typeface="Tahoma" pitchFamily="34" charset="0"/>
              </a:rPr>
              <a:t/>
            </a:r>
            <a:br>
              <a:rPr kumimoji="1" lang="en-US" sz="2400" b="0" i="0" u="none" strike="noStrike" cap="none" normalizeH="0" baseline="0" dirty="0" smtClean="0">
                <a:ln>
                  <a:noFill/>
                </a:ln>
                <a:solidFill>
                  <a:schemeClr val="tx1"/>
                </a:solidFill>
                <a:effectLst/>
                <a:latin typeface="Tahoma" pitchFamily="34" charset="0"/>
              </a:rPr>
            </a:br>
            <a:r>
              <a:rPr kumimoji="1" lang="en-US" sz="2400" b="0" i="0" u="none" strike="noStrike" cap="none" normalizeH="0" baseline="0" dirty="0" smtClean="0">
                <a:ln>
                  <a:noFill/>
                </a:ln>
                <a:solidFill>
                  <a:schemeClr val="tx1"/>
                </a:solidFill>
                <a:effectLst/>
                <a:latin typeface="Tahoma" pitchFamily="34" charset="0"/>
              </a:rPr>
              <a:t/>
            </a:r>
            <a:br>
              <a:rPr kumimoji="1" lang="en-US" sz="24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Browser Making</a:t>
            </a:r>
            <a:br>
              <a:rPr kumimoji="1" lang="en-US" sz="16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Request</a:t>
            </a:r>
          </a:p>
        </p:txBody>
      </p:sp>
      <p:sp>
        <p:nvSpPr>
          <p:cNvPr id="7" name="Rectangle 6"/>
          <p:cNvSpPr/>
          <p:nvPr/>
        </p:nvSpPr>
        <p:spPr bwMode="auto">
          <a:xfrm>
            <a:off x="3124200" y="2264229"/>
            <a:ext cx="2514600" cy="3069771"/>
          </a:xfrm>
          <a:prstGeom prst="rect">
            <a:avLst/>
          </a:prstGeom>
          <a:solidFill>
            <a:schemeClr val="tx2">
              <a:lumMod val="60000"/>
              <a:lumOff val="40000"/>
            </a:schemeClr>
          </a:solidFill>
          <a:ln w="12700" cap="flat" cmpd="sng" algn="ctr">
            <a:solidFill>
              <a:srgbClr val="EAEAEA"/>
            </a:solidFill>
            <a:prstDash val="solid"/>
            <a:round/>
            <a:headEnd type="none" w="med" len="med"/>
            <a:tailEnd type="none" w="med" len="med"/>
          </a:ln>
          <a:effectLst/>
        </p:spPr>
        <p:txBody>
          <a:bodyPr vert="horz" wrap="none" lIns="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smtClean="0">
                <a:ln>
                  <a:noFill/>
                </a:ln>
                <a:solidFill>
                  <a:schemeClr val="tx1"/>
                </a:solidFill>
                <a:effectLst/>
                <a:latin typeface="Tahoma" pitchFamily="34" charset="0"/>
              </a:rPr>
              <a:t>Web Server 1</a:t>
            </a:r>
            <a:r>
              <a:rPr kumimoji="1" lang="en-US" sz="2400" b="0" i="0" u="none" strike="noStrike" cap="none" normalizeH="0" baseline="0" dirty="0" smtClean="0">
                <a:ln>
                  <a:noFill/>
                </a:ln>
                <a:solidFill>
                  <a:schemeClr val="tx1"/>
                </a:solidFill>
                <a:effectLst/>
                <a:latin typeface="Tahoma" pitchFamily="34" charset="0"/>
              </a:rPr>
              <a:t/>
            </a:r>
            <a:br>
              <a:rPr kumimoji="1" lang="en-US" sz="2400" b="0" i="0" u="none" strike="noStrike" cap="none" normalizeH="0" baseline="0" dirty="0" smtClean="0">
                <a:ln>
                  <a:noFill/>
                </a:ln>
                <a:solidFill>
                  <a:schemeClr val="tx1"/>
                </a:solidFill>
                <a:effectLst/>
                <a:latin typeface="Tahoma" pitchFamily="34" charset="0"/>
              </a:rPr>
            </a:br>
            <a:r>
              <a:rPr kumimoji="1" lang="en-US" sz="2400" b="0" i="0" u="none" strike="noStrike" cap="none" normalizeH="0" baseline="0" dirty="0" smtClean="0">
                <a:ln>
                  <a:noFill/>
                </a:ln>
                <a:solidFill>
                  <a:schemeClr val="tx1"/>
                </a:solidFill>
                <a:effectLst/>
                <a:latin typeface="Tahoma" pitchFamily="34" charset="0"/>
              </a:rPr>
              <a:t/>
            </a:r>
            <a:br>
              <a:rPr kumimoji="1" lang="en-US" sz="24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ASP.NET Web Server </a:t>
            </a:r>
            <a:br>
              <a:rPr kumimoji="1" lang="en-US" sz="16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Processing</a:t>
            </a:r>
            <a:r>
              <a:rPr lang="en-US" sz="1600" dirty="0"/>
              <a:t> </a:t>
            </a:r>
            <a:r>
              <a:rPr kumimoji="1" lang="en-US" sz="1600" b="0" i="0" u="none" strike="noStrike" cap="none" normalizeH="0" baseline="0" dirty="0" smtClean="0">
                <a:ln>
                  <a:noFill/>
                </a:ln>
                <a:solidFill>
                  <a:schemeClr val="tx1"/>
                </a:solidFill>
                <a:effectLst/>
                <a:latin typeface="Tahoma" pitchFamily="34" charset="0"/>
              </a:rPr>
              <a:t>Request</a:t>
            </a:r>
            <a:br>
              <a:rPr kumimoji="1" lang="en-US" sz="1600" b="0" i="0" u="none" strike="noStrike" cap="none" normalizeH="0" baseline="0" dirty="0" smtClean="0">
                <a:ln>
                  <a:noFill/>
                </a:ln>
                <a:solidFill>
                  <a:schemeClr val="tx1"/>
                </a:solidFill>
                <a:effectLst/>
                <a:latin typeface="Tahoma" pitchFamily="34" charset="0"/>
              </a:rPr>
            </a:br>
            <a:endParaRPr kumimoji="1" lang="en-US" sz="16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472543" y="3701143"/>
            <a:ext cx="1828800" cy="1257300"/>
          </a:xfrm>
          <a:prstGeom prst="rect">
            <a:avLst/>
          </a:prstGeom>
          <a:solidFill>
            <a:srgbClr val="66FFFF"/>
          </a:solidFill>
          <a:ln w="12700" cap="flat" cmpd="sng" algn="ctr">
            <a:solidFill>
              <a:srgbClr val="EAEAEA"/>
            </a:solidFill>
            <a:prstDash val="solid"/>
            <a:round/>
            <a:headEnd type="none" w="med" len="med"/>
            <a:tailEnd type="none" w="med" len="med"/>
          </a:ln>
          <a:effectLst/>
        </p:spPr>
        <p:txBody>
          <a:bodyPr vert="horz" wrap="none" lIns="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Tahoma" pitchFamily="34" charset="0"/>
              </a:rPr>
              <a:t>Web Service</a:t>
            </a:r>
            <a:br>
              <a:rPr kumimoji="1" lang="en-US" sz="16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Client</a:t>
            </a:r>
            <a:br>
              <a:rPr kumimoji="1" lang="en-US" sz="16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
            </a:r>
            <a:br>
              <a:rPr kumimoji="1" lang="en-US" sz="1600" b="0" i="0" u="none" strike="noStrike" cap="none" normalizeH="0" baseline="0" dirty="0" smtClean="0">
                <a:ln>
                  <a:noFill/>
                </a:ln>
                <a:solidFill>
                  <a:schemeClr val="tx1"/>
                </a:solidFill>
                <a:effectLst/>
                <a:latin typeface="Tahoma" pitchFamily="34" charset="0"/>
              </a:rPr>
            </a:br>
            <a:r>
              <a:rPr lang="en-US" sz="1100" dirty="0" smtClean="0"/>
              <a:t>Server-Code </a:t>
            </a:r>
            <a:r>
              <a:rPr kumimoji="1" lang="en-US" sz="1100" b="0" i="0" u="none" strike="noStrike" cap="none" normalizeH="0" baseline="0" dirty="0" smtClean="0">
                <a:ln>
                  <a:noFill/>
                </a:ln>
                <a:solidFill>
                  <a:schemeClr val="tx1"/>
                </a:solidFill>
                <a:effectLst/>
                <a:latin typeface="Tahoma" pitchFamily="34" charset="0"/>
              </a:rPr>
              <a:t>Making</a:t>
            </a:r>
            <a:br>
              <a:rPr kumimoji="1" lang="en-US" sz="1100" b="0" i="0" u="none" strike="noStrike" cap="none" normalizeH="0" baseline="0" dirty="0" smtClean="0">
                <a:ln>
                  <a:noFill/>
                </a:ln>
                <a:solidFill>
                  <a:schemeClr val="tx1"/>
                </a:solidFill>
                <a:effectLst/>
                <a:latin typeface="Tahoma" pitchFamily="34" charset="0"/>
              </a:rPr>
            </a:br>
            <a:r>
              <a:rPr kumimoji="1" lang="en-US" sz="1100" b="0" i="0" u="none" strike="noStrike" cap="none" normalizeH="0" baseline="0" dirty="0" smtClean="0">
                <a:ln>
                  <a:noFill/>
                </a:ln>
                <a:solidFill>
                  <a:schemeClr val="tx1"/>
                </a:solidFill>
                <a:effectLst/>
                <a:latin typeface="Tahoma" pitchFamily="34" charset="0"/>
              </a:rPr>
              <a:t>Request to</a:t>
            </a:r>
            <a:r>
              <a:rPr kumimoji="1" lang="en-US" sz="1100" b="0" i="0" u="none" strike="noStrike" cap="none" normalizeH="0" dirty="0" smtClean="0">
                <a:ln>
                  <a:noFill/>
                </a:ln>
                <a:solidFill>
                  <a:schemeClr val="tx1"/>
                </a:solidFill>
                <a:effectLst/>
                <a:latin typeface="Tahoma" pitchFamily="34" charset="0"/>
              </a:rPr>
              <a:t> Web Service</a:t>
            </a:r>
            <a:endParaRPr kumimoji="1" lang="en-US" sz="1100" b="0" i="0" u="none" strike="noStrike" cap="none" normalizeH="0" baseline="0" dirty="0" smtClean="0">
              <a:ln>
                <a:noFill/>
              </a:ln>
              <a:solidFill>
                <a:schemeClr val="tx1"/>
              </a:solidFill>
              <a:effectLst/>
              <a:latin typeface="Tahoma" pitchFamily="34" charset="0"/>
            </a:endParaRPr>
          </a:p>
        </p:txBody>
      </p:sp>
      <p:sp>
        <p:nvSpPr>
          <p:cNvPr id="8" name="Rectangle 7"/>
          <p:cNvSpPr/>
          <p:nvPr/>
        </p:nvSpPr>
        <p:spPr bwMode="auto">
          <a:xfrm>
            <a:off x="6248400" y="2264228"/>
            <a:ext cx="2514600" cy="3374572"/>
          </a:xfrm>
          <a:prstGeom prst="rect">
            <a:avLst/>
          </a:prstGeom>
          <a:solidFill>
            <a:schemeClr val="tx2">
              <a:lumMod val="60000"/>
              <a:lumOff val="40000"/>
            </a:schemeClr>
          </a:solidFill>
          <a:ln w="12700" cap="flat" cmpd="sng" algn="ctr">
            <a:solidFill>
              <a:srgbClr val="EAEAEA"/>
            </a:solidFill>
            <a:prstDash val="solid"/>
            <a:round/>
            <a:headEnd type="none" w="med" len="med"/>
            <a:tailEnd type="none" w="med" len="med"/>
          </a:ln>
          <a:effectLst/>
        </p:spPr>
        <p:txBody>
          <a:bodyPr vert="horz" wrap="none" lIns="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smtClean="0">
                <a:ln>
                  <a:noFill/>
                </a:ln>
                <a:solidFill>
                  <a:schemeClr val="tx1"/>
                </a:solidFill>
                <a:effectLst/>
                <a:latin typeface="Tahoma" pitchFamily="34" charset="0"/>
              </a:rPr>
              <a:t>Web Server 2</a:t>
            </a:r>
            <a:br>
              <a:rPr kumimoji="1" lang="en-US" sz="2400" b="1" i="0" u="none" strike="noStrike" cap="none" normalizeH="0" baseline="0" dirty="0" smtClean="0">
                <a:ln>
                  <a:noFill/>
                </a:ln>
                <a:solidFill>
                  <a:schemeClr val="tx1"/>
                </a:solidFill>
                <a:effectLst/>
                <a:latin typeface="Tahoma" pitchFamily="34" charset="0"/>
              </a:rPr>
            </a:br>
            <a:r>
              <a:rPr kumimoji="1" lang="en-US" sz="2400" b="0" i="0" u="none" strike="noStrike" cap="none" normalizeH="0" baseline="0" dirty="0" smtClean="0">
                <a:ln>
                  <a:noFill/>
                </a:ln>
                <a:solidFill>
                  <a:schemeClr val="tx1"/>
                </a:solidFill>
                <a:effectLst/>
                <a:latin typeface="Tahoma" pitchFamily="34" charset="0"/>
              </a:rPr>
              <a:t/>
            </a:r>
            <a:br>
              <a:rPr kumimoji="1" lang="en-US" sz="24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ASP.NET Web Server </a:t>
            </a:r>
            <a:br>
              <a:rPr kumimoji="1" lang="en-US" sz="1600" b="0" i="0" u="none" strike="noStrike" cap="none" normalizeH="0" baseline="0" dirty="0" smtClean="0">
                <a:ln>
                  <a:noFill/>
                </a:ln>
                <a:solidFill>
                  <a:schemeClr val="tx1"/>
                </a:solidFill>
                <a:effectLst/>
                <a:latin typeface="Tahoma" pitchFamily="34" charset="0"/>
              </a:rPr>
            </a:br>
            <a:r>
              <a:rPr kumimoji="1" lang="en-US" sz="1600" b="0" i="0" u="none" strike="noStrike" cap="none" normalizeH="0" baseline="0" dirty="0" smtClean="0">
                <a:ln>
                  <a:noFill/>
                </a:ln>
                <a:solidFill>
                  <a:schemeClr val="tx1"/>
                </a:solidFill>
                <a:effectLst/>
                <a:latin typeface="Tahoma" pitchFamily="34" charset="0"/>
              </a:rPr>
              <a:t>Containing</a:t>
            </a:r>
            <a:r>
              <a:rPr kumimoji="1" lang="en-US" sz="1600" b="0" i="0" u="none" strike="noStrike" cap="none" normalizeH="0" dirty="0" smtClean="0">
                <a:ln>
                  <a:noFill/>
                </a:ln>
                <a:solidFill>
                  <a:schemeClr val="tx1"/>
                </a:solidFill>
                <a:effectLst/>
                <a:latin typeface="Tahoma" pitchFamily="34" charset="0"/>
              </a:rPr>
              <a:t> Web Service</a:t>
            </a:r>
            <a:r>
              <a:rPr kumimoji="1" lang="en-US" sz="1600" b="0" i="0" u="none" strike="noStrike" cap="none" normalizeH="0" baseline="0" dirty="0" smtClean="0">
                <a:ln>
                  <a:noFill/>
                </a:ln>
                <a:solidFill>
                  <a:schemeClr val="tx1"/>
                </a:solidFill>
                <a:effectLst/>
                <a:latin typeface="Tahoma" pitchFamily="34" charset="0"/>
              </a:rPr>
              <a:t/>
            </a:r>
            <a:br>
              <a:rPr kumimoji="1" lang="en-US" sz="1600" b="0" i="0" u="none" strike="noStrike" cap="none" normalizeH="0" baseline="0" dirty="0" smtClean="0">
                <a:ln>
                  <a:noFill/>
                </a:ln>
                <a:solidFill>
                  <a:schemeClr val="tx1"/>
                </a:solidFill>
                <a:effectLst/>
                <a:latin typeface="Tahoma" pitchFamily="34" charset="0"/>
              </a:rPr>
            </a:br>
            <a:endParaRPr kumimoji="1" lang="en-US" sz="1600" b="0" i="0" u="none" strike="noStrike" cap="none" normalizeH="0" baseline="0" dirty="0" smtClean="0">
              <a:ln>
                <a:noFill/>
              </a:ln>
              <a:solidFill>
                <a:schemeClr val="tx1"/>
              </a:solidFill>
              <a:effectLst/>
              <a:latin typeface="Tahoma" pitchFamily="34" charset="0"/>
            </a:endParaRPr>
          </a:p>
        </p:txBody>
      </p:sp>
      <p:sp>
        <p:nvSpPr>
          <p:cNvPr id="9" name="Rectangle 8"/>
          <p:cNvSpPr/>
          <p:nvPr/>
        </p:nvSpPr>
        <p:spPr bwMode="auto">
          <a:xfrm>
            <a:off x="6705600" y="3657600"/>
            <a:ext cx="1752600" cy="838200"/>
          </a:xfrm>
          <a:prstGeom prst="rect">
            <a:avLst/>
          </a:prstGeom>
          <a:solidFill>
            <a:schemeClr val="bg2">
              <a:lumMod val="25000"/>
              <a:lumOff val="75000"/>
            </a:schemeClr>
          </a:solidFill>
          <a:ln w="12700" cap="flat" cmpd="sng" algn="ctr">
            <a:solidFill>
              <a:srgbClr val="EAEAEA"/>
            </a:solidFill>
            <a:prstDash val="solid"/>
            <a:round/>
            <a:headEnd type="none" w="med" len="med"/>
            <a:tailEnd type="none" w="med" len="med"/>
          </a:ln>
          <a:effectLst/>
        </p:spPr>
        <p:txBody>
          <a:bodyPr vert="horz" wrap="none" lIns="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dirty="0" smtClean="0">
                <a:ln>
                  <a:noFill/>
                </a:ln>
                <a:solidFill>
                  <a:schemeClr val="tx1"/>
                </a:solidFill>
                <a:effectLst/>
                <a:latin typeface="Tahoma" pitchFamily="34" charset="0"/>
              </a:rPr>
              <a:t>Web</a:t>
            </a:r>
            <a:r>
              <a:rPr kumimoji="1" lang="en-US" sz="1200" b="1" i="0" u="none" strike="noStrike" cap="none" normalizeH="0" dirty="0" smtClean="0">
                <a:ln>
                  <a:noFill/>
                </a:ln>
                <a:solidFill>
                  <a:schemeClr val="tx1"/>
                </a:solidFill>
                <a:effectLst/>
                <a:latin typeface="Tahoma" pitchFamily="34" charset="0"/>
              </a:rPr>
              <a:t> Service 1</a:t>
            </a:r>
            <a:br>
              <a:rPr kumimoji="1" lang="en-US" sz="1200" b="1" i="0" u="none" strike="noStrike" cap="none" normalizeH="0" dirty="0" smtClean="0">
                <a:ln>
                  <a:noFill/>
                </a:ln>
                <a:solidFill>
                  <a:schemeClr val="tx1"/>
                </a:solidFill>
                <a:effectLst/>
                <a:latin typeface="Tahoma" pitchFamily="34" charset="0"/>
              </a:rPr>
            </a:br>
            <a:endParaRPr lang="en-US" sz="200" dirty="0"/>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smtClean="0"/>
              <a:t>MethodA</a:t>
            </a:r>
            <a:r>
              <a:rPr lang="en-US" sz="1100" dirty="0" smtClean="0"/>
              <a:t/>
            </a:r>
            <a:br>
              <a:rPr lang="en-US" sz="1100" dirty="0" smtClean="0"/>
            </a:br>
            <a:r>
              <a:rPr lang="en-US" sz="1100" dirty="0" err="1" smtClean="0"/>
              <a:t>MethodB</a:t>
            </a:r>
            <a:r>
              <a:rPr lang="en-US" sz="1100" dirty="0" smtClean="0"/>
              <a:t/>
            </a:r>
            <a:br>
              <a:rPr lang="en-US" sz="1100" dirty="0" smtClean="0"/>
            </a:br>
            <a:r>
              <a:rPr lang="en-US" sz="1100" dirty="0" err="1" smtClean="0"/>
              <a:t>MethodC</a:t>
            </a:r>
            <a:endParaRPr kumimoji="1" lang="en-US" sz="1100" i="0" u="none" strike="noStrike" cap="none" normalizeH="0" baseline="0" dirty="0" smtClean="0">
              <a:ln>
                <a:noFill/>
              </a:ln>
              <a:solidFill>
                <a:schemeClr val="tx1"/>
              </a:solidFill>
              <a:effectLst/>
            </a:endParaRPr>
          </a:p>
        </p:txBody>
      </p:sp>
      <p:sp>
        <p:nvSpPr>
          <p:cNvPr id="10" name="Rectangle 9"/>
          <p:cNvSpPr/>
          <p:nvPr/>
        </p:nvSpPr>
        <p:spPr bwMode="auto">
          <a:xfrm>
            <a:off x="6727371" y="4648200"/>
            <a:ext cx="1752600" cy="838200"/>
          </a:xfrm>
          <a:prstGeom prst="rect">
            <a:avLst/>
          </a:prstGeom>
          <a:solidFill>
            <a:schemeClr val="bg2">
              <a:lumMod val="25000"/>
              <a:lumOff val="75000"/>
            </a:schemeClr>
          </a:solidFill>
          <a:ln w="12700" cap="flat" cmpd="sng" algn="ctr">
            <a:solidFill>
              <a:srgbClr val="EAEAEA"/>
            </a:solidFill>
            <a:prstDash val="solid"/>
            <a:round/>
            <a:headEnd type="none" w="med" len="med"/>
            <a:tailEnd type="none" w="med" len="med"/>
          </a:ln>
          <a:effectLst/>
        </p:spPr>
        <p:txBody>
          <a:bodyPr vert="horz" wrap="none" lIns="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dirty="0" smtClean="0">
                <a:ln>
                  <a:noFill/>
                </a:ln>
                <a:solidFill>
                  <a:schemeClr val="tx1"/>
                </a:solidFill>
                <a:effectLst/>
                <a:latin typeface="Tahoma" pitchFamily="34" charset="0"/>
              </a:rPr>
              <a:t>Web</a:t>
            </a:r>
            <a:r>
              <a:rPr kumimoji="1" lang="en-US" sz="1200" b="1" i="0" u="none" strike="noStrike" cap="none" normalizeH="0" dirty="0" smtClean="0">
                <a:ln>
                  <a:noFill/>
                </a:ln>
                <a:solidFill>
                  <a:schemeClr val="tx1"/>
                </a:solidFill>
                <a:effectLst/>
                <a:latin typeface="Tahoma" pitchFamily="34" charset="0"/>
              </a:rPr>
              <a:t> Service 2</a:t>
            </a:r>
            <a:br>
              <a:rPr kumimoji="1" lang="en-US" sz="1200" b="1" i="0" u="none" strike="noStrike" cap="none" normalizeH="0" dirty="0" smtClean="0">
                <a:ln>
                  <a:noFill/>
                </a:ln>
                <a:solidFill>
                  <a:schemeClr val="tx1"/>
                </a:solidFill>
                <a:effectLst/>
                <a:latin typeface="Tahoma" pitchFamily="34" charset="0"/>
              </a:rPr>
            </a:br>
            <a:endParaRPr lang="en-US" sz="200" dirty="0"/>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smtClean="0"/>
              <a:t>MethodA</a:t>
            </a:r>
            <a:r>
              <a:rPr lang="en-US" sz="1100" dirty="0" smtClean="0"/>
              <a:t/>
            </a:r>
            <a:br>
              <a:rPr lang="en-US" sz="1100" dirty="0" smtClean="0"/>
            </a:br>
            <a:r>
              <a:rPr lang="en-US" sz="1100" dirty="0" err="1" smtClean="0"/>
              <a:t>MethodB</a:t>
            </a:r>
            <a:r>
              <a:rPr lang="en-US" sz="1100" dirty="0" smtClean="0"/>
              <a:t/>
            </a:r>
            <a:br>
              <a:rPr lang="en-US" sz="1100" dirty="0" smtClean="0"/>
            </a:br>
            <a:r>
              <a:rPr lang="en-US" sz="1100" dirty="0" err="1" smtClean="0"/>
              <a:t>MethodC</a:t>
            </a:r>
            <a:endParaRPr kumimoji="1" lang="en-US" sz="1100" i="0" u="none" strike="noStrike" cap="none" normalizeH="0" baseline="0" dirty="0" smtClean="0">
              <a:ln>
                <a:noFill/>
              </a:ln>
              <a:solidFill>
                <a:schemeClr val="tx1"/>
              </a:solidFill>
              <a:effectLst/>
            </a:endParaRPr>
          </a:p>
        </p:txBody>
      </p:sp>
      <p:cxnSp>
        <p:nvCxnSpPr>
          <p:cNvPr id="12" name="Straight Arrow Connector 11"/>
          <p:cNvCxnSpPr/>
          <p:nvPr/>
        </p:nvCxnSpPr>
        <p:spPr>
          <a:xfrm flipH="1">
            <a:off x="2514600" y="3276600"/>
            <a:ext cx="831397"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3537857"/>
            <a:ext cx="1" cy="522514"/>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18327" y="4191000"/>
            <a:ext cx="2120674"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91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ppt_h/2"/>
                                          </p:val>
                                        </p:tav>
                                        <p:tav tm="100000">
                                          <p:val>
                                            <p:strVal val="#ppt_y"/>
                                          </p:val>
                                        </p:tav>
                                      </p:tavLst>
                                    </p:anim>
                                    <p:anim calcmode="lin" valueType="num">
                                      <p:cBhvr>
                                        <p:cTn id="17" dur="500" fill="hold"/>
                                        <p:tgtEl>
                                          <p:spTgt spid="17"/>
                                        </p:tgtEl>
                                        <p:attrNameLst>
                                          <p:attrName>ppt_w</p:attrName>
                                        </p:attrNameLst>
                                      </p:cBhvr>
                                      <p:tavLst>
                                        <p:tav tm="0">
                                          <p:val>
                                            <p:strVal val="#ppt_w"/>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ppt_x</p:attrName>
                                        </p:attrNameLst>
                                      </p:cBhvr>
                                      <p:tavLst>
                                        <p:tav tm="0">
                                          <p:val>
                                            <p:strVal val="#ppt_x-#ppt_w/2"/>
                                          </p:val>
                                        </p:tav>
                                        <p:tav tm="100000">
                                          <p:val>
                                            <p:strVal val="#ppt_x"/>
                                          </p:val>
                                        </p:tav>
                                      </p:tavLst>
                                    </p:anim>
                                    <p:anim calcmode="lin" valueType="num">
                                      <p:cBhvr>
                                        <p:cTn id="24" dur="500" fill="hold"/>
                                        <p:tgtEl>
                                          <p:spTgt spid="19"/>
                                        </p:tgtEl>
                                        <p:attrNameLst>
                                          <p:attrName>ppt_y</p:attrName>
                                        </p:attrNameLst>
                                      </p:cBhvr>
                                      <p:tavLst>
                                        <p:tav tm="0">
                                          <p:val>
                                            <p:strVal val="#ppt_y"/>
                                          </p:val>
                                        </p:tav>
                                        <p:tav tm="100000">
                                          <p:val>
                                            <p:strVal val="#ppt_y"/>
                                          </p:val>
                                        </p:tav>
                                      </p:tavLst>
                                    </p:anim>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Web Services Work</a:t>
            </a:r>
            <a:endParaRPr lang="en-US" dirty="0"/>
          </a:p>
        </p:txBody>
      </p:sp>
      <p:sp>
        <p:nvSpPr>
          <p:cNvPr id="3" name="Content Placeholder 2"/>
          <p:cNvSpPr>
            <a:spLocks noGrp="1"/>
          </p:cNvSpPr>
          <p:nvPr>
            <p:ph idx="1"/>
          </p:nvPr>
        </p:nvSpPr>
        <p:spPr>
          <a:xfrm>
            <a:off x="914400" y="1295400"/>
            <a:ext cx="8040688" cy="5105400"/>
          </a:xfrm>
        </p:spPr>
        <p:txBody>
          <a:bodyPr/>
          <a:lstStyle/>
          <a:p>
            <a:r>
              <a:rPr lang="en-US" sz="2400" dirty="0" smtClean="0">
                <a:solidFill>
                  <a:srgbClr val="009900"/>
                </a:solidFill>
              </a:rPr>
              <a:t>SOAP</a:t>
            </a:r>
            <a:r>
              <a:rPr lang="en-US" sz="2400" dirty="0" smtClean="0"/>
              <a:t> (</a:t>
            </a:r>
            <a:r>
              <a:rPr lang="en-US" sz="2400" dirty="0" smtClean="0">
                <a:solidFill>
                  <a:srgbClr val="009900"/>
                </a:solidFill>
              </a:rPr>
              <a:t>Standard Object Access Protocol</a:t>
            </a:r>
            <a:r>
              <a:rPr lang="en-US" sz="2400" dirty="0" smtClean="0"/>
              <a:t>) is a protocol that provides a format (syntax) for using XML to send a request to a web service and receive a response.</a:t>
            </a:r>
          </a:p>
          <a:p>
            <a:pPr lvl="1"/>
            <a:r>
              <a:rPr lang="en-US" sz="1800" dirty="0" smtClean="0"/>
              <a:t>It allows for passing complex data structures between a web service and the client application.</a:t>
            </a:r>
          </a:p>
          <a:p>
            <a:pPr lvl="1"/>
            <a:r>
              <a:rPr lang="en-US" sz="1800" dirty="0" smtClean="0"/>
              <a:t>It is used to communicate facilitate communication between a client (the consumer of the web service) and web service.</a:t>
            </a:r>
          </a:p>
          <a:p>
            <a:pPr>
              <a:buNone/>
            </a:pPr>
            <a:endParaRPr lang="en-US" sz="800" dirty="0" smtClean="0"/>
          </a:p>
          <a:p>
            <a:r>
              <a:rPr lang="en-US" sz="2400" dirty="0" smtClean="0">
                <a:solidFill>
                  <a:srgbClr val="009900"/>
                </a:solidFill>
              </a:rPr>
              <a:t>WSDL</a:t>
            </a:r>
            <a:r>
              <a:rPr lang="en-US" sz="2400" dirty="0" smtClean="0"/>
              <a:t> (</a:t>
            </a:r>
            <a:r>
              <a:rPr lang="en-US" sz="2400" dirty="0" smtClean="0">
                <a:solidFill>
                  <a:srgbClr val="009900"/>
                </a:solidFill>
              </a:rPr>
              <a:t>Web Service Description Language</a:t>
            </a:r>
            <a:r>
              <a:rPr lang="en-US" sz="2400" dirty="0" smtClean="0"/>
              <a:t>) is a format for describing a web service for the purpose of invoking its methods, and returning results from them.</a:t>
            </a:r>
          </a:p>
          <a:p>
            <a:pPr>
              <a:buNone/>
            </a:pPr>
            <a:endParaRPr lang="en-US" sz="800" dirty="0" smtClean="0"/>
          </a:p>
          <a:p>
            <a:r>
              <a:rPr lang="en-US" sz="2400" dirty="0" smtClean="0">
                <a:solidFill>
                  <a:srgbClr val="0000FF"/>
                </a:solidFill>
              </a:rPr>
              <a:t>WSDL</a:t>
            </a:r>
            <a:r>
              <a:rPr lang="en-US" sz="2400" dirty="0" smtClean="0"/>
              <a:t> is to </a:t>
            </a:r>
            <a:r>
              <a:rPr lang="en-US" sz="2400" dirty="0" smtClean="0">
                <a:solidFill>
                  <a:srgbClr val="0000FF"/>
                </a:solidFill>
              </a:rPr>
              <a:t>SOAP</a:t>
            </a:r>
            <a:r>
              <a:rPr lang="en-US" sz="2400" dirty="0" smtClean="0"/>
              <a:t> as </a:t>
            </a:r>
            <a:r>
              <a:rPr lang="en-US" sz="2400" dirty="0" smtClean="0">
                <a:solidFill>
                  <a:srgbClr val="FF0000"/>
                </a:solidFill>
              </a:rPr>
              <a:t>HTML</a:t>
            </a:r>
            <a:r>
              <a:rPr lang="en-US" sz="2400" dirty="0" smtClean="0"/>
              <a:t> is to </a:t>
            </a:r>
            <a:r>
              <a:rPr lang="en-US" sz="2400" dirty="0" smtClean="0">
                <a:solidFill>
                  <a:srgbClr val="FF0000"/>
                </a:solidFill>
              </a:rPr>
              <a:t>HTTP</a:t>
            </a:r>
          </a:p>
          <a:p>
            <a:pPr lvl="1"/>
            <a:r>
              <a:rPr lang="en-US" sz="1800" dirty="0" smtClean="0"/>
              <a:t>HTML is a language used to describe web pages, which are transferred using HTTP.</a:t>
            </a:r>
          </a:p>
          <a:p>
            <a:pPr lvl="1"/>
            <a:r>
              <a:rPr lang="en-US" sz="1800" dirty="0" smtClean="0"/>
              <a:t>WSDL is a language used to describe a web service class, and data is transferred using SOAP. </a:t>
            </a:r>
          </a:p>
          <a:p>
            <a:pPr>
              <a:buNone/>
            </a:pPr>
            <a:endParaRPr lang="en-US" sz="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sp>
        <p:nvSpPr>
          <p:cNvPr id="3" name="Content Placeholder 2"/>
          <p:cNvSpPr>
            <a:spLocks noGrp="1"/>
          </p:cNvSpPr>
          <p:nvPr>
            <p:ph idx="1"/>
          </p:nvPr>
        </p:nvSpPr>
        <p:spPr>
          <a:xfrm>
            <a:off x="914400" y="1295400"/>
            <a:ext cx="8040688" cy="5562600"/>
          </a:xfrm>
        </p:spPr>
        <p:txBody>
          <a:bodyPr/>
          <a:lstStyle/>
          <a:p>
            <a:r>
              <a:rPr lang="en-US" sz="2400" dirty="0" smtClean="0">
                <a:solidFill>
                  <a:srgbClr val="009900"/>
                </a:solidFill>
              </a:rPr>
              <a:t>SOAP</a:t>
            </a:r>
            <a:r>
              <a:rPr lang="en-US" sz="2400" dirty="0" smtClean="0"/>
              <a:t> is a protocol that specifies the format of messages used to communicate with a web service.</a:t>
            </a:r>
          </a:p>
          <a:p>
            <a:pPr lvl="1"/>
            <a:r>
              <a:rPr lang="en-US" sz="1800" dirty="0" smtClean="0"/>
              <a:t>Works in conjunction with HTTP.</a:t>
            </a:r>
          </a:p>
          <a:p>
            <a:pPr>
              <a:buNone/>
            </a:pPr>
            <a:endParaRPr lang="en-US" sz="800" dirty="0" smtClean="0"/>
          </a:p>
          <a:p>
            <a:r>
              <a:rPr lang="en-US" sz="2400" dirty="0" smtClean="0"/>
              <a:t>A SOAP message contains two parts:</a:t>
            </a:r>
          </a:p>
          <a:p>
            <a:pPr lvl="1"/>
            <a:r>
              <a:rPr lang="en-US" sz="1800" dirty="0" smtClean="0"/>
              <a:t>Envelope</a:t>
            </a:r>
          </a:p>
          <a:p>
            <a:pPr lvl="1"/>
            <a:r>
              <a:rPr lang="en-US" sz="1800" dirty="0" smtClean="0"/>
              <a:t>Message Header (optional)</a:t>
            </a:r>
          </a:p>
          <a:p>
            <a:pPr lvl="1"/>
            <a:r>
              <a:rPr lang="en-US" sz="1800" dirty="0" smtClean="0"/>
              <a:t>Message Body</a:t>
            </a:r>
          </a:p>
          <a:p>
            <a:endParaRPr lang="en-US" sz="2100" dirty="0" smtClean="0"/>
          </a:p>
          <a:p>
            <a:r>
              <a:rPr lang="en-US" sz="2100" dirty="0" smtClean="0"/>
              <a:t>Web Service Client – Web Service Server Interaction:</a:t>
            </a:r>
          </a:p>
          <a:p>
            <a:pPr lvl="1"/>
            <a:r>
              <a:rPr lang="en-US" sz="1800" dirty="0" smtClean="0"/>
              <a:t>First, the web service client sends a SOAP request message to invoke a </a:t>
            </a:r>
            <a:r>
              <a:rPr lang="en-US" sz="1800" dirty="0"/>
              <a:t>w</a:t>
            </a:r>
            <a:r>
              <a:rPr lang="en-US" sz="1800" dirty="0" smtClean="0"/>
              <a:t>eb service method.</a:t>
            </a:r>
          </a:p>
          <a:p>
            <a:pPr lvl="2"/>
            <a:r>
              <a:rPr lang="en-US" sz="1400" dirty="0" smtClean="0"/>
              <a:t>The message body contains the name of the method to invoke and any input arguments for the method to use.</a:t>
            </a:r>
            <a:endParaRPr lang="en-US" sz="1600" dirty="0" smtClean="0"/>
          </a:p>
          <a:p>
            <a:pPr lvl="1"/>
            <a:r>
              <a:rPr lang="en-US" sz="1800" dirty="0" smtClean="0"/>
              <a:t>After the web service method executes, the web service server sends a SOAP response, which includes the return value of the method.</a:t>
            </a:r>
          </a:p>
          <a:p>
            <a:pPr lvl="2"/>
            <a:r>
              <a:rPr lang="en-US" sz="1400" dirty="0" smtClean="0"/>
              <a:t>The message body contains the return value of the method.</a:t>
            </a:r>
          </a:p>
          <a:p>
            <a:pPr>
              <a:buNone/>
            </a:pPr>
            <a:endParaRPr lang="en-US" sz="800" dirty="0" smtClean="0"/>
          </a:p>
          <a:p>
            <a:pPr>
              <a:buNone/>
            </a:pPr>
            <a:endParaRPr lang="en-US" sz="800" dirty="0" smtClean="0"/>
          </a:p>
        </p:txBody>
      </p:sp>
      <p:pic>
        <p:nvPicPr>
          <p:cNvPr id="1026" name="Picture 2"/>
          <p:cNvPicPr>
            <a:picLocks noChangeAspect="1" noChangeArrowheads="1"/>
          </p:cNvPicPr>
          <p:nvPr/>
        </p:nvPicPr>
        <p:blipFill>
          <a:blip r:embed="rId2" cstate="print"/>
          <a:srcRect/>
          <a:stretch>
            <a:fillRect/>
          </a:stretch>
        </p:blipFill>
        <p:spPr bwMode="auto">
          <a:xfrm>
            <a:off x="7239000" y="2438400"/>
            <a:ext cx="1295400" cy="1849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Messaging Example</a:t>
            </a:r>
            <a:endParaRPr lang="en-US" dirty="0"/>
          </a:p>
        </p:txBody>
      </p:sp>
      <p:sp>
        <p:nvSpPr>
          <p:cNvPr id="3" name="Content Placeholder 2"/>
          <p:cNvSpPr>
            <a:spLocks noGrp="1"/>
          </p:cNvSpPr>
          <p:nvPr>
            <p:ph idx="1"/>
          </p:nvPr>
        </p:nvSpPr>
        <p:spPr>
          <a:xfrm>
            <a:off x="914400" y="1295400"/>
            <a:ext cx="8040688" cy="5562600"/>
          </a:xfrm>
        </p:spPr>
        <p:txBody>
          <a:bodyPr/>
          <a:lstStyle/>
          <a:p>
            <a:pPr>
              <a:buNone/>
            </a:pPr>
            <a:endParaRPr lang="en-US" sz="800" dirty="0" smtClean="0"/>
          </a:p>
          <a:p>
            <a:pPr>
              <a:buNone/>
            </a:pPr>
            <a:endParaRPr lang="en-US" sz="800" dirty="0" smtClean="0"/>
          </a:p>
        </p:txBody>
      </p:sp>
      <p:pic>
        <p:nvPicPr>
          <p:cNvPr id="2050" name="Picture 2"/>
          <p:cNvPicPr>
            <a:picLocks noChangeAspect="1" noChangeArrowheads="1"/>
          </p:cNvPicPr>
          <p:nvPr/>
        </p:nvPicPr>
        <p:blipFill>
          <a:blip r:embed="rId2" cstate="print"/>
          <a:srcRect/>
          <a:stretch>
            <a:fillRect/>
          </a:stretch>
        </p:blipFill>
        <p:spPr bwMode="auto">
          <a:xfrm>
            <a:off x="1447800" y="1371599"/>
            <a:ext cx="6553200" cy="50969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12700" cap="flat" cmpd="sng" algn="ctr">
          <a:solidFill>
            <a:srgbClr val="EAEAEA"/>
          </a:solidFill>
          <a:prstDash val="solid"/>
          <a:round/>
          <a:headEnd type="none" w="med" len="med"/>
          <a:tailEnd type="none" w="med" len="med"/>
        </a:ln>
        <a:effectLst>
          <a:outerShdw dist="35921" dir="2700000" sy="50000" kx="2115830" algn="bl" rotWithShape="0">
            <a:srgbClr val="C0C0C0"/>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12700" cap="flat" cmpd="sng" algn="ctr">
          <a:solidFill>
            <a:srgbClr val="EAEAEA"/>
          </a:solidFill>
          <a:prstDash val="solid"/>
          <a:round/>
          <a:headEnd type="none" w="med" len="med"/>
          <a:tailEnd type="none" w="med" len="med"/>
        </a:ln>
        <a:effectLst>
          <a:outerShdw dist="35921" dir="2700000" sy="50000" kx="2115830" algn="bl" rotWithShape="0">
            <a:srgbClr val="C0C0C0"/>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38342</TotalTime>
  <Words>3082</Words>
  <Application>Microsoft Office PowerPoint</Application>
  <PresentationFormat>On-screen Show (4:3)</PresentationFormat>
  <Paragraphs>283</Paragraphs>
  <Slides>40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Tahoma</vt:lpstr>
      <vt:lpstr>Wingdings</vt:lpstr>
      <vt:lpstr>Blends</vt:lpstr>
      <vt:lpstr>Lecture</vt:lpstr>
      <vt:lpstr>Introduction to Web Services</vt:lpstr>
      <vt:lpstr>Web Service Advantages</vt:lpstr>
      <vt:lpstr>Web Service Advantages</vt:lpstr>
      <vt:lpstr>How Web Services Work</vt:lpstr>
      <vt:lpstr>Web Services &amp; Clients</vt:lpstr>
      <vt:lpstr>How Web Services Work</vt:lpstr>
      <vt:lpstr>SOAP</vt:lpstr>
      <vt:lpstr>SOAP Messaging Example</vt:lpstr>
      <vt:lpstr>Web Service &amp; WSDL</vt:lpstr>
      <vt:lpstr>Web Service &amp; WSDL</vt:lpstr>
      <vt:lpstr>Creating &amp; Consuming a Web Service</vt:lpstr>
      <vt:lpstr>Creating a Web Service</vt:lpstr>
      <vt:lpstr>Creating a Web Service</vt:lpstr>
      <vt:lpstr>Adding a Web Reference</vt:lpstr>
      <vt:lpstr>Adding a Web Reference</vt:lpstr>
      <vt:lpstr>Discovery Process</vt:lpstr>
      <vt:lpstr>Create &amp; Use the Web Service Proxy</vt:lpstr>
      <vt:lpstr>Using the Web Proxy</vt:lpstr>
      <vt:lpstr>SOAP Messaging Diagram</vt:lpstr>
      <vt:lpstr>DataTypes &amp; Web Services</vt:lpstr>
      <vt:lpstr>Web Methods &amp; Arguments</vt:lpstr>
      <vt:lpstr>Web Methods &amp; Arguments</vt:lpstr>
      <vt:lpstr>DataTypes &amp; Web Services</vt:lpstr>
      <vt:lpstr>DataTypes &amp; Web Services</vt:lpstr>
      <vt:lpstr>DataTypes &amp; Web Services</vt:lpstr>
      <vt:lpstr>DataTypes &amp; Web Services</vt:lpstr>
      <vt:lpstr>DataTypes &amp; Web Services</vt:lpstr>
      <vt:lpstr>Maintaining State in a Web Service</vt:lpstr>
      <vt:lpstr>Maintaining State in a Web Service</vt:lpstr>
      <vt:lpstr>Maintaining State in a Web Service</vt:lpstr>
      <vt:lpstr>Maintaining State in a Web Service</vt:lpstr>
      <vt:lpstr>Maintaining State in a Web Service</vt:lpstr>
      <vt:lpstr>Web Service to Client Interaction</vt:lpstr>
      <vt:lpstr>Web Service to Client Interaction</vt:lpstr>
      <vt:lpstr>Web Service Development Process</vt:lpstr>
      <vt:lpstr>Web Service Deployment Process</vt:lpstr>
      <vt:lpstr>Maintaining the Web Service </vt:lpstr>
      <vt:lpstr>Maintaining the Web Service </vt:lpstr>
      <vt:lpstr>Additional Information &amp; Sources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Christopher M. Pascucci</dc:creator>
  <cp:lastModifiedBy>Christopher M. Pascucci</cp:lastModifiedBy>
  <cp:revision>2010</cp:revision>
  <cp:lastPrinted>2009-04-22T19:24:48Z</cp:lastPrinted>
  <dcterms:created xsi:type="dcterms:W3CDTF">2001-01-01T00:26:29Z</dcterms:created>
  <dcterms:modified xsi:type="dcterms:W3CDTF">2018-10-31T15:32:18Z</dcterms:modified>
</cp:coreProperties>
</file>