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10" r:id="rId2"/>
    <p:sldId id="711" r:id="rId3"/>
    <p:sldId id="713" r:id="rId4"/>
    <p:sldId id="714" r:id="rId5"/>
    <p:sldId id="715" r:id="rId6"/>
    <p:sldId id="716" r:id="rId7"/>
  </p:sldIdLst>
  <p:sldSz cx="9144000" cy="6858000" type="screen4x3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44E"/>
    <a:srgbClr val="208AC5"/>
    <a:srgbClr val="E5C23C"/>
    <a:srgbClr val="6A81FF"/>
    <a:srgbClr val="D58B3F"/>
    <a:srgbClr val="D58113"/>
    <a:srgbClr val="BD5D18"/>
    <a:srgbClr val="555555"/>
    <a:srgbClr val="F7F7F7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 autoAdjust="0"/>
    <p:restoredTop sz="99825" autoAdjust="0"/>
  </p:normalViewPr>
  <p:slideViewPr>
    <p:cSldViewPr snapToGrid="0">
      <p:cViewPr>
        <p:scale>
          <a:sx n="100" d="100"/>
          <a:sy n="100" d="100"/>
        </p:scale>
        <p:origin x="-2720" y="-140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288" y="-96"/>
      </p:cViewPr>
      <p:guideLst>
        <p:guide orient="horz" pos="2893"/>
        <p:guide pos="221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/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20EFC599-FD46-4968-A50D-1FF0906D5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8975"/>
            <a:ext cx="4592637" cy="344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364038"/>
            <a:ext cx="5162550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</a:defRPr>
            </a:lvl1pPr>
          </a:lstStyle>
          <a:p>
            <a:fld id="{8770F47B-D113-4CBB-981B-7AB7B8171D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50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ヒラギノ角ゴ Pro W3" pitchFamily="-109" charset="-128"/>
        <a:cs typeface="ヒラギノ角ゴ Pro W3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ヒラギノ角ゴ Pro W3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ヒラギノ角ゴ Pro W3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ヒラギノ角ゴ Pro W3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ヒラギノ角ゴ Pro W3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5" descr="Master_SM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9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0563" y="4924425"/>
            <a:ext cx="8453437" cy="1336675"/>
          </a:xfrm>
        </p:spPr>
        <p:txBody>
          <a:bodyPr anchor="t">
            <a:spAutoFit/>
          </a:bodyPr>
          <a:lstStyle>
            <a:lvl1pPr algn="l">
              <a:defRPr sz="4800">
                <a:solidFill>
                  <a:srgbClr val="99999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95325" y="5586413"/>
            <a:ext cx="6137275" cy="455612"/>
          </a:xfrm>
        </p:spPr>
        <p:txBody>
          <a:bodyPr>
            <a:spAutoFit/>
          </a:bodyPr>
          <a:lstStyle>
            <a:lvl1pPr marL="0" indent="0">
              <a:defRPr>
                <a:solidFill>
                  <a:srgbClr val="999999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5" descr="NCCS_logo3_cover_PPT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86787" y="104248"/>
            <a:ext cx="1335556" cy="195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675" y="123825"/>
            <a:ext cx="2035175" cy="6142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563" y="123825"/>
            <a:ext cx="5954712" cy="6142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  <a:lvl2pPr marL="0">
              <a:defRPr/>
            </a:lvl2pPr>
            <a:lvl3pPr marL="640080">
              <a:defRPr/>
            </a:lvl3pPr>
            <a:lvl4pPr marL="914400">
              <a:defRPr/>
            </a:lvl4pPr>
            <a:lvl5pPr marL="125272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613" y="1477963"/>
            <a:ext cx="3846512" cy="478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477963"/>
            <a:ext cx="3846513" cy="478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0" indent="0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5" descr="Template_SMD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90563" y="123825"/>
            <a:ext cx="814228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3613" y="1477963"/>
            <a:ext cx="7845425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8451168" y="6533913"/>
            <a:ext cx="362631" cy="239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88B12095-0A1E-4F94-8F2D-61796E0A6447}" type="slidenum">
              <a:rPr lang="en-US" sz="1000"/>
              <a:pPr algn="r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xmlns:p14="http://schemas.microsoft.com/office/powerpoint/2010/main">
    <p:wipe dir="d"/>
  </p:transition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ヒラギノ角ゴ Pro W3" pitchFamily="-109" charset="-128"/>
          <a:cs typeface="ヒラギノ角ゴ Pro W3" pitchFamily="-109" charset="-128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-109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-109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-109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-109" charset="0"/>
        </a:defRPr>
      </a:lvl9pPr>
    </p:titleStyle>
    <p:bodyStyle>
      <a:lvl1pPr marL="282575" indent="-2825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bg1"/>
        </a:buClr>
        <a:buFont typeface="Wingdings" pitchFamily="-109" charset="2"/>
        <a:defRPr sz="2800">
          <a:solidFill>
            <a:schemeClr val="tx1"/>
          </a:solidFill>
          <a:latin typeface="+mn-lt"/>
          <a:ea typeface="ヒラギノ角ゴ Pro W3" pitchFamily="-109" charset="-128"/>
          <a:cs typeface="ヒラギノ角ゴ Pro W3" pitchFamily="-109" charset="-128"/>
        </a:defRPr>
      </a:lvl1pPr>
      <a:lvl2pPr marL="636588" indent="-2397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Times" pitchFamily="-109" charset="0"/>
        <a:buChar char="•"/>
        <a:defRPr sz="2400">
          <a:solidFill>
            <a:schemeClr val="tx1"/>
          </a:solidFill>
          <a:latin typeface="+mn-lt"/>
          <a:ea typeface="ヒラギノ角ゴ Pro W3" pitchFamily="-109" charset="-128"/>
        </a:defRPr>
      </a:lvl2pPr>
      <a:lvl3pPr marL="917575" indent="-166688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09" charset="-128"/>
        </a:defRPr>
      </a:lvl3pPr>
      <a:lvl4pPr marL="1255713" indent="-223838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pitchFamily="-109" charset="-128"/>
        </a:defRPr>
      </a:lvl4pPr>
      <a:lvl5pPr marL="1593850" indent="-223838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09" charset="-128"/>
        </a:defRPr>
      </a:lvl5pPr>
      <a:lvl6pPr marL="2051050" indent="-223838" algn="l" rtl="0" fontAlgn="base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09" charset="-128"/>
        </a:defRPr>
      </a:lvl6pPr>
      <a:lvl7pPr marL="2508250" indent="-223838" algn="l" rtl="0" fontAlgn="base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09" charset="-128"/>
        </a:defRPr>
      </a:lvl7pPr>
      <a:lvl8pPr marL="2965450" indent="-223838" algn="l" rtl="0" fontAlgn="base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09" charset="-128"/>
        </a:defRPr>
      </a:lvl8pPr>
      <a:lvl9pPr marL="3422650" indent="-223838" algn="l" rtl="0" fontAlgn="base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TextBox 1"/>
          <p:cNvSpPr txBox="1">
            <a:spLocks noChangeArrowheads="1"/>
          </p:cNvSpPr>
          <p:nvPr/>
        </p:nvSpPr>
        <p:spPr bwMode="auto">
          <a:xfrm>
            <a:off x="356657" y="4810373"/>
            <a:ext cx="8575675" cy="117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00">
                <a:solidFill>
                  <a:srgbClr val="666666"/>
                </a:solidFill>
                <a:latin typeface="55 Helvetica Roman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800">
                <a:solidFill>
                  <a:srgbClr val="666666"/>
                </a:solidFill>
                <a:latin typeface="55 Helvetica Roman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800">
                <a:solidFill>
                  <a:srgbClr val="666666"/>
                </a:solidFill>
                <a:latin typeface="55 Helvetica Roman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800">
                <a:solidFill>
                  <a:srgbClr val="666666"/>
                </a:solidFill>
                <a:latin typeface="55 Helvetica Roman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800">
                <a:solidFill>
                  <a:srgbClr val="666666"/>
                </a:solidFill>
                <a:latin typeface="55 Helvetica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666666"/>
                </a:solidFill>
                <a:latin typeface="55 Helvetica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666666"/>
                </a:solidFill>
                <a:latin typeface="55 Helvetica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666666"/>
                </a:solidFill>
                <a:latin typeface="55 Helvetica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666666"/>
                </a:solidFill>
                <a:latin typeface="55 Helvetica Roman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Climate Data Analysis Services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Serving ESGF CWT and NASA CDS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537228"/>
            <a:ext cx="8534400" cy="515567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1000"/>
              </a:spcAft>
              <a:buClrTx/>
              <a:buSzPct val="100000"/>
              <a:buFont typeface="Arial"/>
              <a:buChar char="•"/>
            </a:pPr>
            <a:r>
              <a:rPr lang="en-US" sz="1800" dirty="0" smtClean="0"/>
              <a:t>NCCS is collaborating in an effort to develop a WPS API and reference implementation(s) for server-side climate data processing in support of ESGF-CWT.  </a:t>
            </a:r>
            <a:endParaRPr lang="en-US" sz="1800" dirty="0"/>
          </a:p>
          <a:p>
            <a:pPr marL="342900" indent="-342900">
              <a:lnSpc>
                <a:spcPct val="100000"/>
              </a:lnSpc>
              <a:spcAft>
                <a:spcPts val="1000"/>
              </a:spcAft>
              <a:buClrTx/>
              <a:buSzPct val="100000"/>
              <a:buFont typeface="Arial"/>
              <a:buChar char="•"/>
            </a:pPr>
            <a:r>
              <a:rPr lang="en-US" sz="1800" dirty="0" smtClean="0"/>
              <a:t>Numerous NASA projects are in need of a web service to run server-side analysis </a:t>
            </a:r>
            <a:r>
              <a:rPr lang="en-US" sz="1800" dirty="0"/>
              <a:t>operations (e.g. trends, averages, overlays</a:t>
            </a:r>
            <a:r>
              <a:rPr lang="en-US" sz="1800" dirty="0" smtClean="0"/>
              <a:t>) on large climate datasets (e.g. MERRA). </a:t>
            </a:r>
          </a:p>
          <a:p>
            <a:pPr marL="342900" indent="-342900">
              <a:lnSpc>
                <a:spcPct val="100000"/>
              </a:lnSpc>
              <a:spcAft>
                <a:spcPts val="1000"/>
              </a:spcAft>
              <a:buClrTx/>
              <a:buSzPct val="100000"/>
              <a:buFont typeface="Arial"/>
              <a:buChar char="•"/>
            </a:pPr>
            <a:r>
              <a:rPr lang="en-US" sz="1800" dirty="0" smtClean="0"/>
              <a:t>We have at our disposal a huge collection of existing climate data processing tools (e.g. UVCDAT, NCO, NCL, </a:t>
            </a:r>
            <a:r>
              <a:rPr lang="en-US" sz="1800" dirty="0" err="1" smtClean="0"/>
              <a:t>SciPy</a:t>
            </a:r>
            <a:r>
              <a:rPr lang="en-US" sz="1800" dirty="0" smtClean="0"/>
              <a:t>, etc.), all python &amp; POSIX based, which should be exploited (not rewritten) in the development of analysis services.</a:t>
            </a:r>
          </a:p>
          <a:p>
            <a:pPr marL="342900" indent="-342900">
              <a:lnSpc>
                <a:spcPct val="100000"/>
              </a:lnSpc>
              <a:spcAft>
                <a:spcPts val="1000"/>
              </a:spcAft>
              <a:buClrTx/>
              <a:buSzPct val="100000"/>
              <a:buFont typeface="Arial"/>
              <a:buChar char="•"/>
            </a:pPr>
            <a:r>
              <a:rPr lang="en-US" sz="1800" dirty="0" smtClean="0"/>
              <a:t>With minimal effort we can leverage these tools using the </a:t>
            </a:r>
            <a:r>
              <a:rPr lang="en-US" sz="1800" dirty="0"/>
              <a:t>ESGF-</a:t>
            </a:r>
            <a:r>
              <a:rPr lang="en-US" sz="1800" dirty="0" smtClean="0"/>
              <a:t>CWT WPS API on a server with </a:t>
            </a:r>
            <a:r>
              <a:rPr lang="en-US" sz="1800" dirty="0"/>
              <a:t>a POSIX based file </a:t>
            </a:r>
            <a:r>
              <a:rPr lang="en-US" sz="1800" dirty="0" smtClean="0"/>
              <a:t>system to enable </a:t>
            </a:r>
            <a:r>
              <a:rPr lang="en-US" sz="1800" dirty="0" err="1" smtClean="0"/>
              <a:t>AaaS</a:t>
            </a:r>
            <a:r>
              <a:rPr lang="en-US" sz="1800" dirty="0" smtClean="0"/>
              <a:t> in support of many NCCS projects (and stand up an </a:t>
            </a:r>
            <a:r>
              <a:rPr lang="en-US" sz="1800" dirty="0"/>
              <a:t>ESGF-</a:t>
            </a:r>
            <a:r>
              <a:rPr lang="en-US" sz="1800" dirty="0" smtClean="0"/>
              <a:t>CWT reference architecture).</a:t>
            </a:r>
          </a:p>
          <a:p>
            <a:pPr marL="342900" indent="-342900">
              <a:lnSpc>
                <a:spcPct val="100000"/>
              </a:lnSpc>
              <a:spcAft>
                <a:spcPts val="1000"/>
              </a:spcAft>
              <a:buClrTx/>
              <a:buSzPct val="100000"/>
              <a:buFont typeface="Arial"/>
              <a:buChar char="•"/>
            </a:pPr>
            <a:r>
              <a:rPr lang="en-US" sz="1800" dirty="0" smtClean="0"/>
              <a:t>UVCDAT teams are available for collaboration (particularly </a:t>
            </a:r>
            <a:r>
              <a:rPr lang="en-US" sz="1800" dirty="0" err="1" smtClean="0"/>
              <a:t>Kitware</a:t>
            </a:r>
            <a:r>
              <a:rPr lang="en-US" sz="1800" dirty="0" smtClean="0"/>
              <a:t>).</a:t>
            </a:r>
          </a:p>
          <a:p>
            <a:pPr marL="342900" indent="-342900">
              <a:lnSpc>
                <a:spcPct val="100000"/>
              </a:lnSpc>
              <a:spcAft>
                <a:spcPts val="1000"/>
              </a:spcAft>
              <a:buClrTx/>
              <a:buSzPct val="100000"/>
              <a:buFont typeface="Arial"/>
              <a:buChar char="•"/>
            </a:pPr>
            <a:r>
              <a:rPr lang="en-US" sz="1800" dirty="0" smtClean="0"/>
              <a:t>Can serve as a </a:t>
            </a:r>
            <a:r>
              <a:rPr lang="en-US" sz="1800" dirty="0" err="1" smtClean="0"/>
              <a:t>testbed</a:t>
            </a:r>
            <a:r>
              <a:rPr lang="en-US" sz="1800" dirty="0" smtClean="0"/>
              <a:t> for </a:t>
            </a:r>
            <a:r>
              <a:rPr lang="en-US" sz="1800" dirty="0" err="1" smtClean="0"/>
              <a:t>AaaS</a:t>
            </a:r>
            <a:r>
              <a:rPr lang="en-US" sz="1800" dirty="0" smtClean="0"/>
              <a:t> infrastructure research and development.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7668593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/>
          <p:cNvCxnSpPr>
            <a:stCxn id="139" idx="1"/>
          </p:cNvCxnSpPr>
          <p:nvPr/>
        </p:nvCxnSpPr>
        <p:spPr bwMode="auto">
          <a:xfrm flipH="1" flipV="1">
            <a:off x="6781800" y="4330700"/>
            <a:ext cx="495300" cy="1151467"/>
          </a:xfrm>
          <a:prstGeom prst="straightConnector1">
            <a:avLst/>
          </a:prstGeom>
          <a:ln w="76200" cmpd="sng">
            <a:solidFill>
              <a:schemeClr val="accent1">
                <a:lumMod val="50000"/>
              </a:schemeClr>
            </a:solidFill>
            <a:headEnd type="none"/>
            <a:tailEnd type="none"/>
          </a:ln>
          <a:effectLst>
            <a:outerShdw blurRad="136525" dir="5400000" sx="135000" sy="135000" rotWithShape="0">
              <a:schemeClr val="accent5">
                <a:lumMod val="50000"/>
                <a:alpha val="35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 bwMode="auto">
          <a:xfrm flipH="1" flipV="1">
            <a:off x="6845300" y="4241800"/>
            <a:ext cx="685800" cy="50800"/>
          </a:xfrm>
          <a:prstGeom prst="straightConnector1">
            <a:avLst/>
          </a:prstGeom>
          <a:ln w="76200" cmpd="sng">
            <a:solidFill>
              <a:schemeClr val="accent1">
                <a:lumMod val="50000"/>
              </a:schemeClr>
            </a:solidFill>
            <a:headEnd type="none"/>
            <a:tailEnd type="none"/>
          </a:ln>
          <a:effectLst>
            <a:outerShdw blurRad="136525" dir="5400000" sx="135000" sy="135000" rotWithShape="0">
              <a:schemeClr val="accent5">
                <a:lumMod val="50000"/>
                <a:alpha val="35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3" idx="1"/>
            <a:endCxn id="8" idx="3"/>
          </p:cNvCxnSpPr>
          <p:nvPr/>
        </p:nvCxnSpPr>
        <p:spPr bwMode="auto">
          <a:xfrm flipH="1">
            <a:off x="6832601" y="3043768"/>
            <a:ext cx="431798" cy="1102782"/>
          </a:xfrm>
          <a:prstGeom prst="straightConnector1">
            <a:avLst/>
          </a:prstGeom>
          <a:ln w="76200" cmpd="sng">
            <a:solidFill>
              <a:schemeClr val="accent1">
                <a:lumMod val="50000"/>
              </a:schemeClr>
            </a:solidFill>
            <a:headEnd type="none"/>
            <a:tailEnd type="none"/>
          </a:ln>
          <a:effectLst>
            <a:outerShdw blurRad="136525" dir="5400000" sx="135000" sy="135000" rotWithShape="0">
              <a:schemeClr val="accent5">
                <a:lumMod val="50000"/>
                <a:alpha val="35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 bwMode="auto">
          <a:xfrm>
            <a:off x="0" y="533400"/>
            <a:ext cx="6985000" cy="6324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1270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000090"/>
                </a:solidFill>
                <a:latin typeface="Arial" pitchFamily="-109" charset="0"/>
              </a:rPr>
              <a:t>CDS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rPr>
              <a:t>AaaS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rPr>
              <a:t> Service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90"/>
              </a:solidFill>
              <a:effectLst/>
              <a:latin typeface="Arial" pitchFamily="-109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 flipH="1" flipV="1">
            <a:off x="4686300" y="3263900"/>
            <a:ext cx="12700" cy="1778000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 bwMode="auto">
          <a:xfrm flipH="1" flipV="1">
            <a:off x="1930400" y="5473700"/>
            <a:ext cx="711200" cy="12700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 bwMode="auto">
          <a:xfrm flipH="1" flipV="1">
            <a:off x="3022600" y="3098800"/>
            <a:ext cx="12700" cy="1778000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 bwMode="auto">
          <a:xfrm flipH="1">
            <a:off x="2082800" y="1676400"/>
            <a:ext cx="215900" cy="0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 bwMode="auto">
          <a:xfrm flipH="1" flipV="1">
            <a:off x="5905500" y="2933700"/>
            <a:ext cx="12700" cy="635000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 bwMode="auto">
          <a:xfrm flipH="1">
            <a:off x="5143500" y="1651000"/>
            <a:ext cx="215900" cy="0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 bwMode="auto">
          <a:xfrm flipH="1">
            <a:off x="3708400" y="1663700"/>
            <a:ext cx="215900" cy="0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-38099"/>
            <a:ext cx="8142287" cy="825500"/>
          </a:xfrm>
        </p:spPr>
        <p:txBody>
          <a:bodyPr/>
          <a:lstStyle/>
          <a:p>
            <a:r>
              <a:rPr lang="en-US" dirty="0" smtClean="0"/>
              <a:t>Modular Compute Service Framework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95931" y="2935595"/>
            <a:ext cx="552137" cy="9868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5880" tIns="41910" rIns="55880" bIns="4191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/>
            </a:r>
            <a:br>
              <a:rPr lang="en-US" sz="2200" kern="1200" dirty="0" smtClean="0"/>
            </a:br>
            <a:endParaRPr lang="en-US" sz="2200" kern="1200" dirty="0"/>
          </a:p>
        </p:txBody>
      </p:sp>
      <p:sp>
        <p:nvSpPr>
          <p:cNvPr id="6" name="Rounded Rectangle 4"/>
          <p:cNvSpPr/>
          <p:nvPr/>
        </p:nvSpPr>
        <p:spPr>
          <a:xfrm>
            <a:off x="4448331" y="3087995"/>
            <a:ext cx="552137" cy="9868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5880" tIns="41910" rIns="55880" bIns="4191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/>
            </a:r>
            <a:br>
              <a:rPr lang="en-US" sz="2200" kern="1200" dirty="0" smtClean="0"/>
            </a:br>
            <a:endParaRPr lang="en-US" sz="2200" kern="12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93265" y="3416300"/>
            <a:ext cx="1439336" cy="1460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rPr>
              <a:t>WPS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90"/>
              </a:solidFill>
              <a:effectLst/>
              <a:latin typeface="Arial" pitchFamily="-109" charset="0"/>
            </a:endParaRPr>
          </a:p>
        </p:txBody>
      </p:sp>
      <p:sp>
        <p:nvSpPr>
          <p:cNvPr id="9" name="Snip Same Side Corner Rectangle 8"/>
          <p:cNvSpPr/>
          <p:nvPr/>
        </p:nvSpPr>
        <p:spPr bwMode="auto">
          <a:xfrm>
            <a:off x="5626101" y="3898899"/>
            <a:ext cx="990600" cy="850901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9" charset="0"/>
              </a:rPr>
              <a:t>ESGF-CWT API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035" y="1490135"/>
            <a:ext cx="1938867" cy="3217334"/>
            <a:chOff x="-482599" y="2192868"/>
            <a:chExt cx="1938867" cy="3217334"/>
          </a:xfrm>
        </p:grpSpPr>
        <p:grpSp>
          <p:nvGrpSpPr>
            <p:cNvPr id="12" name="Group 11"/>
            <p:cNvGrpSpPr/>
            <p:nvPr/>
          </p:nvGrpSpPr>
          <p:grpSpPr>
            <a:xfrm>
              <a:off x="-482599" y="2192868"/>
              <a:ext cx="1938867" cy="3217334"/>
              <a:chOff x="1109135" y="2091268"/>
              <a:chExt cx="1938867" cy="321733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1109135" y="2091268"/>
                <a:ext cx="1938867" cy="32173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90"/>
                    </a:solidFill>
                    <a:effectLst/>
                    <a:latin typeface="Arial" pitchFamily="-109" charset="0"/>
                  </a:rPr>
                  <a:t>ToolBase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0090"/>
                  </a:solidFill>
                  <a:effectLst/>
                  <a:latin typeface="Arial" pitchFamily="-109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1295401" y="3615266"/>
                <a:ext cx="1439332" cy="44873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UVCDAT</a:t>
                </a:r>
                <a:endParaRPr lang="en-US" dirty="0"/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1193802" y="3090334"/>
                <a:ext cx="838199" cy="44873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NCO</a:t>
                </a:r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1168398" y="2616200"/>
                <a:ext cx="956735" cy="41486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ESMF</a:t>
                </a:r>
                <a:endParaRPr lang="en-US" dirty="0"/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>
                <a:off x="2201335" y="2607736"/>
                <a:ext cx="745068" cy="44873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NCL</a:t>
                </a:r>
                <a:endParaRPr lang="en-US" dirty="0"/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2294465" y="4123268"/>
                <a:ext cx="516467" cy="49953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1210732" y="4656668"/>
                <a:ext cx="1024468" cy="44873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err="1" smtClean="0"/>
                  <a:t>SciPy</a:t>
                </a:r>
                <a:endParaRPr lang="en-US" dirty="0"/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1219200" y="4140200"/>
                <a:ext cx="999067" cy="44873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EOFS</a:t>
                </a:r>
                <a:endParaRPr lang="en-US" dirty="0"/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2294466" y="4673600"/>
                <a:ext cx="567267" cy="448732"/>
              </a:xfrm>
              <a:prstGeom prst="roundRect">
                <a:avLst>
                  <a:gd name="adj" fmla="val 15095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13" name="Rounded Rectangle 12"/>
            <p:cNvSpPr/>
            <p:nvPr/>
          </p:nvSpPr>
          <p:spPr bwMode="auto">
            <a:xfrm>
              <a:off x="499532" y="3208867"/>
              <a:ext cx="821267" cy="4487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CDO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3999" y="1490133"/>
            <a:ext cx="1308101" cy="1684867"/>
            <a:chOff x="5333999" y="1490133"/>
            <a:chExt cx="1308101" cy="1684867"/>
          </a:xfrm>
        </p:grpSpPr>
        <p:sp>
          <p:nvSpPr>
            <p:cNvPr id="10" name="Rectangle 9"/>
            <p:cNvSpPr/>
            <p:nvPr/>
          </p:nvSpPr>
          <p:spPr bwMode="auto">
            <a:xfrm>
              <a:off x="5333999" y="1490133"/>
              <a:ext cx="1308101" cy="16848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90"/>
                  </a:solidFill>
                  <a:effectLst/>
                  <a:latin typeface="Arial" pitchFamily="-109" charset="0"/>
                </a:rPr>
                <a:t>Staging Manager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5537199" y="2239435"/>
              <a:ext cx="880535" cy="33019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sz="1800" dirty="0" smtClean="0"/>
                <a:t>local</a:t>
              </a:r>
              <a:endParaRPr lang="en-US" sz="1800" dirty="0"/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537198" y="2683935"/>
              <a:ext cx="880537" cy="33019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sz="1800" dirty="0" smtClean="0"/>
                <a:t>celery</a:t>
              </a:r>
              <a:endParaRPr lang="en-US" sz="18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73499" y="1490133"/>
            <a:ext cx="1346201" cy="2307167"/>
            <a:chOff x="3873499" y="1490133"/>
            <a:chExt cx="1346201" cy="2307167"/>
          </a:xfrm>
        </p:grpSpPr>
        <p:sp>
          <p:nvSpPr>
            <p:cNvPr id="40" name="Rectangle 39"/>
            <p:cNvSpPr/>
            <p:nvPr/>
          </p:nvSpPr>
          <p:spPr bwMode="auto">
            <a:xfrm>
              <a:off x="3873499" y="1490133"/>
              <a:ext cx="1346201" cy="23071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90"/>
                  </a:solidFill>
                  <a:effectLst/>
                  <a:latin typeface="Arial" pitchFamily="-109" charset="0"/>
                </a:rPr>
                <a:t>Compute Engine Manager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4089399" y="2417235"/>
              <a:ext cx="880535" cy="33019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sz="1800" dirty="0" smtClean="0"/>
                <a:t>serial</a:t>
              </a:r>
              <a:endParaRPr lang="en-US" sz="1800" dirty="0"/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089398" y="2849035"/>
              <a:ext cx="880537" cy="33019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sz="1800" dirty="0" smtClean="0"/>
                <a:t>celery</a:t>
              </a:r>
              <a:endParaRPr lang="en-US" sz="1800" dirty="0"/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102098" y="3306235"/>
              <a:ext cx="880537" cy="33019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sz="1800" dirty="0" smtClean="0"/>
                <a:t>spark</a:t>
              </a:r>
              <a:endParaRPr lang="en-US" sz="18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273299" y="1460500"/>
            <a:ext cx="1473201" cy="1816100"/>
            <a:chOff x="2260599" y="1803400"/>
            <a:chExt cx="1473201" cy="18161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2260599" y="1803400"/>
              <a:ext cx="1473201" cy="18161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90"/>
                  </a:solidFill>
                  <a:effectLst/>
                  <a:latin typeface="Arial" pitchFamily="-109" charset="0"/>
                </a:rPr>
                <a:t>Kernel Manager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2298700" y="2531535"/>
              <a:ext cx="1333500" cy="33019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sz="1800" dirty="0" err="1" smtClean="0"/>
                <a:t>timeseries</a:t>
              </a:r>
              <a:endParaRPr lang="en-US" sz="1800" dirty="0"/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2336800" y="3026835"/>
              <a:ext cx="1257300" cy="33019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sz="1800" dirty="0" smtClean="0"/>
                <a:t>averages</a:t>
              </a:r>
              <a:endParaRPr lang="en-US" sz="18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222501" y="4635500"/>
            <a:ext cx="1765300" cy="2082800"/>
            <a:chOff x="2362199" y="3407833"/>
            <a:chExt cx="1714501" cy="2103967"/>
          </a:xfrm>
        </p:grpSpPr>
        <p:sp>
          <p:nvSpPr>
            <p:cNvPr id="59" name="Rectangle 58"/>
            <p:cNvSpPr/>
            <p:nvPr/>
          </p:nvSpPr>
          <p:spPr bwMode="auto">
            <a:xfrm>
              <a:off x="2362199" y="3407833"/>
              <a:ext cx="1714501" cy="21039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90"/>
                  </a:solidFill>
                  <a:effectLst/>
                  <a:latin typeface="Arial" pitchFamily="-109" charset="0"/>
                </a:rPr>
                <a:t>Data Manager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2527299" y="4157135"/>
              <a:ext cx="1435101" cy="60536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sz="1800" dirty="0" smtClean="0"/>
                <a:t>Memory cache</a:t>
              </a:r>
              <a:endParaRPr lang="en-US" sz="1800" dirty="0"/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01899" y="4893735"/>
              <a:ext cx="1435101" cy="37676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sz="1800" dirty="0" smtClean="0"/>
                <a:t>Disk cache</a:t>
              </a:r>
              <a:endParaRPr lang="en-US" sz="1800" dirty="0"/>
            </a:p>
          </p:txBody>
        </p:sp>
      </p:grpSp>
      <p:sp>
        <p:nvSpPr>
          <p:cNvPr id="64" name="Can 63"/>
          <p:cNvSpPr/>
          <p:nvPr/>
        </p:nvSpPr>
        <p:spPr bwMode="auto">
          <a:xfrm>
            <a:off x="215900" y="4775200"/>
            <a:ext cx="1752600" cy="20828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9" charset="0"/>
              </a:rPr>
              <a:t>Long Term Data Store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9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507999" y="6366935"/>
            <a:ext cx="1130301" cy="3767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1800" dirty="0" err="1" smtClean="0"/>
              <a:t>NetCDF</a:t>
            </a:r>
            <a:endParaRPr lang="en-US" sz="1800" dirty="0"/>
          </a:p>
        </p:txBody>
      </p:sp>
      <p:sp>
        <p:nvSpPr>
          <p:cNvPr id="68" name="Rounded Rectangle 67"/>
          <p:cNvSpPr/>
          <p:nvPr/>
        </p:nvSpPr>
        <p:spPr bwMode="auto">
          <a:xfrm>
            <a:off x="673099" y="5935135"/>
            <a:ext cx="711201" cy="3767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1800" dirty="0" smtClean="0"/>
              <a:t>HDF</a:t>
            </a:r>
            <a:endParaRPr lang="en-US" sz="1800" dirty="0"/>
          </a:p>
        </p:txBody>
      </p:sp>
      <p:sp>
        <p:nvSpPr>
          <p:cNvPr id="101" name="Rectangle 100"/>
          <p:cNvSpPr/>
          <p:nvPr/>
        </p:nvSpPr>
        <p:spPr bwMode="auto">
          <a:xfrm>
            <a:off x="2362201" y="3606800"/>
            <a:ext cx="1384299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rPr>
              <a:t>Domain Manager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90"/>
              </a:solidFill>
              <a:effectLst/>
              <a:latin typeface="Arial" pitchFamily="-109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127499" y="5008033"/>
            <a:ext cx="2222501" cy="1684867"/>
            <a:chOff x="4203699" y="4639733"/>
            <a:chExt cx="2222501" cy="1684867"/>
          </a:xfrm>
        </p:grpSpPr>
        <p:sp>
          <p:nvSpPr>
            <p:cNvPr id="122" name="Rectangle 121"/>
            <p:cNvSpPr/>
            <p:nvPr/>
          </p:nvSpPr>
          <p:spPr bwMode="auto">
            <a:xfrm>
              <a:off x="4203699" y="4639733"/>
              <a:ext cx="2222501" cy="16848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90"/>
                  </a:solidFill>
                  <a:effectLst/>
                  <a:latin typeface="Arial" pitchFamily="-109" charset="0"/>
                </a:rPr>
                <a:t>Decomposition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90"/>
                  </a:solidFill>
                  <a:effectLst/>
                  <a:latin typeface="Arial" pitchFamily="-109" charset="0"/>
                </a:rPr>
                <a:t>Manager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 bwMode="auto">
            <a:xfrm>
              <a:off x="4333174" y="5363635"/>
              <a:ext cx="1940625" cy="33019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sz="1800" dirty="0" smtClean="0"/>
                <a:t>Time strategy</a:t>
              </a:r>
              <a:endParaRPr lang="en-US" sz="1800" dirty="0"/>
            </a:p>
          </p:txBody>
        </p:sp>
        <p:sp>
          <p:nvSpPr>
            <p:cNvPr id="124" name="Rounded Rectangle 123"/>
            <p:cNvSpPr/>
            <p:nvPr/>
          </p:nvSpPr>
          <p:spPr bwMode="auto">
            <a:xfrm>
              <a:off x="4333172" y="5820835"/>
              <a:ext cx="1953327" cy="33019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en-US" sz="1800" dirty="0" smtClean="0"/>
                <a:t>Space strategy</a:t>
              </a:r>
              <a:endParaRPr lang="en-US" sz="1800" dirty="0"/>
            </a:p>
          </p:txBody>
        </p:sp>
      </p:grpSp>
      <p:sp>
        <p:nvSpPr>
          <p:cNvPr id="131" name="Rounded Rectangle 130"/>
          <p:cNvSpPr/>
          <p:nvPr/>
        </p:nvSpPr>
        <p:spPr bwMode="auto">
          <a:xfrm>
            <a:off x="7120466" y="1883835"/>
            <a:ext cx="2023534" cy="435186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101600"/>
          </a:effectLst>
        </p:spPr>
        <p:txBody>
          <a:bodyPr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Client</a:t>
            </a:r>
          </a:p>
          <a:p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7264399" y="2552701"/>
            <a:ext cx="1756833" cy="982133"/>
            <a:chOff x="7237242" y="2633135"/>
            <a:chExt cx="1635823" cy="982133"/>
          </a:xfrm>
        </p:grpSpPr>
        <p:sp>
          <p:nvSpPr>
            <p:cNvPr id="133" name="Rounded Rectangle 132"/>
            <p:cNvSpPr/>
            <p:nvPr/>
          </p:nvSpPr>
          <p:spPr bwMode="auto">
            <a:xfrm>
              <a:off x="7237242" y="2633135"/>
              <a:ext cx="1635823" cy="982133"/>
            </a:xfrm>
            <a:prstGeom prst="roundRect">
              <a:avLst>
                <a:gd name="adj" fmla="val 28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90"/>
                  </a:solidFill>
                  <a:effectLst/>
                  <a:latin typeface="Arial" pitchFamily="-109" charset="0"/>
                </a:rPr>
                <a:t>Web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endParaRPr>
            </a:p>
          </p:txBody>
        </p:sp>
        <p:sp>
          <p:nvSpPr>
            <p:cNvPr id="134" name="Snip Same Side Corner Rectangle 133"/>
            <p:cNvSpPr/>
            <p:nvPr/>
          </p:nvSpPr>
          <p:spPr bwMode="auto">
            <a:xfrm>
              <a:off x="7313360" y="3103704"/>
              <a:ext cx="1443017" cy="318192"/>
            </a:xfrm>
            <a:prstGeom prst="snip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109" charset="0"/>
                </a:rPr>
                <a:t>Javascript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109" charset="0"/>
                </a:rPr>
                <a:t> API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251699" y="3763433"/>
            <a:ext cx="1778000" cy="1058333"/>
            <a:chOff x="7121638" y="3742266"/>
            <a:chExt cx="1963464" cy="1058333"/>
          </a:xfrm>
        </p:grpSpPr>
        <p:sp>
          <p:nvSpPr>
            <p:cNvPr id="136" name="Rounded Rectangle 135"/>
            <p:cNvSpPr/>
            <p:nvPr/>
          </p:nvSpPr>
          <p:spPr bwMode="auto">
            <a:xfrm>
              <a:off x="7121638" y="3742266"/>
              <a:ext cx="1963464" cy="1058333"/>
            </a:xfrm>
            <a:prstGeom prst="roundRect">
              <a:avLst>
                <a:gd name="adj" fmla="val 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90"/>
                  </a:solidFill>
                  <a:effectLst/>
                  <a:latin typeface="Arial" pitchFamily="-109" charset="0"/>
                </a:rPr>
                <a:t>Application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endParaRPr>
            </a:p>
          </p:txBody>
        </p:sp>
        <p:sp>
          <p:nvSpPr>
            <p:cNvPr id="137" name="Snip Same Side Corner Rectangle 136"/>
            <p:cNvSpPr/>
            <p:nvPr/>
          </p:nvSpPr>
          <p:spPr bwMode="auto">
            <a:xfrm>
              <a:off x="7275910" y="4264561"/>
              <a:ext cx="1654919" cy="352778"/>
            </a:xfrm>
            <a:prstGeom prst="snip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109" charset="0"/>
                </a:rPr>
                <a:t>Python API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9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7277100" y="4944533"/>
            <a:ext cx="1752594" cy="1075267"/>
            <a:chOff x="7217833" y="4809066"/>
            <a:chExt cx="1752594" cy="1075267"/>
          </a:xfrm>
        </p:grpSpPr>
        <p:sp>
          <p:nvSpPr>
            <p:cNvPr id="139" name="Rounded Rectangle 138"/>
            <p:cNvSpPr/>
            <p:nvPr/>
          </p:nvSpPr>
          <p:spPr bwMode="auto">
            <a:xfrm>
              <a:off x="7217833" y="4809066"/>
              <a:ext cx="1752594" cy="1075267"/>
            </a:xfrm>
            <a:prstGeom prst="roundRect">
              <a:avLst>
                <a:gd name="adj" fmla="val 919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90"/>
                  </a:solidFill>
                  <a:effectLst/>
                  <a:latin typeface="Arial" pitchFamily="-109" charset="0"/>
                </a:rPr>
                <a:t>ESGF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90"/>
                </a:solidFill>
                <a:effectLst/>
                <a:latin typeface="Arial" pitchFamily="-109" charset="0"/>
              </a:endParaRPr>
            </a:p>
          </p:txBody>
        </p:sp>
        <p:sp>
          <p:nvSpPr>
            <p:cNvPr id="140" name="Snip Same Side Corner Rectangle 139"/>
            <p:cNvSpPr/>
            <p:nvPr/>
          </p:nvSpPr>
          <p:spPr bwMode="auto">
            <a:xfrm>
              <a:off x="7471829" y="5350933"/>
              <a:ext cx="1253067" cy="414867"/>
            </a:xfrm>
            <a:prstGeom prst="snip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109" charset="0"/>
                </a:rPr>
                <a:t>ESGF API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747028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Analysis </a:t>
            </a:r>
            <a:r>
              <a:rPr lang="en-US" dirty="0"/>
              <a:t>Service </a:t>
            </a:r>
            <a:r>
              <a:rPr lang="en-US" dirty="0" smtClean="0"/>
              <a:t>Modules</a:t>
            </a:r>
            <a:br>
              <a:rPr lang="en-US" dirty="0" smtClean="0"/>
            </a:br>
            <a:r>
              <a:rPr lang="en-US" sz="2000" dirty="0" smtClean="0"/>
              <a:t>Easily extendible compute components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731963"/>
            <a:ext cx="8928100" cy="47879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/>
              <a:buChar char="•"/>
            </a:pPr>
            <a:r>
              <a:rPr lang="en-US" sz="2400" dirty="0" smtClean="0"/>
              <a:t>Staging Methods: 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Local:    Runs the operation locally (on the WPS server).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Celery:  Uses Celery to run the operation on a remote server.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endParaRPr lang="en-US" dirty="0" smtClean="0"/>
          </a:p>
          <a:p>
            <a:pPr marL="457200" lvl="1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Compute Engines: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Serial:   Runs the </a:t>
            </a:r>
            <a:r>
              <a:rPr lang="en-US" dirty="0"/>
              <a:t>computation </a:t>
            </a:r>
            <a:r>
              <a:rPr lang="en-US" dirty="0" smtClean="0"/>
              <a:t>locally on a single processor.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Celery:  Uses Celery to distribute the computation over processors.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Spark:   Uses Spark to </a:t>
            </a:r>
            <a:r>
              <a:rPr lang="en-US" dirty="0"/>
              <a:t>distribute the computation over processors</a:t>
            </a:r>
            <a:r>
              <a:rPr lang="en-US" dirty="0" smtClean="0"/>
              <a:t>.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endParaRPr lang="en-US" dirty="0"/>
          </a:p>
          <a:p>
            <a:pPr marL="457200" lvl="1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Decomposition Strategies: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/>
              <a:t>Distributes the data over </a:t>
            </a:r>
            <a:r>
              <a:rPr lang="en-US" dirty="0" smtClean="0"/>
              <a:t>processors using the methods:</a:t>
            </a:r>
          </a:p>
          <a:p>
            <a:pPr marL="1371600" lvl="3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Time:    Decomposes over time.</a:t>
            </a:r>
          </a:p>
          <a:p>
            <a:pPr marL="1371600" lvl="3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Space:  Decomposes over space.</a:t>
            </a:r>
          </a:p>
        </p:txBody>
      </p:sp>
    </p:spTree>
    <p:extLst>
      <p:ext uri="{BB962C8B-B14F-4D97-AF65-F5344CB8AC3E}">
        <p14:creationId xmlns:p14="http://schemas.microsoft.com/office/powerpoint/2010/main" val="193056337"/>
      </p:ext>
    </p:extLst>
  </p:cSld>
  <p:clrMapOvr>
    <a:masterClrMapping/>
  </p:clrMapOvr>
  <p:transition xmlns:p14="http://schemas.microsoft.com/office/powerpoint/2010/main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Analysis Service Modules</a:t>
            </a:r>
            <a:br>
              <a:rPr lang="en-US" dirty="0"/>
            </a:br>
            <a:r>
              <a:rPr lang="en-US" sz="2000" dirty="0"/>
              <a:t>Easily extendible compute components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477963"/>
            <a:ext cx="8991600" cy="5278437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/>
              <a:buChar char="•"/>
            </a:pPr>
            <a:r>
              <a:rPr lang="en-US" sz="2400" dirty="0" smtClean="0"/>
              <a:t>Compute Kernels: </a:t>
            </a:r>
            <a:endParaRPr lang="en-US" sz="2400" dirty="0" smtClean="0"/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sz="1800" dirty="0" smtClean="0"/>
              <a:t>Encapsulated Computational Units exposed through WPS.</a:t>
            </a:r>
            <a:endParaRPr lang="en-US" sz="1800" dirty="0" smtClean="0"/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sz="1800" dirty="0" smtClean="0"/>
              <a:t>Executes </a:t>
            </a:r>
            <a:r>
              <a:rPr lang="en-US" sz="1800" dirty="0"/>
              <a:t>a single </a:t>
            </a:r>
            <a:r>
              <a:rPr lang="en-US" sz="1800" dirty="0" smtClean="0"/>
              <a:t>processor’s compute task</a:t>
            </a:r>
            <a:r>
              <a:rPr lang="en-US" sz="1800" dirty="0" smtClean="0"/>
              <a:t>.</a:t>
            </a:r>
            <a:endParaRPr lang="en-US" sz="1800" dirty="0"/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sz="1800" dirty="0" smtClean="0"/>
              <a:t>Compatible with all CDAS compute engines and decompositions.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sz="1800" dirty="0" smtClean="0"/>
              <a:t>Implemented in python exploiting existing packages (e.g. UVCDAT</a:t>
            </a:r>
            <a:r>
              <a:rPr lang="en-US" sz="1800" dirty="0"/>
              <a:t>)</a:t>
            </a:r>
            <a:r>
              <a:rPr lang="en-US" sz="1800" dirty="0" smtClean="0"/>
              <a:t>  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endParaRPr lang="en-US" dirty="0" smtClean="0"/>
          </a:p>
          <a:p>
            <a:pPr marL="457200" lvl="1" indent="-457200">
              <a:buClr>
                <a:schemeClr val="tx1"/>
              </a:buClr>
              <a:buFont typeface="Arial"/>
              <a:buChar char="•"/>
            </a:pPr>
            <a:r>
              <a:rPr lang="en-US" dirty="0"/>
              <a:t>Domain Manger</a:t>
            </a:r>
            <a:r>
              <a:rPr lang="en-US" dirty="0" smtClean="0"/>
              <a:t>: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A domain</a:t>
            </a:r>
            <a:r>
              <a:rPr lang="en-US" dirty="0"/>
              <a:t> </a:t>
            </a:r>
            <a:r>
              <a:rPr lang="en-US" dirty="0" smtClean="0"/>
              <a:t>consists of a:</a:t>
            </a:r>
          </a:p>
          <a:p>
            <a:pPr marL="1709928" lvl="4" indent="-457200">
              <a:buClr>
                <a:schemeClr val="tx1"/>
              </a:buClr>
              <a:buFont typeface="Arial"/>
              <a:buChar char="•"/>
            </a:pPr>
            <a:r>
              <a:rPr lang="en-US" sz="1600" dirty="0"/>
              <a:t>L</a:t>
            </a:r>
            <a:r>
              <a:rPr lang="en-US" sz="1600" dirty="0" smtClean="0"/>
              <a:t>ist of variables</a:t>
            </a:r>
            <a:r>
              <a:rPr lang="en-US" sz="1600" dirty="0"/>
              <a:t>-of-interest</a:t>
            </a:r>
            <a:r>
              <a:rPr lang="en-US" sz="1600" dirty="0" smtClean="0"/>
              <a:t>.</a:t>
            </a:r>
          </a:p>
          <a:p>
            <a:pPr marL="1709928" lvl="4" indent="-457200">
              <a:buClr>
                <a:schemeClr val="tx1"/>
              </a:buClr>
              <a:buFont typeface="Arial"/>
              <a:buChar char="•"/>
            </a:pPr>
            <a:r>
              <a:rPr lang="en-US" sz="1600" dirty="0" err="1"/>
              <a:t>S</a:t>
            </a:r>
            <a:r>
              <a:rPr lang="en-US" sz="1600" dirty="0" err="1" smtClean="0"/>
              <a:t>patio</a:t>
            </a:r>
            <a:r>
              <a:rPr lang="en-US" sz="1600" dirty="0" smtClean="0"/>
              <a:t>-temporal grid and region-of-interest.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Domain datasets are cached and reused whenever possible.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endParaRPr lang="en-US" dirty="0"/>
          </a:p>
          <a:p>
            <a:pPr marL="457200" lvl="1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Data Manager: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Reads domain data from long term storage.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Creates distributed memory-cached variables.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Transfers in-memory variables to/from disk cache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3584404223"/>
      </p:ext>
    </p:extLst>
  </p:cSld>
  <p:clrMapOvr>
    <a:masterClrMapping/>
  </p:clrMapOvr>
  <p:transition xmlns:p14="http://schemas.microsoft.com/office/powerpoint/2010/main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CDAS Code Repositories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879600"/>
            <a:ext cx="8991599" cy="497839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/>
              <a:buChar char="•"/>
            </a:pPr>
            <a:r>
              <a:rPr lang="en-US" sz="2400" dirty="0" smtClean="0"/>
              <a:t>ESGF-CWT repository: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/>
              <a:t>Supports the ESGF </a:t>
            </a:r>
            <a:r>
              <a:rPr lang="en-US" dirty="0" smtClean="0"/>
              <a:t>Compute </a:t>
            </a:r>
            <a:r>
              <a:rPr lang="en-US" dirty="0"/>
              <a:t>Working </a:t>
            </a:r>
            <a:r>
              <a:rPr lang="en-US" dirty="0" smtClean="0"/>
              <a:t>Team: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/ESGF/</a:t>
            </a:r>
            <a:r>
              <a:rPr lang="en-US" dirty="0" err="1"/>
              <a:t>wps_cwt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Arial"/>
              <a:buChar char="•"/>
            </a:pPr>
            <a:endParaRPr lang="en-US" dirty="0"/>
          </a:p>
          <a:p>
            <a:pPr marL="457200" lvl="1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NCCS Development repository: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A fork of the ESGF-</a:t>
            </a:r>
            <a:r>
              <a:rPr lang="en-US" smtClean="0"/>
              <a:t>CWT repo. </a:t>
            </a:r>
            <a:endParaRPr lang="en-US" dirty="0"/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omewhat ahead in the development cycle.</a:t>
            </a:r>
          </a:p>
          <a:p>
            <a:pPr marL="1097280" lvl="2" indent="-457200">
              <a:buClr>
                <a:schemeClr val="tx1"/>
              </a:buClr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ThomasMaxwell</a:t>
            </a:r>
            <a:r>
              <a:rPr lang="en-US" dirty="0"/>
              <a:t>/</a:t>
            </a:r>
            <a:r>
              <a:rPr lang="en-US" dirty="0" err="1"/>
              <a:t>wps_cwt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0892"/>
      </p:ext>
    </p:extLst>
  </p:cSld>
  <p:clrMapOvr>
    <a:masterClrMapping/>
  </p:clrMapOvr>
  <p:transition xmlns:p14="http://schemas.microsoft.com/office/powerpoint/2010/main">
    <p:wipe dir="d"/>
  </p:transition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14586</TotalTime>
  <Words>515</Words>
  <Application>Microsoft Macintosh PowerPoint</Application>
  <PresentationFormat>On-screen Show (4:3)</PresentationFormat>
  <Paragraphs>94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PowerPoint Presentation</vt:lpstr>
      <vt:lpstr>Motivation</vt:lpstr>
      <vt:lpstr>Modular Compute Service Framework</vt:lpstr>
      <vt:lpstr>Analysis Service Modules Easily extendible compute components</vt:lpstr>
      <vt:lpstr>Analysis Service Modules Easily extendible compute components</vt:lpstr>
      <vt:lpstr>CDAS Code Repositories</vt:lpstr>
    </vt:vector>
  </TitlesOfParts>
  <Manager/>
  <Company>NASA HQ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 Protecting Our Home Planet</dc:title>
  <dc:subject/>
  <dc:creator>SAIC ODIN</dc:creator>
  <cp:keywords/>
  <dc:description/>
  <cp:lastModifiedBy>Maxwell, Thomas P. (GSFC-606.2)[SCIENCE APPLICATIONS INTL CORP]</cp:lastModifiedBy>
  <cp:revision>890</cp:revision>
  <cp:lastPrinted>2006-05-16T18:53:31Z</cp:lastPrinted>
  <dcterms:created xsi:type="dcterms:W3CDTF">2012-12-10T04:45:11Z</dcterms:created>
  <dcterms:modified xsi:type="dcterms:W3CDTF">2015-06-04T19:26:31Z</dcterms:modified>
  <cp:category/>
</cp:coreProperties>
</file>