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67" r:id="rId3"/>
    <p:sldId id="269" r:id="rId4"/>
    <p:sldId id="290" r:id="rId5"/>
    <p:sldId id="292" r:id="rId6"/>
    <p:sldId id="291" r:id="rId7"/>
    <p:sldId id="299" r:id="rId8"/>
    <p:sldId id="293" r:id="rId9"/>
    <p:sldId id="294" r:id="rId10"/>
    <p:sldId id="295" r:id="rId11"/>
    <p:sldId id="300" r:id="rId12"/>
    <p:sldId id="296" r:id="rId13"/>
    <p:sldId id="297" r:id="rId14"/>
    <p:sldId id="298" r:id="rId15"/>
    <p:sldId id="30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BDE85-9207-4AB3-8CB8-CC8A939ACDC1}" type="datetimeFigureOut">
              <a:rPr lang="en-CY" smtClean="0"/>
              <a:t>13/11/2022</a:t>
            </a:fld>
            <a:endParaRPr lang="en-C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A656F-25EB-497D-BB34-46837D6B0A33}" type="slidenum">
              <a:rPr lang="en-CY" smtClean="0"/>
              <a:t>‹#›</a:t>
            </a:fld>
            <a:endParaRPr lang="en-CY"/>
          </a:p>
        </p:txBody>
      </p:sp>
    </p:spTree>
    <p:extLst>
      <p:ext uri="{BB962C8B-B14F-4D97-AF65-F5344CB8AC3E}">
        <p14:creationId xmlns:p14="http://schemas.microsoft.com/office/powerpoint/2010/main" val="126796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9C0A656F-25EB-497D-BB34-46837D6B0A33}" type="slidenum">
              <a:rPr lang="en-CY" smtClean="0"/>
              <a:t>6</a:t>
            </a:fld>
            <a:endParaRPr lang="en-CY"/>
          </a:p>
        </p:txBody>
      </p:sp>
    </p:spTree>
    <p:extLst>
      <p:ext uri="{BB962C8B-B14F-4D97-AF65-F5344CB8AC3E}">
        <p14:creationId xmlns:p14="http://schemas.microsoft.com/office/powerpoint/2010/main" val="1487445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G2M – Cab Investment Firm</a:t>
            </a:r>
          </a:p>
          <a:p>
            <a:endParaRPr lang="en-US" sz="4000" dirty="0"/>
          </a:p>
          <a:p>
            <a:r>
              <a:rPr lang="en-US" sz="2800" b="1" dirty="0">
                <a:solidFill>
                  <a:srgbClr val="FF6600"/>
                </a:solidFill>
              </a:rPr>
              <a:t>13/11/2022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CCB6-C17D-A128-6CDE-59DD627F6DC0}"/>
              </a:ext>
            </a:extLst>
          </p:cNvPr>
          <p:cNvSpPr>
            <a:spLocks noGrp="1"/>
          </p:cNvSpPr>
          <p:nvPr>
            <p:ph type="title"/>
          </p:nvPr>
        </p:nvSpPr>
        <p:spPr>
          <a:xfrm>
            <a:off x="0" y="18255"/>
            <a:ext cx="12192000" cy="1325563"/>
          </a:xfrm>
          <a:solidFill>
            <a:srgbClr val="3B3B3B"/>
          </a:solidFill>
        </p:spPr>
        <p:txBody>
          <a:bodyPr/>
          <a:lstStyle/>
          <a:p>
            <a:r>
              <a:rPr lang="en-GB" dirty="0">
                <a:solidFill>
                  <a:srgbClr val="FF6600"/>
                </a:solidFill>
              </a:rPr>
              <a:t>Users vs Trips vs Profit – Yellow Cab</a:t>
            </a:r>
            <a:endParaRPr lang="en-CY" dirty="0">
              <a:solidFill>
                <a:srgbClr val="FF6600"/>
              </a:solidFill>
            </a:endParaRPr>
          </a:p>
        </p:txBody>
      </p:sp>
      <p:pic>
        <p:nvPicPr>
          <p:cNvPr id="5122" name="Picture 2">
            <a:extLst>
              <a:ext uri="{FF2B5EF4-FFF2-40B4-BE49-F238E27FC236}">
                <a16:creationId xmlns:a16="http://schemas.microsoft.com/office/drawing/2014/main" id="{9C422E0C-C240-EB81-5875-6765F4267B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343817"/>
            <a:ext cx="10058400" cy="54959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84AA4E-A9A1-D53B-1658-484D63CB2452}"/>
              </a:ext>
            </a:extLst>
          </p:cNvPr>
          <p:cNvSpPr txBox="1"/>
          <p:nvPr/>
        </p:nvSpPr>
        <p:spPr>
          <a:xfrm>
            <a:off x="10058400" y="1461854"/>
            <a:ext cx="2133598" cy="1169551"/>
          </a:xfrm>
          <a:prstGeom prst="rect">
            <a:avLst/>
          </a:prstGeom>
          <a:noFill/>
        </p:spPr>
        <p:txBody>
          <a:bodyPr wrap="square" rtlCol="0">
            <a:spAutoFit/>
          </a:bodyPr>
          <a:lstStyle/>
          <a:p>
            <a:r>
              <a:rPr lang="en-GB" sz="1400" dirty="0"/>
              <a:t>2017 and 2018 follow the same trend. A bid drop in Profit in </a:t>
            </a:r>
            <a:r>
              <a:rPr lang="en-GB" sz="1400" dirty="0" err="1"/>
              <a:t>Feb,Jun,and</a:t>
            </a:r>
            <a:r>
              <a:rPr lang="en-GB" sz="1400" dirty="0"/>
              <a:t> July and a big increase in Profit in </a:t>
            </a:r>
            <a:r>
              <a:rPr lang="en-GB" sz="1400" dirty="0" err="1"/>
              <a:t>May,and</a:t>
            </a:r>
            <a:r>
              <a:rPr lang="en-GB" sz="1400" dirty="0"/>
              <a:t> Sept onwards.</a:t>
            </a:r>
            <a:endParaRPr lang="en-CY" sz="1400" dirty="0"/>
          </a:p>
        </p:txBody>
      </p:sp>
      <p:sp>
        <p:nvSpPr>
          <p:cNvPr id="5" name="TextBox 4">
            <a:extLst>
              <a:ext uri="{FF2B5EF4-FFF2-40B4-BE49-F238E27FC236}">
                <a16:creationId xmlns:a16="http://schemas.microsoft.com/office/drawing/2014/main" id="{6FC91E5B-BE87-46EA-E713-5BBB51C1819E}"/>
              </a:ext>
            </a:extLst>
          </p:cNvPr>
          <p:cNvSpPr txBox="1"/>
          <p:nvPr/>
        </p:nvSpPr>
        <p:spPr>
          <a:xfrm>
            <a:off x="10058400" y="2785959"/>
            <a:ext cx="2133598" cy="1169551"/>
          </a:xfrm>
          <a:prstGeom prst="rect">
            <a:avLst/>
          </a:prstGeom>
          <a:noFill/>
        </p:spPr>
        <p:txBody>
          <a:bodyPr wrap="square" rtlCol="0">
            <a:spAutoFit/>
          </a:bodyPr>
          <a:lstStyle/>
          <a:p>
            <a:r>
              <a:rPr lang="en-GB" sz="1400" dirty="0"/>
              <a:t>In 2016 there was an increase in Profit in </a:t>
            </a:r>
            <a:r>
              <a:rPr lang="en-GB" sz="1400" dirty="0" err="1"/>
              <a:t>Feb,May</a:t>
            </a:r>
            <a:r>
              <a:rPr lang="en-GB" sz="1400" dirty="0"/>
              <a:t>, and Sept onwards. There was a huge drop in Profit in Aug.</a:t>
            </a:r>
            <a:endParaRPr lang="en-CY" sz="1400" dirty="0"/>
          </a:p>
        </p:txBody>
      </p:sp>
      <p:sp>
        <p:nvSpPr>
          <p:cNvPr id="7" name="TextBox 6">
            <a:extLst>
              <a:ext uri="{FF2B5EF4-FFF2-40B4-BE49-F238E27FC236}">
                <a16:creationId xmlns:a16="http://schemas.microsoft.com/office/drawing/2014/main" id="{51DD5EFE-0EA5-1F07-9B2A-965302876A11}"/>
              </a:ext>
            </a:extLst>
          </p:cNvPr>
          <p:cNvSpPr txBox="1"/>
          <p:nvPr/>
        </p:nvSpPr>
        <p:spPr>
          <a:xfrm>
            <a:off x="10058400" y="4116391"/>
            <a:ext cx="2209800" cy="2462213"/>
          </a:xfrm>
          <a:prstGeom prst="rect">
            <a:avLst/>
          </a:prstGeom>
          <a:noFill/>
        </p:spPr>
        <p:txBody>
          <a:bodyPr wrap="square" rtlCol="0">
            <a:spAutoFit/>
          </a:bodyPr>
          <a:lstStyle/>
          <a:p>
            <a:r>
              <a:rPr lang="en-GB" sz="1400" b="1" dirty="0"/>
              <a:t>Overall:</a:t>
            </a:r>
          </a:p>
          <a:p>
            <a:endParaRPr lang="en-GB" sz="1400" b="1" dirty="0"/>
          </a:p>
          <a:p>
            <a:r>
              <a:rPr lang="en-GB" sz="1400" dirty="0"/>
              <a:t>Profit and Number of trips seem to be positively correlated.</a:t>
            </a:r>
          </a:p>
          <a:p>
            <a:endParaRPr lang="en-GB" sz="1400" dirty="0"/>
          </a:p>
          <a:p>
            <a:r>
              <a:rPr lang="en-GB" sz="1400" dirty="0"/>
              <a:t>Despite the steady increase in number or trips during the summer months, the profit decreased dramatically.</a:t>
            </a:r>
            <a:endParaRPr lang="en-CY" sz="1400" dirty="0"/>
          </a:p>
        </p:txBody>
      </p:sp>
    </p:spTree>
    <p:extLst>
      <p:ext uri="{BB962C8B-B14F-4D97-AF65-F5344CB8AC3E}">
        <p14:creationId xmlns:p14="http://schemas.microsoft.com/office/powerpoint/2010/main" val="252791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CCB6-C17D-A128-6CDE-59DD627F6DC0}"/>
              </a:ext>
            </a:extLst>
          </p:cNvPr>
          <p:cNvSpPr>
            <a:spLocks noGrp="1"/>
          </p:cNvSpPr>
          <p:nvPr>
            <p:ph type="title"/>
          </p:nvPr>
        </p:nvSpPr>
        <p:spPr>
          <a:xfrm>
            <a:off x="0" y="18255"/>
            <a:ext cx="12192000" cy="1325563"/>
          </a:xfrm>
          <a:solidFill>
            <a:srgbClr val="3B3B3B"/>
          </a:solidFill>
        </p:spPr>
        <p:txBody>
          <a:bodyPr/>
          <a:lstStyle/>
          <a:p>
            <a:r>
              <a:rPr lang="en-GB" dirty="0">
                <a:solidFill>
                  <a:srgbClr val="FF6600"/>
                </a:solidFill>
              </a:rPr>
              <a:t>Customer retainability</a:t>
            </a:r>
            <a:endParaRPr lang="en-CY" dirty="0">
              <a:solidFill>
                <a:srgbClr val="FF6600"/>
              </a:solidFill>
            </a:endParaRPr>
          </a:p>
        </p:txBody>
      </p:sp>
      <p:pic>
        <p:nvPicPr>
          <p:cNvPr id="10244" name="Picture 4">
            <a:extLst>
              <a:ext uri="{FF2B5EF4-FFF2-40B4-BE49-F238E27FC236}">
                <a16:creationId xmlns:a16="http://schemas.microsoft.com/office/drawing/2014/main" id="{6FD24A52-3B6F-B22B-E306-6CFBFB981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47800"/>
            <a:ext cx="5248274" cy="320992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83872B38-0FBC-F44F-D94E-397652E364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75" y="1343818"/>
            <a:ext cx="7096125" cy="33139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CA37DE-16BC-F5B2-18E7-BC7D938E61FF}"/>
              </a:ext>
            </a:extLst>
          </p:cNvPr>
          <p:cNvSpPr txBox="1"/>
          <p:nvPr/>
        </p:nvSpPr>
        <p:spPr>
          <a:xfrm>
            <a:off x="1028700" y="4761707"/>
            <a:ext cx="2305050" cy="923330"/>
          </a:xfrm>
          <a:prstGeom prst="rect">
            <a:avLst/>
          </a:prstGeom>
          <a:noFill/>
        </p:spPr>
        <p:txBody>
          <a:bodyPr wrap="square" rtlCol="0">
            <a:spAutoFit/>
          </a:bodyPr>
          <a:lstStyle/>
          <a:p>
            <a:r>
              <a:rPr lang="en-GB" dirty="0"/>
              <a:t>Most customers use the Pink Cab company once or up to 5 times.</a:t>
            </a:r>
            <a:endParaRPr lang="en-CY" dirty="0"/>
          </a:p>
        </p:txBody>
      </p:sp>
      <p:sp>
        <p:nvSpPr>
          <p:cNvPr id="6" name="TextBox 5">
            <a:extLst>
              <a:ext uri="{FF2B5EF4-FFF2-40B4-BE49-F238E27FC236}">
                <a16:creationId xmlns:a16="http://schemas.microsoft.com/office/drawing/2014/main" id="{19B08020-7803-A6BA-386F-1698403C082A}"/>
              </a:ext>
            </a:extLst>
          </p:cNvPr>
          <p:cNvSpPr txBox="1"/>
          <p:nvPr/>
        </p:nvSpPr>
        <p:spPr>
          <a:xfrm>
            <a:off x="8267700" y="4761707"/>
            <a:ext cx="2981325" cy="1477328"/>
          </a:xfrm>
          <a:prstGeom prst="rect">
            <a:avLst/>
          </a:prstGeom>
          <a:noFill/>
        </p:spPr>
        <p:txBody>
          <a:bodyPr wrap="square" rtlCol="0">
            <a:spAutoFit/>
          </a:bodyPr>
          <a:lstStyle/>
          <a:p>
            <a:r>
              <a:rPr lang="en-GB" dirty="0"/>
              <a:t>Most customers use the Yellow Cab company more than one time. About one third of its customers use its services more than 5 times.</a:t>
            </a:r>
            <a:endParaRPr lang="en-CY" dirty="0"/>
          </a:p>
        </p:txBody>
      </p:sp>
      <p:sp>
        <p:nvSpPr>
          <p:cNvPr id="7" name="TextBox 6">
            <a:extLst>
              <a:ext uri="{FF2B5EF4-FFF2-40B4-BE49-F238E27FC236}">
                <a16:creationId xmlns:a16="http://schemas.microsoft.com/office/drawing/2014/main" id="{448E2DF1-1A1D-FD1A-AF97-E120954043D8}"/>
              </a:ext>
            </a:extLst>
          </p:cNvPr>
          <p:cNvSpPr txBox="1"/>
          <p:nvPr/>
        </p:nvSpPr>
        <p:spPr>
          <a:xfrm>
            <a:off x="4400550" y="4657725"/>
            <a:ext cx="2800350" cy="1200329"/>
          </a:xfrm>
          <a:prstGeom prst="rect">
            <a:avLst/>
          </a:prstGeom>
          <a:noFill/>
        </p:spPr>
        <p:txBody>
          <a:bodyPr wrap="square" rtlCol="0">
            <a:spAutoFit/>
          </a:bodyPr>
          <a:lstStyle/>
          <a:p>
            <a:r>
              <a:rPr lang="en-GB" dirty="0"/>
              <a:t>The Yellow Cab company does a better job at retaining its customers than the Pink Cab company.</a:t>
            </a:r>
            <a:endParaRPr lang="en-CY" dirty="0"/>
          </a:p>
        </p:txBody>
      </p:sp>
    </p:spTree>
    <p:extLst>
      <p:ext uri="{BB962C8B-B14F-4D97-AF65-F5344CB8AC3E}">
        <p14:creationId xmlns:p14="http://schemas.microsoft.com/office/powerpoint/2010/main" val="164634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CCB6-C17D-A128-6CDE-59DD627F6DC0}"/>
              </a:ext>
            </a:extLst>
          </p:cNvPr>
          <p:cNvSpPr>
            <a:spLocks noGrp="1"/>
          </p:cNvSpPr>
          <p:nvPr>
            <p:ph type="title"/>
          </p:nvPr>
        </p:nvSpPr>
        <p:spPr>
          <a:xfrm>
            <a:off x="0" y="18255"/>
            <a:ext cx="12192000" cy="1325563"/>
          </a:xfrm>
          <a:solidFill>
            <a:srgbClr val="3B3B3B"/>
          </a:solidFill>
        </p:spPr>
        <p:txBody>
          <a:bodyPr/>
          <a:lstStyle/>
          <a:p>
            <a:r>
              <a:rPr lang="en-GB" dirty="0">
                <a:solidFill>
                  <a:srgbClr val="FF6600"/>
                </a:solidFill>
              </a:rPr>
              <a:t>Cost vs Price of Trips</a:t>
            </a:r>
            <a:endParaRPr lang="en-CY" dirty="0">
              <a:solidFill>
                <a:srgbClr val="FF6600"/>
              </a:solidFill>
            </a:endParaRPr>
          </a:p>
        </p:txBody>
      </p:sp>
      <p:pic>
        <p:nvPicPr>
          <p:cNvPr id="6148" name="Picture 4">
            <a:extLst>
              <a:ext uri="{FF2B5EF4-FFF2-40B4-BE49-F238E27FC236}">
                <a16:creationId xmlns:a16="http://schemas.microsoft.com/office/drawing/2014/main" id="{169846A9-C88A-2ABC-4323-DF1DFA2B6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4100"/>
            <a:ext cx="12192000" cy="41251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F22998-AC53-9E3A-BD42-D3FA6588A29A}"/>
              </a:ext>
            </a:extLst>
          </p:cNvPr>
          <p:cNvSpPr txBox="1"/>
          <p:nvPr/>
        </p:nvSpPr>
        <p:spPr>
          <a:xfrm>
            <a:off x="0" y="5244270"/>
            <a:ext cx="4095750" cy="1323439"/>
          </a:xfrm>
          <a:prstGeom prst="rect">
            <a:avLst/>
          </a:prstGeom>
          <a:noFill/>
        </p:spPr>
        <p:txBody>
          <a:bodyPr wrap="square" rtlCol="0">
            <a:spAutoFit/>
          </a:bodyPr>
          <a:lstStyle/>
          <a:p>
            <a:r>
              <a:rPr lang="en-GB" sz="1600" dirty="0"/>
              <a:t>It is clear that during the months Mar-May the Cost of Trip decreased slightly, whereas the Price Charged dropped significantly. This caused the big drop in profit during these months for the Pink Cab Company.</a:t>
            </a:r>
            <a:endParaRPr lang="en-CY" sz="1600" dirty="0"/>
          </a:p>
        </p:txBody>
      </p:sp>
      <p:sp>
        <p:nvSpPr>
          <p:cNvPr id="6" name="TextBox 5">
            <a:extLst>
              <a:ext uri="{FF2B5EF4-FFF2-40B4-BE49-F238E27FC236}">
                <a16:creationId xmlns:a16="http://schemas.microsoft.com/office/drawing/2014/main" id="{E33F972B-D6AF-1086-87AB-9FB1F592F4F5}"/>
              </a:ext>
            </a:extLst>
          </p:cNvPr>
          <p:cNvSpPr txBox="1"/>
          <p:nvPr/>
        </p:nvSpPr>
        <p:spPr>
          <a:xfrm>
            <a:off x="4510088" y="5218455"/>
            <a:ext cx="3181348" cy="1569660"/>
          </a:xfrm>
          <a:prstGeom prst="rect">
            <a:avLst/>
          </a:prstGeom>
          <a:noFill/>
        </p:spPr>
        <p:txBody>
          <a:bodyPr wrap="square" rtlCol="0">
            <a:spAutoFit/>
          </a:bodyPr>
          <a:lstStyle/>
          <a:p>
            <a:r>
              <a:rPr lang="en-GB" sz="1600" dirty="0"/>
              <a:t>During the summer months the Cost of Trip slightly increased, whereas the Price Charged decreased dramatically. This caused the big drop in profit for the Yellow Cab company.</a:t>
            </a:r>
            <a:endParaRPr lang="en-CY" sz="1600" dirty="0"/>
          </a:p>
        </p:txBody>
      </p:sp>
      <p:sp>
        <p:nvSpPr>
          <p:cNvPr id="7" name="TextBox 6">
            <a:extLst>
              <a:ext uri="{FF2B5EF4-FFF2-40B4-BE49-F238E27FC236}">
                <a16:creationId xmlns:a16="http://schemas.microsoft.com/office/drawing/2014/main" id="{880BD7EF-C7F0-46FC-8D18-7A6BDDD08C00}"/>
              </a:ext>
            </a:extLst>
          </p:cNvPr>
          <p:cNvSpPr txBox="1"/>
          <p:nvPr/>
        </p:nvSpPr>
        <p:spPr>
          <a:xfrm>
            <a:off x="8105775" y="5179220"/>
            <a:ext cx="3657600" cy="1569660"/>
          </a:xfrm>
          <a:prstGeom prst="rect">
            <a:avLst/>
          </a:prstGeom>
          <a:noFill/>
        </p:spPr>
        <p:txBody>
          <a:bodyPr wrap="square" rtlCol="0">
            <a:spAutoFit/>
          </a:bodyPr>
          <a:lstStyle/>
          <a:p>
            <a:r>
              <a:rPr lang="en-GB" sz="1600" dirty="0"/>
              <a:t>There is a distinct difference in Price Charged in May. Yellow Cab increased their prices, whereas Pink Cab dropped them significantly. </a:t>
            </a:r>
          </a:p>
          <a:p>
            <a:r>
              <a:rPr lang="en-GB" sz="1600" b="1" dirty="0"/>
              <a:t>NB: The prices of Yellow Cab are much higher than Pink's Cab year round</a:t>
            </a:r>
            <a:r>
              <a:rPr lang="en-GB" sz="1600" dirty="0"/>
              <a:t>.</a:t>
            </a:r>
            <a:endParaRPr lang="en-CY" sz="1600" dirty="0"/>
          </a:p>
        </p:txBody>
      </p:sp>
    </p:spTree>
    <p:extLst>
      <p:ext uri="{BB962C8B-B14F-4D97-AF65-F5344CB8AC3E}">
        <p14:creationId xmlns:p14="http://schemas.microsoft.com/office/powerpoint/2010/main" val="4089281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CCB6-C17D-A128-6CDE-59DD627F6DC0}"/>
              </a:ext>
            </a:extLst>
          </p:cNvPr>
          <p:cNvSpPr>
            <a:spLocks noGrp="1"/>
          </p:cNvSpPr>
          <p:nvPr>
            <p:ph type="title"/>
          </p:nvPr>
        </p:nvSpPr>
        <p:spPr>
          <a:xfrm>
            <a:off x="0" y="18255"/>
            <a:ext cx="12192000" cy="1325563"/>
          </a:xfrm>
          <a:solidFill>
            <a:srgbClr val="3B3B3B"/>
          </a:solidFill>
        </p:spPr>
        <p:txBody>
          <a:bodyPr/>
          <a:lstStyle/>
          <a:p>
            <a:r>
              <a:rPr lang="en-GB" dirty="0">
                <a:solidFill>
                  <a:srgbClr val="FF6600"/>
                </a:solidFill>
              </a:rPr>
              <a:t>Profit per City – Pink Cab</a:t>
            </a:r>
            <a:endParaRPr lang="en-CY" dirty="0">
              <a:solidFill>
                <a:srgbClr val="FF6600"/>
              </a:solidFill>
            </a:endParaRPr>
          </a:p>
        </p:txBody>
      </p:sp>
      <p:pic>
        <p:nvPicPr>
          <p:cNvPr id="7170" name="Picture 2">
            <a:extLst>
              <a:ext uri="{FF2B5EF4-FFF2-40B4-BE49-F238E27FC236}">
                <a16:creationId xmlns:a16="http://schemas.microsoft.com/office/drawing/2014/main" id="{B8F373E6-7A4A-0FF2-43D9-50E5C07716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43818"/>
            <a:ext cx="8915400" cy="56200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E22286-66CD-451F-3F2F-52A5CB849233}"/>
              </a:ext>
            </a:extLst>
          </p:cNvPr>
          <p:cNvSpPr txBox="1"/>
          <p:nvPr/>
        </p:nvSpPr>
        <p:spPr>
          <a:xfrm>
            <a:off x="9558337" y="2714625"/>
            <a:ext cx="1990725" cy="1754326"/>
          </a:xfrm>
          <a:prstGeom prst="rect">
            <a:avLst/>
          </a:prstGeom>
          <a:noFill/>
        </p:spPr>
        <p:txBody>
          <a:bodyPr wrap="square" rtlCol="0">
            <a:spAutoFit/>
          </a:bodyPr>
          <a:lstStyle/>
          <a:p>
            <a:r>
              <a:rPr lang="en-GB" dirty="0"/>
              <a:t>The Pink Cab company makes the most profit in NEW YORK NY, LOS ANGELES CA, and SAN DIEGO CA.</a:t>
            </a:r>
            <a:endParaRPr lang="en-CY" dirty="0"/>
          </a:p>
        </p:txBody>
      </p:sp>
    </p:spTree>
    <p:extLst>
      <p:ext uri="{BB962C8B-B14F-4D97-AF65-F5344CB8AC3E}">
        <p14:creationId xmlns:p14="http://schemas.microsoft.com/office/powerpoint/2010/main" val="139639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CCB6-C17D-A128-6CDE-59DD627F6DC0}"/>
              </a:ext>
            </a:extLst>
          </p:cNvPr>
          <p:cNvSpPr>
            <a:spLocks noGrp="1"/>
          </p:cNvSpPr>
          <p:nvPr>
            <p:ph type="title"/>
          </p:nvPr>
        </p:nvSpPr>
        <p:spPr>
          <a:xfrm>
            <a:off x="0" y="18255"/>
            <a:ext cx="12192000" cy="1325563"/>
          </a:xfrm>
          <a:solidFill>
            <a:srgbClr val="3B3B3B"/>
          </a:solidFill>
        </p:spPr>
        <p:txBody>
          <a:bodyPr/>
          <a:lstStyle/>
          <a:p>
            <a:r>
              <a:rPr lang="en-GB" dirty="0">
                <a:solidFill>
                  <a:srgbClr val="FF6600"/>
                </a:solidFill>
              </a:rPr>
              <a:t>Profit per City – Yellow Cab</a:t>
            </a:r>
            <a:endParaRPr lang="en-CY" dirty="0">
              <a:solidFill>
                <a:srgbClr val="FF6600"/>
              </a:solidFill>
            </a:endParaRPr>
          </a:p>
        </p:txBody>
      </p:sp>
      <p:pic>
        <p:nvPicPr>
          <p:cNvPr id="8194" name="Picture 2">
            <a:extLst>
              <a:ext uri="{FF2B5EF4-FFF2-40B4-BE49-F238E27FC236}">
                <a16:creationId xmlns:a16="http://schemas.microsoft.com/office/drawing/2014/main" id="{3DADFDD1-E44E-2609-B56B-79888905CF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800" y="1358107"/>
            <a:ext cx="8424035" cy="54998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AAB44C-3C3F-A8F8-B9CB-67C515E650CB}"/>
              </a:ext>
            </a:extLst>
          </p:cNvPr>
          <p:cNvSpPr txBox="1"/>
          <p:nvPr/>
        </p:nvSpPr>
        <p:spPr>
          <a:xfrm>
            <a:off x="9391649" y="3067050"/>
            <a:ext cx="2085975" cy="1200329"/>
          </a:xfrm>
          <a:prstGeom prst="rect">
            <a:avLst/>
          </a:prstGeom>
          <a:noFill/>
        </p:spPr>
        <p:txBody>
          <a:bodyPr wrap="square" rtlCol="0">
            <a:spAutoFit/>
          </a:bodyPr>
          <a:lstStyle/>
          <a:p>
            <a:r>
              <a:rPr lang="en-GB" dirty="0"/>
              <a:t>The Yellow Cab company makes 60% of its profit in NEW YORK NY!</a:t>
            </a:r>
            <a:endParaRPr lang="en-CY" dirty="0"/>
          </a:p>
        </p:txBody>
      </p:sp>
    </p:spTree>
    <p:extLst>
      <p:ext uri="{BB962C8B-B14F-4D97-AF65-F5344CB8AC3E}">
        <p14:creationId xmlns:p14="http://schemas.microsoft.com/office/powerpoint/2010/main" val="2763311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CCB6-C17D-A128-6CDE-59DD627F6DC0}"/>
              </a:ext>
            </a:extLst>
          </p:cNvPr>
          <p:cNvSpPr>
            <a:spLocks noGrp="1"/>
          </p:cNvSpPr>
          <p:nvPr>
            <p:ph type="title"/>
          </p:nvPr>
        </p:nvSpPr>
        <p:spPr>
          <a:xfrm>
            <a:off x="0" y="18255"/>
            <a:ext cx="12192000" cy="1325563"/>
          </a:xfrm>
          <a:solidFill>
            <a:srgbClr val="3B3B3B"/>
          </a:solidFill>
        </p:spPr>
        <p:txBody>
          <a:bodyPr/>
          <a:lstStyle/>
          <a:p>
            <a:r>
              <a:rPr lang="en-GB" dirty="0">
                <a:solidFill>
                  <a:srgbClr val="FF6600"/>
                </a:solidFill>
              </a:rPr>
              <a:t>Conclusions and Recommendations</a:t>
            </a:r>
            <a:endParaRPr lang="en-CY" dirty="0">
              <a:solidFill>
                <a:srgbClr val="FF6600"/>
              </a:solidFill>
            </a:endParaRPr>
          </a:p>
        </p:txBody>
      </p:sp>
      <p:sp>
        <p:nvSpPr>
          <p:cNvPr id="4" name="TextBox 3">
            <a:extLst>
              <a:ext uri="{FF2B5EF4-FFF2-40B4-BE49-F238E27FC236}">
                <a16:creationId xmlns:a16="http://schemas.microsoft.com/office/drawing/2014/main" id="{4BB64AF6-8781-6F68-60FA-981E20AE0392}"/>
              </a:ext>
            </a:extLst>
          </p:cNvPr>
          <p:cNvSpPr txBox="1"/>
          <p:nvPr/>
        </p:nvSpPr>
        <p:spPr>
          <a:xfrm>
            <a:off x="0" y="1343818"/>
            <a:ext cx="12192000" cy="5324535"/>
          </a:xfrm>
          <a:prstGeom prst="rect">
            <a:avLst/>
          </a:prstGeom>
          <a:noFill/>
        </p:spPr>
        <p:txBody>
          <a:bodyPr wrap="square" rtlCol="0">
            <a:spAutoFit/>
          </a:bodyPr>
          <a:lstStyle/>
          <a:p>
            <a:pPr marL="285750" indent="-285750">
              <a:buFont typeface="Arial" panose="020B0604020202020204" pitchFamily="34" charset="0"/>
              <a:buChar char="•"/>
            </a:pPr>
            <a:r>
              <a:rPr lang="en-GB" sz="2000" dirty="0"/>
              <a:t>In most cities the number of users of the Yellow Cab company is more than that of the Pink Cab company. Only in NASHVILLE TN, SACRAMENTO CA, and SAN DIEGO CA the number of users of the Pink Cab company is more than that of the Yellow Cab company. Yellow Cab has twice as many users as Pink Cab. Yellow Cab company has about three times more number of trips than the Pink Cab company.</a:t>
            </a:r>
          </a:p>
          <a:p>
            <a:pPr marL="285750" indent="-285750">
              <a:buFont typeface="Arial" panose="020B0604020202020204" pitchFamily="34" charset="0"/>
              <a:buChar char="•"/>
            </a:pPr>
            <a:r>
              <a:rPr lang="en-GB" sz="2000" dirty="0"/>
              <a:t>Yellow Cab had way more transactions than Pink Cab in all three years.</a:t>
            </a:r>
          </a:p>
          <a:p>
            <a:pPr marL="285750" indent="-285750">
              <a:buFont typeface="Arial" panose="020B0604020202020204" pitchFamily="34" charset="0"/>
              <a:buChar char="•"/>
            </a:pPr>
            <a:r>
              <a:rPr lang="en-GB" sz="2000" dirty="0"/>
              <a:t>There is a huge difference in Profit between the two companies. Yellow Cab has a significantly larger Profit than Pink Cab.</a:t>
            </a:r>
          </a:p>
          <a:p>
            <a:pPr marL="285750" indent="-285750">
              <a:buFont typeface="Arial" panose="020B0604020202020204" pitchFamily="34" charset="0"/>
              <a:buChar char="•"/>
            </a:pPr>
            <a:r>
              <a:rPr lang="en-GB" sz="2000" dirty="0"/>
              <a:t>During the months of Mar-May the Cost of Trip decreased slightly, whereas the Price Charged dropped significantly. This caused the big drop in profit during these months for the Pink Cab company.</a:t>
            </a:r>
          </a:p>
          <a:p>
            <a:pPr marL="285750" indent="-285750">
              <a:buFont typeface="Arial" panose="020B0604020202020204" pitchFamily="34" charset="0"/>
              <a:buChar char="•"/>
            </a:pPr>
            <a:r>
              <a:rPr lang="en-GB" sz="2000" dirty="0"/>
              <a:t>During the summer months the Cost of Trip slightly increased, whereas the Price Charged decreased dramatically. This caused the big drop in profit for the Yellow Cab company.</a:t>
            </a:r>
          </a:p>
          <a:p>
            <a:pPr marL="285750" indent="-285750">
              <a:buFont typeface="Arial" panose="020B0604020202020204" pitchFamily="34" charset="0"/>
              <a:buChar char="•"/>
            </a:pPr>
            <a:r>
              <a:rPr lang="en-GB" sz="2000" dirty="0"/>
              <a:t>The Pink Cab company makes the most profit in NEW YORK NY, LOS ANGELES CA, and SAN DIEGO CA.</a:t>
            </a:r>
          </a:p>
          <a:p>
            <a:pPr marL="285750" indent="-285750">
              <a:buFont typeface="Arial" panose="020B0604020202020204" pitchFamily="34" charset="0"/>
              <a:buChar char="•"/>
            </a:pPr>
            <a:r>
              <a:rPr lang="en-GB" sz="2000" dirty="0"/>
              <a:t>The Yellow Cab company makes 60% of its profit in NEW YORK NY!</a:t>
            </a:r>
          </a:p>
          <a:p>
            <a:pPr marL="285750" indent="-285750">
              <a:buFont typeface="Arial" panose="020B0604020202020204" pitchFamily="34" charset="0"/>
              <a:buChar char="•"/>
            </a:pPr>
            <a:r>
              <a:rPr lang="en-GB" sz="2000" dirty="0"/>
              <a:t>The Yellow Cab company does a better job at retaining its customers than the Pink Cab company.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r>
              <a:rPr lang="en-GB" b="1" dirty="0">
                <a:solidFill>
                  <a:srgbClr val="FF0000"/>
                </a:solidFill>
              </a:rPr>
              <a:t>    </a:t>
            </a:r>
            <a:r>
              <a:rPr lang="en-GB" sz="2400" b="1" dirty="0">
                <a:solidFill>
                  <a:srgbClr val="FF0000"/>
                </a:solidFill>
              </a:rPr>
              <a:t>Based on our analysis, we recommend investing in the Yellow Cab company.</a:t>
            </a:r>
            <a:endParaRPr lang="en-CY" sz="2400" b="1" dirty="0">
              <a:solidFill>
                <a:srgbClr val="FF0000"/>
              </a:solidFill>
            </a:endParaRPr>
          </a:p>
        </p:txBody>
      </p:sp>
    </p:spTree>
    <p:extLst>
      <p:ext uri="{BB962C8B-B14F-4D97-AF65-F5344CB8AC3E}">
        <p14:creationId xmlns:p14="http://schemas.microsoft.com/office/powerpoint/2010/main" val="290924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CCB6-C17D-A128-6CDE-59DD627F6DC0}"/>
              </a:ext>
            </a:extLst>
          </p:cNvPr>
          <p:cNvSpPr>
            <a:spLocks noGrp="1"/>
          </p:cNvSpPr>
          <p:nvPr>
            <p:ph type="title"/>
          </p:nvPr>
        </p:nvSpPr>
        <p:spPr>
          <a:xfrm>
            <a:off x="0" y="18255"/>
            <a:ext cx="12192000" cy="1325563"/>
          </a:xfrm>
          <a:solidFill>
            <a:srgbClr val="3B3B3B"/>
          </a:solidFill>
        </p:spPr>
        <p:txBody>
          <a:bodyPr/>
          <a:lstStyle/>
          <a:p>
            <a:r>
              <a:rPr lang="en-GB" dirty="0">
                <a:solidFill>
                  <a:srgbClr val="FF6600"/>
                </a:solidFill>
              </a:rPr>
              <a:t>Problem Statement and Approach</a:t>
            </a:r>
            <a:endParaRPr lang="en-CY" dirty="0">
              <a:solidFill>
                <a:srgbClr val="FF6600"/>
              </a:solidFill>
            </a:endParaRPr>
          </a:p>
        </p:txBody>
      </p:sp>
      <p:sp>
        <p:nvSpPr>
          <p:cNvPr id="3" name="Content Placeholder 2">
            <a:extLst>
              <a:ext uri="{FF2B5EF4-FFF2-40B4-BE49-F238E27FC236}">
                <a16:creationId xmlns:a16="http://schemas.microsoft.com/office/drawing/2014/main" id="{44F55C4B-9106-478C-7C0D-29BEFE82F0B3}"/>
              </a:ext>
            </a:extLst>
          </p:cNvPr>
          <p:cNvSpPr>
            <a:spLocks noGrp="1"/>
          </p:cNvSpPr>
          <p:nvPr>
            <p:ph idx="1"/>
          </p:nvPr>
        </p:nvSpPr>
        <p:spPr>
          <a:xfrm>
            <a:off x="-1" y="1343818"/>
            <a:ext cx="12191999" cy="5203631"/>
          </a:xfrm>
        </p:spPr>
        <p:txBody>
          <a:bodyPr>
            <a:normAutofit/>
          </a:bodyPr>
          <a:lstStyle/>
          <a:p>
            <a:r>
              <a:rPr lang="en-GB" sz="2400" b="0" i="0" dirty="0">
                <a:effectLst/>
                <a:latin typeface="-apple-system"/>
              </a:rPr>
              <a:t>XYZ is a private firm in US. Due to remarkable growth in the Cab Industry in last few years and multiple key players in the market, it is planning for an investment in Cab industry.</a:t>
            </a:r>
          </a:p>
          <a:p>
            <a:pPr marL="0" indent="0">
              <a:buNone/>
            </a:pPr>
            <a:endParaRPr lang="en-GB" sz="2400" b="0" i="0" dirty="0">
              <a:effectLst/>
              <a:latin typeface="-apple-system"/>
            </a:endParaRPr>
          </a:p>
          <a:p>
            <a:r>
              <a:rPr lang="en-GB" sz="2400" dirty="0">
                <a:latin typeface="-apple-system"/>
              </a:rPr>
              <a:t>Objective: </a:t>
            </a:r>
            <a:r>
              <a:rPr lang="en-GB" sz="2400" b="0" i="0" dirty="0">
                <a:effectLst/>
                <a:latin typeface="-apple-system"/>
              </a:rPr>
              <a:t>XYZ is interested in using our actionable insights to help them identify the right company to make their investment</a:t>
            </a:r>
            <a:r>
              <a:rPr lang="en-GB" sz="2400" dirty="0">
                <a:latin typeface="-apple-system"/>
              </a:rPr>
              <a:t>.</a:t>
            </a:r>
            <a:endParaRPr lang="en-CY" sz="2400" dirty="0"/>
          </a:p>
        </p:txBody>
      </p:sp>
      <p:sp>
        <p:nvSpPr>
          <p:cNvPr id="4" name="TextBox 3">
            <a:extLst>
              <a:ext uri="{FF2B5EF4-FFF2-40B4-BE49-F238E27FC236}">
                <a16:creationId xmlns:a16="http://schemas.microsoft.com/office/drawing/2014/main" id="{0E152BD1-9708-7530-F256-C415956768B1}"/>
              </a:ext>
            </a:extLst>
          </p:cNvPr>
          <p:cNvSpPr txBox="1"/>
          <p:nvPr/>
        </p:nvSpPr>
        <p:spPr>
          <a:xfrm>
            <a:off x="114300" y="3619500"/>
            <a:ext cx="10439400" cy="2677656"/>
          </a:xfrm>
          <a:prstGeom prst="rect">
            <a:avLst/>
          </a:prstGeom>
          <a:noFill/>
        </p:spPr>
        <p:txBody>
          <a:bodyPr wrap="square" rtlCol="0">
            <a:spAutoFit/>
          </a:bodyPr>
          <a:lstStyle/>
          <a:p>
            <a:r>
              <a:rPr lang="en-GB" sz="2400" b="1" dirty="0"/>
              <a:t>The analysis has been divided into 3 parts:</a:t>
            </a:r>
          </a:p>
          <a:p>
            <a:endParaRPr lang="en-GB" sz="2400" dirty="0"/>
          </a:p>
          <a:p>
            <a:pPr marL="285750" indent="-285750">
              <a:buFont typeface="Arial" panose="020B0604020202020204" pitchFamily="34" charset="0"/>
              <a:buChar char="•"/>
            </a:pPr>
            <a:r>
              <a:rPr lang="en-GB" sz="2400" dirty="0"/>
              <a:t>Data understanding</a:t>
            </a:r>
          </a:p>
          <a:p>
            <a:pPr marL="285750" indent="-285750">
              <a:buFont typeface="Arial" panose="020B0604020202020204" pitchFamily="34" charset="0"/>
              <a:buChar char="•"/>
            </a:pPr>
            <a:r>
              <a:rPr lang="en-GB" sz="2400" dirty="0"/>
              <a:t>A comparison between the Pink and Yellow companies; profit, customer and user wise.</a:t>
            </a:r>
          </a:p>
          <a:p>
            <a:pPr marL="285750" indent="-285750">
              <a:buFont typeface="Arial" panose="020B0604020202020204" pitchFamily="34" charset="0"/>
              <a:buChar char="•"/>
            </a:pPr>
            <a:r>
              <a:rPr lang="en-GB" sz="2400" dirty="0"/>
              <a:t>Conclusions and Recommendations.</a:t>
            </a:r>
          </a:p>
          <a:p>
            <a:pPr marL="285750" indent="-285750">
              <a:buFont typeface="Arial" panose="020B0604020202020204" pitchFamily="34" charset="0"/>
              <a:buChar char="•"/>
            </a:pPr>
            <a:endParaRPr lang="en-CY" sz="2400" dirty="0"/>
          </a:p>
        </p:txBody>
      </p:sp>
    </p:spTree>
    <p:extLst>
      <p:ext uri="{BB962C8B-B14F-4D97-AF65-F5344CB8AC3E}">
        <p14:creationId xmlns:p14="http://schemas.microsoft.com/office/powerpoint/2010/main" val="41031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CCB6-C17D-A128-6CDE-59DD627F6DC0}"/>
              </a:ext>
            </a:extLst>
          </p:cNvPr>
          <p:cNvSpPr>
            <a:spLocks noGrp="1"/>
          </p:cNvSpPr>
          <p:nvPr>
            <p:ph type="title"/>
          </p:nvPr>
        </p:nvSpPr>
        <p:spPr>
          <a:xfrm>
            <a:off x="0" y="18255"/>
            <a:ext cx="12192000" cy="1325563"/>
          </a:xfrm>
          <a:solidFill>
            <a:srgbClr val="3B3B3B"/>
          </a:solidFill>
        </p:spPr>
        <p:txBody>
          <a:bodyPr/>
          <a:lstStyle/>
          <a:p>
            <a:r>
              <a:rPr lang="en-GB" dirty="0">
                <a:solidFill>
                  <a:srgbClr val="FF6600"/>
                </a:solidFill>
              </a:rPr>
              <a:t>Data Exploration</a:t>
            </a:r>
            <a:endParaRPr lang="en-CY" dirty="0">
              <a:solidFill>
                <a:srgbClr val="FF6600"/>
              </a:solidFill>
            </a:endParaRPr>
          </a:p>
        </p:txBody>
      </p:sp>
      <p:sp>
        <p:nvSpPr>
          <p:cNvPr id="3" name="Content Placeholder 2">
            <a:extLst>
              <a:ext uri="{FF2B5EF4-FFF2-40B4-BE49-F238E27FC236}">
                <a16:creationId xmlns:a16="http://schemas.microsoft.com/office/drawing/2014/main" id="{44F55C4B-9106-478C-7C0D-29BEFE82F0B3}"/>
              </a:ext>
            </a:extLst>
          </p:cNvPr>
          <p:cNvSpPr>
            <a:spLocks noGrp="1"/>
          </p:cNvSpPr>
          <p:nvPr>
            <p:ph idx="1"/>
          </p:nvPr>
        </p:nvSpPr>
        <p:spPr>
          <a:xfrm>
            <a:off x="-1" y="1343818"/>
            <a:ext cx="12191999" cy="5203631"/>
          </a:xfrm>
        </p:spPr>
        <p:txBody>
          <a:bodyPr>
            <a:normAutofit/>
          </a:bodyPr>
          <a:lstStyle/>
          <a:p>
            <a:r>
              <a:rPr lang="en-GB" sz="2400" dirty="0"/>
              <a:t>19 Features (including 7 derived features) </a:t>
            </a:r>
          </a:p>
          <a:p>
            <a:r>
              <a:rPr lang="en-GB" sz="2400" dirty="0"/>
              <a:t>Timeframe of the data: 2016-01-02 to 2018-12-31</a:t>
            </a:r>
          </a:p>
          <a:p>
            <a:r>
              <a:rPr lang="en-GB" sz="2400" dirty="0"/>
              <a:t>Total data points: 359392</a:t>
            </a:r>
          </a:p>
          <a:p>
            <a:pPr marL="0" indent="0">
              <a:buNone/>
            </a:pPr>
            <a:endParaRPr lang="en-GB" sz="2400" dirty="0"/>
          </a:p>
          <a:p>
            <a:pPr marL="0" indent="0">
              <a:buNone/>
            </a:pPr>
            <a:r>
              <a:rPr lang="en-GB" sz="2400" dirty="0"/>
              <a:t>   </a:t>
            </a:r>
            <a:r>
              <a:rPr lang="en-GB" sz="2400" b="1" dirty="0"/>
              <a:t>Assumptions:</a:t>
            </a:r>
          </a:p>
          <a:p>
            <a:pPr marL="0" indent="0">
              <a:buNone/>
            </a:pPr>
            <a:endParaRPr lang="en-GB" sz="2400" dirty="0"/>
          </a:p>
          <a:p>
            <a:r>
              <a:rPr lang="en-GB" sz="2400" dirty="0"/>
              <a:t>Profit is calculated by subtracting the Cost of Trip from the Price Charged.</a:t>
            </a:r>
          </a:p>
          <a:p>
            <a:r>
              <a:rPr lang="en-GB" sz="2400" dirty="0"/>
              <a:t>Outliers in the Price Charged feature are not removed, since we don’t have any proof of being incorrect data.</a:t>
            </a:r>
          </a:p>
          <a:p>
            <a:r>
              <a:rPr lang="en-GB" sz="2400" dirty="0"/>
              <a:t>The Population and Users features remain the same for a period of 3 years. This is unrealistic. Also, the number of unique customers does not match the number of users based on the Users column. Hence, we drop these two columns.</a:t>
            </a:r>
            <a:endParaRPr lang="en-CY" sz="2400" dirty="0"/>
          </a:p>
        </p:txBody>
      </p:sp>
    </p:spTree>
    <p:extLst>
      <p:ext uri="{BB962C8B-B14F-4D97-AF65-F5344CB8AC3E}">
        <p14:creationId xmlns:p14="http://schemas.microsoft.com/office/powerpoint/2010/main" val="325127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CCB6-C17D-A128-6CDE-59DD627F6DC0}"/>
              </a:ext>
            </a:extLst>
          </p:cNvPr>
          <p:cNvSpPr>
            <a:spLocks noGrp="1"/>
          </p:cNvSpPr>
          <p:nvPr>
            <p:ph type="title"/>
          </p:nvPr>
        </p:nvSpPr>
        <p:spPr>
          <a:xfrm>
            <a:off x="0" y="18255"/>
            <a:ext cx="12192000" cy="1325563"/>
          </a:xfrm>
          <a:solidFill>
            <a:srgbClr val="3B3B3B"/>
          </a:solidFill>
        </p:spPr>
        <p:txBody>
          <a:bodyPr/>
          <a:lstStyle/>
          <a:p>
            <a:r>
              <a:rPr lang="en-GB" dirty="0">
                <a:solidFill>
                  <a:srgbClr val="FF6600"/>
                </a:solidFill>
              </a:rPr>
              <a:t>Number of Users in each City</a:t>
            </a:r>
            <a:endParaRPr lang="en-CY" dirty="0">
              <a:solidFill>
                <a:srgbClr val="FF6600"/>
              </a:solidFill>
            </a:endParaRPr>
          </a:p>
        </p:txBody>
      </p:sp>
      <p:sp>
        <p:nvSpPr>
          <p:cNvPr id="8" name="TextBox 7">
            <a:extLst>
              <a:ext uri="{FF2B5EF4-FFF2-40B4-BE49-F238E27FC236}">
                <a16:creationId xmlns:a16="http://schemas.microsoft.com/office/drawing/2014/main" id="{81613A81-874D-C84B-2F3E-98B2C20FF472}"/>
              </a:ext>
            </a:extLst>
          </p:cNvPr>
          <p:cNvSpPr txBox="1"/>
          <p:nvPr/>
        </p:nvSpPr>
        <p:spPr>
          <a:xfrm>
            <a:off x="10706100" y="1397675"/>
            <a:ext cx="1485901" cy="1600438"/>
          </a:xfrm>
          <a:prstGeom prst="rect">
            <a:avLst/>
          </a:prstGeom>
          <a:noFill/>
        </p:spPr>
        <p:txBody>
          <a:bodyPr wrap="square" rtlCol="0">
            <a:spAutoFit/>
          </a:bodyPr>
          <a:lstStyle/>
          <a:p>
            <a:r>
              <a:rPr lang="en-GB" sz="1400" dirty="0"/>
              <a:t>In most cities the number of users of the Yellow Cab company is more than that of the Pink Cab company.</a:t>
            </a:r>
            <a:endParaRPr lang="en-CY" sz="1400" dirty="0"/>
          </a:p>
        </p:txBody>
      </p:sp>
      <p:pic>
        <p:nvPicPr>
          <p:cNvPr id="2054" name="Picture 6">
            <a:extLst>
              <a:ext uri="{FF2B5EF4-FFF2-40B4-BE49-F238E27FC236}">
                <a16:creationId xmlns:a16="http://schemas.microsoft.com/office/drawing/2014/main" id="{04A666EA-D762-8D6E-4B45-293381C2800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 y="1362868"/>
            <a:ext cx="10706101" cy="55141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4A486BD-78C8-045A-CB1E-C2A2E72B4AF6}"/>
              </a:ext>
            </a:extLst>
          </p:cNvPr>
          <p:cNvSpPr txBox="1"/>
          <p:nvPr/>
        </p:nvSpPr>
        <p:spPr>
          <a:xfrm>
            <a:off x="10706100" y="2998113"/>
            <a:ext cx="1485900" cy="2462213"/>
          </a:xfrm>
          <a:prstGeom prst="rect">
            <a:avLst/>
          </a:prstGeom>
          <a:noFill/>
        </p:spPr>
        <p:txBody>
          <a:bodyPr wrap="square" rtlCol="0">
            <a:spAutoFit/>
          </a:bodyPr>
          <a:lstStyle/>
          <a:p>
            <a:r>
              <a:rPr lang="en-GB" sz="1400" dirty="0"/>
              <a:t>Only in NASHVILLE TN, SACRAMENTO CA, and SAN DIEGO CA the number of users of the Pink Cab company is more than that of the Yellow Cab company.</a:t>
            </a:r>
            <a:endParaRPr lang="en-CY" sz="1400" dirty="0"/>
          </a:p>
        </p:txBody>
      </p:sp>
      <p:sp>
        <p:nvSpPr>
          <p:cNvPr id="11" name="TextBox 10">
            <a:extLst>
              <a:ext uri="{FF2B5EF4-FFF2-40B4-BE49-F238E27FC236}">
                <a16:creationId xmlns:a16="http://schemas.microsoft.com/office/drawing/2014/main" id="{47ACBC93-9E63-9113-5E7D-1CCDDD8BADB7}"/>
              </a:ext>
            </a:extLst>
          </p:cNvPr>
          <p:cNvSpPr txBox="1"/>
          <p:nvPr/>
        </p:nvSpPr>
        <p:spPr>
          <a:xfrm>
            <a:off x="10706099" y="5454750"/>
            <a:ext cx="1485901" cy="1384995"/>
          </a:xfrm>
          <a:prstGeom prst="rect">
            <a:avLst/>
          </a:prstGeom>
          <a:noFill/>
        </p:spPr>
        <p:txBody>
          <a:bodyPr wrap="square" rtlCol="0">
            <a:spAutoFit/>
          </a:bodyPr>
          <a:lstStyle/>
          <a:p>
            <a:r>
              <a:rPr lang="en-GB" sz="1400" dirty="0"/>
              <a:t>The companies have almost the same number of users in LOS ANGELES CA and NEW YORK NY.</a:t>
            </a:r>
            <a:endParaRPr lang="en-CY" sz="1400" dirty="0"/>
          </a:p>
        </p:txBody>
      </p:sp>
    </p:spTree>
    <p:extLst>
      <p:ext uri="{BB962C8B-B14F-4D97-AF65-F5344CB8AC3E}">
        <p14:creationId xmlns:p14="http://schemas.microsoft.com/office/powerpoint/2010/main" val="192782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CCB6-C17D-A128-6CDE-59DD627F6DC0}"/>
              </a:ext>
            </a:extLst>
          </p:cNvPr>
          <p:cNvSpPr>
            <a:spLocks noGrp="1"/>
          </p:cNvSpPr>
          <p:nvPr>
            <p:ph type="title"/>
          </p:nvPr>
        </p:nvSpPr>
        <p:spPr>
          <a:xfrm>
            <a:off x="0" y="0"/>
            <a:ext cx="12192000" cy="1325563"/>
          </a:xfrm>
          <a:solidFill>
            <a:srgbClr val="3B3B3B"/>
          </a:solidFill>
        </p:spPr>
        <p:txBody>
          <a:bodyPr/>
          <a:lstStyle/>
          <a:p>
            <a:r>
              <a:rPr lang="en-GB" dirty="0">
                <a:solidFill>
                  <a:srgbClr val="FF6600"/>
                </a:solidFill>
              </a:rPr>
              <a:t>Yearly Transactions</a:t>
            </a:r>
            <a:endParaRPr lang="en-CY" dirty="0">
              <a:solidFill>
                <a:srgbClr val="FF6600"/>
              </a:solidFill>
            </a:endParaRPr>
          </a:p>
        </p:txBody>
      </p:sp>
      <p:pic>
        <p:nvPicPr>
          <p:cNvPr id="1028" name="Picture 4">
            <a:extLst>
              <a:ext uri="{FF2B5EF4-FFF2-40B4-BE49-F238E27FC236}">
                <a16:creationId xmlns:a16="http://schemas.microsoft.com/office/drawing/2014/main" id="{08DD134C-D2B4-1BC3-9B26-11A408A6AE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 y="1325562"/>
            <a:ext cx="10639425" cy="55324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2038FD-74FC-16C0-EB6C-D04C595C2C9E}"/>
              </a:ext>
            </a:extLst>
          </p:cNvPr>
          <p:cNvSpPr txBox="1"/>
          <p:nvPr/>
        </p:nvSpPr>
        <p:spPr>
          <a:xfrm>
            <a:off x="10639425" y="1582736"/>
            <a:ext cx="1552575" cy="1754326"/>
          </a:xfrm>
          <a:prstGeom prst="rect">
            <a:avLst/>
          </a:prstGeom>
          <a:noFill/>
        </p:spPr>
        <p:txBody>
          <a:bodyPr wrap="square" rtlCol="0">
            <a:spAutoFit/>
          </a:bodyPr>
          <a:lstStyle/>
          <a:p>
            <a:r>
              <a:rPr lang="en-GB" dirty="0"/>
              <a:t>Yellow Cab had way more transactions than Pink Cab in all three years.</a:t>
            </a:r>
            <a:endParaRPr lang="en-CY" dirty="0"/>
          </a:p>
        </p:txBody>
      </p:sp>
      <p:sp>
        <p:nvSpPr>
          <p:cNvPr id="6" name="TextBox 5">
            <a:extLst>
              <a:ext uri="{FF2B5EF4-FFF2-40B4-BE49-F238E27FC236}">
                <a16:creationId xmlns:a16="http://schemas.microsoft.com/office/drawing/2014/main" id="{7E90684D-25AC-593A-1D5C-037EE983E3B1}"/>
              </a:ext>
            </a:extLst>
          </p:cNvPr>
          <p:cNvSpPr txBox="1"/>
          <p:nvPr/>
        </p:nvSpPr>
        <p:spPr>
          <a:xfrm>
            <a:off x="10639424" y="3814781"/>
            <a:ext cx="1552574" cy="2308324"/>
          </a:xfrm>
          <a:prstGeom prst="rect">
            <a:avLst/>
          </a:prstGeom>
          <a:noFill/>
        </p:spPr>
        <p:txBody>
          <a:bodyPr wrap="square" rtlCol="0">
            <a:spAutoFit/>
          </a:bodyPr>
          <a:lstStyle/>
          <a:p>
            <a:r>
              <a:rPr lang="en-GB" dirty="0"/>
              <a:t>Both companies had the least and most transactions in 2016 and 2017 respectively.</a:t>
            </a:r>
            <a:endParaRPr lang="en-CY" dirty="0"/>
          </a:p>
        </p:txBody>
      </p:sp>
    </p:spTree>
    <p:extLst>
      <p:ext uri="{BB962C8B-B14F-4D97-AF65-F5344CB8AC3E}">
        <p14:creationId xmlns:p14="http://schemas.microsoft.com/office/powerpoint/2010/main" val="66483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CCB6-C17D-A128-6CDE-59DD627F6DC0}"/>
              </a:ext>
            </a:extLst>
          </p:cNvPr>
          <p:cNvSpPr>
            <a:spLocks noGrp="1"/>
          </p:cNvSpPr>
          <p:nvPr>
            <p:ph type="title"/>
          </p:nvPr>
        </p:nvSpPr>
        <p:spPr>
          <a:xfrm>
            <a:off x="0" y="18255"/>
            <a:ext cx="12192000" cy="1325563"/>
          </a:xfrm>
          <a:solidFill>
            <a:srgbClr val="3B3B3B"/>
          </a:solidFill>
        </p:spPr>
        <p:txBody>
          <a:bodyPr/>
          <a:lstStyle/>
          <a:p>
            <a:r>
              <a:rPr lang="en-GB" dirty="0">
                <a:solidFill>
                  <a:srgbClr val="FF6600"/>
                </a:solidFill>
              </a:rPr>
              <a:t>Trips per day</a:t>
            </a:r>
            <a:endParaRPr lang="en-CY" dirty="0">
              <a:solidFill>
                <a:srgbClr val="FF6600"/>
              </a:solidFill>
            </a:endParaRPr>
          </a:p>
        </p:txBody>
      </p:sp>
      <p:pic>
        <p:nvPicPr>
          <p:cNvPr id="9220" name="Picture 4">
            <a:extLst>
              <a:ext uri="{FF2B5EF4-FFF2-40B4-BE49-F238E27FC236}">
                <a16:creationId xmlns:a16="http://schemas.microsoft.com/office/drawing/2014/main" id="{AD8D89FF-16AB-6DAC-0A69-AC634E1C79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 y="1343818"/>
            <a:ext cx="10353677" cy="55141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127B0D-FC09-EB80-5340-890114A0A9E9}"/>
              </a:ext>
            </a:extLst>
          </p:cNvPr>
          <p:cNvSpPr txBox="1"/>
          <p:nvPr/>
        </p:nvSpPr>
        <p:spPr>
          <a:xfrm>
            <a:off x="10215561" y="2690336"/>
            <a:ext cx="1733551" cy="1477328"/>
          </a:xfrm>
          <a:prstGeom prst="rect">
            <a:avLst/>
          </a:prstGeom>
          <a:noFill/>
        </p:spPr>
        <p:txBody>
          <a:bodyPr wrap="square" rtlCol="0">
            <a:spAutoFit/>
          </a:bodyPr>
          <a:lstStyle/>
          <a:p>
            <a:r>
              <a:rPr lang="en-GB" dirty="0"/>
              <a:t>Both companies have more trips during the weekend and on Friday.</a:t>
            </a:r>
            <a:endParaRPr lang="en-CY" dirty="0"/>
          </a:p>
        </p:txBody>
      </p:sp>
    </p:spTree>
    <p:extLst>
      <p:ext uri="{BB962C8B-B14F-4D97-AF65-F5344CB8AC3E}">
        <p14:creationId xmlns:p14="http://schemas.microsoft.com/office/powerpoint/2010/main" val="362985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CCB6-C17D-A128-6CDE-59DD627F6DC0}"/>
              </a:ext>
            </a:extLst>
          </p:cNvPr>
          <p:cNvSpPr>
            <a:spLocks noGrp="1"/>
          </p:cNvSpPr>
          <p:nvPr>
            <p:ph type="title"/>
          </p:nvPr>
        </p:nvSpPr>
        <p:spPr>
          <a:xfrm>
            <a:off x="0" y="18255"/>
            <a:ext cx="12192000" cy="1325563"/>
          </a:xfrm>
          <a:solidFill>
            <a:srgbClr val="3B3B3B"/>
          </a:solidFill>
        </p:spPr>
        <p:txBody>
          <a:bodyPr/>
          <a:lstStyle/>
          <a:p>
            <a:r>
              <a:rPr lang="en-GB" dirty="0">
                <a:solidFill>
                  <a:srgbClr val="FF6600"/>
                </a:solidFill>
              </a:rPr>
              <a:t>Yearly Profit</a:t>
            </a:r>
            <a:endParaRPr lang="en-CY" dirty="0">
              <a:solidFill>
                <a:srgbClr val="FF6600"/>
              </a:solidFill>
            </a:endParaRPr>
          </a:p>
        </p:txBody>
      </p:sp>
      <p:pic>
        <p:nvPicPr>
          <p:cNvPr id="3074" name="Picture 2">
            <a:extLst>
              <a:ext uri="{FF2B5EF4-FFF2-40B4-BE49-F238E27FC236}">
                <a16:creationId xmlns:a16="http://schemas.microsoft.com/office/drawing/2014/main" id="{C17879F7-578B-256F-E558-90BD84ADFD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343818"/>
            <a:ext cx="10225087" cy="54959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E796C6-C877-EF39-3502-3C2F19802DC9}"/>
              </a:ext>
            </a:extLst>
          </p:cNvPr>
          <p:cNvSpPr txBox="1"/>
          <p:nvPr/>
        </p:nvSpPr>
        <p:spPr>
          <a:xfrm>
            <a:off x="10225086" y="1613118"/>
            <a:ext cx="1966912" cy="1815882"/>
          </a:xfrm>
          <a:prstGeom prst="rect">
            <a:avLst/>
          </a:prstGeom>
          <a:noFill/>
        </p:spPr>
        <p:txBody>
          <a:bodyPr wrap="square" rtlCol="0">
            <a:spAutoFit/>
          </a:bodyPr>
          <a:lstStyle/>
          <a:p>
            <a:r>
              <a:rPr lang="en-GB" sz="1600" dirty="0"/>
              <a:t>There is a huge difference in Profit between the two companies. Yellow Cab has a significantly larger Profit than Pink Cab.</a:t>
            </a:r>
            <a:endParaRPr lang="en-CY" sz="1600" dirty="0"/>
          </a:p>
        </p:txBody>
      </p:sp>
      <p:sp>
        <p:nvSpPr>
          <p:cNvPr id="5" name="TextBox 4">
            <a:extLst>
              <a:ext uri="{FF2B5EF4-FFF2-40B4-BE49-F238E27FC236}">
                <a16:creationId xmlns:a16="http://schemas.microsoft.com/office/drawing/2014/main" id="{1C9011ED-5D09-4F66-D993-72B5CB022066}"/>
              </a:ext>
            </a:extLst>
          </p:cNvPr>
          <p:cNvSpPr txBox="1"/>
          <p:nvPr/>
        </p:nvSpPr>
        <p:spPr>
          <a:xfrm>
            <a:off x="10225087" y="3663123"/>
            <a:ext cx="1843088" cy="830997"/>
          </a:xfrm>
          <a:prstGeom prst="rect">
            <a:avLst/>
          </a:prstGeom>
          <a:noFill/>
        </p:spPr>
        <p:txBody>
          <a:bodyPr wrap="square" rtlCol="0">
            <a:spAutoFit/>
          </a:bodyPr>
          <a:lstStyle/>
          <a:p>
            <a:r>
              <a:rPr lang="en-GB" sz="1600" dirty="0"/>
              <a:t>2017 was the most profitable year for both companies.</a:t>
            </a:r>
            <a:endParaRPr lang="en-CY" sz="1600" dirty="0"/>
          </a:p>
        </p:txBody>
      </p:sp>
      <p:sp>
        <p:nvSpPr>
          <p:cNvPr id="6" name="TextBox 5">
            <a:extLst>
              <a:ext uri="{FF2B5EF4-FFF2-40B4-BE49-F238E27FC236}">
                <a16:creationId xmlns:a16="http://schemas.microsoft.com/office/drawing/2014/main" id="{4CA09F5F-4A31-12FF-A023-7E5A80826AAD}"/>
              </a:ext>
            </a:extLst>
          </p:cNvPr>
          <p:cNvSpPr txBox="1"/>
          <p:nvPr/>
        </p:nvSpPr>
        <p:spPr>
          <a:xfrm>
            <a:off x="10225087" y="4815054"/>
            <a:ext cx="1843088" cy="1569660"/>
          </a:xfrm>
          <a:prstGeom prst="rect">
            <a:avLst/>
          </a:prstGeom>
          <a:noFill/>
        </p:spPr>
        <p:txBody>
          <a:bodyPr wrap="square" rtlCol="0">
            <a:spAutoFit/>
          </a:bodyPr>
          <a:lstStyle/>
          <a:p>
            <a:r>
              <a:rPr lang="en-GB" sz="1600" dirty="0"/>
              <a:t>2016 was more profitable than 2018 for both companies, despite having fewer transactions.</a:t>
            </a:r>
            <a:endParaRPr lang="en-CY" sz="1600" dirty="0"/>
          </a:p>
        </p:txBody>
      </p:sp>
    </p:spTree>
    <p:extLst>
      <p:ext uri="{BB962C8B-B14F-4D97-AF65-F5344CB8AC3E}">
        <p14:creationId xmlns:p14="http://schemas.microsoft.com/office/powerpoint/2010/main" val="4286743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CCB6-C17D-A128-6CDE-59DD627F6DC0}"/>
              </a:ext>
            </a:extLst>
          </p:cNvPr>
          <p:cNvSpPr>
            <a:spLocks noGrp="1"/>
          </p:cNvSpPr>
          <p:nvPr>
            <p:ph type="title"/>
          </p:nvPr>
        </p:nvSpPr>
        <p:spPr>
          <a:xfrm>
            <a:off x="0" y="18255"/>
            <a:ext cx="12192000" cy="1325563"/>
          </a:xfrm>
          <a:solidFill>
            <a:srgbClr val="3B3B3B"/>
          </a:solidFill>
        </p:spPr>
        <p:txBody>
          <a:bodyPr/>
          <a:lstStyle/>
          <a:p>
            <a:r>
              <a:rPr lang="en-GB" dirty="0">
                <a:solidFill>
                  <a:srgbClr val="FF6600"/>
                </a:solidFill>
              </a:rPr>
              <a:t>Users vs Trips vs Profit – Pink Cab</a:t>
            </a:r>
            <a:endParaRPr lang="en-CY" dirty="0">
              <a:solidFill>
                <a:srgbClr val="FF6600"/>
              </a:solidFill>
            </a:endParaRPr>
          </a:p>
        </p:txBody>
      </p:sp>
      <p:pic>
        <p:nvPicPr>
          <p:cNvPr id="4098" name="Picture 2">
            <a:extLst>
              <a:ext uri="{FF2B5EF4-FFF2-40B4-BE49-F238E27FC236}">
                <a16:creationId xmlns:a16="http://schemas.microsoft.com/office/drawing/2014/main" id="{1A284DF0-CBCD-2E71-DA2C-1EF2240907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43818"/>
            <a:ext cx="10267950" cy="54959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BB4616-74D4-4D1A-97ED-4719F770E863}"/>
              </a:ext>
            </a:extLst>
          </p:cNvPr>
          <p:cNvSpPr txBox="1"/>
          <p:nvPr/>
        </p:nvSpPr>
        <p:spPr>
          <a:xfrm>
            <a:off x="10220325" y="1488952"/>
            <a:ext cx="2019300" cy="1600438"/>
          </a:xfrm>
          <a:prstGeom prst="rect">
            <a:avLst/>
          </a:prstGeom>
          <a:noFill/>
        </p:spPr>
        <p:txBody>
          <a:bodyPr wrap="square" rtlCol="0">
            <a:spAutoFit/>
          </a:bodyPr>
          <a:lstStyle/>
          <a:p>
            <a:r>
              <a:rPr lang="en-GB" sz="1400" dirty="0"/>
              <a:t>In Feb there was a drop in Profit, in Mar there was an increase in Profit, a big drop during Apr-May, and then the Profit gradually increased until the end of the year.</a:t>
            </a:r>
            <a:endParaRPr lang="en-CY" sz="1400" dirty="0"/>
          </a:p>
        </p:txBody>
      </p:sp>
      <p:sp>
        <p:nvSpPr>
          <p:cNvPr id="6" name="TextBox 5">
            <a:extLst>
              <a:ext uri="{FF2B5EF4-FFF2-40B4-BE49-F238E27FC236}">
                <a16:creationId xmlns:a16="http://schemas.microsoft.com/office/drawing/2014/main" id="{44187B7E-411B-5004-9ADB-25FB991972A8}"/>
              </a:ext>
            </a:extLst>
          </p:cNvPr>
          <p:cNvSpPr txBox="1"/>
          <p:nvPr/>
        </p:nvSpPr>
        <p:spPr>
          <a:xfrm>
            <a:off x="10172700" y="3113532"/>
            <a:ext cx="2019300" cy="954107"/>
          </a:xfrm>
          <a:prstGeom prst="rect">
            <a:avLst/>
          </a:prstGeom>
          <a:noFill/>
        </p:spPr>
        <p:txBody>
          <a:bodyPr wrap="square" rtlCol="0">
            <a:spAutoFit/>
          </a:bodyPr>
          <a:lstStyle/>
          <a:p>
            <a:r>
              <a:rPr lang="en-GB" sz="1400" dirty="0"/>
              <a:t>There is a gradually increase in numbers of trips and users in all three years.</a:t>
            </a:r>
            <a:endParaRPr lang="en-CY" sz="1400" dirty="0"/>
          </a:p>
        </p:txBody>
      </p:sp>
      <p:sp>
        <p:nvSpPr>
          <p:cNvPr id="7" name="TextBox 6">
            <a:extLst>
              <a:ext uri="{FF2B5EF4-FFF2-40B4-BE49-F238E27FC236}">
                <a16:creationId xmlns:a16="http://schemas.microsoft.com/office/drawing/2014/main" id="{5A540829-E884-0234-B92B-FE9684201F59}"/>
              </a:ext>
            </a:extLst>
          </p:cNvPr>
          <p:cNvSpPr txBox="1"/>
          <p:nvPr/>
        </p:nvSpPr>
        <p:spPr>
          <a:xfrm>
            <a:off x="10172700" y="4091781"/>
            <a:ext cx="2019300" cy="2246769"/>
          </a:xfrm>
          <a:prstGeom prst="rect">
            <a:avLst/>
          </a:prstGeom>
          <a:noFill/>
        </p:spPr>
        <p:txBody>
          <a:bodyPr wrap="square" rtlCol="0">
            <a:spAutoFit/>
          </a:bodyPr>
          <a:lstStyle/>
          <a:p>
            <a:r>
              <a:rPr lang="en-GB" sz="1400" b="1" dirty="0"/>
              <a:t>Overall:</a:t>
            </a:r>
          </a:p>
          <a:p>
            <a:endParaRPr lang="en-GB" sz="1400" b="1" dirty="0"/>
          </a:p>
          <a:p>
            <a:r>
              <a:rPr lang="en-GB" sz="1400" dirty="0"/>
              <a:t>Profit and Number of trips seem to be highly positively correlated.</a:t>
            </a:r>
          </a:p>
          <a:p>
            <a:endParaRPr lang="en-GB" sz="1400" dirty="0"/>
          </a:p>
          <a:p>
            <a:r>
              <a:rPr lang="en-GB" sz="1400" dirty="0"/>
              <a:t>Despite the increase in number of trips in Mar-May, the profit decreased significantly.</a:t>
            </a:r>
            <a:endParaRPr lang="en-CY" sz="1400" dirty="0"/>
          </a:p>
        </p:txBody>
      </p:sp>
    </p:spTree>
    <p:extLst>
      <p:ext uri="{BB962C8B-B14F-4D97-AF65-F5344CB8AC3E}">
        <p14:creationId xmlns:p14="http://schemas.microsoft.com/office/powerpoint/2010/main" val="34774966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 (1)</Template>
  <TotalTime>208</TotalTime>
  <Words>1072</Words>
  <Application>Microsoft Office PowerPoint</Application>
  <PresentationFormat>Widescreen</PresentationFormat>
  <Paragraphs>89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Calibri Light</vt:lpstr>
      <vt:lpstr>Office Theme</vt:lpstr>
      <vt:lpstr>PowerPoint Presentation</vt:lpstr>
      <vt:lpstr>   Agenda</vt:lpstr>
      <vt:lpstr>Problem Statement and Approach</vt:lpstr>
      <vt:lpstr>Data Exploration</vt:lpstr>
      <vt:lpstr>Number of Users in each City</vt:lpstr>
      <vt:lpstr>Yearly Transactions</vt:lpstr>
      <vt:lpstr>Trips per day</vt:lpstr>
      <vt:lpstr>Yearly Profit</vt:lpstr>
      <vt:lpstr>Users vs Trips vs Profit – Pink Cab</vt:lpstr>
      <vt:lpstr>Users vs Trips vs Profit – Yellow Cab</vt:lpstr>
      <vt:lpstr>Customer retainability</vt:lpstr>
      <vt:lpstr>Cost vs Price of Trips</vt:lpstr>
      <vt:lpstr>Profit per City – Pink Cab</vt:lpstr>
      <vt:lpstr>Profit per City – Yellow Cab</vt:lpstr>
      <vt:lpstr>Conclusions and 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Christos Christoforou</dc:creator>
  <cp:lastModifiedBy>Christos Christoforou</cp:lastModifiedBy>
  <cp:revision>6</cp:revision>
  <dcterms:created xsi:type="dcterms:W3CDTF">2022-11-13T08:54:58Z</dcterms:created>
  <dcterms:modified xsi:type="dcterms:W3CDTF">2022-11-13T12:23:37Z</dcterms:modified>
</cp:coreProperties>
</file>