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38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C8B6821-0205-4639-8B65-AEC44A23FDA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Identifying Heart Conditions from Audio Recordings</a:t>
            </a:r>
          </a:p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Constantine Chrysostomou</a:t>
            </a:r>
          </a:p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04-26-17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-256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Abnormal Heartbeats</a:t>
            </a: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365760" y="1060812"/>
            <a:ext cx="5029200" cy="249480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2180670" y="3555612"/>
            <a:ext cx="1216499" cy="38080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Murmur</a:t>
            </a:r>
          </a:p>
        </p:txBody>
      </p:sp>
      <p:pic>
        <p:nvPicPr>
          <p:cNvPr id="104" name="Picture 103"/>
          <p:cNvPicPr/>
          <p:nvPr/>
        </p:nvPicPr>
        <p:blipFill>
          <a:blip r:embed="rId3"/>
          <a:stretch/>
        </p:blipFill>
        <p:spPr>
          <a:xfrm>
            <a:off x="365760" y="4398120"/>
            <a:ext cx="5029200" cy="2459880"/>
          </a:xfrm>
          <a:prstGeom prst="rect">
            <a:avLst/>
          </a:prstGeom>
          <a:ln>
            <a:noFill/>
          </a:ln>
        </p:spPr>
      </p:pic>
      <p:sp>
        <p:nvSpPr>
          <p:cNvPr id="105" name="TextShape 3"/>
          <p:cNvSpPr txBox="1"/>
          <p:nvPr/>
        </p:nvSpPr>
        <p:spPr>
          <a:xfrm>
            <a:off x="1797840" y="7040880"/>
            <a:ext cx="1982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 heart sound</a:t>
            </a:r>
          </a:p>
        </p:txBody>
      </p:sp>
      <p:pic>
        <p:nvPicPr>
          <p:cNvPr id="106" name="Picture 105"/>
          <p:cNvPicPr/>
          <p:nvPr/>
        </p:nvPicPr>
        <p:blipFill>
          <a:blip r:embed="rId4"/>
          <a:stretch/>
        </p:blipFill>
        <p:spPr>
          <a:xfrm>
            <a:off x="5532120" y="4471560"/>
            <a:ext cx="4617720" cy="2295000"/>
          </a:xfrm>
          <a:prstGeom prst="rect">
            <a:avLst/>
          </a:prstGeom>
          <a:ln>
            <a:noFill/>
          </a:ln>
        </p:spPr>
      </p:pic>
      <p:sp>
        <p:nvSpPr>
          <p:cNvPr id="107" name="TextShape 4"/>
          <p:cNvSpPr txBox="1"/>
          <p:nvPr/>
        </p:nvSpPr>
        <p:spPr>
          <a:xfrm>
            <a:off x="7445994" y="7040880"/>
            <a:ext cx="1941074" cy="32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Extrasystole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Set</a:t>
            </a: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 from Bentley et al – applying machine learning techniques to segment and classify real-world heart audio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Ideally, would be able to apply results towards developing methods that detect signs of heart disease without require significant/costly medical testing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Goal: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 1: Given a set of audio recordings from a digital stethoscope or home recordings, identify the “heartbeat” signals in the recording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 2: Once recordings can be segmented and classified into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/dub recordings, identify heartbeat signatures that are abnormal/indications of heart disease</a:t>
            </a:r>
          </a:p>
        </p:txBody>
      </p:sp>
      <p:sp>
        <p:nvSpPr>
          <p:cNvPr id="42" name="TextShape 3"/>
          <p:cNvSpPr txBox="1"/>
          <p:nvPr/>
        </p:nvSpPr>
        <p:spPr>
          <a:xfrm>
            <a:off x="54000" y="7132320"/>
            <a:ext cx="470088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http://www.peterjbentley.com/heartchallenge/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 of Terminology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Heartbeat: A heartbeat is classified as two consecutive heart beat sounds generated by closing of heart valves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Systole (LUB/S1): valves closing when ventricles contract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Diastole (DUB/S2): valves closing when filling ventricles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Heart conditions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Normal: normal heart beat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...dub…..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…..dub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Murmur: extra noise created by turbulent fluid.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...dub..noise..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dub..noise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 heart sound: Additional sounds associated with beat (not just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/dub)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lub.lub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…….dub…...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lub.lub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…..dub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Extrasystole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Unexpected additional sounds associated with a normal beat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….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…….dub…….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…...dub…..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lub.lub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….dub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Datasets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format: Data is provided from recordings of heartbeats. Data is in .wav format.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of 832 .wav files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351 are audio recordings from normal samples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111 files show the time/positions of S1/S2 events in recordings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239 remaining files require classification of S1/S2 events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247 files require classification of heart conditions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an evaluation script for evaluating precision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-36000" y="13680"/>
            <a:ext cx="10080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data and classifying S1/S2 events</a:t>
            </a:r>
          </a:p>
        </p:txBody>
      </p:sp>
      <p:sp>
        <p:nvSpPr>
          <p:cNvPr id="48" name="CustomShape 2"/>
          <p:cNvSpPr/>
          <p:nvPr/>
        </p:nvSpPr>
        <p:spPr>
          <a:xfrm>
            <a:off x="1628640" y="99216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.WAV file</a:t>
            </a:r>
          </a:p>
        </p:txBody>
      </p:sp>
      <p:sp>
        <p:nvSpPr>
          <p:cNvPr id="49" name="CustomShape 3"/>
          <p:cNvSpPr/>
          <p:nvPr/>
        </p:nvSpPr>
        <p:spPr>
          <a:xfrm>
            <a:off x="1628640" y="355248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frequency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 filtered</a:t>
            </a:r>
          </a:p>
        </p:txBody>
      </p:sp>
      <p:sp>
        <p:nvSpPr>
          <p:cNvPr id="50" name="CustomShape 4"/>
          <p:cNvSpPr/>
          <p:nvPr/>
        </p:nvSpPr>
        <p:spPr>
          <a:xfrm>
            <a:off x="1628640" y="218088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Dataframe:</a:t>
            </a:r>
          </a:p>
          <a:p>
            <a:pPr algn="ctr"/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Rows -&gt; file, col-&gt;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5"/>
          <p:cNvSpPr/>
          <p:nvPr/>
        </p:nvSpPr>
        <p:spPr>
          <a:xfrm>
            <a:off x="2634480" y="163224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TextShape 6"/>
          <p:cNvSpPr txBox="1"/>
          <p:nvPr/>
        </p:nvSpPr>
        <p:spPr>
          <a:xfrm>
            <a:off x="135360" y="1645920"/>
            <a:ext cx="190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into python</a:t>
            </a:r>
          </a:p>
        </p:txBody>
      </p:sp>
      <p:sp>
        <p:nvSpPr>
          <p:cNvPr id="53" name="Line 7"/>
          <p:cNvSpPr/>
          <p:nvPr/>
        </p:nvSpPr>
        <p:spPr>
          <a:xfrm>
            <a:off x="2634480" y="291240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8"/>
          <p:cNvSpPr/>
          <p:nvPr/>
        </p:nvSpPr>
        <p:spPr>
          <a:xfrm>
            <a:off x="2634480" y="163224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9"/>
          <p:cNvSpPr/>
          <p:nvPr/>
        </p:nvSpPr>
        <p:spPr>
          <a:xfrm>
            <a:off x="1628640" y="355284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frequency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 filtered</a:t>
            </a:r>
          </a:p>
        </p:txBody>
      </p:sp>
      <p:sp>
        <p:nvSpPr>
          <p:cNvPr id="56" name="CustomShape 10"/>
          <p:cNvSpPr/>
          <p:nvPr/>
        </p:nvSpPr>
        <p:spPr>
          <a:xfrm>
            <a:off x="1628640" y="355284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frequency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 filtered</a:t>
            </a:r>
          </a:p>
        </p:txBody>
      </p:sp>
      <p:sp>
        <p:nvSpPr>
          <p:cNvPr id="57" name="CustomShape 11"/>
          <p:cNvSpPr/>
          <p:nvPr/>
        </p:nvSpPr>
        <p:spPr>
          <a:xfrm>
            <a:off x="1628640" y="355284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frequency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 filtered</a:t>
            </a:r>
          </a:p>
        </p:txBody>
      </p:sp>
      <p:sp>
        <p:nvSpPr>
          <p:cNvPr id="58" name="CustomShape 12"/>
          <p:cNvSpPr/>
          <p:nvPr/>
        </p:nvSpPr>
        <p:spPr>
          <a:xfrm>
            <a:off x="1604160" y="492408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S1/S2 positions</a:t>
            </a:r>
          </a:p>
        </p:txBody>
      </p:sp>
      <p:sp>
        <p:nvSpPr>
          <p:cNvPr id="59" name="CustomShape 13"/>
          <p:cNvSpPr/>
          <p:nvPr/>
        </p:nvSpPr>
        <p:spPr>
          <a:xfrm>
            <a:off x="4989600" y="4176000"/>
            <a:ext cx="2103120" cy="5486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1?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 of S1/S2</a:t>
            </a:r>
          </a:p>
        </p:txBody>
      </p:sp>
      <p:sp>
        <p:nvSpPr>
          <p:cNvPr id="60" name="Line 14"/>
          <p:cNvSpPr/>
          <p:nvPr/>
        </p:nvSpPr>
        <p:spPr>
          <a:xfrm>
            <a:off x="2634480" y="428400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TextShape 15"/>
          <p:cNvSpPr txBox="1"/>
          <p:nvPr/>
        </p:nvSpPr>
        <p:spPr>
          <a:xfrm>
            <a:off x="135360" y="2743200"/>
            <a:ext cx="24530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background noise</a:t>
            </a:r>
          </a:p>
        </p:txBody>
      </p:sp>
      <p:sp>
        <p:nvSpPr>
          <p:cNvPr id="62" name="TextShape 16"/>
          <p:cNvSpPr txBox="1"/>
          <p:nvPr/>
        </p:nvSpPr>
        <p:spPr>
          <a:xfrm>
            <a:off x="119520" y="4170960"/>
            <a:ext cx="24530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Loading training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</a:t>
            </a:r>
          </a:p>
        </p:txBody>
      </p:sp>
      <p:sp>
        <p:nvSpPr>
          <p:cNvPr id="63" name="Line 17"/>
          <p:cNvSpPr/>
          <p:nvPr/>
        </p:nvSpPr>
        <p:spPr>
          <a:xfrm>
            <a:off x="3914640" y="3826800"/>
            <a:ext cx="100584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TextShape 18"/>
          <p:cNvSpPr txBox="1"/>
          <p:nvPr/>
        </p:nvSpPr>
        <p:spPr>
          <a:xfrm>
            <a:off x="4480560" y="3826800"/>
            <a:ext cx="2453040" cy="49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Isolate frequencies</a:t>
            </a:r>
          </a:p>
        </p:txBody>
      </p:sp>
      <p:sp>
        <p:nvSpPr>
          <p:cNvPr id="65" name="Line 19"/>
          <p:cNvSpPr/>
          <p:nvPr/>
        </p:nvSpPr>
        <p:spPr>
          <a:xfrm flipV="1">
            <a:off x="3823200" y="4754880"/>
            <a:ext cx="1005840" cy="365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TextShape 20"/>
          <p:cNvSpPr txBox="1"/>
          <p:nvPr/>
        </p:nvSpPr>
        <p:spPr>
          <a:xfrm>
            <a:off x="4389120" y="4884120"/>
            <a:ext cx="24530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Confirm frequencies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associate with S1/S2</a:t>
            </a:r>
          </a:p>
        </p:txBody>
      </p:sp>
      <p:sp>
        <p:nvSpPr>
          <p:cNvPr id="67" name="Line 21"/>
          <p:cNvSpPr/>
          <p:nvPr/>
        </p:nvSpPr>
        <p:spPr>
          <a:xfrm>
            <a:off x="2610000" y="576072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2"/>
          <p:cNvSpPr/>
          <p:nvPr/>
        </p:nvSpPr>
        <p:spPr>
          <a:xfrm>
            <a:off x="1554480" y="6400800"/>
            <a:ext cx="21312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Binned noise data</a:t>
            </a:r>
          </a:p>
        </p:txBody>
      </p:sp>
      <p:sp>
        <p:nvSpPr>
          <p:cNvPr id="69" name="TextShape 23"/>
          <p:cNvSpPr txBox="1"/>
          <p:nvPr/>
        </p:nvSpPr>
        <p:spPr>
          <a:xfrm>
            <a:off x="119520" y="5542560"/>
            <a:ext cx="245304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 (rolling window) together information from nearby timepoints</a:t>
            </a:r>
          </a:p>
        </p:txBody>
      </p:sp>
      <p:sp>
        <p:nvSpPr>
          <p:cNvPr id="70" name="Line 24"/>
          <p:cNvSpPr/>
          <p:nvPr/>
        </p:nvSpPr>
        <p:spPr>
          <a:xfrm flipV="1">
            <a:off x="3960000" y="5943600"/>
            <a:ext cx="82296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5"/>
          <p:cNvSpPr/>
          <p:nvPr/>
        </p:nvSpPr>
        <p:spPr>
          <a:xfrm>
            <a:off x="4960440" y="5577840"/>
            <a:ext cx="2103120" cy="5486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2?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Binned amplitudes</a:t>
            </a:r>
          </a:p>
        </p:txBody>
      </p:sp>
      <p:sp>
        <p:nvSpPr>
          <p:cNvPr id="72" name="CustomShape 26"/>
          <p:cNvSpPr/>
          <p:nvPr/>
        </p:nvSpPr>
        <p:spPr>
          <a:xfrm>
            <a:off x="4965840" y="6309360"/>
            <a:ext cx="2103120" cy="73152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3?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Isolate local “bin”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frequencies</a:t>
            </a:r>
          </a:p>
        </p:txBody>
      </p:sp>
      <p:sp>
        <p:nvSpPr>
          <p:cNvPr id="73" name="Line 27"/>
          <p:cNvSpPr/>
          <p:nvPr/>
        </p:nvSpPr>
        <p:spPr>
          <a:xfrm>
            <a:off x="3960000" y="676656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TextShape 28"/>
          <p:cNvSpPr txBox="1"/>
          <p:nvPr/>
        </p:nvSpPr>
        <p:spPr>
          <a:xfrm>
            <a:off x="8321040" y="5577840"/>
            <a:ext cx="155448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CustomShape 29"/>
          <p:cNvSpPr/>
          <p:nvPr/>
        </p:nvSpPr>
        <p:spPr>
          <a:xfrm>
            <a:off x="7863840" y="4754880"/>
            <a:ext cx="2103120" cy="164592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 vs S2 vs Other?</a:t>
            </a:r>
          </a:p>
        </p:txBody>
      </p:sp>
      <p:sp>
        <p:nvSpPr>
          <p:cNvPr id="76" name="Line 30"/>
          <p:cNvSpPr/>
          <p:nvPr/>
        </p:nvSpPr>
        <p:spPr>
          <a:xfrm>
            <a:off x="7223760" y="4389120"/>
            <a:ext cx="54864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Line 31"/>
          <p:cNvSpPr/>
          <p:nvPr/>
        </p:nvSpPr>
        <p:spPr>
          <a:xfrm flipV="1">
            <a:off x="7132320" y="5669280"/>
            <a:ext cx="6400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32"/>
          <p:cNvSpPr/>
          <p:nvPr/>
        </p:nvSpPr>
        <p:spPr>
          <a:xfrm flipV="1">
            <a:off x="7223760" y="6400800"/>
            <a:ext cx="5486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0" y="-73440"/>
            <a:ext cx="100584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Audio data quick look: Example from single .wav file</a:t>
            </a: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182880" y="1606680"/>
            <a:ext cx="4628160" cy="2272680"/>
          </a:xfrm>
          <a:prstGeom prst="rect">
            <a:avLst/>
          </a:prstGeom>
          <a:ln>
            <a:noFill/>
          </a:ln>
        </p:spPr>
      </p:pic>
      <p:sp>
        <p:nvSpPr>
          <p:cNvPr id="81" name="TextShape 2"/>
          <p:cNvSpPr txBox="1"/>
          <p:nvPr/>
        </p:nvSpPr>
        <p:spPr>
          <a:xfrm>
            <a:off x="1891728" y="1188720"/>
            <a:ext cx="73834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</a:t>
            </a:r>
          </a:p>
        </p:txBody>
      </p:sp>
      <p:sp>
        <p:nvSpPr>
          <p:cNvPr id="82" name="TextShape 3"/>
          <p:cNvSpPr txBox="1"/>
          <p:nvPr/>
        </p:nvSpPr>
        <p:spPr>
          <a:xfrm>
            <a:off x="6984319" y="1244700"/>
            <a:ext cx="1371600" cy="43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</a:t>
            </a:r>
          </a:p>
        </p:txBody>
      </p:sp>
      <p:sp>
        <p:nvSpPr>
          <p:cNvPr id="83" name="Line 4"/>
          <p:cNvSpPr/>
          <p:nvPr/>
        </p:nvSpPr>
        <p:spPr>
          <a:xfrm>
            <a:off x="6104880" y="395424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5"/>
          <p:cNvSpPr txBox="1"/>
          <p:nvPr/>
        </p:nvSpPr>
        <p:spPr>
          <a:xfrm>
            <a:off x="4001760" y="3862800"/>
            <a:ext cx="24530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</a:t>
            </a:r>
          </a:p>
        </p:txBody>
      </p:sp>
      <p:sp>
        <p:nvSpPr>
          <p:cNvPr id="85" name="TextShape 6"/>
          <p:cNvSpPr txBox="1"/>
          <p:nvPr/>
        </p:nvSpPr>
        <p:spPr>
          <a:xfrm>
            <a:off x="4001760" y="4397760"/>
            <a:ext cx="22730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S1/S2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positions</a:t>
            </a:r>
          </a:p>
        </p:txBody>
      </p:sp>
      <p:sp>
        <p:nvSpPr>
          <p:cNvPr id="86" name="Line 7"/>
          <p:cNvSpPr/>
          <p:nvPr/>
        </p:nvSpPr>
        <p:spPr>
          <a:xfrm>
            <a:off x="6104880" y="448632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Picture 86"/>
          <p:cNvPicPr/>
          <p:nvPr/>
        </p:nvPicPr>
        <p:blipFill>
          <a:blip r:embed="rId3"/>
          <a:stretch/>
        </p:blipFill>
        <p:spPr>
          <a:xfrm>
            <a:off x="5205600" y="1596240"/>
            <a:ext cx="4578480" cy="228312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4"/>
          <a:stretch/>
        </p:blipFill>
        <p:spPr>
          <a:xfrm>
            <a:off x="198720" y="5000040"/>
            <a:ext cx="4556160" cy="224856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5"/>
          <a:stretch/>
        </p:blipFill>
        <p:spPr>
          <a:xfrm>
            <a:off x="5169960" y="4996080"/>
            <a:ext cx="4614120" cy="230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1887644" y="2820334"/>
            <a:ext cx="6562440" cy="4218480"/>
          </a:xfrm>
          <a:prstGeom prst="rect">
            <a:avLst/>
          </a:prstGeom>
          <a:ln>
            <a:noFill/>
          </a:ln>
        </p:spPr>
      </p:pic>
      <p:sp>
        <p:nvSpPr>
          <p:cNvPr id="91" name="TextShape 1"/>
          <p:cNvSpPr txBox="1"/>
          <p:nvPr/>
        </p:nvSpPr>
        <p:spPr>
          <a:xfrm>
            <a:off x="0" y="-73440"/>
            <a:ext cx="100584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Audio data quick look: Example from single .wav file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2428004" y="2051374"/>
            <a:ext cx="227304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 data</a:t>
            </a:r>
          </a:p>
        </p:txBody>
      </p:sp>
      <p:sp>
        <p:nvSpPr>
          <p:cNvPr id="93" name="Line 3"/>
          <p:cNvSpPr/>
          <p:nvPr/>
        </p:nvSpPr>
        <p:spPr>
          <a:xfrm>
            <a:off x="4975364" y="2051374"/>
            <a:ext cx="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4"/>
          <p:cNvSpPr txBox="1"/>
          <p:nvPr/>
        </p:nvSpPr>
        <p:spPr>
          <a:xfrm>
            <a:off x="2428004" y="2778934"/>
            <a:ext cx="22730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Isolate frequencies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bin</a:t>
            </a:r>
          </a:p>
        </p:txBody>
      </p:sp>
      <p:sp>
        <p:nvSpPr>
          <p:cNvPr id="95" name="Line 5"/>
          <p:cNvSpPr/>
          <p:nvPr/>
        </p:nvSpPr>
        <p:spPr>
          <a:xfrm>
            <a:off x="4975364" y="2832574"/>
            <a:ext cx="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TextShape 6"/>
          <p:cNvSpPr txBox="1"/>
          <p:nvPr/>
        </p:nvSpPr>
        <p:spPr>
          <a:xfrm rot="16200000">
            <a:off x="1180604" y="4707094"/>
            <a:ext cx="164592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</a:t>
            </a:r>
          </a:p>
        </p:txBody>
      </p:sp>
      <p:sp>
        <p:nvSpPr>
          <p:cNvPr id="97" name="TextShape 7"/>
          <p:cNvSpPr txBox="1"/>
          <p:nvPr/>
        </p:nvSpPr>
        <p:spPr>
          <a:xfrm>
            <a:off x="4335284" y="6620494"/>
            <a:ext cx="1554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-3477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issues/next steps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350713" y="1667912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 is difficult: 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classify on non-labeled S1/S2 events (i.e. are they just not labeled or are the not actually heartbeat sounds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events reported do not occur at the “amplitude peaks”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 sizes (i.e. heartbeat rate) change for each file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methods for differentiating S1/S2 signals have not been super fruitful: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attempted: Mean amplitude in bins and amplitudes of most common frequencies in a signal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attempts, KNN, and/or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regression: ~0.55-0.65 accuracy via train-test-split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Adjust window sizes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Attempt to fit data to curves such that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/dub occur at equal frequency but  with an offset (i.e. assume distance between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→ dub is constant)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555</Words>
  <Application>Microsoft Office PowerPoint</Application>
  <PresentationFormat>Custom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Constantine Chrysostomou</cp:lastModifiedBy>
  <cp:revision>8</cp:revision>
  <dcterms:modified xsi:type="dcterms:W3CDTF">2017-04-26T22:58:48Z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2017-04-25T19:19:47Z</dcterms:created>
  <dc:creator/>
  <dc:description/>
  <dc:language>en-US</dc:language>
  <cp:lastModifiedBy/>
  <dcterms:modified xsi:type="dcterms:W3CDTF">2017-04-25T22:30:06Z</dcterms:modified>
  <cp:revision>41</cp:revision>
  <dc:subject/>
  <dc:title/>
</cp:coreProperties>
</file>