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9C8B6821-0205-4639-8B65-AEC44A23FDAA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Identifying Heart Conditions from Audio Recordings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Constantine Chrysostomou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04-26-17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504000" y="-256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Abnormal Heartbeats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274320" y="979920"/>
            <a:ext cx="5029200" cy="2494800"/>
          </a:xfrm>
          <a:prstGeom prst="rect">
            <a:avLst/>
          </a:prstGeom>
          <a:ln>
            <a:noFill/>
          </a:ln>
        </p:spPr>
      </p:pic>
      <p:sp>
        <p:nvSpPr>
          <p:cNvPr id="103" name="TextShape 2"/>
          <p:cNvSpPr txBox="1"/>
          <p:nvPr/>
        </p:nvSpPr>
        <p:spPr>
          <a:xfrm>
            <a:off x="1920240" y="3566160"/>
            <a:ext cx="9669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Murmur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2"/>
          <a:stretch/>
        </p:blipFill>
        <p:spPr>
          <a:xfrm>
            <a:off x="365760" y="4398120"/>
            <a:ext cx="5029200" cy="2459880"/>
          </a:xfrm>
          <a:prstGeom prst="rect">
            <a:avLst/>
          </a:prstGeom>
          <a:ln>
            <a:noFill/>
          </a:ln>
        </p:spPr>
      </p:pic>
      <p:sp>
        <p:nvSpPr>
          <p:cNvPr id="105" name="TextShape 3"/>
          <p:cNvSpPr txBox="1"/>
          <p:nvPr/>
        </p:nvSpPr>
        <p:spPr>
          <a:xfrm>
            <a:off x="1554480" y="7040880"/>
            <a:ext cx="19821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Extra heart sound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3"/>
          <a:stretch/>
        </p:blipFill>
        <p:spPr>
          <a:xfrm>
            <a:off x="5532120" y="4471560"/>
            <a:ext cx="4617720" cy="2295000"/>
          </a:xfrm>
          <a:prstGeom prst="rect">
            <a:avLst/>
          </a:prstGeom>
          <a:ln>
            <a:noFill/>
          </a:ln>
        </p:spPr>
      </p:pic>
      <p:sp>
        <p:nvSpPr>
          <p:cNvPr id="107" name="TextShape 4"/>
          <p:cNvSpPr txBox="1"/>
          <p:nvPr/>
        </p:nvSpPr>
        <p:spPr>
          <a:xfrm>
            <a:off x="6126480" y="7060320"/>
            <a:ext cx="14241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Extrasystole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Problem Set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Challenge from Bentley et al – applying machine learning techniques to segment and classify real-world heart audio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Ideally, would be able to apply results towards developing methods that detect signs of heart disease without require significant/costly medical testing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Goal: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Challenge 1: Given a set of audio recordings from a digital stethoscope or home recordings, identify the “heartbeat” signals in the recording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Challenge 2: Once recordings can be segmented and classified into lub/dub recordings, identify heartbeat signatures that are abnormal/indications of heart disease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TextShape 3"/>
          <p:cNvSpPr txBox="1"/>
          <p:nvPr/>
        </p:nvSpPr>
        <p:spPr>
          <a:xfrm>
            <a:off x="54000" y="7132320"/>
            <a:ext cx="470088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http://www.peterjbentley.com/heartchallenge/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Background of Terminology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Heartbeat: A heartbeat is classified as two consecutive heart beat sounds generated by closing of heart valves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Systole (LUB/S1): valves closing when ventricles contract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Diastole (DUB/S2): valves closing when filling ventricles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Heart conditions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Normal: normal heart beat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Lub...dub…..lub…..dub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Murmur: extra noise created by turbulent fluid.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Lub...dub..noise..lub…dub..noise..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Extra heart sound: Additional sounds associated with beat (not just lub/dub)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...lub.lub…….dub…...lub.lub…..dub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Extrasystole: Unexpected additional sounds associated with a normal beat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…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.lub…….dub…….lub…...dub…..lub.lub….dub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Datasets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format: Data is provided from recordings of heartbeats. Data is in .wav format.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Total of 832 .wav files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351 are audio recordings from normal samples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111 files show the time/positions of S1/S2 events in recordings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239 remaining files require classification of S1/S2 events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247 files require classification of heart conditions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Provides an evaluation script for evaluating precision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-36000" y="13680"/>
            <a:ext cx="1008000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Processing data and classifying S1/S2 events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2"/>
          <p:cNvSpPr/>
          <p:nvPr/>
        </p:nvSpPr>
        <p:spPr>
          <a:xfrm>
            <a:off x="1628640" y="992160"/>
            <a:ext cx="2103120" cy="548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.WAV file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3"/>
          <p:cNvSpPr/>
          <p:nvPr/>
        </p:nvSpPr>
        <p:spPr>
          <a:xfrm>
            <a:off x="1628640" y="3552480"/>
            <a:ext cx="2103120" cy="548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High frequency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noise filtered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4"/>
          <p:cNvSpPr/>
          <p:nvPr/>
        </p:nvSpPr>
        <p:spPr>
          <a:xfrm>
            <a:off x="1628640" y="2180880"/>
            <a:ext cx="2103120" cy="548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Dataframe: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Rows -&gt; file, col-&gt; time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Line 5"/>
          <p:cNvSpPr/>
          <p:nvPr/>
        </p:nvSpPr>
        <p:spPr>
          <a:xfrm>
            <a:off x="2634480" y="1632240"/>
            <a:ext cx="0" cy="4572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TextShape 6"/>
          <p:cNvSpPr txBox="1"/>
          <p:nvPr/>
        </p:nvSpPr>
        <p:spPr>
          <a:xfrm>
            <a:off x="135360" y="1645920"/>
            <a:ext cx="19044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Read into python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Line 7"/>
          <p:cNvSpPr/>
          <p:nvPr/>
        </p:nvSpPr>
        <p:spPr>
          <a:xfrm>
            <a:off x="2634480" y="2912400"/>
            <a:ext cx="0" cy="4572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Line 8"/>
          <p:cNvSpPr/>
          <p:nvPr/>
        </p:nvSpPr>
        <p:spPr>
          <a:xfrm>
            <a:off x="2634480" y="1632240"/>
            <a:ext cx="0" cy="4572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9"/>
          <p:cNvSpPr/>
          <p:nvPr/>
        </p:nvSpPr>
        <p:spPr>
          <a:xfrm>
            <a:off x="1628640" y="3552840"/>
            <a:ext cx="2103120" cy="548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High frequency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noise filtered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CustomShape 10"/>
          <p:cNvSpPr/>
          <p:nvPr/>
        </p:nvSpPr>
        <p:spPr>
          <a:xfrm>
            <a:off x="1628640" y="3552840"/>
            <a:ext cx="2103120" cy="548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High frequency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noise filtered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CustomShape 11"/>
          <p:cNvSpPr/>
          <p:nvPr/>
        </p:nvSpPr>
        <p:spPr>
          <a:xfrm>
            <a:off x="1628640" y="3552840"/>
            <a:ext cx="2103120" cy="548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High frequency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noise filtered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CustomShape 12"/>
          <p:cNvSpPr/>
          <p:nvPr/>
        </p:nvSpPr>
        <p:spPr>
          <a:xfrm>
            <a:off x="1604160" y="4924080"/>
            <a:ext cx="2103120" cy="548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Map S1/S2 positions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CustomShape 13"/>
          <p:cNvSpPr/>
          <p:nvPr/>
        </p:nvSpPr>
        <p:spPr>
          <a:xfrm>
            <a:off x="4989600" y="4176000"/>
            <a:ext cx="2103120" cy="548640"/>
          </a:xfrm>
          <a:prstGeom prst="rect">
            <a:avLst/>
          </a:prstGeom>
          <a:solidFill>
            <a:srgbClr val="33996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Feature 1?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Frequency of S1/S2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Line 14"/>
          <p:cNvSpPr/>
          <p:nvPr/>
        </p:nvSpPr>
        <p:spPr>
          <a:xfrm>
            <a:off x="2634480" y="4284000"/>
            <a:ext cx="0" cy="4572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TextShape 15"/>
          <p:cNvSpPr txBox="1"/>
          <p:nvPr/>
        </p:nvSpPr>
        <p:spPr>
          <a:xfrm>
            <a:off x="135360" y="2743200"/>
            <a:ext cx="245304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Filter background noise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TextShape 16"/>
          <p:cNvSpPr txBox="1"/>
          <p:nvPr/>
        </p:nvSpPr>
        <p:spPr>
          <a:xfrm>
            <a:off x="119520" y="4170960"/>
            <a:ext cx="245304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Loading training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information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Line 17"/>
          <p:cNvSpPr/>
          <p:nvPr/>
        </p:nvSpPr>
        <p:spPr>
          <a:xfrm>
            <a:off x="3914640" y="3826800"/>
            <a:ext cx="1005840" cy="4572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TextShape 18"/>
          <p:cNvSpPr txBox="1"/>
          <p:nvPr/>
        </p:nvSpPr>
        <p:spPr>
          <a:xfrm>
            <a:off x="4480560" y="3826800"/>
            <a:ext cx="2453040" cy="492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Isolate frequencies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Line 19"/>
          <p:cNvSpPr/>
          <p:nvPr/>
        </p:nvSpPr>
        <p:spPr>
          <a:xfrm flipV="1">
            <a:off x="3823200" y="4754880"/>
            <a:ext cx="1005840" cy="3657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TextShape 20"/>
          <p:cNvSpPr txBox="1"/>
          <p:nvPr/>
        </p:nvSpPr>
        <p:spPr>
          <a:xfrm>
            <a:off x="4389120" y="4884120"/>
            <a:ext cx="245304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Confirm frequencies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associate with S1/S2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Line 21"/>
          <p:cNvSpPr/>
          <p:nvPr/>
        </p:nvSpPr>
        <p:spPr>
          <a:xfrm>
            <a:off x="2610000" y="5760720"/>
            <a:ext cx="0" cy="4572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22"/>
          <p:cNvSpPr/>
          <p:nvPr/>
        </p:nvSpPr>
        <p:spPr>
          <a:xfrm>
            <a:off x="1554480" y="6400800"/>
            <a:ext cx="2131200" cy="548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Binned noise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TextShape 23"/>
          <p:cNvSpPr txBox="1"/>
          <p:nvPr/>
        </p:nvSpPr>
        <p:spPr>
          <a:xfrm>
            <a:off x="119520" y="5542560"/>
            <a:ext cx="245304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Bin (rolling window) together information from nearby timepoints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Line 24"/>
          <p:cNvSpPr/>
          <p:nvPr/>
        </p:nvSpPr>
        <p:spPr>
          <a:xfrm flipV="1">
            <a:off x="3960000" y="5943600"/>
            <a:ext cx="822960" cy="4572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25"/>
          <p:cNvSpPr/>
          <p:nvPr/>
        </p:nvSpPr>
        <p:spPr>
          <a:xfrm>
            <a:off x="4960440" y="5577840"/>
            <a:ext cx="2103120" cy="548640"/>
          </a:xfrm>
          <a:prstGeom prst="rect">
            <a:avLst/>
          </a:prstGeom>
          <a:solidFill>
            <a:srgbClr val="33996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Feature 2?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Binned amplitudes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CustomShape 26"/>
          <p:cNvSpPr/>
          <p:nvPr/>
        </p:nvSpPr>
        <p:spPr>
          <a:xfrm>
            <a:off x="4965840" y="6309360"/>
            <a:ext cx="2103120" cy="731520"/>
          </a:xfrm>
          <a:prstGeom prst="rect">
            <a:avLst/>
          </a:prstGeom>
          <a:solidFill>
            <a:srgbClr val="33996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Feature 3?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Isolate local “bin”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frequencies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Line 27"/>
          <p:cNvSpPr/>
          <p:nvPr/>
        </p:nvSpPr>
        <p:spPr>
          <a:xfrm>
            <a:off x="3960000" y="6766560"/>
            <a:ext cx="9144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TextShape 28"/>
          <p:cNvSpPr txBox="1"/>
          <p:nvPr/>
        </p:nvSpPr>
        <p:spPr>
          <a:xfrm>
            <a:off x="8321040" y="5577840"/>
            <a:ext cx="1554480" cy="427320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CustomShape 29"/>
          <p:cNvSpPr/>
          <p:nvPr/>
        </p:nvSpPr>
        <p:spPr>
          <a:xfrm>
            <a:off x="7863840" y="4754880"/>
            <a:ext cx="2103120" cy="1645920"/>
          </a:xfrm>
          <a:prstGeom prst="rect">
            <a:avLst/>
          </a:prstGeom>
          <a:solidFill>
            <a:srgbClr val="ff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S1 vs S2 vs Other?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Line 30"/>
          <p:cNvSpPr/>
          <p:nvPr/>
        </p:nvSpPr>
        <p:spPr>
          <a:xfrm>
            <a:off x="7223760" y="4389120"/>
            <a:ext cx="548640" cy="3657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Line 31"/>
          <p:cNvSpPr/>
          <p:nvPr/>
        </p:nvSpPr>
        <p:spPr>
          <a:xfrm flipV="1">
            <a:off x="7132320" y="5669280"/>
            <a:ext cx="640080" cy="1828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Line 32"/>
          <p:cNvSpPr/>
          <p:nvPr/>
        </p:nvSpPr>
        <p:spPr>
          <a:xfrm flipV="1">
            <a:off x="7223760" y="6400800"/>
            <a:ext cx="548640" cy="2743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0" y="-73440"/>
            <a:ext cx="1005840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Audio data quick look: Example from single .wav file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182880" y="1606680"/>
            <a:ext cx="4628160" cy="2272680"/>
          </a:xfrm>
          <a:prstGeom prst="rect">
            <a:avLst/>
          </a:prstGeom>
          <a:ln>
            <a:noFill/>
          </a:ln>
        </p:spPr>
      </p:pic>
      <p:sp>
        <p:nvSpPr>
          <p:cNvPr id="81" name="TextShape 2"/>
          <p:cNvSpPr txBox="1"/>
          <p:nvPr/>
        </p:nvSpPr>
        <p:spPr>
          <a:xfrm>
            <a:off x="2155680" y="1130040"/>
            <a:ext cx="6789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TextShape 3"/>
          <p:cNvSpPr txBox="1"/>
          <p:nvPr/>
        </p:nvSpPr>
        <p:spPr>
          <a:xfrm>
            <a:off x="7040880" y="1116360"/>
            <a:ext cx="1371600" cy="438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Frequency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Line 4"/>
          <p:cNvSpPr/>
          <p:nvPr/>
        </p:nvSpPr>
        <p:spPr>
          <a:xfrm>
            <a:off x="6104880" y="3954240"/>
            <a:ext cx="0" cy="4572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TextShape 5"/>
          <p:cNvSpPr txBox="1"/>
          <p:nvPr/>
        </p:nvSpPr>
        <p:spPr>
          <a:xfrm>
            <a:off x="4001760" y="3862800"/>
            <a:ext cx="245304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Filter background noise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TextShape 6"/>
          <p:cNvSpPr txBox="1"/>
          <p:nvPr/>
        </p:nvSpPr>
        <p:spPr>
          <a:xfrm>
            <a:off x="4001760" y="4397760"/>
            <a:ext cx="227304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Map S1/S2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positions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Line 7"/>
          <p:cNvSpPr/>
          <p:nvPr/>
        </p:nvSpPr>
        <p:spPr>
          <a:xfrm>
            <a:off x="6104880" y="4486320"/>
            <a:ext cx="0" cy="4572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87" name="" descr=""/>
          <p:cNvPicPr/>
          <p:nvPr/>
        </p:nvPicPr>
        <p:blipFill>
          <a:blip r:embed="rId2"/>
          <a:stretch/>
        </p:blipFill>
        <p:spPr>
          <a:xfrm>
            <a:off x="5205600" y="1596240"/>
            <a:ext cx="4578480" cy="2283120"/>
          </a:xfrm>
          <a:prstGeom prst="rect">
            <a:avLst/>
          </a:prstGeom>
          <a:ln>
            <a:noFill/>
          </a:ln>
        </p:spPr>
      </p:pic>
      <p:pic>
        <p:nvPicPr>
          <p:cNvPr id="88" name="" descr=""/>
          <p:cNvPicPr/>
          <p:nvPr/>
        </p:nvPicPr>
        <p:blipFill>
          <a:blip r:embed="rId3"/>
          <a:stretch/>
        </p:blipFill>
        <p:spPr>
          <a:xfrm>
            <a:off x="198720" y="5000040"/>
            <a:ext cx="4556160" cy="2248560"/>
          </a:xfrm>
          <a:prstGeom prst="rect">
            <a:avLst/>
          </a:prstGeom>
          <a:ln>
            <a:noFill/>
          </a:ln>
        </p:spPr>
      </p:pic>
      <p:pic>
        <p:nvPicPr>
          <p:cNvPr id="89" name="" descr=""/>
          <p:cNvPicPr/>
          <p:nvPr/>
        </p:nvPicPr>
        <p:blipFill>
          <a:blip r:embed="rId4"/>
          <a:stretch/>
        </p:blipFill>
        <p:spPr>
          <a:xfrm>
            <a:off x="5169960" y="4996080"/>
            <a:ext cx="4614120" cy="2300760"/>
          </a:xfrm>
          <a:prstGeom prst="rect">
            <a:avLst/>
          </a:prstGeom>
          <a:ln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1852920" y="2725200"/>
            <a:ext cx="6562440" cy="4218480"/>
          </a:xfrm>
          <a:prstGeom prst="rect">
            <a:avLst/>
          </a:prstGeom>
          <a:ln>
            <a:noFill/>
          </a:ln>
        </p:spPr>
      </p:pic>
      <p:sp>
        <p:nvSpPr>
          <p:cNvPr id="91" name="TextShape 1"/>
          <p:cNvSpPr txBox="1"/>
          <p:nvPr/>
        </p:nvSpPr>
        <p:spPr>
          <a:xfrm>
            <a:off x="0" y="-73440"/>
            <a:ext cx="1005840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Audio data quick look: Example from single .wav file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2393280" y="1956240"/>
            <a:ext cx="227304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Bin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Line 3"/>
          <p:cNvSpPr/>
          <p:nvPr/>
        </p:nvSpPr>
        <p:spPr>
          <a:xfrm>
            <a:off x="4940640" y="1956240"/>
            <a:ext cx="0" cy="4572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TextShape 4"/>
          <p:cNvSpPr txBox="1"/>
          <p:nvPr/>
        </p:nvSpPr>
        <p:spPr>
          <a:xfrm>
            <a:off x="2393280" y="2683800"/>
            <a:ext cx="227304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Isolate frequencies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bin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Line 5"/>
          <p:cNvSpPr/>
          <p:nvPr/>
        </p:nvSpPr>
        <p:spPr>
          <a:xfrm>
            <a:off x="4940640" y="2737440"/>
            <a:ext cx="0" cy="4572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TextShape 6"/>
          <p:cNvSpPr txBox="1"/>
          <p:nvPr/>
        </p:nvSpPr>
        <p:spPr>
          <a:xfrm rot="16200000">
            <a:off x="1145880" y="4611960"/>
            <a:ext cx="1645920" cy="457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Frequency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TextShape 7"/>
          <p:cNvSpPr txBox="1"/>
          <p:nvPr/>
        </p:nvSpPr>
        <p:spPr>
          <a:xfrm>
            <a:off x="4300560" y="6525360"/>
            <a:ext cx="15544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Window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57200" y="-34776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Current issues/next steps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640080" y="82296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Noise is difficult: hard to classify on non-labeled S1/S2 events (i.e. are they just not labeled or are the not actually heartbeat sounds)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Current methods for differentiating S1/S2 signals have not been super fruitful: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Features attempted: Mean amplitude in bins and amplitudes of most common frequencies in a signal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Decision tree attempts or logistic regression: ~0.55-0.65 accuracy via train-test-split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Next steps: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Adjust window sizes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Attempt to fit data to curves such that lub/dub occur at equal frequency but  with an offset (i.e. assume distance between lub → dub is constant)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Questions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</TotalTime>
  <Application>LibreOffice/5.2.3.2$Linux_X86_64 LibreOffice_project/20m0$Build-2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2017-04-25T19:19:47Z</dcterms:created>
  <dc:creator/>
  <dc:description/>
  <dc:language>en-US</dc:language>
  <cp:lastModifiedBy/>
  <dcterms:modified xsi:type="dcterms:W3CDTF">2017-04-25T22:30:06Z</dcterms:modified>
  <cp:revision>41</cp:revision>
  <dc:subject/>
  <dc:title/>
</cp:coreProperties>
</file>