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3" r:id="rId6"/>
    <p:sldId id="261" r:id="rId7"/>
    <p:sldId id="264"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68D54-96C8-4702-B412-3C3AD0134DB1}"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F9CC4B8A-A465-4140-8F28-8F4220F9C0E3}">
      <dgm:prSet/>
      <dgm:spPr/>
      <dgm:t>
        <a:bodyPr/>
        <a:lstStyle/>
        <a:p>
          <a:r>
            <a:rPr lang="en-US" baseline="0"/>
            <a:t>K-means clustering.</a:t>
          </a:r>
          <a:endParaRPr lang="en-US"/>
        </a:p>
      </dgm:t>
    </dgm:pt>
    <dgm:pt modelId="{A1A63C50-6380-4209-9510-0DDC3DA85BF0}" type="parTrans" cxnId="{DE61931B-B703-4A14-B2E7-DE8B360E4EB1}">
      <dgm:prSet/>
      <dgm:spPr/>
      <dgm:t>
        <a:bodyPr/>
        <a:lstStyle/>
        <a:p>
          <a:endParaRPr lang="en-US"/>
        </a:p>
      </dgm:t>
    </dgm:pt>
    <dgm:pt modelId="{C8952FEB-D4CA-40A8-9E1D-58854D65EE92}" type="sibTrans" cxnId="{DE61931B-B703-4A14-B2E7-DE8B360E4EB1}">
      <dgm:prSet/>
      <dgm:spPr/>
      <dgm:t>
        <a:bodyPr/>
        <a:lstStyle/>
        <a:p>
          <a:endParaRPr lang="en-US"/>
        </a:p>
      </dgm:t>
    </dgm:pt>
    <dgm:pt modelId="{634E8C40-AEA2-4E45-B239-356E8108EE0D}">
      <dgm:prSet/>
      <dgm:spPr/>
      <dgm:t>
        <a:bodyPr/>
        <a:lstStyle/>
        <a:p>
          <a:r>
            <a:rPr lang="en-US" baseline="0"/>
            <a:t>Hierarchical clustering.</a:t>
          </a:r>
          <a:endParaRPr lang="en-US"/>
        </a:p>
      </dgm:t>
    </dgm:pt>
    <dgm:pt modelId="{CD049FF2-BEF4-473D-B7CB-7ACCA7B1C32C}" type="parTrans" cxnId="{4822C174-32CC-4DB8-9279-D6F7D11791CC}">
      <dgm:prSet/>
      <dgm:spPr/>
      <dgm:t>
        <a:bodyPr/>
        <a:lstStyle/>
        <a:p>
          <a:endParaRPr lang="en-US"/>
        </a:p>
      </dgm:t>
    </dgm:pt>
    <dgm:pt modelId="{AF4E7549-B428-4370-B3C1-66E52A18134C}" type="sibTrans" cxnId="{4822C174-32CC-4DB8-9279-D6F7D11791CC}">
      <dgm:prSet/>
      <dgm:spPr/>
      <dgm:t>
        <a:bodyPr/>
        <a:lstStyle/>
        <a:p>
          <a:endParaRPr lang="en-US"/>
        </a:p>
      </dgm:t>
    </dgm:pt>
    <dgm:pt modelId="{A9ED8869-3E62-4BA8-843C-258D14F330B3}" type="pres">
      <dgm:prSet presAssocID="{41F68D54-96C8-4702-B412-3C3AD0134DB1}" presName="hierChild1" presStyleCnt="0">
        <dgm:presLayoutVars>
          <dgm:chPref val="1"/>
          <dgm:dir/>
          <dgm:animOne val="branch"/>
          <dgm:animLvl val="lvl"/>
          <dgm:resizeHandles/>
        </dgm:presLayoutVars>
      </dgm:prSet>
      <dgm:spPr/>
    </dgm:pt>
    <dgm:pt modelId="{E87C1004-20A9-4967-87EB-4C777FB5C047}" type="pres">
      <dgm:prSet presAssocID="{F9CC4B8A-A465-4140-8F28-8F4220F9C0E3}" presName="hierRoot1" presStyleCnt="0"/>
      <dgm:spPr/>
    </dgm:pt>
    <dgm:pt modelId="{EC7DAA68-FC11-444B-B7AB-E8E193B31291}" type="pres">
      <dgm:prSet presAssocID="{F9CC4B8A-A465-4140-8F28-8F4220F9C0E3}" presName="composite" presStyleCnt="0"/>
      <dgm:spPr/>
    </dgm:pt>
    <dgm:pt modelId="{DC18D1E0-D1E1-4C53-9154-D9B80BE7DDE0}" type="pres">
      <dgm:prSet presAssocID="{F9CC4B8A-A465-4140-8F28-8F4220F9C0E3}" presName="background" presStyleLbl="node0" presStyleIdx="0" presStyleCnt="2"/>
      <dgm:spPr/>
    </dgm:pt>
    <dgm:pt modelId="{7335F24A-D609-4F42-98A0-D76339C5122E}" type="pres">
      <dgm:prSet presAssocID="{F9CC4B8A-A465-4140-8F28-8F4220F9C0E3}" presName="text" presStyleLbl="fgAcc0" presStyleIdx="0" presStyleCnt="2">
        <dgm:presLayoutVars>
          <dgm:chPref val="3"/>
        </dgm:presLayoutVars>
      </dgm:prSet>
      <dgm:spPr/>
    </dgm:pt>
    <dgm:pt modelId="{08D702E4-B206-4C99-B122-EEC74FD18A50}" type="pres">
      <dgm:prSet presAssocID="{F9CC4B8A-A465-4140-8F28-8F4220F9C0E3}" presName="hierChild2" presStyleCnt="0"/>
      <dgm:spPr/>
    </dgm:pt>
    <dgm:pt modelId="{E25978F7-3546-40A2-A6BC-8CBDDE5FBF20}" type="pres">
      <dgm:prSet presAssocID="{634E8C40-AEA2-4E45-B239-356E8108EE0D}" presName="hierRoot1" presStyleCnt="0"/>
      <dgm:spPr/>
    </dgm:pt>
    <dgm:pt modelId="{94C7FFEB-6EF3-47E2-8C60-CC1ADDB288F1}" type="pres">
      <dgm:prSet presAssocID="{634E8C40-AEA2-4E45-B239-356E8108EE0D}" presName="composite" presStyleCnt="0"/>
      <dgm:spPr/>
    </dgm:pt>
    <dgm:pt modelId="{E9B4CC22-8647-4BC4-A2F5-BF8A9F8E2C7D}" type="pres">
      <dgm:prSet presAssocID="{634E8C40-AEA2-4E45-B239-356E8108EE0D}" presName="background" presStyleLbl="node0" presStyleIdx="1" presStyleCnt="2"/>
      <dgm:spPr/>
    </dgm:pt>
    <dgm:pt modelId="{142C86C5-EF54-463E-939F-78CB39FB5735}" type="pres">
      <dgm:prSet presAssocID="{634E8C40-AEA2-4E45-B239-356E8108EE0D}" presName="text" presStyleLbl="fgAcc0" presStyleIdx="1" presStyleCnt="2">
        <dgm:presLayoutVars>
          <dgm:chPref val="3"/>
        </dgm:presLayoutVars>
      </dgm:prSet>
      <dgm:spPr/>
    </dgm:pt>
    <dgm:pt modelId="{1AC12B02-7867-46F6-88F7-13195E7D5CCA}" type="pres">
      <dgm:prSet presAssocID="{634E8C40-AEA2-4E45-B239-356E8108EE0D}" presName="hierChild2" presStyleCnt="0"/>
      <dgm:spPr/>
    </dgm:pt>
  </dgm:ptLst>
  <dgm:cxnLst>
    <dgm:cxn modelId="{DE61931B-B703-4A14-B2E7-DE8B360E4EB1}" srcId="{41F68D54-96C8-4702-B412-3C3AD0134DB1}" destId="{F9CC4B8A-A465-4140-8F28-8F4220F9C0E3}" srcOrd="0" destOrd="0" parTransId="{A1A63C50-6380-4209-9510-0DDC3DA85BF0}" sibTransId="{C8952FEB-D4CA-40A8-9E1D-58854D65EE92}"/>
    <dgm:cxn modelId="{4E434C2B-5A05-49D1-80D8-8E56711246B6}" type="presOf" srcId="{41F68D54-96C8-4702-B412-3C3AD0134DB1}" destId="{A9ED8869-3E62-4BA8-843C-258D14F330B3}" srcOrd="0" destOrd="0" presId="urn:microsoft.com/office/officeart/2005/8/layout/hierarchy1"/>
    <dgm:cxn modelId="{4822C174-32CC-4DB8-9279-D6F7D11791CC}" srcId="{41F68D54-96C8-4702-B412-3C3AD0134DB1}" destId="{634E8C40-AEA2-4E45-B239-356E8108EE0D}" srcOrd="1" destOrd="0" parTransId="{CD049FF2-BEF4-473D-B7CB-7ACCA7B1C32C}" sibTransId="{AF4E7549-B428-4370-B3C1-66E52A18134C}"/>
    <dgm:cxn modelId="{2ADBD093-6A86-4605-9E29-2C6618FFA790}" type="presOf" srcId="{634E8C40-AEA2-4E45-B239-356E8108EE0D}" destId="{142C86C5-EF54-463E-939F-78CB39FB5735}" srcOrd="0" destOrd="0" presId="urn:microsoft.com/office/officeart/2005/8/layout/hierarchy1"/>
    <dgm:cxn modelId="{402DA1EC-BD37-4213-A45C-8389E571EA4C}" type="presOf" srcId="{F9CC4B8A-A465-4140-8F28-8F4220F9C0E3}" destId="{7335F24A-D609-4F42-98A0-D76339C5122E}" srcOrd="0" destOrd="0" presId="urn:microsoft.com/office/officeart/2005/8/layout/hierarchy1"/>
    <dgm:cxn modelId="{6D249954-00D5-47B6-BAAE-B1D641A46215}" type="presParOf" srcId="{A9ED8869-3E62-4BA8-843C-258D14F330B3}" destId="{E87C1004-20A9-4967-87EB-4C777FB5C047}" srcOrd="0" destOrd="0" presId="urn:microsoft.com/office/officeart/2005/8/layout/hierarchy1"/>
    <dgm:cxn modelId="{5E0A8DD4-2718-45E1-8078-0BA596D6E0C6}" type="presParOf" srcId="{E87C1004-20A9-4967-87EB-4C777FB5C047}" destId="{EC7DAA68-FC11-444B-B7AB-E8E193B31291}" srcOrd="0" destOrd="0" presId="urn:microsoft.com/office/officeart/2005/8/layout/hierarchy1"/>
    <dgm:cxn modelId="{FF42F2C8-ACCE-4CF2-B965-1A55365AD578}" type="presParOf" srcId="{EC7DAA68-FC11-444B-B7AB-E8E193B31291}" destId="{DC18D1E0-D1E1-4C53-9154-D9B80BE7DDE0}" srcOrd="0" destOrd="0" presId="urn:microsoft.com/office/officeart/2005/8/layout/hierarchy1"/>
    <dgm:cxn modelId="{7AAEA49B-4D66-41B3-AE63-BDC333005976}" type="presParOf" srcId="{EC7DAA68-FC11-444B-B7AB-E8E193B31291}" destId="{7335F24A-D609-4F42-98A0-D76339C5122E}" srcOrd="1" destOrd="0" presId="urn:microsoft.com/office/officeart/2005/8/layout/hierarchy1"/>
    <dgm:cxn modelId="{7F4D69F3-68F8-4F24-98C4-785D5D4C0C25}" type="presParOf" srcId="{E87C1004-20A9-4967-87EB-4C777FB5C047}" destId="{08D702E4-B206-4C99-B122-EEC74FD18A50}" srcOrd="1" destOrd="0" presId="urn:microsoft.com/office/officeart/2005/8/layout/hierarchy1"/>
    <dgm:cxn modelId="{025A9C2B-60D7-4497-8F40-41E1A4F29B02}" type="presParOf" srcId="{A9ED8869-3E62-4BA8-843C-258D14F330B3}" destId="{E25978F7-3546-40A2-A6BC-8CBDDE5FBF20}" srcOrd="1" destOrd="0" presId="urn:microsoft.com/office/officeart/2005/8/layout/hierarchy1"/>
    <dgm:cxn modelId="{1FFD7889-BFB2-432E-910B-1FD007F777FE}" type="presParOf" srcId="{E25978F7-3546-40A2-A6BC-8CBDDE5FBF20}" destId="{94C7FFEB-6EF3-47E2-8C60-CC1ADDB288F1}" srcOrd="0" destOrd="0" presId="urn:microsoft.com/office/officeart/2005/8/layout/hierarchy1"/>
    <dgm:cxn modelId="{304779D4-DB93-4BC8-AF1F-E36A93FF7993}" type="presParOf" srcId="{94C7FFEB-6EF3-47E2-8C60-CC1ADDB288F1}" destId="{E9B4CC22-8647-4BC4-A2F5-BF8A9F8E2C7D}" srcOrd="0" destOrd="0" presId="urn:microsoft.com/office/officeart/2005/8/layout/hierarchy1"/>
    <dgm:cxn modelId="{5564B8AF-6DA2-4DAE-9A6A-EA97DCD61487}" type="presParOf" srcId="{94C7FFEB-6EF3-47E2-8C60-CC1ADDB288F1}" destId="{142C86C5-EF54-463E-939F-78CB39FB5735}" srcOrd="1" destOrd="0" presId="urn:microsoft.com/office/officeart/2005/8/layout/hierarchy1"/>
    <dgm:cxn modelId="{2F40C365-C570-4991-952A-F8EE16517C09}" type="presParOf" srcId="{E25978F7-3546-40A2-A6BC-8CBDDE5FBF20}" destId="{1AC12B02-7867-46F6-88F7-13195E7D5CC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8D1E0-D1E1-4C53-9154-D9B80BE7DDE0}">
      <dsp:nvSpPr>
        <dsp:cNvPr id="0" name=""/>
        <dsp:cNvSpPr/>
      </dsp:nvSpPr>
      <dsp:spPr>
        <a:xfrm>
          <a:off x="1203" y="536719"/>
          <a:ext cx="4223907" cy="268218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35F24A-D609-4F42-98A0-D76339C5122E}">
      <dsp:nvSpPr>
        <dsp:cNvPr id="0" name=""/>
        <dsp:cNvSpPr/>
      </dsp:nvSpPr>
      <dsp:spPr>
        <a:xfrm>
          <a:off x="470526" y="982576"/>
          <a:ext cx="4223907" cy="268218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baseline="0"/>
            <a:t>K-means clustering.</a:t>
          </a:r>
          <a:endParaRPr lang="en-US" sz="5000" kern="1200"/>
        </a:p>
      </dsp:txBody>
      <dsp:txXfrm>
        <a:off x="549084" y="1061134"/>
        <a:ext cx="4066791" cy="2525065"/>
      </dsp:txXfrm>
    </dsp:sp>
    <dsp:sp modelId="{E9B4CC22-8647-4BC4-A2F5-BF8A9F8E2C7D}">
      <dsp:nvSpPr>
        <dsp:cNvPr id="0" name=""/>
        <dsp:cNvSpPr/>
      </dsp:nvSpPr>
      <dsp:spPr>
        <a:xfrm>
          <a:off x="5163757" y="536719"/>
          <a:ext cx="4223907" cy="268218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2C86C5-EF54-463E-939F-78CB39FB5735}">
      <dsp:nvSpPr>
        <dsp:cNvPr id="0" name=""/>
        <dsp:cNvSpPr/>
      </dsp:nvSpPr>
      <dsp:spPr>
        <a:xfrm>
          <a:off x="5633080" y="982576"/>
          <a:ext cx="4223907" cy="268218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baseline="0"/>
            <a:t>Hierarchical clustering.</a:t>
          </a:r>
          <a:endParaRPr lang="en-US" sz="5000" kern="1200"/>
        </a:p>
      </dsp:txBody>
      <dsp:txXfrm>
        <a:off x="5711638" y="1061134"/>
        <a:ext cx="4066791" cy="2525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9885388-63C8-4F9A-86F8-E2E520473C4E}" type="datetimeFigureOut">
              <a:rPr lang="en-IN" smtClean="0"/>
              <a:t>24-05-2020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B918ABD-E0C1-4563-AA52-0B30C0C1857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4637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5388-63C8-4F9A-86F8-E2E520473C4E}"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257867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5388-63C8-4F9A-86F8-E2E520473C4E}"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7364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85388-63C8-4F9A-86F8-E2E520473C4E}"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297300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85388-63C8-4F9A-86F8-E2E520473C4E}"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918ABD-E0C1-4563-AA52-0B30C0C1857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74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85388-63C8-4F9A-86F8-E2E520473C4E}"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23681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85388-63C8-4F9A-86F8-E2E520473C4E}"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407596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85388-63C8-4F9A-86F8-E2E520473C4E}"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412133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85388-63C8-4F9A-86F8-E2E520473C4E}"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147324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85388-63C8-4F9A-86F8-E2E520473C4E}"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24579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85388-63C8-4F9A-86F8-E2E520473C4E}"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918ABD-E0C1-4563-AA52-0B30C0C1857D}" type="slidenum">
              <a:rPr lang="en-IN" smtClean="0"/>
              <a:t>‹#›</a:t>
            </a:fld>
            <a:endParaRPr lang="en-IN"/>
          </a:p>
        </p:txBody>
      </p:sp>
    </p:spTree>
    <p:extLst>
      <p:ext uri="{BB962C8B-B14F-4D97-AF65-F5344CB8AC3E}">
        <p14:creationId xmlns:p14="http://schemas.microsoft.com/office/powerpoint/2010/main" val="404732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9885388-63C8-4F9A-86F8-E2E520473C4E}" type="datetimeFigureOut">
              <a:rPr lang="en-IN" smtClean="0"/>
              <a:t>24-05-2020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B918ABD-E0C1-4563-AA52-0B30C0C1857D}" type="slidenum">
              <a:rPr lang="en-IN" smtClean="0"/>
              <a:t>‹#›</a:t>
            </a:fld>
            <a:endParaRPr lang="en-IN"/>
          </a:p>
        </p:txBody>
      </p:sp>
    </p:spTree>
    <p:extLst>
      <p:ext uri="{BB962C8B-B14F-4D97-AF65-F5344CB8AC3E}">
        <p14:creationId xmlns:p14="http://schemas.microsoft.com/office/powerpoint/2010/main" val="9526843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4F32-C098-4A56-863A-7B690F016E5D}"/>
              </a:ext>
            </a:extLst>
          </p:cNvPr>
          <p:cNvSpPr>
            <a:spLocks noGrp="1"/>
          </p:cNvSpPr>
          <p:nvPr>
            <p:ph type="ctrTitle"/>
          </p:nvPr>
        </p:nvSpPr>
        <p:spPr/>
        <p:txBody>
          <a:bodyPr/>
          <a:lstStyle/>
          <a:p>
            <a:r>
              <a:rPr lang="en-US" dirty="0"/>
              <a:t>A </a:t>
            </a:r>
            <a:r>
              <a:rPr lang="en-US" b="1" dirty="0"/>
              <a:t>Project</a:t>
            </a:r>
            <a:r>
              <a:rPr lang="en-US" dirty="0"/>
              <a:t> on Clustering</a:t>
            </a:r>
            <a:endParaRPr lang="en-IN" dirty="0"/>
          </a:p>
        </p:txBody>
      </p:sp>
    </p:spTree>
    <p:extLst>
      <p:ext uri="{BB962C8B-B14F-4D97-AF65-F5344CB8AC3E}">
        <p14:creationId xmlns:p14="http://schemas.microsoft.com/office/powerpoint/2010/main" val="29720350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DD8B-DB48-40DF-8429-CB67C92198A2}"/>
              </a:ext>
            </a:extLst>
          </p:cNvPr>
          <p:cNvSpPr>
            <a:spLocks noGrp="1"/>
          </p:cNvSpPr>
          <p:nvPr>
            <p:ph type="title"/>
          </p:nvPr>
        </p:nvSpPr>
        <p:spPr/>
        <p:txBody>
          <a:bodyPr/>
          <a:lstStyle/>
          <a:p>
            <a:r>
              <a:rPr lang="en-US"/>
              <a:t>Final Analysis:-</a:t>
            </a:r>
            <a:endParaRPr lang="en-IN" dirty="0"/>
          </a:p>
        </p:txBody>
      </p:sp>
      <p:sp>
        <p:nvSpPr>
          <p:cNvPr id="3" name="Content Placeholder 2">
            <a:extLst>
              <a:ext uri="{FF2B5EF4-FFF2-40B4-BE49-F238E27FC236}">
                <a16:creationId xmlns:a16="http://schemas.microsoft.com/office/drawing/2014/main" id="{76333F75-AF78-4046-A849-6231F7BF2E7B}"/>
              </a:ext>
            </a:extLst>
          </p:cNvPr>
          <p:cNvSpPr>
            <a:spLocks noGrp="1"/>
          </p:cNvSpPr>
          <p:nvPr>
            <p:ph idx="1"/>
          </p:nvPr>
        </p:nvSpPr>
        <p:spPr/>
        <p:txBody>
          <a:bodyPr/>
          <a:lstStyle/>
          <a:p>
            <a:r>
              <a:rPr lang="en-US" dirty="0"/>
              <a:t>Based on the </a:t>
            </a:r>
            <a:r>
              <a:rPr lang="en-US" dirty="0" err="1"/>
              <a:t>gdpp</a:t>
            </a:r>
            <a:r>
              <a:rPr lang="en-US" dirty="0"/>
              <a:t>, child mortality rate and income of the countries we got the following list of countries that are in urgent need of financial Aid by the HELP International (an international humanitarian NGO).</a:t>
            </a:r>
          </a:p>
          <a:p>
            <a:pPr marL="0" indent="0">
              <a:buNone/>
            </a:pPr>
            <a:endParaRPr lang="en-IN" dirty="0"/>
          </a:p>
        </p:txBody>
      </p:sp>
      <p:pic>
        <p:nvPicPr>
          <p:cNvPr id="5" name="Picture 4">
            <a:extLst>
              <a:ext uri="{FF2B5EF4-FFF2-40B4-BE49-F238E27FC236}">
                <a16:creationId xmlns:a16="http://schemas.microsoft.com/office/drawing/2014/main" id="{81354C67-A0E2-40D8-8E89-9DEE14BDEF5F}"/>
              </a:ext>
            </a:extLst>
          </p:cNvPr>
          <p:cNvPicPr>
            <a:picLocks noChangeAspect="1"/>
          </p:cNvPicPr>
          <p:nvPr/>
        </p:nvPicPr>
        <p:blipFill>
          <a:blip r:embed="rId2"/>
          <a:stretch>
            <a:fillRect/>
          </a:stretch>
        </p:blipFill>
        <p:spPr>
          <a:xfrm>
            <a:off x="1073426" y="2796974"/>
            <a:ext cx="9422296" cy="3956549"/>
          </a:xfrm>
          <a:prstGeom prst="rect">
            <a:avLst/>
          </a:prstGeom>
          <a:solidFill>
            <a:schemeClr val="accent1">
              <a:alpha val="96000"/>
            </a:schemeClr>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610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0F04-B71F-4A6B-B36F-C942B4911308}"/>
              </a:ext>
            </a:extLst>
          </p:cNvPr>
          <p:cNvSpPr>
            <a:spLocks noGrp="1"/>
          </p:cNvSpPr>
          <p:nvPr>
            <p:ph type="title"/>
          </p:nvPr>
        </p:nvSpPr>
        <p:spPr>
          <a:xfrm>
            <a:off x="844476" y="1600199"/>
            <a:ext cx="3539266" cy="4297680"/>
          </a:xfrm>
        </p:spPr>
        <p:txBody>
          <a:bodyPr anchor="ctr">
            <a:normAutofit/>
          </a:bodyPr>
          <a:lstStyle/>
          <a:p>
            <a:r>
              <a:rPr lang="en-US" dirty="0"/>
              <a:t>Overview of the project:-</a:t>
            </a:r>
            <a:endParaRPr lang="en-IN" dirty="0"/>
          </a:p>
        </p:txBody>
      </p:sp>
      <p:sp>
        <p:nvSpPr>
          <p:cNvPr id="3" name="Content Placeholder 2">
            <a:extLst>
              <a:ext uri="{FF2B5EF4-FFF2-40B4-BE49-F238E27FC236}">
                <a16:creationId xmlns:a16="http://schemas.microsoft.com/office/drawing/2014/main" id="{A6478F99-A051-4820-8F77-769B64D955DD}"/>
              </a:ext>
            </a:extLst>
          </p:cNvPr>
          <p:cNvSpPr>
            <a:spLocks noGrp="1"/>
          </p:cNvSpPr>
          <p:nvPr>
            <p:ph idx="1"/>
          </p:nvPr>
        </p:nvSpPr>
        <p:spPr>
          <a:xfrm>
            <a:off x="4924851" y="1600199"/>
            <a:ext cx="6130003" cy="4297680"/>
          </a:xfrm>
        </p:spPr>
        <p:txBody>
          <a:bodyPr anchor="ctr">
            <a:normAutofit/>
          </a:bodyPr>
          <a:lstStyle/>
          <a:p>
            <a:r>
              <a:rPr lang="en-US" dirty="0"/>
              <a:t>We need to identify top countries that are in direst need of aid. our job is to categorize the countries using some socio-economic and health factors that determine the overall development of the country. Then we need to suggest the countries which the CEO needs to focus on the most.</a:t>
            </a:r>
            <a:endParaRPr lang="en-IN" dirty="0"/>
          </a:p>
          <a:p>
            <a:endParaRPr lang="en-IN" dirty="0"/>
          </a:p>
        </p:txBody>
      </p:sp>
    </p:spTree>
    <p:extLst>
      <p:ext uri="{BB962C8B-B14F-4D97-AF65-F5344CB8AC3E}">
        <p14:creationId xmlns:p14="http://schemas.microsoft.com/office/powerpoint/2010/main" val="20465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85EE-3DAD-4613-A27B-29DAF267B210}"/>
              </a:ext>
            </a:extLst>
          </p:cNvPr>
          <p:cNvSpPr>
            <a:spLocks noGrp="1"/>
          </p:cNvSpPr>
          <p:nvPr>
            <p:ph type="title"/>
          </p:nvPr>
        </p:nvSpPr>
        <p:spPr/>
        <p:txBody>
          <a:bodyPr/>
          <a:lstStyle/>
          <a:p>
            <a:r>
              <a:rPr lang="en-US" dirty="0"/>
              <a:t>sample dataset:-</a:t>
            </a:r>
            <a:endParaRPr lang="en-IN" dirty="0"/>
          </a:p>
        </p:txBody>
      </p:sp>
      <p:pic>
        <p:nvPicPr>
          <p:cNvPr id="4" name="Content Placeholder 3">
            <a:extLst>
              <a:ext uri="{FF2B5EF4-FFF2-40B4-BE49-F238E27FC236}">
                <a16:creationId xmlns:a16="http://schemas.microsoft.com/office/drawing/2014/main" id="{790C1B06-5364-430D-970A-E84313C5D81C}"/>
              </a:ext>
            </a:extLst>
          </p:cNvPr>
          <p:cNvPicPr>
            <a:picLocks noGrp="1"/>
          </p:cNvPicPr>
          <p:nvPr>
            <p:ph idx="1"/>
          </p:nvPr>
        </p:nvPicPr>
        <p:blipFill>
          <a:blip r:embed="rId2"/>
          <a:stretch>
            <a:fillRect/>
          </a:stretch>
        </p:blipFill>
        <p:spPr>
          <a:xfrm>
            <a:off x="1350498" y="2011680"/>
            <a:ext cx="9861453" cy="3179298"/>
          </a:xfrm>
          <a:prstGeom prst="rect">
            <a:avLst/>
          </a:prstGeom>
        </p:spPr>
      </p:pic>
    </p:spTree>
    <p:extLst>
      <p:ext uri="{BB962C8B-B14F-4D97-AF65-F5344CB8AC3E}">
        <p14:creationId xmlns:p14="http://schemas.microsoft.com/office/powerpoint/2010/main" val="103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E6DE1-2B16-4817-B86C-08C726C353A3}"/>
              </a:ext>
            </a:extLst>
          </p:cNvPr>
          <p:cNvSpPr>
            <a:spLocks noGrp="1"/>
          </p:cNvSpPr>
          <p:nvPr>
            <p:ph type="title"/>
          </p:nvPr>
        </p:nvSpPr>
        <p:spPr>
          <a:xfrm>
            <a:off x="718874" y="677863"/>
            <a:ext cx="4534047" cy="1325562"/>
          </a:xfrm>
        </p:spPr>
        <p:txBody>
          <a:bodyPr>
            <a:normAutofit/>
          </a:bodyPr>
          <a:lstStyle/>
          <a:p>
            <a:r>
              <a:rPr lang="en-US" sz="2400" dirty="0"/>
              <a:t>Parameters to be considered to understand the socio-economic and health status of countries:-</a:t>
            </a:r>
            <a:endParaRPr lang="en-IN" sz="2400" dirty="0"/>
          </a:p>
        </p:txBody>
      </p:sp>
      <p:sp>
        <p:nvSpPr>
          <p:cNvPr id="1032" name="Content Placeholder 1029">
            <a:extLst>
              <a:ext uri="{FF2B5EF4-FFF2-40B4-BE49-F238E27FC236}">
                <a16:creationId xmlns:a16="http://schemas.microsoft.com/office/drawing/2014/main" id="{BBDA0855-8AB1-4491-9A89-97C161AEB0AF}"/>
              </a:ext>
            </a:extLst>
          </p:cNvPr>
          <p:cNvSpPr>
            <a:spLocks noGrp="1"/>
          </p:cNvSpPr>
          <p:nvPr>
            <p:ph idx="1"/>
          </p:nvPr>
        </p:nvSpPr>
        <p:spPr>
          <a:xfrm>
            <a:off x="718874" y="2325158"/>
            <a:ext cx="4534048" cy="3854979"/>
          </a:xfrm>
        </p:spPr>
        <p:txBody>
          <a:bodyPr>
            <a:normAutofit/>
          </a:bodyPr>
          <a:lstStyle/>
          <a:p>
            <a:r>
              <a:rPr lang="en-US" dirty="0"/>
              <a:t>We can clearly see that </a:t>
            </a:r>
            <a:r>
              <a:rPr lang="en-US" b="1" dirty="0" err="1"/>
              <a:t>child_mort</a:t>
            </a:r>
            <a:r>
              <a:rPr lang="en-US" dirty="0"/>
              <a:t>, </a:t>
            </a:r>
            <a:r>
              <a:rPr lang="en-US" b="1" dirty="0"/>
              <a:t>income</a:t>
            </a:r>
            <a:r>
              <a:rPr lang="en-US" dirty="0"/>
              <a:t> and </a:t>
            </a:r>
            <a:r>
              <a:rPr lang="en-US" b="1" dirty="0" err="1"/>
              <a:t>gdpp</a:t>
            </a:r>
            <a:r>
              <a:rPr lang="en-US" dirty="0"/>
              <a:t> plots are not showing the normal distribution instead it suggests that there are not only one cluster of countries for these parameters.</a:t>
            </a:r>
          </a:p>
          <a:p>
            <a:r>
              <a:rPr lang="en-US" dirty="0"/>
              <a:t>This abnormal distribution in </a:t>
            </a:r>
            <a:r>
              <a:rPr lang="en-US" b="1" dirty="0" err="1"/>
              <a:t>child</a:t>
            </a:r>
            <a:r>
              <a:rPr lang="en-US" dirty="0" err="1"/>
              <a:t>_</a:t>
            </a:r>
            <a:r>
              <a:rPr lang="en-US" b="1" dirty="0" err="1"/>
              <a:t>mort</a:t>
            </a:r>
            <a:r>
              <a:rPr lang="en-US" dirty="0"/>
              <a:t> ,</a:t>
            </a:r>
            <a:r>
              <a:rPr lang="en-US" b="1" dirty="0"/>
              <a:t>income</a:t>
            </a:r>
            <a:r>
              <a:rPr lang="en-US" dirty="0"/>
              <a:t> and </a:t>
            </a:r>
            <a:r>
              <a:rPr lang="en-US" b="1" dirty="0" err="1"/>
              <a:t>gdpp</a:t>
            </a:r>
            <a:r>
              <a:rPr lang="en-US" dirty="0"/>
              <a:t> curve strongly recommends for a close analysis to understand the socio-economic condition to consider for health aid.</a:t>
            </a:r>
          </a:p>
        </p:txBody>
      </p:sp>
      <p:pic>
        <p:nvPicPr>
          <p:cNvPr id="1026" name="Picture 2">
            <a:extLst>
              <a:ext uri="{FF2B5EF4-FFF2-40B4-BE49-F238E27FC236}">
                <a16:creationId xmlns:a16="http://schemas.microsoft.com/office/drawing/2014/main" id="{C621B6F2-3A52-4CAA-8478-DFFEC4E6DA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2921" y="140677"/>
            <a:ext cx="6057504" cy="671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00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6A141-51DA-4DD3-B3E4-AEE46EA1C3AC}"/>
              </a:ext>
            </a:extLst>
          </p:cNvPr>
          <p:cNvSpPr>
            <a:spLocks noGrp="1"/>
          </p:cNvSpPr>
          <p:nvPr>
            <p:ph type="title"/>
          </p:nvPr>
        </p:nvSpPr>
        <p:spPr>
          <a:xfrm>
            <a:off x="1261871" y="365760"/>
            <a:ext cx="9858383" cy="1325562"/>
          </a:xfrm>
        </p:spPr>
        <p:txBody>
          <a:bodyPr>
            <a:normAutofit/>
          </a:bodyPr>
          <a:lstStyle/>
          <a:p>
            <a:r>
              <a:rPr lang="en-US"/>
              <a:t>Types of Clustering techniques used:-</a:t>
            </a:r>
            <a:endParaRPr lang="en-IN" dirty="0"/>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308A486-317D-4B14-B8CB-D3A6B8727C5A}"/>
              </a:ext>
            </a:extLst>
          </p:cNvPr>
          <p:cNvGraphicFramePr>
            <a:graphicFrameLocks noGrp="1"/>
          </p:cNvGraphicFramePr>
          <p:nvPr>
            <p:ph idx="1"/>
            <p:extLst>
              <p:ext uri="{D42A27DB-BD31-4B8C-83A1-F6EECF244321}">
                <p14:modId xmlns:p14="http://schemas.microsoft.com/office/powerpoint/2010/main" val="1416447024"/>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43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DDF7-ECDA-48C2-AB6B-C1B8060C22D2}"/>
              </a:ext>
            </a:extLst>
          </p:cNvPr>
          <p:cNvSpPr>
            <a:spLocks noGrp="1"/>
          </p:cNvSpPr>
          <p:nvPr>
            <p:ph type="title"/>
          </p:nvPr>
        </p:nvSpPr>
        <p:spPr>
          <a:xfrm>
            <a:off x="7878675" y="640079"/>
            <a:ext cx="3075836" cy="1366141"/>
          </a:xfrm>
        </p:spPr>
        <p:txBody>
          <a:bodyPr>
            <a:normAutofit/>
          </a:bodyPr>
          <a:lstStyle/>
          <a:p>
            <a:r>
              <a:rPr lang="en-US" sz="2200" dirty="0"/>
              <a:t>Clusters of countries based on </a:t>
            </a:r>
            <a:r>
              <a:rPr lang="en-US" sz="2200" dirty="0" err="1"/>
              <a:t>gdpp</a:t>
            </a:r>
            <a:r>
              <a:rPr lang="en-US" sz="2200" dirty="0"/>
              <a:t> and </a:t>
            </a:r>
            <a:r>
              <a:rPr lang="en-US" sz="2200" dirty="0" err="1"/>
              <a:t>child_mort</a:t>
            </a:r>
            <a:endParaRPr lang="en-IN" sz="2200" dirty="0"/>
          </a:p>
        </p:txBody>
      </p:sp>
      <p:pic>
        <p:nvPicPr>
          <p:cNvPr id="2050" name="Picture 2">
            <a:extLst>
              <a:ext uri="{FF2B5EF4-FFF2-40B4-BE49-F238E27FC236}">
                <a16:creationId xmlns:a16="http://schemas.microsoft.com/office/drawing/2014/main" id="{8534F32F-0FC9-4762-B95C-75427A83E4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8" y="1095826"/>
            <a:ext cx="6927007" cy="4676609"/>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42390CB7-FDB3-4603-824A-DAB179881907}"/>
              </a:ext>
            </a:extLst>
          </p:cNvPr>
          <p:cNvSpPr>
            <a:spLocks noGrp="1"/>
          </p:cNvSpPr>
          <p:nvPr>
            <p:ph idx="1"/>
          </p:nvPr>
        </p:nvSpPr>
        <p:spPr>
          <a:xfrm>
            <a:off x="7878675" y="2325157"/>
            <a:ext cx="3075836" cy="3854979"/>
          </a:xfrm>
        </p:spPr>
        <p:txBody>
          <a:bodyPr>
            <a:normAutofit fontScale="92500" lnSpcReduction="10000"/>
          </a:bodyPr>
          <a:lstStyle/>
          <a:p>
            <a:r>
              <a:rPr lang="en-US" sz="1600" dirty="0"/>
              <a:t>This scatter plot shows few crucial points:-</a:t>
            </a:r>
          </a:p>
          <a:p>
            <a:r>
              <a:rPr lang="en-US" sz="1600" dirty="0"/>
              <a:t>Cluster with </a:t>
            </a:r>
            <a:r>
              <a:rPr lang="en-US" sz="1600" b="1" dirty="0"/>
              <a:t>orange</a:t>
            </a:r>
            <a:r>
              <a:rPr lang="en-US" sz="1600" dirty="0"/>
              <a:t> color clearly shows that countries are having quite high child mortality rate and very low </a:t>
            </a:r>
            <a:r>
              <a:rPr lang="en-US" sz="1600" dirty="0" err="1"/>
              <a:t>gdpp</a:t>
            </a:r>
            <a:r>
              <a:rPr lang="en-US" sz="1600" dirty="0"/>
              <a:t>.</a:t>
            </a:r>
          </a:p>
          <a:p>
            <a:r>
              <a:rPr lang="en-US" sz="1600" dirty="0"/>
              <a:t>Cluster with </a:t>
            </a:r>
            <a:r>
              <a:rPr lang="en-US" sz="1600" b="1" dirty="0"/>
              <a:t>Grey</a:t>
            </a:r>
            <a:r>
              <a:rPr lang="en-US" sz="1600" dirty="0"/>
              <a:t> color shows that countries are having relatively lower child mortality rate and higher </a:t>
            </a:r>
            <a:r>
              <a:rPr lang="en-US" sz="1600" dirty="0" err="1"/>
              <a:t>gdpp</a:t>
            </a:r>
            <a:r>
              <a:rPr lang="en-US" sz="1600" dirty="0"/>
              <a:t> than the red ones.</a:t>
            </a:r>
          </a:p>
          <a:p>
            <a:r>
              <a:rPr lang="en-US" sz="1600" dirty="0"/>
              <a:t>Cluster with </a:t>
            </a:r>
            <a:r>
              <a:rPr lang="en-US" sz="1600" b="1" dirty="0"/>
              <a:t>Red</a:t>
            </a:r>
            <a:r>
              <a:rPr lang="en-US" sz="1600" dirty="0"/>
              <a:t> color shows very low child mortality rate and very high </a:t>
            </a:r>
            <a:r>
              <a:rPr lang="en-US" sz="1600" dirty="0" err="1"/>
              <a:t>gdpp</a:t>
            </a:r>
            <a:r>
              <a:rPr lang="en-US" sz="1600" dirty="0"/>
              <a:t> than the red ones.</a:t>
            </a:r>
          </a:p>
          <a:p>
            <a:endParaRPr lang="en-US" sz="1600" dirty="0"/>
          </a:p>
        </p:txBody>
      </p:sp>
      <p:sp>
        <p:nvSpPr>
          <p:cNvPr id="6" name="TextBox 5">
            <a:extLst>
              <a:ext uri="{FF2B5EF4-FFF2-40B4-BE49-F238E27FC236}">
                <a16:creationId xmlns:a16="http://schemas.microsoft.com/office/drawing/2014/main" id="{70999E8F-A2D5-49C9-9AD0-D17DB6A8C001}"/>
              </a:ext>
            </a:extLst>
          </p:cNvPr>
          <p:cNvSpPr txBox="1"/>
          <p:nvPr/>
        </p:nvSpPr>
        <p:spPr>
          <a:xfrm>
            <a:off x="1411703" y="709198"/>
            <a:ext cx="6308137" cy="369332"/>
          </a:xfrm>
          <a:prstGeom prst="rect">
            <a:avLst/>
          </a:prstGeom>
          <a:noFill/>
        </p:spPr>
        <p:txBody>
          <a:bodyPr wrap="none" rtlCol="0">
            <a:spAutoFit/>
          </a:bodyPr>
          <a:lstStyle/>
          <a:p>
            <a:r>
              <a:rPr lang="en-US" dirty="0"/>
              <a:t>Used k-means clustering technique to get the below plot:-</a:t>
            </a:r>
            <a:endParaRPr lang="en-IN" dirty="0"/>
          </a:p>
        </p:txBody>
      </p:sp>
    </p:spTree>
    <p:extLst>
      <p:ext uri="{BB962C8B-B14F-4D97-AF65-F5344CB8AC3E}">
        <p14:creationId xmlns:p14="http://schemas.microsoft.com/office/powerpoint/2010/main" val="76263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DDF7-ECDA-48C2-AB6B-C1B8060C22D2}"/>
              </a:ext>
            </a:extLst>
          </p:cNvPr>
          <p:cNvSpPr>
            <a:spLocks noGrp="1"/>
          </p:cNvSpPr>
          <p:nvPr>
            <p:ph type="title"/>
          </p:nvPr>
        </p:nvSpPr>
        <p:spPr>
          <a:xfrm>
            <a:off x="7878675" y="640079"/>
            <a:ext cx="3075836" cy="1366141"/>
          </a:xfrm>
        </p:spPr>
        <p:txBody>
          <a:bodyPr>
            <a:normAutofit/>
          </a:bodyPr>
          <a:lstStyle/>
          <a:p>
            <a:r>
              <a:rPr lang="en-US" sz="2200" dirty="0"/>
              <a:t>Clusters of countries based on </a:t>
            </a:r>
            <a:r>
              <a:rPr lang="en-US" sz="2200" dirty="0" err="1"/>
              <a:t>child_mort</a:t>
            </a:r>
            <a:r>
              <a:rPr lang="en-US" sz="2200" dirty="0"/>
              <a:t> and income</a:t>
            </a:r>
            <a:endParaRPr lang="en-IN" sz="2200" dirty="0"/>
          </a:p>
        </p:txBody>
      </p:sp>
      <p:sp>
        <p:nvSpPr>
          <p:cNvPr id="2054" name="Content Placeholder 2053">
            <a:extLst>
              <a:ext uri="{FF2B5EF4-FFF2-40B4-BE49-F238E27FC236}">
                <a16:creationId xmlns:a16="http://schemas.microsoft.com/office/drawing/2014/main" id="{42390CB7-FDB3-4603-824A-DAB179881907}"/>
              </a:ext>
            </a:extLst>
          </p:cNvPr>
          <p:cNvSpPr>
            <a:spLocks noGrp="1"/>
          </p:cNvSpPr>
          <p:nvPr>
            <p:ph idx="1"/>
          </p:nvPr>
        </p:nvSpPr>
        <p:spPr>
          <a:xfrm>
            <a:off x="7878675" y="2325157"/>
            <a:ext cx="3075836" cy="3854979"/>
          </a:xfrm>
        </p:spPr>
        <p:txBody>
          <a:bodyPr>
            <a:normAutofit fontScale="92500" lnSpcReduction="10000"/>
          </a:bodyPr>
          <a:lstStyle/>
          <a:p>
            <a:r>
              <a:rPr lang="en-US" sz="1600" dirty="0"/>
              <a:t>This scatter plot shows few crucial points:-</a:t>
            </a:r>
          </a:p>
          <a:p>
            <a:r>
              <a:rPr lang="en-US" sz="1600" dirty="0"/>
              <a:t>Cluster with </a:t>
            </a:r>
            <a:r>
              <a:rPr lang="en-US" sz="1600" b="1" dirty="0"/>
              <a:t>orange</a:t>
            </a:r>
            <a:r>
              <a:rPr lang="en-US" sz="1600" dirty="0"/>
              <a:t> color clearly shows that countries are having quite high child mortality rate and very low income.</a:t>
            </a:r>
          </a:p>
          <a:p>
            <a:r>
              <a:rPr lang="en-US" sz="1600" dirty="0"/>
              <a:t>Cluster with </a:t>
            </a:r>
            <a:r>
              <a:rPr lang="en-US" sz="1600" b="1" dirty="0"/>
              <a:t>Grey</a:t>
            </a:r>
            <a:r>
              <a:rPr lang="en-US" sz="1600" dirty="0"/>
              <a:t> color shows that countries are having relatively lower child mortality rate and higher income than the red ones.</a:t>
            </a:r>
          </a:p>
          <a:p>
            <a:r>
              <a:rPr lang="en-US" sz="1600" dirty="0"/>
              <a:t>Cluster with </a:t>
            </a:r>
            <a:r>
              <a:rPr lang="en-US" sz="1600" b="1" dirty="0"/>
              <a:t>Red</a:t>
            </a:r>
            <a:r>
              <a:rPr lang="en-US" sz="1600" dirty="0"/>
              <a:t> color shows very low child mortality rate and very high income than the red ones.</a:t>
            </a:r>
          </a:p>
          <a:p>
            <a:endParaRPr lang="en-US" sz="1600" dirty="0"/>
          </a:p>
        </p:txBody>
      </p:sp>
      <p:pic>
        <p:nvPicPr>
          <p:cNvPr id="3078" name="Picture 6">
            <a:extLst>
              <a:ext uri="{FF2B5EF4-FFF2-40B4-BE49-F238E27FC236}">
                <a16:creationId xmlns:a16="http://schemas.microsoft.com/office/drawing/2014/main" id="{2CAF7751-9BCB-4EAC-A281-837A45D6A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8" y="1055077"/>
            <a:ext cx="7484780" cy="49997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603D88-BA22-48B1-81EB-0456210D1EFC}"/>
              </a:ext>
            </a:extLst>
          </p:cNvPr>
          <p:cNvSpPr txBox="1"/>
          <p:nvPr/>
        </p:nvSpPr>
        <p:spPr>
          <a:xfrm>
            <a:off x="1411703" y="709198"/>
            <a:ext cx="6308137" cy="369332"/>
          </a:xfrm>
          <a:prstGeom prst="rect">
            <a:avLst/>
          </a:prstGeom>
          <a:noFill/>
        </p:spPr>
        <p:txBody>
          <a:bodyPr wrap="none" rtlCol="0">
            <a:spAutoFit/>
          </a:bodyPr>
          <a:lstStyle/>
          <a:p>
            <a:r>
              <a:rPr lang="en-US" dirty="0"/>
              <a:t>Used k-means clustering technique to get the below plot:-</a:t>
            </a:r>
            <a:endParaRPr lang="en-IN" dirty="0"/>
          </a:p>
        </p:txBody>
      </p:sp>
    </p:spTree>
    <p:extLst>
      <p:ext uri="{BB962C8B-B14F-4D97-AF65-F5344CB8AC3E}">
        <p14:creationId xmlns:p14="http://schemas.microsoft.com/office/powerpoint/2010/main" val="335881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891B-8835-4CA4-B732-E3E73A79538A}"/>
              </a:ext>
            </a:extLst>
          </p:cNvPr>
          <p:cNvSpPr>
            <a:spLocks noGrp="1"/>
          </p:cNvSpPr>
          <p:nvPr>
            <p:ph type="title"/>
          </p:nvPr>
        </p:nvSpPr>
        <p:spPr>
          <a:xfrm>
            <a:off x="7878675" y="640079"/>
            <a:ext cx="3075836" cy="1366141"/>
          </a:xfrm>
        </p:spPr>
        <p:txBody>
          <a:bodyPr>
            <a:normAutofit/>
          </a:bodyPr>
          <a:lstStyle/>
          <a:p>
            <a:r>
              <a:rPr lang="en-US" sz="2000" dirty="0"/>
              <a:t>Various clusters of countries shown in a bar plot to further clarify the parameters:-</a:t>
            </a:r>
            <a:endParaRPr lang="en-IN" sz="2000" dirty="0"/>
          </a:p>
        </p:txBody>
      </p:sp>
      <p:pic>
        <p:nvPicPr>
          <p:cNvPr id="4098" name="Picture 2">
            <a:extLst>
              <a:ext uri="{FF2B5EF4-FFF2-40B4-BE49-F238E27FC236}">
                <a16:creationId xmlns:a16="http://schemas.microsoft.com/office/drawing/2014/main" id="{C3E31C6D-73DD-4E93-96FF-5992DC4E6A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8" y="640079"/>
            <a:ext cx="6927007" cy="5746653"/>
          </a:xfrm>
          <a:prstGeom prst="rect">
            <a:avLst/>
          </a:prstGeom>
          <a:noFill/>
          <a:extLst>
            <a:ext uri="{909E8E84-426E-40DD-AFC4-6F175D3DCCD1}">
              <a14:hiddenFill xmlns:a14="http://schemas.microsoft.com/office/drawing/2010/main">
                <a:solidFill>
                  <a:srgbClr val="FFFFFF"/>
                </a:solidFill>
              </a14:hiddenFill>
            </a:ext>
          </a:extLst>
        </p:spPr>
      </p:pic>
      <p:sp>
        <p:nvSpPr>
          <p:cNvPr id="4104" name="Content Placeholder 4101">
            <a:extLst>
              <a:ext uri="{FF2B5EF4-FFF2-40B4-BE49-F238E27FC236}">
                <a16:creationId xmlns:a16="http://schemas.microsoft.com/office/drawing/2014/main" id="{4BC355EA-F91B-461F-8D9F-A095C1893426}"/>
              </a:ext>
            </a:extLst>
          </p:cNvPr>
          <p:cNvSpPr>
            <a:spLocks noGrp="1"/>
          </p:cNvSpPr>
          <p:nvPr>
            <p:ph idx="1"/>
          </p:nvPr>
        </p:nvSpPr>
        <p:spPr>
          <a:xfrm>
            <a:off x="7878675" y="2325157"/>
            <a:ext cx="3075836" cy="3854979"/>
          </a:xfrm>
        </p:spPr>
        <p:txBody>
          <a:bodyPr>
            <a:normAutofit/>
          </a:bodyPr>
          <a:lstStyle/>
          <a:p>
            <a:r>
              <a:rPr lang="en-US" sz="1600" dirty="0" err="1"/>
              <a:t>Cluster_id</a:t>
            </a:r>
            <a:r>
              <a:rPr lang="en-US" sz="1600" dirty="0"/>
              <a:t> 1 in the plot clearly draws our attention towards the highest </a:t>
            </a:r>
            <a:r>
              <a:rPr lang="en-US" sz="1600" dirty="0" err="1"/>
              <a:t>child_mortality</a:t>
            </a:r>
            <a:r>
              <a:rPr lang="en-US" sz="1600" dirty="0"/>
              <a:t> rate(which is shown in blue </a:t>
            </a:r>
            <a:r>
              <a:rPr lang="en-US" sz="1600" dirty="0" err="1"/>
              <a:t>colour</a:t>
            </a:r>
            <a:r>
              <a:rPr lang="en-US" sz="1600" dirty="0"/>
              <a:t>) which is really concerning.</a:t>
            </a:r>
          </a:p>
          <a:p>
            <a:r>
              <a:rPr lang="en-US" sz="1600" dirty="0" err="1"/>
              <a:t>Cluster_id</a:t>
            </a:r>
            <a:r>
              <a:rPr lang="en-US" sz="1600" dirty="0"/>
              <a:t> 1 also shows the relatively lower </a:t>
            </a:r>
            <a:r>
              <a:rPr lang="en-US" sz="1600" dirty="0" err="1"/>
              <a:t>gdpp</a:t>
            </a:r>
            <a:r>
              <a:rPr lang="en-US" sz="1600" dirty="0"/>
              <a:t> and income compared to other two cluster 0 and 1.</a:t>
            </a:r>
          </a:p>
        </p:txBody>
      </p:sp>
      <p:sp>
        <p:nvSpPr>
          <p:cNvPr id="15" name="TextBox 14">
            <a:extLst>
              <a:ext uri="{FF2B5EF4-FFF2-40B4-BE49-F238E27FC236}">
                <a16:creationId xmlns:a16="http://schemas.microsoft.com/office/drawing/2014/main" id="{75A63D16-D5C4-4C83-A460-3471B303F63D}"/>
              </a:ext>
            </a:extLst>
          </p:cNvPr>
          <p:cNvSpPr txBox="1"/>
          <p:nvPr/>
        </p:nvSpPr>
        <p:spPr>
          <a:xfrm>
            <a:off x="736454" y="286602"/>
            <a:ext cx="6308137" cy="369332"/>
          </a:xfrm>
          <a:prstGeom prst="rect">
            <a:avLst/>
          </a:prstGeom>
          <a:noFill/>
        </p:spPr>
        <p:txBody>
          <a:bodyPr wrap="none" rtlCol="0">
            <a:spAutoFit/>
          </a:bodyPr>
          <a:lstStyle/>
          <a:p>
            <a:r>
              <a:rPr lang="en-US" dirty="0"/>
              <a:t>Used k-means clustering technique to get the below plot:-</a:t>
            </a:r>
            <a:endParaRPr lang="en-IN" dirty="0"/>
          </a:p>
        </p:txBody>
      </p:sp>
    </p:spTree>
    <p:extLst>
      <p:ext uri="{BB962C8B-B14F-4D97-AF65-F5344CB8AC3E}">
        <p14:creationId xmlns:p14="http://schemas.microsoft.com/office/powerpoint/2010/main" val="147912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82">
            <a:extLst>
              <a:ext uri="{FF2B5EF4-FFF2-40B4-BE49-F238E27FC236}">
                <a16:creationId xmlns:a16="http://schemas.microsoft.com/office/drawing/2014/main" id="{FF19E647-F6F0-4ABE-B7B9-F27F45A45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4521E-0292-4C4E-986A-153668F56915}"/>
              </a:ext>
            </a:extLst>
          </p:cNvPr>
          <p:cNvSpPr>
            <a:spLocks noGrp="1"/>
          </p:cNvSpPr>
          <p:nvPr>
            <p:ph type="title"/>
          </p:nvPr>
        </p:nvSpPr>
        <p:spPr>
          <a:xfrm>
            <a:off x="790519" y="3822781"/>
            <a:ext cx="3863778" cy="2566217"/>
          </a:xfrm>
        </p:spPr>
        <p:txBody>
          <a:bodyPr anchor="ctr">
            <a:normAutofit/>
          </a:bodyPr>
          <a:lstStyle/>
          <a:p>
            <a:r>
              <a:rPr lang="en-US" sz="1600" dirty="0"/>
              <a:t>Used </a:t>
            </a:r>
            <a:r>
              <a:rPr lang="en-US" sz="1600" b="1" dirty="0"/>
              <a:t>Hierarchical clustering technique </a:t>
            </a:r>
            <a:r>
              <a:rPr lang="en-US" sz="1600" dirty="0"/>
              <a:t>to get to the list of countries in need of aid.</a:t>
            </a:r>
            <a:endParaRPr lang="en-IN" sz="1600" dirty="0"/>
          </a:p>
        </p:txBody>
      </p:sp>
      <p:sp>
        <p:nvSpPr>
          <p:cNvPr id="5137" name="Rectangle 84">
            <a:extLst>
              <a:ext uri="{FF2B5EF4-FFF2-40B4-BE49-F238E27FC236}">
                <a16:creationId xmlns:a16="http://schemas.microsoft.com/office/drawing/2014/main" id="{FA2289DB-F4F2-44AA-8ED3-0141E331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018"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2F4BA056-08B5-495A-B24B-394AA8AD75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160" y="995746"/>
            <a:ext cx="2611556" cy="1774263"/>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44C115A1-A2B9-496D-8FC5-3B6AA2BC9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3888" y="603182"/>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2C3CECDB-0E6E-4029-A1EA-C5704597CE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2030" y="1025445"/>
            <a:ext cx="2611556" cy="1721692"/>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29FA7D49-FB1E-4C96-AD88-49252278D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6757" y="603182"/>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B186C97D-0EAA-4932-9146-3A29F3218D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44899" y="1025445"/>
            <a:ext cx="2611556" cy="1721692"/>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Connector 90">
            <a:extLst>
              <a:ext uri="{FF2B5EF4-FFF2-40B4-BE49-F238E27FC236}">
                <a16:creationId xmlns:a16="http://schemas.microsoft.com/office/drawing/2014/main" id="{92BFA6EF-C8B5-4562-9718-3167CB1C9C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3153" y="4465809"/>
            <a:ext cx="0" cy="12801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134" name="Content Placeholder 5129">
            <a:extLst>
              <a:ext uri="{FF2B5EF4-FFF2-40B4-BE49-F238E27FC236}">
                <a16:creationId xmlns:a16="http://schemas.microsoft.com/office/drawing/2014/main" id="{7038734E-90F4-43D8-B0B0-C8C3965754AC}"/>
              </a:ext>
            </a:extLst>
          </p:cNvPr>
          <p:cNvSpPr>
            <a:spLocks noGrp="1"/>
          </p:cNvSpPr>
          <p:nvPr>
            <p:ph idx="1"/>
          </p:nvPr>
        </p:nvSpPr>
        <p:spPr>
          <a:xfrm>
            <a:off x="5325037" y="3822781"/>
            <a:ext cx="5559269" cy="2566217"/>
          </a:xfrm>
        </p:spPr>
        <p:txBody>
          <a:bodyPr anchor="ctr">
            <a:normAutofit/>
          </a:bodyPr>
          <a:lstStyle/>
          <a:p>
            <a:pPr marL="0" indent="0">
              <a:lnSpc>
                <a:spcPct val="90000"/>
              </a:lnSpc>
              <a:spcBef>
                <a:spcPct val="0"/>
              </a:spcBef>
              <a:buNone/>
            </a:pPr>
            <a:r>
              <a:rPr lang="en-US" sz="2400" spc="-50" dirty="0">
                <a:latin typeface="+mj-lt"/>
                <a:ea typeface="+mj-ea"/>
                <a:cs typeface="+mj-cs"/>
              </a:rPr>
              <a:t>From all the above three box plot we can clearly understand that </a:t>
            </a:r>
            <a:r>
              <a:rPr lang="en-US" sz="2400" spc="-50" dirty="0" err="1">
                <a:latin typeface="+mj-lt"/>
                <a:ea typeface="+mj-ea"/>
                <a:cs typeface="+mj-cs"/>
              </a:rPr>
              <a:t>cluter_labels</a:t>
            </a:r>
            <a:r>
              <a:rPr lang="en-US" sz="2400" spc="-50" dirty="0">
                <a:latin typeface="+mj-lt"/>
                <a:ea typeface="+mj-ea"/>
                <a:cs typeface="+mj-cs"/>
              </a:rPr>
              <a:t> 0(in blue color) has very high child mortality rate, and very low </a:t>
            </a:r>
            <a:r>
              <a:rPr lang="en-US" sz="2400" spc="-50" dirty="0" err="1">
                <a:latin typeface="+mj-lt"/>
                <a:ea typeface="+mj-ea"/>
                <a:cs typeface="+mj-cs"/>
              </a:rPr>
              <a:t>gdpp</a:t>
            </a:r>
            <a:r>
              <a:rPr lang="en-US" sz="2400" spc="-50" dirty="0">
                <a:latin typeface="+mj-lt"/>
                <a:ea typeface="+mj-ea"/>
                <a:cs typeface="+mj-cs"/>
              </a:rPr>
              <a:t> and income rate.</a:t>
            </a:r>
          </a:p>
        </p:txBody>
      </p:sp>
    </p:spTree>
    <p:extLst>
      <p:ext uri="{BB962C8B-B14F-4D97-AF65-F5344CB8AC3E}">
        <p14:creationId xmlns:p14="http://schemas.microsoft.com/office/powerpoint/2010/main" val="15312937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7</TotalTime>
  <Words>503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A Project on Clustering</vt:lpstr>
      <vt:lpstr>Overview of the project:-</vt:lpstr>
      <vt:lpstr>sample dataset:-</vt:lpstr>
      <vt:lpstr>Parameters to be considered to understand the socio-economic and health status of countries:-</vt:lpstr>
      <vt:lpstr>Types of Clustering techniques used:-</vt:lpstr>
      <vt:lpstr>Clusters of countries based on gdpp and child_mort</vt:lpstr>
      <vt:lpstr>Clusters of countries based on child_mort and income</vt:lpstr>
      <vt:lpstr>Various clusters of countries shown in a bar plot to further clarify the parameters:-</vt:lpstr>
      <vt:lpstr>Used Hierarchical clustering technique to get to the list of countries in need of aid.</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Clustering</dc:title>
  <dc:creator>Raju Kumar</dc:creator>
  <cp:lastModifiedBy>Raju Kumar</cp:lastModifiedBy>
  <cp:revision>2</cp:revision>
  <dcterms:created xsi:type="dcterms:W3CDTF">2020-05-24T19:07:17Z</dcterms:created>
  <dcterms:modified xsi:type="dcterms:W3CDTF">2020-05-24T19:17:55Z</dcterms:modified>
</cp:coreProperties>
</file>