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C3B6-EB09-4029-A2C2-2C21EBF2C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8002B-5F63-40C2-ADCF-DC2F0D2C9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326FC-EDE0-4080-AC8D-CF5EA764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A835-0927-4E0B-856D-C8E6D203659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CDA08-E706-41D6-A7C3-F156DDF1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2DCA5-5F90-47B8-8A9C-F5BA1F50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FB73-3B12-432F-83C1-36EBBCED4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3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B2A8-ED17-4D9D-9367-C61028D2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E8432-1B45-4BE1-9694-397228171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FF6F0-3367-4495-961E-5FEF0371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A835-0927-4E0B-856D-C8E6D203659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D9AE-DFE7-4688-8EA1-B83A63B8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BE89-2D59-4D83-9199-35EFBC7C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FB73-3B12-432F-83C1-36EBBCED4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5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8C111-7FF3-4F4E-8F51-726D01DC2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2AF2E-AF1C-4375-8276-21EC6D76D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48FF-E241-4FC7-BE33-2628E90C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A835-0927-4E0B-856D-C8E6D203659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C3A1F-B496-4A25-89DD-E759B2A1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477C1-3F72-47B7-AE42-05E61721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FB73-3B12-432F-83C1-36EBBCED4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92F6-F21F-4D03-841C-05F0B033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E652-63B9-486D-94DD-F46E115CD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96423-3A43-456B-BA88-CF1005C7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A835-0927-4E0B-856D-C8E6D203659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D551C-462F-4153-94D8-41451461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65460-A253-47EE-94AE-B2C9F9F3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FB73-3B12-432F-83C1-36EBBCED4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EA59-1B11-4E9D-AA99-AB67A2AE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3A190-9463-4CAA-9E9B-D598B7F7F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4818-590A-4677-B4C2-5C4D985A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A835-0927-4E0B-856D-C8E6D203659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EC729-D88C-4B39-BAC1-2CA0BF37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30088-02D4-4B1E-9B9B-16E73D1E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FB73-3B12-432F-83C1-36EBBCED4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6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5857-236E-455F-9218-AACBB1EB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375B-2EDD-4DAF-A716-3A9689945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C11F7-C225-4D4D-BF2F-1A3111D12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43F12-E9D6-4F7B-9C67-5B38C9B1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A835-0927-4E0B-856D-C8E6D203659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A95E0-AAB7-4099-9AB1-71A2CC0C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EA90F-31C2-43F1-A950-A8A79B2E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FB73-3B12-432F-83C1-36EBBCED4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6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185D-C1D3-46CD-9C21-799F608A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631CC-3FDE-4B53-8C0D-524DFE095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AC6C5-4B3F-4E1A-A493-0CD083498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1A629-4AFC-4482-A468-209F5BF41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C08BD-AD2E-49B7-B1FB-D8ECFCD7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55D13-0A69-4AB8-82FF-57B2D348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A835-0927-4E0B-856D-C8E6D203659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13F78-8C09-4766-B8FB-54E69454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B54F0-0076-4E59-BBEC-0CF91EBE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FB73-3B12-432F-83C1-36EBBCED4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186B-532D-4D83-BB14-6E4F8218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E1C73-DBF3-4F7F-B27F-29A93382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A835-0927-4E0B-856D-C8E6D203659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0E2E3-EFBF-47C5-9AA2-18FC2B90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3C0C6-700E-4188-A9FA-A22D727A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FB73-3B12-432F-83C1-36EBBCED4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7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CE783-3815-42B4-AF21-0E98366A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A835-0927-4E0B-856D-C8E6D203659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D2EE6-3CFB-43DD-A298-B8061EFF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05FAA-964C-49D4-B4DF-BF0EF135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FB73-3B12-432F-83C1-36EBBCED4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1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0655-4D6D-4104-AD6C-3400573C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D856-40F3-4C7B-9E83-7AF8BB22E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C863D-8F6F-4C50-A31D-B571F3BAE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53FE6-F7F3-4EC4-BA64-8DBC4985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A835-0927-4E0B-856D-C8E6D203659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E2DEF-2EB9-42E3-88F5-7CDB0FF7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42564-4347-445F-A4A3-A34DD69A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FB73-3B12-432F-83C1-36EBBCED4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700E-FA30-4AB7-A6BC-8031780E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82F87A-568C-4940-A193-A30930F74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820E7-E2B5-4B71-9040-1F0CCEBB4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77F17-F842-4452-802B-0F8852D8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A835-0927-4E0B-856D-C8E6D203659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D32AC-1AE6-4333-824C-00377611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97121-E1DB-458D-8F38-9810D34C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FB73-3B12-432F-83C1-36EBBCED4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8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5ED50-0389-4CD9-81C4-11EABD99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6F97A-9B21-4708-8636-1531961FD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D12B4-5F13-4897-ABE0-0D2EF271C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8A835-0927-4E0B-856D-C8E6D203659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BC825-C8AE-4801-9FA8-F8E6CF8AD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C01A0-FB24-4CF5-9873-0115AEA12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FB73-3B12-432F-83C1-36EBBCED4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table+b25024&amp;rlz=1C1CHBF_enUS745US745&amp;oq=table+&amp;aqs=chrome.4.69i57j69i61j69i60l2j69i59j0.2387j0j4&amp;sourceid=chrome&amp;ie=UTF-8" TargetMode="External"/><Relationship Id="rId2" Type="http://schemas.openxmlformats.org/officeDocument/2006/relationships/hyperlink" Target="http://www.censusrepor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cialexplorer.com/data/ACS2010/metadata/?ds=ACS10&amp;table=B25024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fchronicle.com/" TargetMode="External"/><Relationship Id="rId3" Type="http://schemas.openxmlformats.org/officeDocument/2006/relationships/hyperlink" Target="https://alamedasun.com/news" TargetMode="External"/><Relationship Id="rId7" Type="http://schemas.openxmlformats.org/officeDocument/2006/relationships/hyperlink" Target="https://www.sfgate.com/" TargetMode="External"/><Relationship Id="rId2" Type="http://schemas.openxmlformats.org/officeDocument/2006/relationships/hyperlink" Target="https://www.berkeleysi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astbaytimes.com/news/" TargetMode="External"/><Relationship Id="rId5" Type="http://schemas.openxmlformats.org/officeDocument/2006/relationships/hyperlink" Target="https://www.eastbayexpress.com/" TargetMode="External"/><Relationship Id="rId4" Type="http://schemas.openxmlformats.org/officeDocument/2006/relationships/hyperlink" Target="https://hoodline.com/new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phoenixalfaro" TargetMode="External"/><Relationship Id="rId2" Type="http://schemas.openxmlformats.org/officeDocument/2006/relationships/hyperlink" Target="http://www.calendly.com/rachel_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F8FBE-C116-490D-B89A-1CA2C0AD7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966651"/>
            <a:ext cx="3892254" cy="552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Make sure your census tract has data for 2009 and 2017</a:t>
            </a:r>
          </a:p>
          <a:p>
            <a:pPr lvl="1"/>
            <a:r>
              <a:rPr lang="en-US" dirty="0"/>
              <a:t>You can check by looking up one table for your census tract and see what years are available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06E321-DD1B-4837-AB56-6A4A7C3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82"/>
            <a:ext cx="3892254" cy="514441"/>
          </a:xfrm>
        </p:spPr>
        <p:txBody>
          <a:bodyPr>
            <a:normAutofit/>
          </a:bodyPr>
          <a:lstStyle/>
          <a:p>
            <a:r>
              <a:rPr lang="en-US" sz="2400" dirty="0"/>
              <a:t>Reminders for Assignment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E7D84-47EF-4E18-BBC0-A85DE7999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134" y="0"/>
            <a:ext cx="811686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BB16B0E-26D7-4A7F-A474-9989D049C279}"/>
              </a:ext>
            </a:extLst>
          </p:cNvPr>
          <p:cNvSpPr/>
          <p:nvPr/>
        </p:nvSpPr>
        <p:spPr>
          <a:xfrm>
            <a:off x="3988526" y="3017838"/>
            <a:ext cx="195072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5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F8FBE-C116-490D-B89A-1CA2C0AD7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064" y="966651"/>
            <a:ext cx="10458994" cy="5526224"/>
          </a:xfrm>
        </p:spPr>
        <p:txBody>
          <a:bodyPr>
            <a:normAutofit/>
          </a:bodyPr>
          <a:lstStyle/>
          <a:p>
            <a:r>
              <a:rPr lang="en-US" sz="3600" dirty="0"/>
              <a:t>Make sure to include all the variables noted in the assignment sheet</a:t>
            </a:r>
          </a:p>
          <a:p>
            <a:r>
              <a:rPr lang="en-US" sz="3600" dirty="0"/>
              <a:t>Since you are using 5-year datasets for your census tract, you need to use 5-year datasets for your surrounding city when making comparisons</a:t>
            </a:r>
          </a:p>
          <a:p>
            <a:pPr lvl="1"/>
            <a:r>
              <a:rPr lang="en-US" sz="3200" dirty="0"/>
              <a:t>The surrounding city will have 1-year datasets and 5-year datasets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06E321-DD1B-4837-AB56-6A4A7C3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82"/>
            <a:ext cx="3892254" cy="514441"/>
          </a:xfrm>
        </p:spPr>
        <p:txBody>
          <a:bodyPr>
            <a:normAutofit/>
          </a:bodyPr>
          <a:lstStyle/>
          <a:p>
            <a:r>
              <a:rPr lang="en-US" sz="2400" dirty="0"/>
              <a:t>Reminders for Assignment 1</a:t>
            </a:r>
          </a:p>
        </p:txBody>
      </p:sp>
    </p:spTree>
    <p:extLst>
      <p:ext uri="{BB962C8B-B14F-4D97-AF65-F5344CB8AC3E}">
        <p14:creationId xmlns:p14="http://schemas.microsoft.com/office/powerpoint/2010/main" val="45408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F8FBE-C116-490D-B89A-1CA2C0AD7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064" y="966651"/>
            <a:ext cx="10458994" cy="5526224"/>
          </a:xfrm>
        </p:spPr>
        <p:txBody>
          <a:bodyPr>
            <a:normAutofit/>
          </a:bodyPr>
          <a:lstStyle/>
          <a:p>
            <a:r>
              <a:rPr lang="en-US" sz="3200" dirty="0"/>
              <a:t>There are multiple resources to figure out which ACS dataset you want to use:</a:t>
            </a:r>
          </a:p>
          <a:p>
            <a:pPr lvl="1"/>
            <a:r>
              <a:rPr lang="en-US" sz="2800" dirty="0"/>
              <a:t>Lab 2</a:t>
            </a:r>
          </a:p>
          <a:p>
            <a:pPr lvl="1"/>
            <a:r>
              <a:rPr lang="en-US" sz="2800" dirty="0">
                <a:hlinkClick r:id="rId2"/>
              </a:rPr>
              <a:t>www.censusreporter.com</a:t>
            </a:r>
            <a:endParaRPr lang="en-US" sz="2800" dirty="0"/>
          </a:p>
          <a:p>
            <a:pPr lvl="1"/>
            <a:r>
              <a:rPr lang="en-US" sz="2800" dirty="0"/>
              <a:t>Search online!</a:t>
            </a:r>
          </a:p>
          <a:p>
            <a:pPr lvl="2"/>
            <a:r>
              <a:rPr lang="en-US" sz="2400" dirty="0"/>
              <a:t>For example, I want to learn more about table B25024, so I </a:t>
            </a:r>
            <a:r>
              <a:rPr lang="en-US" sz="2400" dirty="0">
                <a:hlinkClick r:id="rId3"/>
              </a:rPr>
              <a:t>look it up online</a:t>
            </a:r>
            <a:endParaRPr lang="en-US" sz="2400" dirty="0"/>
          </a:p>
          <a:p>
            <a:pPr lvl="2"/>
            <a:r>
              <a:rPr lang="en-US" sz="2400" dirty="0"/>
              <a:t>There are a lot of search results, and I clicked through a few options but find a </a:t>
            </a:r>
            <a:r>
              <a:rPr lang="en-US" sz="2400" dirty="0">
                <a:hlinkClick r:id="rId4"/>
              </a:rPr>
              <a:t>Social Explorer webpage </a:t>
            </a:r>
            <a:r>
              <a:rPr lang="en-US" sz="2400" dirty="0"/>
              <a:t>that’s really helpful (if you scroll down to the bottom, there are descriptions for the </a:t>
            </a:r>
            <a:r>
              <a:rPr lang="en-US" sz="2400"/>
              <a:t>different variables)</a:t>
            </a:r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06E321-DD1B-4837-AB56-6A4A7C3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82"/>
            <a:ext cx="3892254" cy="514441"/>
          </a:xfrm>
        </p:spPr>
        <p:txBody>
          <a:bodyPr>
            <a:normAutofit/>
          </a:bodyPr>
          <a:lstStyle/>
          <a:p>
            <a:r>
              <a:rPr lang="en-US" sz="2400" dirty="0"/>
              <a:t>Reminders for Assignment 1</a:t>
            </a:r>
          </a:p>
        </p:txBody>
      </p:sp>
    </p:spTree>
    <p:extLst>
      <p:ext uri="{BB962C8B-B14F-4D97-AF65-F5344CB8AC3E}">
        <p14:creationId xmlns:p14="http://schemas.microsoft.com/office/powerpoint/2010/main" val="78370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F8FBE-C116-490D-B89A-1CA2C0AD7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064" y="966651"/>
            <a:ext cx="10458994" cy="5526224"/>
          </a:xfrm>
        </p:spPr>
        <p:txBody>
          <a:bodyPr>
            <a:normAutofit/>
          </a:bodyPr>
          <a:lstStyle/>
          <a:p>
            <a:r>
              <a:rPr lang="en-US" sz="3600" dirty="0"/>
              <a:t>You want to tell a story with your neighborhood profile</a:t>
            </a:r>
          </a:p>
          <a:p>
            <a:pPr lvl="1"/>
            <a:r>
              <a:rPr lang="en-US" sz="3200" dirty="0"/>
              <a:t>Calculate change over time for a few variables to see if a story emerges</a:t>
            </a:r>
          </a:p>
          <a:p>
            <a:pPr lvl="1"/>
            <a:r>
              <a:rPr lang="en-US" sz="3200" dirty="0"/>
              <a:t>Conduct an online search for your neighborhood to get ideas of current issues</a:t>
            </a:r>
          </a:p>
          <a:p>
            <a:pPr lvl="2"/>
            <a:r>
              <a:rPr lang="en-US" dirty="0">
                <a:hlinkClick r:id="rId2"/>
              </a:rPr>
              <a:t>https://www.berkeleyside.com/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https://alamedasun.com/news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https://hoodline.com/news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https://www.eastbayexpress.com/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https://www.eastbaytimes.com/news/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https://www.sfgate.com/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https://www.sfchronicle.com/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06E321-DD1B-4837-AB56-6A4A7C3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82"/>
            <a:ext cx="3892254" cy="514441"/>
          </a:xfrm>
        </p:spPr>
        <p:txBody>
          <a:bodyPr>
            <a:normAutofit/>
          </a:bodyPr>
          <a:lstStyle/>
          <a:p>
            <a:r>
              <a:rPr lang="en-US" sz="2400" dirty="0"/>
              <a:t>Reminders for Assignment 1</a:t>
            </a:r>
          </a:p>
        </p:txBody>
      </p:sp>
    </p:spTree>
    <p:extLst>
      <p:ext uri="{BB962C8B-B14F-4D97-AF65-F5344CB8AC3E}">
        <p14:creationId xmlns:p14="http://schemas.microsoft.com/office/powerpoint/2010/main" val="278410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F8FBE-C116-490D-B89A-1CA2C0AD7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064" y="966651"/>
            <a:ext cx="10458994" cy="5526224"/>
          </a:xfrm>
        </p:spPr>
        <p:txBody>
          <a:bodyPr>
            <a:normAutofit/>
          </a:bodyPr>
          <a:lstStyle/>
          <a:p>
            <a:r>
              <a:rPr lang="en-US" sz="3200" dirty="0"/>
              <a:t>I will only answer logistical questions over email. Please come to office hours for substantive questions so I can better help you</a:t>
            </a:r>
          </a:p>
          <a:p>
            <a:pPr lvl="1"/>
            <a:r>
              <a:rPr lang="en-US" sz="2800" dirty="0"/>
              <a:t>Wednesdays 3:30 – 4:30 pm in lab</a:t>
            </a:r>
          </a:p>
          <a:p>
            <a:pPr lvl="1"/>
            <a:r>
              <a:rPr lang="en-US" sz="2800" dirty="0"/>
              <a:t>Wednesdays 4:30 – 5:30 pm in Wurster 326 </a:t>
            </a:r>
          </a:p>
          <a:p>
            <a:pPr lvl="2"/>
            <a:r>
              <a:rPr lang="en-US" sz="2400" dirty="0"/>
              <a:t>by appointment: </a:t>
            </a:r>
            <a:r>
              <a:rPr lang="en-US" sz="2400" dirty="0">
                <a:hlinkClick r:id="rId2"/>
              </a:rPr>
              <a:t>www.calendly.com/rachel_om</a:t>
            </a:r>
            <a:endParaRPr lang="en-US" sz="2400" dirty="0"/>
          </a:p>
          <a:p>
            <a:r>
              <a:rPr lang="en-US" sz="3200" dirty="0"/>
              <a:t>Email me if you cannot make my office hours and we’ll find a time</a:t>
            </a:r>
          </a:p>
          <a:p>
            <a:pPr lvl="1"/>
            <a:r>
              <a:rPr lang="en-US" sz="2800" dirty="0"/>
              <a:t>You can also go to Phoenix’s office hours:</a:t>
            </a:r>
          </a:p>
          <a:p>
            <a:pPr lvl="2"/>
            <a:r>
              <a:rPr lang="en-US" sz="2400" dirty="0"/>
              <a:t>Mondays 11:00 am - 12:00 pm, Wurster 222 </a:t>
            </a:r>
          </a:p>
          <a:p>
            <a:pPr lvl="2"/>
            <a:r>
              <a:rPr lang="en-US" sz="2400" dirty="0"/>
              <a:t>Tuesday 11:00 am - 12:00 pm, Wurster 326B</a:t>
            </a:r>
          </a:p>
          <a:p>
            <a:pPr lvl="3"/>
            <a:r>
              <a:rPr lang="en-US" sz="2000" dirty="0"/>
              <a:t>by appointment: www.</a:t>
            </a:r>
            <a:r>
              <a:rPr lang="en-US" sz="2000" u="sng" dirty="0">
                <a:hlinkClick r:id="rId3"/>
              </a:rPr>
              <a:t>calendly.com/phoenixalfaro</a:t>
            </a: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06E321-DD1B-4837-AB56-6A4A7C3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82"/>
            <a:ext cx="3892254" cy="514441"/>
          </a:xfrm>
        </p:spPr>
        <p:txBody>
          <a:bodyPr>
            <a:normAutofit/>
          </a:bodyPr>
          <a:lstStyle/>
          <a:p>
            <a:r>
              <a:rPr lang="en-US" sz="2400" dirty="0"/>
              <a:t>Reminders for Assignment 1</a:t>
            </a:r>
          </a:p>
        </p:txBody>
      </p:sp>
    </p:spTree>
    <p:extLst>
      <p:ext uri="{BB962C8B-B14F-4D97-AF65-F5344CB8AC3E}">
        <p14:creationId xmlns:p14="http://schemas.microsoft.com/office/powerpoint/2010/main" val="30611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354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Reminders for Assignment 1</vt:lpstr>
      <vt:lpstr>Reminders for Assignment 1</vt:lpstr>
      <vt:lpstr>Reminders for Assignment 1</vt:lpstr>
      <vt:lpstr>Reminders for Assignment 1</vt:lpstr>
      <vt:lpstr>Reminders for Assignment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Reminders for Assignment 1</dc:title>
  <dc:creator>rachel om</dc:creator>
  <cp:lastModifiedBy>rachel om</cp:lastModifiedBy>
  <cp:revision>6</cp:revision>
  <dcterms:created xsi:type="dcterms:W3CDTF">2019-02-13T01:02:36Z</dcterms:created>
  <dcterms:modified xsi:type="dcterms:W3CDTF">2019-02-13T05:47:03Z</dcterms:modified>
</cp:coreProperties>
</file>