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a:effectLst>
            <a:outerShdw blurRad="63500" dir="2700000" dist="35921">
              <a:srgbClr val="808080">
                <a:alpha val="74901"/>
              </a:srgbClr>
            </a:outerShdw>
          </a:effectLst>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956b4ec0e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8" name="Google Shape;78;g8956b4ec0e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3d0b4e297_1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93d0b4e297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53a81216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4" name="Google Shape;204;g953a812165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0" name="Google Shape;24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sz="1400"/>
              <a:t>Fig 5.10</a:t>
            </a:r>
            <a:endParaRPr/>
          </a:p>
          <a:p>
            <a:pPr indent="0" lvl="0" marL="0" rtl="0" algn="l">
              <a:spcBef>
                <a:spcPts val="500"/>
              </a:spcBef>
              <a:spcAft>
                <a:spcPts val="0"/>
              </a:spcAft>
              <a:buSzPts val="1400"/>
              <a:buNone/>
            </a:pPr>
            <a:r>
              <a:rPr lang="en-US" sz="1400"/>
              <a:t>fonts are fine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6f5f4fbc8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96f5f4fbc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956b4ec0e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956b4ec0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e073d7e6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e073d7e6d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956b4ec0e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1" name="Google Shape;321;g8956b4ec0e_0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3d0b4e297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3d0b4e297_1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3d0b4e297_1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3d0b4e297_1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3d0b4e297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3d0b4e297_1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956b4ec0e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956b4ec0e_0_2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3d866ad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43d866ad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43d866ad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43d866ad6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956b4ec0e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8" name="Google Shape;378;g8956b4ec0e_0_2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3d0b4e297_1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3d0b4e297_1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956b4ec0e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956b4ec0e_0_2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1021c90a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1021c90a0_0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91021c90a0_0_3:notes"/>
          <p:cNvSpPr txBox="1"/>
          <p:nvPr>
            <p:ph idx="12" type="sldNum"/>
          </p:nvPr>
        </p:nvSpPr>
        <p:spPr>
          <a:xfrm>
            <a:off x="3884612" y="8685212"/>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6f5f4fbc8_0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96f5f4fbc8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56946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
          <p:cNvSpPr txBox="1"/>
          <p:nvPr>
            <p:ph idx="1" type="subTitle"/>
          </p:nvPr>
        </p:nvSpPr>
        <p:spPr>
          <a:xfrm>
            <a:off x="1371600" y="19144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 name="Google Shape;12;p2"/>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5" name="Google Shape;65;p11"/>
          <p:cNvSpPr txBox="1"/>
          <p:nvPr>
            <p:ph idx="1" type="body"/>
          </p:nvPr>
        </p:nvSpPr>
        <p:spPr>
          <a:xfrm>
            <a:off x="457200" y="1200150"/>
            <a:ext cx="4038600" cy="366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2" type="body"/>
          </p:nvPr>
        </p:nvSpPr>
        <p:spPr>
          <a:xfrm>
            <a:off x="4648200" y="1200150"/>
            <a:ext cx="4038600" cy="366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11"/>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69" name="Google Shape;69;p11"/>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2"/>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2" name="Google Shape;72;p12"/>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3" name="Google Shape;73;p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74" name="Google Shape;74;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75" name="Google Shape;75;p12"/>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3"/>
          <p:cNvSpPr txBox="1"/>
          <p:nvPr>
            <p:ph idx="1" type="body"/>
          </p:nvPr>
        </p:nvSpPr>
        <p:spPr>
          <a:xfrm>
            <a:off x="457200" y="1200150"/>
            <a:ext cx="8229600" cy="3701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2" type="sldNum"/>
          </p:nvPr>
        </p:nvSpPr>
        <p:spPr>
          <a:xfrm>
            <a:off x="6926950" y="4869675"/>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3"/>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cxnSp>
        <p:nvCxnSpPr>
          <p:cNvPr id="18" name="Google Shape;18;p3"/>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4"/>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22" name="Google Shape;22;p4"/>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5"/>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5"/>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27" name="Google Shape;27;p5"/>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6"/>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 name="Google Shape;30;p6"/>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2" name="Google Shape;32;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3" name="Google Shape;33;p6"/>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6" name="Google Shape;36;p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Google Shape;37;p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8" name="Google Shape;38;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9" name="Google Shape;39;p7"/>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8"/>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3" name="Google Shape;43;p8"/>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4" name="Google Shape;44;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5" name="Google Shape;45;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6" name="Google Shape;46;p8"/>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Google Shape;49;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1" name="Google Shape;51;p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6" name="Google Shape;56;p10"/>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Google Shape;57;p10"/>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Google Shape;58;p10"/>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9" name="Google Shape;59;p10"/>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61" name="Google Shape;61;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62" name="Google Shape;62;p10"/>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nc-sa/3.0/" TargetMode="External"/><Relationship Id="rId4" Type="http://schemas.openxmlformats.org/officeDocument/2006/relationships/image" Target="../media/image5.png"/><Relationship Id="rId5" Type="http://schemas.openxmlformats.org/officeDocument/2006/relationships/hyperlink" Target="http://www.cs.ubc.ca/~tmm/talks.html#minicourse14" TargetMode="External"/><Relationship Id="rId6" Type="http://schemas.openxmlformats.org/officeDocument/2006/relationships/hyperlink" Target="https://www.cs.ubc.ca/~tmm/vadboo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mappa.mundi.net/maps/maps_014/telegeography.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creativecommons.org/licenses/by-nc-sa/3.0/" TargetMode="External"/><Relationship Id="rId4" Type="http://schemas.openxmlformats.org/officeDocument/2006/relationships/image" Target="../media/image5.png"/><Relationship Id="rId5" Type="http://schemas.openxmlformats.org/officeDocument/2006/relationships/hyperlink" Target="http://www.cs.ubc.ca/~tmm/talks.html#minicourse14" TargetMode="External"/><Relationship Id="rId6" Type="http://schemas.openxmlformats.org/officeDocument/2006/relationships/hyperlink" Target="https://www.cs.ubc.ca/~tmm/vadboo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hyperlink" Target="http://www.michaelmcguffin.com/courses/vis/" TargetMode="External"/><Relationship Id="rId4" Type="http://schemas.openxmlformats.org/officeDocument/2006/relationships/image" Target="../media/image23.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vita.had.co.nz/papers/boxplots.html" TargetMode="Externa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towardsdatascience.com/what-why-and-how-to-read-empirical-cdf-123e2b922480" TargetMode="External"/><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youtu.be/jVC6SQS23a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creativecommons.org/licenses/by-nc-sa/3.0/" TargetMode="Externa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project.org/" TargetMode="External"/><Relationship Id="rId4" Type="http://schemas.openxmlformats.org/officeDocument/2006/relationships/hyperlink" Target="https://rstudio.com/" TargetMode="External"/><Relationship Id="rId5" Type="http://schemas.openxmlformats.org/officeDocument/2006/relationships/hyperlink" Target="https://www.cs.odu.edu/~mweigle/courses/cs795/mklein-IntroR/lectu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r-project.org/" TargetMode="External"/><Relationship Id="rId4" Type="http://schemas.openxmlformats.org/officeDocument/2006/relationships/hyperlink" Target="https://www.rdocumentation.org/" TargetMode="External"/><Relationship Id="rId10" Type="http://schemas.openxmlformats.org/officeDocument/2006/relationships/hyperlink" Target="https://www.cs.odu.edu/~mweigle/courses/cs795/mklein-IntroR/lecture/" TargetMode="External"/><Relationship Id="rId9" Type="http://schemas.openxmlformats.org/officeDocument/2006/relationships/hyperlink" Target="https://www.tidyverse.org/" TargetMode="External"/><Relationship Id="rId5" Type="http://schemas.openxmlformats.org/officeDocument/2006/relationships/hyperlink" Target="https://rstudio.com/" TargetMode="External"/><Relationship Id="rId6" Type="http://schemas.openxmlformats.org/officeDocument/2006/relationships/hyperlink" Target="https://happygitwithr.com/rstudio-git-github.html" TargetMode="External"/><Relationship Id="rId7" Type="http://schemas.openxmlformats.org/officeDocument/2006/relationships/hyperlink" Target="https://education.rstudio.com/learn/beginner/" TargetMode="External"/><Relationship Id="rId8" Type="http://schemas.openxmlformats.org/officeDocument/2006/relationships/hyperlink" Target="https://r4ds.had.co.nz/"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hyperlink" Target="https://colab.research.google.com/notebook#create=true&amp;languag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r-statistics.co/ggplot2-Tutorial-With-R.html" TargetMode="External"/><Relationship Id="rId4" Type="http://schemas.openxmlformats.org/officeDocument/2006/relationships/hyperlink" Target="http://r-statistics.co/Complete-Ggplot2-Tutorial-Part1-With-R-Code.html" TargetMode="External"/><Relationship Id="rId5" Type="http://schemas.openxmlformats.org/officeDocument/2006/relationships/hyperlink" Target="http://r-statistics.co/Top50-Ggplot2-Visualizations-MasterList-R-Code.html" TargetMode="External"/><Relationship Id="rId6" Type="http://schemas.openxmlformats.org/officeDocument/2006/relationships/hyperlink" Target="https://github.com/rstudio/cheatsheets/blob/master/data-visualization-2.1.pdf" TargetMode="External"/><Relationship Id="rId7" Type="http://schemas.openxmlformats.org/officeDocument/2006/relationships/hyperlink" Target="https://cedricscherer.netlify.app/2019/08/05/a-ggplot2-tutorial-for-beautiful-plotting-in-r/" TargetMode="External"/><Relationship Id="rId8" Type="http://schemas.openxmlformats.org/officeDocument/2006/relationships/hyperlink" Target="http://zevross.com/blog/2014/08/04/beautiful-plotting-in-r-a-ggplot2-cheatsheet-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r-statistics.co/ggplot2-Tutorial-With-R.html" TargetMode="Externa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r-statistics.co/ggplot2-Tutorial-With-R.html" TargetMode="External"/><Relationship Id="rId4" Type="http://schemas.openxmlformats.org/officeDocument/2006/relationships/image" Target="../media/image31.png"/><Relationship Id="rId5"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creativecommons.org/licenses/by-nc-sa/3.0/" TargetMode="Externa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hyperlink" Target="https://matplotlib.org/" TargetMode="External"/><Relationship Id="rId4" Type="http://schemas.openxmlformats.org/officeDocument/2006/relationships/hyperlink" Target="https://seaborn.pydata.org/" TargetMode="External"/><Relationship Id="rId10" Type="http://schemas.openxmlformats.org/officeDocument/2006/relationships/hyperlink" Target="https://pandas.pydata.org/" TargetMode="External"/><Relationship Id="rId9" Type="http://schemas.openxmlformats.org/officeDocument/2006/relationships/hyperlink" Target="http://www.pygal.org/en/stable/" TargetMode="External"/><Relationship Id="rId5" Type="http://schemas.openxmlformats.org/officeDocument/2006/relationships/hyperlink" Target="https://github.com/plotly/plotly.py" TargetMode="External"/><Relationship Id="rId6" Type="http://schemas.openxmlformats.org/officeDocument/2006/relationships/hyperlink" Target="https://docs.bokeh.org/en/latest/index.html" TargetMode="External"/><Relationship Id="rId7" Type="http://schemas.openxmlformats.org/officeDocument/2006/relationships/hyperlink" Target="https://opensource.com/article/20/4/plot-data-python" TargetMode="External"/><Relationship Id="rId8" Type="http://schemas.openxmlformats.org/officeDocument/2006/relationships/hyperlink" Target="https://altair-viz.github.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ctrTitle"/>
          </p:nvPr>
        </p:nvSpPr>
        <p:spPr>
          <a:xfrm>
            <a:off x="486525" y="203500"/>
            <a:ext cx="8214600" cy="214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t>Web Science:</a:t>
            </a:r>
            <a:endParaRPr b="1"/>
          </a:p>
          <a:p>
            <a:pPr indent="0" lvl="0" marL="0" marR="0" rtl="0" algn="ctr">
              <a:lnSpc>
                <a:spcPct val="100000"/>
              </a:lnSpc>
              <a:spcBef>
                <a:spcPts val="0"/>
              </a:spcBef>
              <a:spcAft>
                <a:spcPts val="0"/>
              </a:spcAft>
              <a:buClr>
                <a:schemeClr val="dk1"/>
              </a:buClr>
              <a:buSzPts val="4400"/>
              <a:buFont typeface="Calibri"/>
              <a:buNone/>
            </a:pPr>
            <a:r>
              <a:rPr b="1" lang="en-US"/>
              <a:t>Intro to InfoVis with R and Python</a:t>
            </a:r>
            <a:endParaRPr b="1"/>
          </a:p>
          <a:p>
            <a:pPr indent="0" lvl="0" marL="0" rtl="0" algn="ctr">
              <a:spcBef>
                <a:spcPts val="0"/>
              </a:spcBef>
              <a:spcAft>
                <a:spcPts val="0"/>
              </a:spcAft>
              <a:buClr>
                <a:schemeClr val="dk1"/>
              </a:buClr>
              <a:buSzPts val="4400"/>
              <a:buFont typeface="Calibri"/>
              <a:buNone/>
            </a:pPr>
            <a:r>
              <a:rPr lang="en-US" sz="3600"/>
              <a:t>(Part 1 - InfoVis Principles)</a:t>
            </a:r>
            <a:endParaRPr b="1"/>
          </a:p>
        </p:txBody>
      </p:sp>
      <p:sp>
        <p:nvSpPr>
          <p:cNvPr id="81" name="Google Shape;81;p13"/>
          <p:cNvSpPr txBox="1"/>
          <p:nvPr>
            <p:ph idx="1" type="subTitle"/>
          </p:nvPr>
        </p:nvSpPr>
        <p:spPr>
          <a:xfrm>
            <a:off x="1393425" y="2625550"/>
            <a:ext cx="6400800" cy="98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3200"/>
              <a:buFont typeface="Arial"/>
              <a:buNone/>
            </a:pPr>
            <a:r>
              <a:rPr b="0" i="0" lang="en-US" sz="2800" u="none" cap="none" strike="noStrike">
                <a:solidFill>
                  <a:srgbClr val="404040"/>
                </a:solidFill>
                <a:latin typeface="Calibri"/>
                <a:ea typeface="Calibri"/>
                <a:cs typeface="Calibri"/>
                <a:sym typeface="Calibri"/>
              </a:rPr>
              <a:t>CS 432/532</a:t>
            </a:r>
            <a:endParaRPr sz="2800"/>
          </a:p>
          <a:p>
            <a:pPr indent="0" lvl="0" marL="0" marR="0" rtl="0" algn="ctr">
              <a:lnSpc>
                <a:spcPct val="100000"/>
              </a:lnSpc>
              <a:spcBef>
                <a:spcPts val="0"/>
              </a:spcBef>
              <a:spcAft>
                <a:spcPts val="0"/>
              </a:spcAft>
              <a:buClr>
                <a:srgbClr val="404040"/>
              </a:buClr>
              <a:buSzPts val="3200"/>
              <a:buFont typeface="Arial"/>
              <a:buNone/>
            </a:pPr>
            <a:r>
              <a:rPr b="0" i="0" lang="en-US" sz="2800" u="none" cap="none" strike="noStrike">
                <a:solidFill>
                  <a:srgbClr val="404040"/>
                </a:solidFill>
                <a:latin typeface="Calibri"/>
                <a:ea typeface="Calibri"/>
                <a:cs typeface="Calibri"/>
                <a:sym typeface="Calibri"/>
              </a:rPr>
              <a:t>Old Dominion University</a:t>
            </a:r>
            <a:endParaRPr sz="2800"/>
          </a:p>
        </p:txBody>
      </p:sp>
      <p:sp>
        <p:nvSpPr>
          <p:cNvPr id="82" name="Google Shape;82;p13"/>
          <p:cNvSpPr txBox="1"/>
          <p:nvPr/>
        </p:nvSpPr>
        <p:spPr>
          <a:xfrm>
            <a:off x="415500" y="4716075"/>
            <a:ext cx="8252400" cy="32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u="none" cap="none" strike="noStrike">
                <a:solidFill>
                  <a:schemeClr val="dk1"/>
                </a:solidFill>
                <a:latin typeface="Calibri"/>
                <a:ea typeface="Calibri"/>
                <a:cs typeface="Calibri"/>
                <a:sym typeface="Calibri"/>
              </a:rPr>
              <a:t>This work is licensed under a </a:t>
            </a:r>
            <a:r>
              <a:rPr i="0" lang="en-US" u="sng" cap="none" strike="noStrike">
                <a:solidFill>
                  <a:schemeClr val="hlink"/>
                </a:solidFill>
                <a:latin typeface="Calibri"/>
                <a:ea typeface="Calibri"/>
                <a:cs typeface="Calibri"/>
                <a:sym typeface="Calibri"/>
                <a:hlinkClick r:id="rId3"/>
              </a:rPr>
              <a:t>Creative Commons Attribution-NonCommercial-ShareAlike 3.0 Unported License</a:t>
            </a:r>
            <a:endParaRPr sz="1000">
              <a:latin typeface="Calibri"/>
              <a:ea typeface="Calibri"/>
              <a:cs typeface="Calibri"/>
              <a:sym typeface="Calibri"/>
            </a:endParaRPr>
          </a:p>
        </p:txBody>
      </p:sp>
      <p:pic>
        <p:nvPicPr>
          <p:cNvPr descr="Creative Commons License" id="83" name="Google Shape;83;p13"/>
          <p:cNvPicPr preferRelativeResize="0"/>
          <p:nvPr/>
        </p:nvPicPr>
        <p:blipFill rotWithShape="1">
          <a:blip r:embed="rId4">
            <a:alphaModFix/>
          </a:blip>
          <a:srcRect b="0" l="0" r="0" t="0"/>
          <a:stretch/>
        </p:blipFill>
        <p:spPr>
          <a:xfrm>
            <a:off x="4138575" y="4539025"/>
            <a:ext cx="628650" cy="221456"/>
          </a:xfrm>
          <a:prstGeom prst="rect">
            <a:avLst/>
          </a:prstGeom>
          <a:noFill/>
          <a:ln>
            <a:noFill/>
          </a:ln>
        </p:spPr>
      </p:pic>
      <p:sp>
        <p:nvSpPr>
          <p:cNvPr id="84" name="Google Shape;84;p13"/>
          <p:cNvSpPr txBox="1"/>
          <p:nvPr/>
        </p:nvSpPr>
        <p:spPr>
          <a:xfrm>
            <a:off x="107100" y="3902538"/>
            <a:ext cx="7437300" cy="537900"/>
          </a:xfrm>
          <a:prstGeom prst="rect">
            <a:avLst/>
          </a:prstGeom>
          <a:noFill/>
          <a:ln>
            <a:noFill/>
          </a:ln>
        </p:spPr>
        <p:txBody>
          <a:bodyPr anchorCtr="0" anchor="t" bIns="28800" lIns="57600" spcFirstLastPara="1" rIns="57600" wrap="square" tIns="28800">
            <a:noAutofit/>
          </a:bodyPr>
          <a:lstStyle/>
          <a:p>
            <a:pPr indent="0" lvl="3" marL="0" marR="0" rtl="0" algn="l">
              <a:lnSpc>
                <a:spcPct val="100000"/>
              </a:lnSpc>
              <a:spcBef>
                <a:spcPts val="0"/>
              </a:spcBef>
              <a:spcAft>
                <a:spcPts val="0"/>
              </a:spcAft>
              <a:buClr>
                <a:schemeClr val="dk1"/>
              </a:buClr>
              <a:buSzPts val="1500"/>
              <a:buFont typeface="Arial"/>
              <a:buNone/>
            </a:pPr>
            <a:r>
              <a:rPr lang="en-US" sz="1300">
                <a:solidFill>
                  <a:schemeClr val="dk1"/>
                </a:solidFill>
                <a:latin typeface="Calibri"/>
                <a:ea typeface="Calibri"/>
                <a:cs typeface="Calibri"/>
                <a:sym typeface="Calibri"/>
              </a:rPr>
              <a:t>Many </a:t>
            </a:r>
            <a:r>
              <a:rPr lang="en-US" sz="1300">
                <a:solidFill>
                  <a:schemeClr val="dk1"/>
                </a:solidFill>
                <a:latin typeface="Calibri"/>
                <a:ea typeface="Calibri"/>
                <a:cs typeface="Calibri"/>
                <a:sym typeface="Calibri"/>
              </a:rPr>
              <a:t>slides</a:t>
            </a:r>
            <a:r>
              <a:rPr lang="en-US" sz="1300">
                <a:solidFill>
                  <a:schemeClr val="dk1"/>
                </a:solidFill>
                <a:latin typeface="Calibri"/>
                <a:ea typeface="Calibri"/>
                <a:cs typeface="Calibri"/>
                <a:sym typeface="Calibri"/>
              </a:rPr>
              <a:t> courtesy T</a:t>
            </a:r>
            <a:r>
              <a:rPr i="0" lang="en-US" sz="1300" u="none" cap="none" strike="noStrike">
                <a:solidFill>
                  <a:schemeClr val="dk1"/>
                </a:solidFill>
                <a:latin typeface="Calibri"/>
                <a:ea typeface="Calibri"/>
                <a:cs typeface="Calibri"/>
                <a:sym typeface="Calibri"/>
              </a:rPr>
              <a:t>amara Munzner, </a:t>
            </a:r>
            <a:r>
              <a:rPr i="0" lang="en-US" sz="1300" u="sng" cap="none" strike="noStrike">
                <a:solidFill>
                  <a:schemeClr val="hlink"/>
                </a:solidFill>
                <a:latin typeface="Calibri"/>
                <a:ea typeface="Calibri"/>
                <a:cs typeface="Calibri"/>
                <a:sym typeface="Calibri"/>
                <a:hlinkClick r:id="rId5"/>
              </a:rPr>
              <a:t>VAD minicourse</a:t>
            </a:r>
            <a:r>
              <a:rPr i="0" lang="en-US" sz="1300" u="none" cap="none" strike="noStrike">
                <a:solidFill>
                  <a:schemeClr val="dk1"/>
                </a:solidFill>
                <a:latin typeface="Calibri"/>
                <a:ea typeface="Calibri"/>
                <a:cs typeface="Calibri"/>
                <a:sym typeface="Calibri"/>
              </a:rPr>
              <a:t>, June 2014</a:t>
            </a:r>
            <a:endParaRPr i="0" sz="13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300">
                <a:solidFill>
                  <a:schemeClr val="dk1"/>
                </a:solidFill>
                <a:latin typeface="Calibri"/>
                <a:ea typeface="Calibri"/>
                <a:cs typeface="Calibri"/>
                <a:sym typeface="Calibri"/>
              </a:rPr>
              <a:t>Based on Tamara Munzner, </a:t>
            </a:r>
            <a:r>
              <a:rPr i="1" lang="en-US" sz="1300" u="sng">
                <a:solidFill>
                  <a:schemeClr val="hlink"/>
                </a:solidFill>
                <a:latin typeface="Calibri"/>
                <a:ea typeface="Calibri"/>
                <a:cs typeface="Calibri"/>
                <a:sym typeface="Calibri"/>
                <a:hlinkClick r:id="rId6"/>
              </a:rPr>
              <a:t>Visualization Analysis and Design</a:t>
            </a:r>
            <a:r>
              <a:rPr lang="en-US" sz="1300">
                <a:solidFill>
                  <a:schemeClr val="dk1"/>
                </a:solidFill>
                <a:latin typeface="Calibri"/>
                <a:ea typeface="Calibri"/>
                <a:cs typeface="Calibri"/>
                <a:sym typeface="Calibri"/>
              </a:rPr>
              <a:t>, AK Peters / CRC Press, Oct 2014</a:t>
            </a:r>
            <a:endParaRPr sz="1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Discriminability: How many usable steps?</a:t>
            </a:r>
            <a:endParaRPr/>
          </a:p>
        </p:txBody>
      </p:sp>
      <p:sp>
        <p:nvSpPr>
          <p:cNvPr id="160" name="Google Shape;160;p22"/>
          <p:cNvSpPr txBox="1"/>
          <p:nvPr>
            <p:ph idx="1" type="body"/>
          </p:nvPr>
        </p:nvSpPr>
        <p:spPr>
          <a:xfrm>
            <a:off x="457200" y="1200150"/>
            <a:ext cx="3888300" cy="2729100"/>
          </a:xfrm>
          <a:prstGeom prst="rect">
            <a:avLst/>
          </a:prstGeom>
          <a:noFill/>
          <a:ln>
            <a:noFill/>
          </a:ln>
        </p:spPr>
        <p:txBody>
          <a:bodyPr anchorCtr="0" anchor="t" bIns="24000" lIns="24000" spcFirstLastPara="1" rIns="24000" wrap="square" tIns="24000">
            <a:noAutofit/>
          </a:bodyPr>
          <a:lstStyle/>
          <a:p>
            <a:pPr indent="-228600" lvl="0" marL="215900" rtl="0" algn="l">
              <a:lnSpc>
                <a:spcPct val="100000"/>
              </a:lnSpc>
              <a:spcBef>
                <a:spcPts val="0"/>
              </a:spcBef>
              <a:spcAft>
                <a:spcPts val="0"/>
              </a:spcAft>
              <a:buClr>
                <a:srgbClr val="000000"/>
              </a:buClr>
              <a:buSzPts val="2700"/>
              <a:buFont typeface="Calibri"/>
              <a:buChar char="•"/>
            </a:pPr>
            <a:r>
              <a:rPr i="0" lang="en-US" sz="2700" u="none">
                <a:solidFill>
                  <a:schemeClr val="dk1"/>
                </a:solidFill>
              </a:rPr>
              <a:t>linewidth: only a few</a:t>
            </a:r>
            <a:endParaRPr sz="3400"/>
          </a:p>
        </p:txBody>
      </p:sp>
      <p:pic>
        <p:nvPicPr>
          <p:cNvPr id="161" name="Google Shape;161;p22"/>
          <p:cNvPicPr preferRelativeResize="0"/>
          <p:nvPr/>
        </p:nvPicPr>
        <p:blipFill rotWithShape="1">
          <a:blip r:embed="rId3">
            <a:alphaModFix/>
          </a:blip>
          <a:srcRect b="0" l="0" r="0" t="0"/>
          <a:stretch/>
        </p:blipFill>
        <p:spPr>
          <a:xfrm>
            <a:off x="4690112" y="944756"/>
            <a:ext cx="4178299" cy="3806428"/>
          </a:xfrm>
          <a:prstGeom prst="rect">
            <a:avLst/>
          </a:prstGeom>
          <a:noFill/>
          <a:ln>
            <a:noFill/>
          </a:ln>
        </p:spPr>
      </p:pic>
      <p:sp>
        <p:nvSpPr>
          <p:cNvPr id="162" name="Google Shape;162;p22"/>
          <p:cNvSpPr txBox="1"/>
          <p:nvPr/>
        </p:nvSpPr>
        <p:spPr>
          <a:xfrm>
            <a:off x="406400" y="4501153"/>
            <a:ext cx="4165500" cy="249900"/>
          </a:xfrm>
          <a:prstGeom prst="rect">
            <a:avLst/>
          </a:prstGeom>
          <a:noFill/>
          <a:ln>
            <a:noFill/>
          </a:ln>
        </p:spPr>
        <p:txBody>
          <a:bodyPr anchorCtr="0" anchor="ctr" bIns="32000" lIns="32000" spcFirstLastPara="1" rIns="32000" wrap="square" tIns="32000">
            <a:noAutofit/>
          </a:bodyPr>
          <a:lstStyle/>
          <a:p>
            <a:pPr indent="0" lvl="0" marL="0" marR="0" rtl="0" algn="r">
              <a:lnSpc>
                <a:spcPct val="100000"/>
              </a:lnSpc>
              <a:spcBef>
                <a:spcPts val="0"/>
              </a:spcBef>
              <a:spcAft>
                <a:spcPts val="0"/>
              </a:spcAft>
              <a:buClr>
                <a:schemeClr val="dk1"/>
              </a:buClr>
              <a:buSzPts val="1100"/>
              <a:buFont typeface="Gill Sans"/>
              <a:buNone/>
            </a:pPr>
            <a:r>
              <a:rPr lang="en-US" sz="1200">
                <a:latin typeface="Calibri"/>
                <a:ea typeface="Calibri"/>
                <a:cs typeface="Calibri"/>
                <a:sym typeface="Calibri"/>
              </a:rPr>
              <a:t>source: </a:t>
            </a:r>
            <a:r>
              <a:rPr i="1" lang="en-US" sz="1200" u="sng">
                <a:solidFill>
                  <a:schemeClr val="hlink"/>
                </a:solidFill>
                <a:latin typeface="Calibri"/>
                <a:ea typeface="Calibri"/>
                <a:cs typeface="Calibri"/>
                <a:sym typeface="Calibri"/>
                <a:hlinkClick r:id="rId4"/>
              </a:rPr>
              <a:t>Telecommunications Traffic Flow Map</a:t>
            </a:r>
            <a:endParaRPr sz="1200">
              <a:latin typeface="Calibri"/>
              <a:ea typeface="Calibri"/>
              <a:cs typeface="Calibri"/>
              <a:sym typeface="Calibri"/>
            </a:endParaRPr>
          </a:p>
        </p:txBody>
      </p:sp>
      <p:sp>
        <p:nvSpPr>
          <p:cNvPr id="163" name="Google Shape;163;p22"/>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Separability vs. Integrality</a:t>
            </a:r>
            <a:endParaRPr/>
          </a:p>
        </p:txBody>
      </p:sp>
      <p:sp>
        <p:nvSpPr>
          <p:cNvPr id="169" name="Google Shape;169;p23"/>
          <p:cNvSpPr txBox="1"/>
          <p:nvPr/>
        </p:nvSpPr>
        <p:spPr>
          <a:xfrm>
            <a:off x="926300" y="4121955"/>
            <a:ext cx="1544700" cy="36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2 groups each</a:t>
            </a:r>
            <a:endParaRPr>
              <a:latin typeface="Calibri"/>
              <a:ea typeface="Calibri"/>
              <a:cs typeface="Calibri"/>
              <a:sym typeface="Calibri"/>
            </a:endParaRPr>
          </a:p>
        </p:txBody>
      </p:sp>
      <p:sp>
        <p:nvSpPr>
          <p:cNvPr id="170" name="Google Shape;170;p23"/>
          <p:cNvSpPr txBox="1"/>
          <p:nvPr/>
        </p:nvSpPr>
        <p:spPr>
          <a:xfrm>
            <a:off x="2856875" y="4121954"/>
            <a:ext cx="1544700" cy="36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2 groups each</a:t>
            </a:r>
            <a:endParaRPr>
              <a:latin typeface="Calibri"/>
              <a:ea typeface="Calibri"/>
              <a:cs typeface="Calibri"/>
              <a:sym typeface="Calibri"/>
            </a:endParaRPr>
          </a:p>
        </p:txBody>
      </p:sp>
      <p:sp>
        <p:nvSpPr>
          <p:cNvPr id="171" name="Google Shape;171;p23"/>
          <p:cNvSpPr txBox="1"/>
          <p:nvPr/>
        </p:nvSpPr>
        <p:spPr>
          <a:xfrm>
            <a:off x="4740575" y="4121953"/>
            <a:ext cx="1544700" cy="67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3 groups total:</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integral area</a:t>
            </a:r>
            <a:endParaRPr>
              <a:latin typeface="Calibri"/>
              <a:ea typeface="Calibri"/>
              <a:cs typeface="Calibri"/>
              <a:sym typeface="Calibri"/>
            </a:endParaRPr>
          </a:p>
        </p:txBody>
      </p:sp>
      <p:sp>
        <p:nvSpPr>
          <p:cNvPr id="172" name="Google Shape;172;p23"/>
          <p:cNvSpPr txBox="1"/>
          <p:nvPr/>
        </p:nvSpPr>
        <p:spPr>
          <a:xfrm>
            <a:off x="6672975" y="4121953"/>
            <a:ext cx="1544700" cy="6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4 groups total:</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integral hue</a:t>
            </a:r>
            <a:endParaRPr>
              <a:latin typeface="Calibri"/>
              <a:ea typeface="Calibri"/>
              <a:cs typeface="Calibri"/>
              <a:sym typeface="Calibri"/>
            </a:endParaRPr>
          </a:p>
        </p:txBody>
      </p:sp>
      <p:pic>
        <p:nvPicPr>
          <p:cNvPr id="173" name="Google Shape;173;p23"/>
          <p:cNvPicPr preferRelativeResize="0"/>
          <p:nvPr/>
        </p:nvPicPr>
        <p:blipFill rotWithShape="1">
          <a:blip r:embed="rId3">
            <a:alphaModFix/>
          </a:blip>
          <a:srcRect b="0" l="0" r="0" t="0"/>
          <a:stretch/>
        </p:blipFill>
        <p:spPr>
          <a:xfrm>
            <a:off x="926311" y="923875"/>
            <a:ext cx="7291375" cy="3158800"/>
          </a:xfrm>
          <a:prstGeom prst="rect">
            <a:avLst/>
          </a:prstGeom>
          <a:noFill/>
          <a:ln>
            <a:noFill/>
          </a:ln>
        </p:spPr>
      </p:pic>
      <p:sp>
        <p:nvSpPr>
          <p:cNvPr id="174" name="Google Shape;174;p23"/>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Popout</a:t>
            </a:r>
            <a:endParaRPr/>
          </a:p>
        </p:txBody>
      </p:sp>
      <p:sp>
        <p:nvSpPr>
          <p:cNvPr id="180" name="Google Shape;180;p24"/>
          <p:cNvSpPr txBox="1"/>
          <p:nvPr>
            <p:ph idx="1" type="body"/>
          </p:nvPr>
        </p:nvSpPr>
        <p:spPr>
          <a:xfrm>
            <a:off x="457200" y="964075"/>
            <a:ext cx="4922400" cy="3834300"/>
          </a:xfrm>
          <a:prstGeom prst="rect">
            <a:avLst/>
          </a:prstGeom>
          <a:noFill/>
          <a:ln>
            <a:noFill/>
          </a:ln>
        </p:spPr>
        <p:txBody>
          <a:bodyPr anchorCtr="0" anchor="t" bIns="24000" lIns="24000" spcFirstLastPara="1" rIns="24000" wrap="square" tIns="24000">
            <a:noAutofit/>
          </a:bodyPr>
          <a:lstStyle/>
          <a:p>
            <a:pPr indent="-190500" lvl="0" marL="215900" rtl="0" algn="l">
              <a:lnSpc>
                <a:spcPct val="100000"/>
              </a:lnSpc>
              <a:spcBef>
                <a:spcPts val="0"/>
              </a:spcBef>
              <a:spcAft>
                <a:spcPts val="0"/>
              </a:spcAft>
              <a:buClr>
                <a:srgbClr val="000000"/>
              </a:buClr>
              <a:buSzPts val="2100"/>
              <a:buFont typeface="Calibri"/>
              <a:buChar char="•"/>
            </a:pPr>
            <a:r>
              <a:rPr i="0" lang="en-US" sz="2100" u="none">
                <a:solidFill>
                  <a:schemeClr val="dk1"/>
                </a:solidFill>
              </a:rPr>
              <a:t>find the red dot</a:t>
            </a:r>
            <a:endParaRPr sz="28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how long does it take?</a:t>
            </a:r>
            <a:endParaRPr sz="2400"/>
          </a:p>
          <a:p>
            <a:pPr indent="-41274" lvl="3" marL="982662" rtl="0" algn="l">
              <a:lnSpc>
                <a:spcPct val="100000"/>
              </a:lnSpc>
              <a:spcBef>
                <a:spcPts val="300"/>
              </a:spcBef>
              <a:spcAft>
                <a:spcPts val="0"/>
              </a:spcAft>
              <a:buClr>
                <a:srgbClr val="000000"/>
              </a:buClr>
              <a:buSzPts val="1600"/>
              <a:buFont typeface="Gill Sans"/>
              <a:buNone/>
            </a:pPr>
            <a:r>
              <a:t/>
            </a:r>
            <a:endParaRPr i="0" sz="1200" u="none">
              <a:solidFill>
                <a:schemeClr val="dk1"/>
              </a:solidFill>
            </a:endParaRPr>
          </a:p>
          <a:p>
            <a:pPr indent="-190500" lvl="0" marL="215900" rtl="0" algn="l">
              <a:lnSpc>
                <a:spcPct val="100000"/>
              </a:lnSpc>
              <a:spcBef>
                <a:spcPts val="600"/>
              </a:spcBef>
              <a:spcAft>
                <a:spcPts val="0"/>
              </a:spcAft>
              <a:buClr>
                <a:srgbClr val="000000"/>
              </a:buClr>
              <a:buSzPts val="2100"/>
              <a:buFont typeface="Calibri"/>
              <a:buChar char="•"/>
            </a:pPr>
            <a:r>
              <a:rPr i="0" lang="en-US" sz="2100" u="none">
                <a:solidFill>
                  <a:schemeClr val="dk1"/>
                </a:solidFill>
              </a:rPr>
              <a:t>parallel processing on many individual channels</a:t>
            </a:r>
            <a:endParaRPr sz="28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speed independent of distractor count</a:t>
            </a:r>
            <a:endParaRPr sz="24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speed depends on channel and amount of difference from distractors</a:t>
            </a:r>
            <a:endParaRPr sz="2400"/>
          </a:p>
          <a:p>
            <a:pPr indent="-41274" lvl="3" marL="982662" rtl="0" algn="l">
              <a:lnSpc>
                <a:spcPct val="100000"/>
              </a:lnSpc>
              <a:spcBef>
                <a:spcPts val="300"/>
              </a:spcBef>
              <a:spcAft>
                <a:spcPts val="0"/>
              </a:spcAft>
              <a:buClr>
                <a:srgbClr val="000000"/>
              </a:buClr>
              <a:buSzPts val="1600"/>
              <a:buFont typeface="Gill Sans"/>
              <a:buNone/>
            </a:pPr>
            <a:r>
              <a:t/>
            </a:r>
            <a:endParaRPr i="0" sz="1200" u="none">
              <a:solidFill>
                <a:schemeClr val="dk1"/>
              </a:solidFill>
            </a:endParaRPr>
          </a:p>
          <a:p>
            <a:pPr indent="-190500" lvl="0" marL="215900" rtl="0" algn="l">
              <a:lnSpc>
                <a:spcPct val="100000"/>
              </a:lnSpc>
              <a:spcBef>
                <a:spcPts val="600"/>
              </a:spcBef>
              <a:spcAft>
                <a:spcPts val="0"/>
              </a:spcAft>
              <a:buClr>
                <a:srgbClr val="000000"/>
              </a:buClr>
              <a:buSzPts val="2100"/>
              <a:buFont typeface="Calibri"/>
              <a:buChar char="•"/>
            </a:pPr>
            <a:r>
              <a:rPr i="0" lang="en-US" sz="2100" u="none">
                <a:solidFill>
                  <a:schemeClr val="dk1"/>
                </a:solidFill>
              </a:rPr>
              <a:t>serial search for (almost all) combinations</a:t>
            </a:r>
            <a:endParaRPr sz="28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speed depends on number of distractors</a:t>
            </a:r>
            <a:endParaRPr sz="2400"/>
          </a:p>
        </p:txBody>
      </p:sp>
      <p:pic>
        <p:nvPicPr>
          <p:cNvPr id="181" name="Google Shape;181;p24"/>
          <p:cNvPicPr preferRelativeResize="0"/>
          <p:nvPr/>
        </p:nvPicPr>
        <p:blipFill rotWithShape="1">
          <a:blip r:embed="rId3">
            <a:alphaModFix/>
          </a:blip>
          <a:srcRect b="0" l="0" r="0" t="0"/>
          <a:stretch/>
        </p:blipFill>
        <p:spPr>
          <a:xfrm>
            <a:off x="5557837" y="600075"/>
            <a:ext cx="1131093" cy="1350168"/>
          </a:xfrm>
          <a:prstGeom prst="rect">
            <a:avLst/>
          </a:prstGeom>
          <a:noFill/>
          <a:ln>
            <a:noFill/>
          </a:ln>
        </p:spPr>
      </p:pic>
      <p:pic>
        <p:nvPicPr>
          <p:cNvPr id="182" name="Google Shape;182;p24"/>
          <p:cNvPicPr preferRelativeResize="0"/>
          <p:nvPr/>
        </p:nvPicPr>
        <p:blipFill rotWithShape="1">
          <a:blip r:embed="rId4">
            <a:alphaModFix/>
          </a:blip>
          <a:srcRect b="0" l="0" r="0" t="0"/>
          <a:stretch/>
        </p:blipFill>
        <p:spPr>
          <a:xfrm>
            <a:off x="7100887" y="600075"/>
            <a:ext cx="1119187" cy="1371601"/>
          </a:xfrm>
          <a:prstGeom prst="rect">
            <a:avLst/>
          </a:prstGeom>
          <a:noFill/>
          <a:ln>
            <a:noFill/>
          </a:ln>
        </p:spPr>
      </p:pic>
      <p:pic>
        <p:nvPicPr>
          <p:cNvPr id="183" name="Google Shape;183;p24"/>
          <p:cNvPicPr preferRelativeResize="0"/>
          <p:nvPr/>
        </p:nvPicPr>
        <p:blipFill rotWithShape="1">
          <a:blip r:embed="rId5">
            <a:alphaModFix/>
          </a:blip>
          <a:srcRect b="0" l="0" r="0" t="0"/>
          <a:stretch/>
        </p:blipFill>
        <p:spPr>
          <a:xfrm>
            <a:off x="5557837" y="1971675"/>
            <a:ext cx="1135856" cy="1335881"/>
          </a:xfrm>
          <a:prstGeom prst="rect">
            <a:avLst/>
          </a:prstGeom>
          <a:noFill/>
          <a:ln>
            <a:noFill/>
          </a:ln>
        </p:spPr>
      </p:pic>
      <p:pic>
        <p:nvPicPr>
          <p:cNvPr id="184" name="Google Shape;184;p24"/>
          <p:cNvPicPr preferRelativeResize="0"/>
          <p:nvPr/>
        </p:nvPicPr>
        <p:blipFill rotWithShape="1">
          <a:blip r:embed="rId6">
            <a:alphaModFix/>
          </a:blip>
          <a:srcRect b="0" l="0" r="0" t="0"/>
          <a:stretch/>
        </p:blipFill>
        <p:spPr>
          <a:xfrm>
            <a:off x="7058025" y="1928813"/>
            <a:ext cx="1135857" cy="1378743"/>
          </a:xfrm>
          <a:prstGeom prst="rect">
            <a:avLst/>
          </a:prstGeom>
          <a:noFill/>
          <a:ln>
            <a:noFill/>
          </a:ln>
        </p:spPr>
      </p:pic>
      <p:pic>
        <p:nvPicPr>
          <p:cNvPr id="185" name="Google Shape;185;p24"/>
          <p:cNvPicPr preferRelativeResize="0"/>
          <p:nvPr/>
        </p:nvPicPr>
        <p:blipFill rotWithShape="1">
          <a:blip r:embed="rId7">
            <a:alphaModFix/>
          </a:blip>
          <a:srcRect b="0" l="0" r="0" t="0"/>
          <a:stretch/>
        </p:blipFill>
        <p:spPr>
          <a:xfrm>
            <a:off x="5557837" y="3343275"/>
            <a:ext cx="1131094" cy="1343024"/>
          </a:xfrm>
          <a:prstGeom prst="rect">
            <a:avLst/>
          </a:prstGeom>
          <a:noFill/>
          <a:ln>
            <a:noFill/>
          </a:ln>
        </p:spPr>
      </p:pic>
      <p:pic>
        <p:nvPicPr>
          <p:cNvPr id="186" name="Google Shape;186;p24"/>
          <p:cNvPicPr preferRelativeResize="0"/>
          <p:nvPr/>
        </p:nvPicPr>
        <p:blipFill rotWithShape="1">
          <a:blip r:embed="rId8">
            <a:alphaModFix/>
          </a:blip>
          <a:srcRect b="0" l="0" r="0" t="0"/>
          <a:stretch/>
        </p:blipFill>
        <p:spPr>
          <a:xfrm>
            <a:off x="7058025" y="3343275"/>
            <a:ext cx="1146571" cy="1350169"/>
          </a:xfrm>
          <a:prstGeom prst="rect">
            <a:avLst/>
          </a:prstGeom>
          <a:noFill/>
          <a:ln>
            <a:noFill/>
          </a:ln>
        </p:spPr>
      </p:pic>
      <p:sp>
        <p:nvSpPr>
          <p:cNvPr id="187" name="Google Shape;187;p2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88" name="Google Shape;188;p24"/>
          <p:cNvSpPr/>
          <p:nvPr/>
        </p:nvSpPr>
        <p:spPr>
          <a:xfrm>
            <a:off x="182600" y="1833175"/>
            <a:ext cx="5244000" cy="2853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5"/>
          <p:cNvPicPr preferRelativeResize="0"/>
          <p:nvPr/>
        </p:nvPicPr>
        <p:blipFill rotWithShape="1">
          <a:blip r:embed="rId3">
            <a:alphaModFix/>
          </a:blip>
          <a:srcRect b="0" l="0" r="44836" t="0"/>
          <a:stretch/>
        </p:blipFill>
        <p:spPr>
          <a:xfrm>
            <a:off x="2258521" y="61900"/>
            <a:ext cx="4626974" cy="4807749"/>
          </a:xfrm>
          <a:prstGeom prst="rect">
            <a:avLst/>
          </a:prstGeom>
          <a:noFill/>
          <a:ln cap="flat" cmpd="sng" w="9525">
            <a:solidFill>
              <a:srgbClr val="000000"/>
            </a:solidFill>
            <a:prstDash val="solid"/>
            <a:round/>
            <a:headEnd len="sm" w="sm" type="none"/>
            <a:tailEnd len="sm" w="sm" type="none"/>
          </a:ln>
        </p:spPr>
      </p:pic>
      <p:sp>
        <p:nvSpPr>
          <p:cNvPr id="194" name="Google Shape;194;p25"/>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Arrange tables</a:t>
            </a:r>
            <a:endParaRPr/>
          </a:p>
        </p:txBody>
      </p:sp>
      <p:pic>
        <p:nvPicPr>
          <p:cNvPr id="200" name="Google Shape;200;p26"/>
          <p:cNvPicPr preferRelativeResize="0"/>
          <p:nvPr/>
        </p:nvPicPr>
        <p:blipFill rotWithShape="1">
          <a:blip r:embed="rId3">
            <a:alphaModFix/>
          </a:blip>
          <a:srcRect b="24299" l="0" r="52385" t="0"/>
          <a:stretch/>
        </p:blipFill>
        <p:spPr>
          <a:xfrm>
            <a:off x="2783138" y="899875"/>
            <a:ext cx="3577725" cy="3854549"/>
          </a:xfrm>
          <a:prstGeom prst="rect">
            <a:avLst/>
          </a:prstGeom>
          <a:noFill/>
          <a:ln>
            <a:noFill/>
          </a:ln>
        </p:spPr>
      </p:pic>
      <p:sp>
        <p:nvSpPr>
          <p:cNvPr id="201" name="Google Shape;201;p26"/>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ctrTitle"/>
          </p:nvPr>
        </p:nvSpPr>
        <p:spPr>
          <a:xfrm>
            <a:off x="486525" y="203500"/>
            <a:ext cx="8214600" cy="214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t>Web Science:</a:t>
            </a:r>
            <a:endParaRPr b="1"/>
          </a:p>
          <a:p>
            <a:pPr indent="0" lvl="0" marL="0" marR="0" rtl="0" algn="ctr">
              <a:lnSpc>
                <a:spcPct val="100000"/>
              </a:lnSpc>
              <a:spcBef>
                <a:spcPts val="0"/>
              </a:spcBef>
              <a:spcAft>
                <a:spcPts val="0"/>
              </a:spcAft>
              <a:buClr>
                <a:schemeClr val="dk1"/>
              </a:buClr>
              <a:buSzPts val="4400"/>
              <a:buFont typeface="Calibri"/>
              <a:buNone/>
            </a:pPr>
            <a:r>
              <a:rPr b="1" lang="en-US"/>
              <a:t>Intro to InfoVis with R and Python</a:t>
            </a:r>
            <a:endParaRPr b="1"/>
          </a:p>
          <a:p>
            <a:pPr indent="0" lvl="0" marL="0" rtl="0" algn="ctr">
              <a:spcBef>
                <a:spcPts val="0"/>
              </a:spcBef>
              <a:spcAft>
                <a:spcPts val="0"/>
              </a:spcAft>
              <a:buClr>
                <a:schemeClr val="dk1"/>
              </a:buClr>
              <a:buSzPts val="4400"/>
              <a:buFont typeface="Calibri"/>
              <a:buNone/>
            </a:pPr>
            <a:r>
              <a:rPr lang="en-US" sz="3600"/>
              <a:t>(Part 2 - Visualization Idioms)</a:t>
            </a:r>
            <a:endParaRPr b="1"/>
          </a:p>
        </p:txBody>
      </p:sp>
      <p:sp>
        <p:nvSpPr>
          <p:cNvPr id="207" name="Google Shape;207;p27"/>
          <p:cNvSpPr txBox="1"/>
          <p:nvPr>
            <p:ph idx="1" type="subTitle"/>
          </p:nvPr>
        </p:nvSpPr>
        <p:spPr>
          <a:xfrm>
            <a:off x="1393425" y="2625550"/>
            <a:ext cx="6400800" cy="98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3200"/>
              <a:buFont typeface="Arial"/>
              <a:buNone/>
            </a:pPr>
            <a:r>
              <a:rPr b="0" i="0" lang="en-US" sz="2800" u="none" cap="none" strike="noStrike">
                <a:solidFill>
                  <a:srgbClr val="404040"/>
                </a:solidFill>
                <a:latin typeface="Calibri"/>
                <a:ea typeface="Calibri"/>
                <a:cs typeface="Calibri"/>
                <a:sym typeface="Calibri"/>
              </a:rPr>
              <a:t>CS 432/532</a:t>
            </a:r>
            <a:endParaRPr sz="2800"/>
          </a:p>
          <a:p>
            <a:pPr indent="0" lvl="0" marL="0" marR="0" rtl="0" algn="ctr">
              <a:lnSpc>
                <a:spcPct val="100000"/>
              </a:lnSpc>
              <a:spcBef>
                <a:spcPts val="0"/>
              </a:spcBef>
              <a:spcAft>
                <a:spcPts val="0"/>
              </a:spcAft>
              <a:buClr>
                <a:srgbClr val="404040"/>
              </a:buClr>
              <a:buSzPts val="3200"/>
              <a:buFont typeface="Arial"/>
              <a:buNone/>
            </a:pPr>
            <a:r>
              <a:rPr b="0" i="0" lang="en-US" sz="2800" u="none" cap="none" strike="noStrike">
                <a:solidFill>
                  <a:srgbClr val="404040"/>
                </a:solidFill>
                <a:latin typeface="Calibri"/>
                <a:ea typeface="Calibri"/>
                <a:cs typeface="Calibri"/>
                <a:sym typeface="Calibri"/>
              </a:rPr>
              <a:t>Old Dominion University</a:t>
            </a:r>
            <a:endParaRPr sz="2800"/>
          </a:p>
        </p:txBody>
      </p:sp>
      <p:sp>
        <p:nvSpPr>
          <p:cNvPr id="208" name="Google Shape;208;p27"/>
          <p:cNvSpPr txBox="1"/>
          <p:nvPr/>
        </p:nvSpPr>
        <p:spPr>
          <a:xfrm>
            <a:off x="415500" y="4716075"/>
            <a:ext cx="8252400" cy="32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u="none" cap="none" strike="noStrike">
                <a:solidFill>
                  <a:schemeClr val="dk1"/>
                </a:solidFill>
                <a:latin typeface="Calibri"/>
                <a:ea typeface="Calibri"/>
                <a:cs typeface="Calibri"/>
                <a:sym typeface="Calibri"/>
              </a:rPr>
              <a:t>This work is licensed under a </a:t>
            </a:r>
            <a:r>
              <a:rPr i="0" lang="en-US" u="sng" cap="none" strike="noStrike">
                <a:solidFill>
                  <a:schemeClr val="hlink"/>
                </a:solidFill>
                <a:latin typeface="Calibri"/>
                <a:ea typeface="Calibri"/>
                <a:cs typeface="Calibri"/>
                <a:sym typeface="Calibri"/>
                <a:hlinkClick r:id="rId3"/>
              </a:rPr>
              <a:t>Creative Commons Attribution-NonCommercial-ShareAlike 3.0 Unported License</a:t>
            </a:r>
            <a:endParaRPr sz="1000">
              <a:latin typeface="Calibri"/>
              <a:ea typeface="Calibri"/>
              <a:cs typeface="Calibri"/>
              <a:sym typeface="Calibri"/>
            </a:endParaRPr>
          </a:p>
        </p:txBody>
      </p:sp>
      <p:pic>
        <p:nvPicPr>
          <p:cNvPr descr="Creative Commons License" id="209" name="Google Shape;209;p27"/>
          <p:cNvPicPr preferRelativeResize="0"/>
          <p:nvPr/>
        </p:nvPicPr>
        <p:blipFill rotWithShape="1">
          <a:blip r:embed="rId4">
            <a:alphaModFix/>
          </a:blip>
          <a:srcRect b="0" l="0" r="0" t="0"/>
          <a:stretch/>
        </p:blipFill>
        <p:spPr>
          <a:xfrm>
            <a:off x="4138575" y="4539025"/>
            <a:ext cx="628650" cy="221456"/>
          </a:xfrm>
          <a:prstGeom prst="rect">
            <a:avLst/>
          </a:prstGeom>
          <a:noFill/>
          <a:ln>
            <a:noFill/>
          </a:ln>
        </p:spPr>
      </p:pic>
      <p:sp>
        <p:nvSpPr>
          <p:cNvPr id="210" name="Google Shape;210;p27"/>
          <p:cNvSpPr txBox="1"/>
          <p:nvPr/>
        </p:nvSpPr>
        <p:spPr>
          <a:xfrm>
            <a:off x="107100" y="3902538"/>
            <a:ext cx="7437300" cy="537900"/>
          </a:xfrm>
          <a:prstGeom prst="rect">
            <a:avLst/>
          </a:prstGeom>
          <a:noFill/>
          <a:ln>
            <a:noFill/>
          </a:ln>
        </p:spPr>
        <p:txBody>
          <a:bodyPr anchorCtr="0" anchor="t" bIns="28800" lIns="57600" spcFirstLastPara="1" rIns="57600" wrap="square" tIns="28800">
            <a:noAutofit/>
          </a:bodyPr>
          <a:lstStyle/>
          <a:p>
            <a:pPr indent="0" lvl="3" marL="0" marR="0" rtl="0" algn="l">
              <a:lnSpc>
                <a:spcPct val="100000"/>
              </a:lnSpc>
              <a:spcBef>
                <a:spcPts val="0"/>
              </a:spcBef>
              <a:spcAft>
                <a:spcPts val="0"/>
              </a:spcAft>
              <a:buClr>
                <a:schemeClr val="dk1"/>
              </a:buClr>
              <a:buSzPts val="1500"/>
              <a:buFont typeface="Arial"/>
              <a:buNone/>
            </a:pPr>
            <a:r>
              <a:rPr lang="en-US" sz="1300">
                <a:solidFill>
                  <a:schemeClr val="dk1"/>
                </a:solidFill>
                <a:latin typeface="Calibri"/>
                <a:ea typeface="Calibri"/>
                <a:cs typeface="Calibri"/>
                <a:sym typeface="Calibri"/>
              </a:rPr>
              <a:t>Many slides courtesy T</a:t>
            </a:r>
            <a:r>
              <a:rPr i="0" lang="en-US" sz="1300" u="none" cap="none" strike="noStrike">
                <a:solidFill>
                  <a:schemeClr val="dk1"/>
                </a:solidFill>
                <a:latin typeface="Calibri"/>
                <a:ea typeface="Calibri"/>
                <a:cs typeface="Calibri"/>
                <a:sym typeface="Calibri"/>
              </a:rPr>
              <a:t>amara Munzner, </a:t>
            </a:r>
            <a:r>
              <a:rPr i="0" lang="en-US" sz="1300" u="sng" cap="none" strike="noStrike">
                <a:solidFill>
                  <a:schemeClr val="hlink"/>
                </a:solidFill>
                <a:latin typeface="Calibri"/>
                <a:ea typeface="Calibri"/>
                <a:cs typeface="Calibri"/>
                <a:sym typeface="Calibri"/>
                <a:hlinkClick r:id="rId5"/>
              </a:rPr>
              <a:t>VAD minicourse</a:t>
            </a:r>
            <a:r>
              <a:rPr i="0" lang="en-US" sz="1300" u="none" cap="none" strike="noStrike">
                <a:solidFill>
                  <a:schemeClr val="dk1"/>
                </a:solidFill>
                <a:latin typeface="Calibri"/>
                <a:ea typeface="Calibri"/>
                <a:cs typeface="Calibri"/>
                <a:sym typeface="Calibri"/>
              </a:rPr>
              <a:t>, June 2014</a:t>
            </a:r>
            <a:endParaRPr i="0" sz="1300" u="none" cap="none" strike="noStrike">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300">
                <a:solidFill>
                  <a:schemeClr val="dk1"/>
                </a:solidFill>
                <a:latin typeface="Calibri"/>
                <a:ea typeface="Calibri"/>
                <a:cs typeface="Calibri"/>
                <a:sym typeface="Calibri"/>
              </a:rPr>
              <a:t>Based on Tamara Munzner, </a:t>
            </a:r>
            <a:r>
              <a:rPr i="1" lang="en-US" sz="1300" u="sng">
                <a:solidFill>
                  <a:schemeClr val="hlink"/>
                </a:solidFill>
                <a:latin typeface="Calibri"/>
                <a:ea typeface="Calibri"/>
                <a:cs typeface="Calibri"/>
                <a:sym typeface="Calibri"/>
                <a:hlinkClick r:id="rId6"/>
              </a:rPr>
              <a:t>Visualization Analysis and Design</a:t>
            </a:r>
            <a:r>
              <a:rPr lang="en-US" sz="1300">
                <a:solidFill>
                  <a:schemeClr val="dk1"/>
                </a:solidFill>
                <a:latin typeface="Calibri"/>
                <a:ea typeface="Calibri"/>
                <a:cs typeface="Calibri"/>
                <a:sym typeface="Calibri"/>
              </a:rPr>
              <a:t>, AK Peters / CRC Press, Oct 2014</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scatterplot</a:t>
            </a:r>
            <a:endParaRPr/>
          </a:p>
        </p:txBody>
      </p:sp>
      <p:sp>
        <p:nvSpPr>
          <p:cNvPr id="216" name="Google Shape;216;p28"/>
          <p:cNvSpPr txBox="1"/>
          <p:nvPr>
            <p:ph idx="1" type="body"/>
          </p:nvPr>
        </p:nvSpPr>
        <p:spPr>
          <a:xfrm>
            <a:off x="457200" y="1022500"/>
            <a:ext cx="4589400" cy="3625800"/>
          </a:xfrm>
          <a:prstGeom prst="rect">
            <a:avLst/>
          </a:prstGeom>
          <a:noFill/>
          <a:ln>
            <a:noFill/>
          </a:ln>
        </p:spPr>
        <p:txBody>
          <a:bodyPr anchorCtr="0" anchor="t" bIns="24000" lIns="24000" spcFirstLastPara="1" rIns="24000" wrap="square" tIns="24000">
            <a:noAutofit/>
          </a:bodyPr>
          <a:lstStyle/>
          <a:p>
            <a:pPr indent="-177800" lvl="0" marL="215900" rtl="0" algn="l">
              <a:lnSpc>
                <a:spcPct val="100000"/>
              </a:lnSpc>
              <a:spcBef>
                <a:spcPts val="0"/>
              </a:spcBef>
              <a:spcAft>
                <a:spcPts val="0"/>
              </a:spcAft>
              <a:buClr>
                <a:srgbClr val="000000"/>
              </a:buClr>
              <a:buSzPts val="1900"/>
              <a:buFont typeface="Gill Sans"/>
              <a:buChar char="•"/>
            </a:pPr>
            <a:r>
              <a:rPr b="1" i="1" lang="en-US" sz="1900" u="none">
                <a:solidFill>
                  <a:schemeClr val="dk1"/>
                </a:solidFill>
              </a:rPr>
              <a:t>express</a:t>
            </a:r>
            <a:r>
              <a:rPr i="0" lang="en-US" sz="1900" u="none">
                <a:solidFill>
                  <a:schemeClr val="dk1"/>
                </a:solidFill>
              </a:rPr>
              <a:t> values</a:t>
            </a:r>
            <a:endParaRPr sz="26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quantitative attributes</a:t>
            </a:r>
            <a:endParaRPr sz="2200"/>
          </a:p>
          <a:p>
            <a:pPr indent="-177800" lvl="0" marL="215900" rtl="0" algn="l">
              <a:lnSpc>
                <a:spcPct val="100000"/>
              </a:lnSpc>
              <a:spcBef>
                <a:spcPts val="600"/>
              </a:spcBef>
              <a:spcAft>
                <a:spcPts val="0"/>
              </a:spcAft>
              <a:buClr>
                <a:srgbClr val="000000"/>
              </a:buClr>
              <a:buSzPts val="1900"/>
              <a:buFont typeface="Calibri"/>
              <a:buChar char="•"/>
            </a:pPr>
            <a:r>
              <a:rPr i="0" lang="en-US" sz="1900" u="none">
                <a:solidFill>
                  <a:schemeClr val="dk1"/>
                </a:solidFill>
              </a:rPr>
              <a:t>no keys, only values</a:t>
            </a:r>
            <a:endParaRPr sz="26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data</a:t>
            </a:r>
            <a:endParaRPr sz="2200"/>
          </a:p>
          <a:p>
            <a:pPr indent="-104774"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2 quant attribs</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mark: points</a:t>
            </a:r>
            <a:endParaRPr sz="22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channels</a:t>
            </a:r>
            <a:endParaRPr sz="2200"/>
          </a:p>
          <a:p>
            <a:pPr indent="-104774"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horiz + vert position</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tasks</a:t>
            </a:r>
            <a:endParaRPr sz="2200"/>
          </a:p>
          <a:p>
            <a:pPr indent="-104774"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find trends, outliers, distribution, correlation, clusters</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scalability</a:t>
            </a:r>
            <a:endParaRPr sz="2200"/>
          </a:p>
          <a:p>
            <a:pPr indent="-104774"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hundreds of items</a:t>
            </a:r>
            <a:endParaRPr sz="1800"/>
          </a:p>
        </p:txBody>
      </p:sp>
      <p:pic>
        <p:nvPicPr>
          <p:cNvPr descr="Examples of scatter plots showing the correlation between carats and the price of an item." id="217" name="Google Shape;217;p28" title="Scatterplot Examples"/>
          <p:cNvPicPr preferRelativeResize="0"/>
          <p:nvPr/>
        </p:nvPicPr>
        <p:blipFill rotWithShape="1">
          <a:blip r:embed="rId3">
            <a:alphaModFix/>
          </a:blip>
          <a:srcRect b="0" l="0" r="0" t="0"/>
          <a:stretch/>
        </p:blipFill>
        <p:spPr>
          <a:xfrm>
            <a:off x="3629025" y="1877531"/>
            <a:ext cx="5353051" cy="1864519"/>
          </a:xfrm>
          <a:prstGeom prst="rect">
            <a:avLst/>
          </a:prstGeom>
          <a:noFill/>
          <a:ln>
            <a:noFill/>
          </a:ln>
        </p:spPr>
      </p:pic>
      <p:sp>
        <p:nvSpPr>
          <p:cNvPr id="218" name="Google Shape;218;p28"/>
          <p:cNvSpPr txBox="1"/>
          <p:nvPr/>
        </p:nvSpPr>
        <p:spPr>
          <a:xfrm>
            <a:off x="830950" y="4648275"/>
            <a:ext cx="8229600" cy="22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i="1" lang="en-US" sz="1200">
                <a:solidFill>
                  <a:schemeClr val="dk1"/>
                </a:solidFill>
              </a:rPr>
              <a:t>source: </a:t>
            </a:r>
            <a:r>
              <a:rPr b="0" i="1" lang="en-US" sz="1200" u="none">
                <a:solidFill>
                  <a:schemeClr val="dk1"/>
                </a:solidFill>
                <a:latin typeface="Arial"/>
                <a:ea typeface="Arial"/>
                <a:cs typeface="Arial"/>
                <a:sym typeface="Arial"/>
              </a:rPr>
              <a:t>[A layered grammar of graphics. Wickham. Journ. Computational and Graphical Statistics 19:1 (2010), 3–28.]</a:t>
            </a:r>
            <a:endParaRPr/>
          </a:p>
        </p:txBody>
      </p:sp>
      <p:pic>
        <p:nvPicPr>
          <p:cNvPr id="219" name="Google Shape;219;p28"/>
          <p:cNvPicPr preferRelativeResize="0"/>
          <p:nvPr/>
        </p:nvPicPr>
        <p:blipFill rotWithShape="1">
          <a:blip r:embed="rId4">
            <a:alphaModFix/>
          </a:blip>
          <a:srcRect b="0" l="0" r="0" t="0"/>
          <a:stretch/>
        </p:blipFill>
        <p:spPr>
          <a:xfrm>
            <a:off x="4087475" y="326569"/>
            <a:ext cx="3615930" cy="1250157"/>
          </a:xfrm>
          <a:prstGeom prst="rect">
            <a:avLst/>
          </a:prstGeom>
          <a:noFill/>
          <a:ln>
            <a:noFill/>
          </a:ln>
        </p:spPr>
      </p:pic>
      <p:sp>
        <p:nvSpPr>
          <p:cNvPr id="220" name="Google Shape;220;p28"/>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bar</a:t>
            </a:r>
            <a:r>
              <a:rPr i="0" lang="en-US" sz="2900" u="none">
                <a:solidFill>
                  <a:srgbClr val="000080"/>
                </a:solidFill>
              </a:rPr>
              <a:t> </a:t>
            </a:r>
            <a:r>
              <a:rPr b="1" i="0" lang="en-US" sz="2900" u="none">
                <a:solidFill>
                  <a:srgbClr val="000080"/>
                </a:solidFill>
              </a:rPr>
              <a:t>chart</a:t>
            </a:r>
            <a:endParaRPr/>
          </a:p>
        </p:txBody>
      </p:sp>
      <p:sp>
        <p:nvSpPr>
          <p:cNvPr id="226" name="Google Shape;226;p29"/>
          <p:cNvSpPr txBox="1"/>
          <p:nvPr>
            <p:ph idx="1" type="body"/>
          </p:nvPr>
        </p:nvSpPr>
        <p:spPr>
          <a:xfrm>
            <a:off x="457200" y="985975"/>
            <a:ext cx="5042400" cy="3855900"/>
          </a:xfrm>
          <a:prstGeom prst="rect">
            <a:avLst/>
          </a:prstGeom>
          <a:noFill/>
          <a:ln>
            <a:noFill/>
          </a:ln>
        </p:spPr>
        <p:txBody>
          <a:bodyPr anchorCtr="0" anchor="t" bIns="24000" lIns="24000" spcFirstLastPara="1" rIns="24000" wrap="square" tIns="24000">
            <a:noAutofit/>
          </a:bodyPr>
          <a:lstStyle/>
          <a:p>
            <a:pPr indent="-190500" lvl="0" marL="215900" rtl="0" algn="l">
              <a:lnSpc>
                <a:spcPct val="100000"/>
              </a:lnSpc>
              <a:spcBef>
                <a:spcPts val="0"/>
              </a:spcBef>
              <a:spcAft>
                <a:spcPts val="0"/>
              </a:spcAft>
              <a:buClr>
                <a:srgbClr val="000000"/>
              </a:buClr>
              <a:buSzPts val="2100"/>
              <a:buFont typeface="Calibri"/>
              <a:buChar char="•"/>
            </a:pPr>
            <a:r>
              <a:rPr i="0" lang="en-US" sz="2100" u="none">
                <a:solidFill>
                  <a:schemeClr val="dk1"/>
                </a:solidFill>
              </a:rPr>
              <a:t>one key, one value</a:t>
            </a:r>
            <a:endParaRPr i="0" sz="2100" u="none">
              <a:solidFill>
                <a:schemeClr val="dk1"/>
              </a:solidFill>
            </a:endParaRPr>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data</a:t>
            </a:r>
            <a:endParaRPr sz="2400"/>
          </a:p>
          <a:p>
            <a:pPr indent="-117474" lvl="2" marL="719137" rtl="0" algn="l">
              <a:lnSpc>
                <a:spcPct val="100000"/>
              </a:lnSpc>
              <a:spcBef>
                <a:spcPts val="500"/>
              </a:spcBef>
              <a:spcAft>
                <a:spcPts val="0"/>
              </a:spcAft>
              <a:buClr>
                <a:srgbClr val="000000"/>
              </a:buClr>
              <a:buSzPts val="1500"/>
              <a:buFont typeface="Calibri"/>
              <a:buChar char="•"/>
            </a:pPr>
            <a:r>
              <a:rPr i="0" lang="en-US" sz="1500" u="none">
                <a:solidFill>
                  <a:schemeClr val="dk1"/>
                </a:solidFill>
              </a:rPr>
              <a:t>1 categ attrib, 1 quant attrib</a:t>
            </a:r>
            <a:endParaRPr sz="20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mark: lines</a:t>
            </a:r>
            <a:endParaRPr sz="2400"/>
          </a:p>
          <a:p>
            <a:pPr indent="-141287" lvl="1" marL="466725" rtl="0" algn="l">
              <a:lnSpc>
                <a:spcPct val="100000"/>
              </a:lnSpc>
              <a:spcBef>
                <a:spcPts val="500"/>
              </a:spcBef>
              <a:spcAft>
                <a:spcPts val="0"/>
              </a:spcAft>
              <a:buClr>
                <a:srgbClr val="000000"/>
              </a:buClr>
              <a:buSzPts val="1500"/>
              <a:buFont typeface="Calibri"/>
              <a:buChar char="–"/>
            </a:pPr>
            <a:r>
              <a:rPr i="0" lang="en-US" sz="1700" u="none">
                <a:solidFill>
                  <a:schemeClr val="dk1"/>
                </a:solidFill>
              </a:rPr>
              <a:t>channels: </a:t>
            </a:r>
            <a:r>
              <a:rPr i="0" lang="en-US" sz="1500" u="none">
                <a:solidFill>
                  <a:schemeClr val="dk1"/>
                </a:solidFill>
              </a:rPr>
              <a:t>length to express quant value</a:t>
            </a:r>
            <a:endParaRPr sz="2000"/>
          </a:p>
          <a:p>
            <a:pPr indent="-117474" lvl="2" marL="719137" rtl="0" algn="l">
              <a:lnSpc>
                <a:spcPct val="100000"/>
              </a:lnSpc>
              <a:spcBef>
                <a:spcPts val="500"/>
              </a:spcBef>
              <a:spcAft>
                <a:spcPts val="0"/>
              </a:spcAft>
              <a:buClr>
                <a:srgbClr val="000000"/>
              </a:buClr>
              <a:buSzPts val="1500"/>
              <a:buFont typeface="Calibri"/>
              <a:buChar char="•"/>
            </a:pPr>
            <a:r>
              <a:rPr i="0" lang="en-US" sz="1500" u="none">
                <a:solidFill>
                  <a:schemeClr val="dk1"/>
                </a:solidFill>
              </a:rPr>
              <a:t>spatial regions: one per mark</a:t>
            </a:r>
            <a:endParaRPr sz="2000"/>
          </a:p>
          <a:p>
            <a:pPr indent="-117474" lvl="3" marL="1008062" rtl="0" algn="l">
              <a:lnSpc>
                <a:spcPct val="100000"/>
              </a:lnSpc>
              <a:spcBef>
                <a:spcPts val="300"/>
              </a:spcBef>
              <a:spcAft>
                <a:spcPts val="0"/>
              </a:spcAft>
              <a:buClr>
                <a:srgbClr val="000000"/>
              </a:buClr>
              <a:buSzPts val="1200"/>
              <a:buFont typeface="Calibri"/>
              <a:buChar char="–"/>
            </a:pPr>
            <a:r>
              <a:rPr b="1" i="0" lang="en-US" sz="1200" u="none">
                <a:solidFill>
                  <a:schemeClr val="dk1"/>
                </a:solidFill>
              </a:rPr>
              <a:t>separate</a:t>
            </a:r>
            <a:r>
              <a:rPr i="0" lang="en-US" sz="1200" u="none">
                <a:solidFill>
                  <a:schemeClr val="dk1"/>
                </a:solidFill>
              </a:rPr>
              <a:t>d horizontally, </a:t>
            </a:r>
            <a:r>
              <a:rPr b="1" i="0" lang="en-US" sz="1200" u="none">
                <a:solidFill>
                  <a:schemeClr val="dk1"/>
                </a:solidFill>
              </a:rPr>
              <a:t>align</a:t>
            </a:r>
            <a:r>
              <a:rPr i="0" lang="en-US" sz="1200" u="none">
                <a:solidFill>
                  <a:schemeClr val="dk1"/>
                </a:solidFill>
              </a:rPr>
              <a:t>ed vertically</a:t>
            </a:r>
            <a:endParaRPr sz="1600"/>
          </a:p>
          <a:p>
            <a:pPr indent="-117474" lvl="3" marL="1008062" rtl="0" algn="l">
              <a:lnSpc>
                <a:spcPct val="100000"/>
              </a:lnSpc>
              <a:spcBef>
                <a:spcPts val="300"/>
              </a:spcBef>
              <a:spcAft>
                <a:spcPts val="0"/>
              </a:spcAft>
              <a:buClr>
                <a:srgbClr val="000000"/>
              </a:buClr>
              <a:buSzPts val="1200"/>
              <a:buFont typeface="Calibri"/>
              <a:buChar char="–"/>
            </a:pPr>
            <a:r>
              <a:rPr b="1" i="0" lang="en-US" sz="1200" u="none">
                <a:solidFill>
                  <a:schemeClr val="dk1"/>
                </a:solidFill>
              </a:rPr>
              <a:t>order</a:t>
            </a:r>
            <a:r>
              <a:rPr i="0" lang="en-US" sz="1200" u="none">
                <a:solidFill>
                  <a:schemeClr val="dk1"/>
                </a:solidFill>
              </a:rPr>
              <a:t>ed by quant attrib</a:t>
            </a:r>
            <a:endParaRPr sz="1600"/>
          </a:p>
          <a:p>
            <a:pPr indent="-117475" lvl="4" marL="1295400" rtl="0" algn="l">
              <a:lnSpc>
                <a:spcPct val="100000"/>
              </a:lnSpc>
              <a:spcBef>
                <a:spcPts val="300"/>
              </a:spcBef>
              <a:spcAft>
                <a:spcPts val="0"/>
              </a:spcAft>
              <a:buClr>
                <a:srgbClr val="000000"/>
              </a:buClr>
              <a:buSzPts val="1200"/>
              <a:buFont typeface="Calibri"/>
              <a:buChar char="»"/>
            </a:pPr>
            <a:r>
              <a:rPr i="0" lang="en-US" sz="1200" u="none">
                <a:solidFill>
                  <a:schemeClr val="dk1"/>
                </a:solidFill>
              </a:rPr>
              <a:t>by label (alphabetical), by length attrib (data-driven)</a:t>
            </a:r>
            <a:endParaRPr sz="16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task</a:t>
            </a:r>
            <a:endParaRPr sz="2400"/>
          </a:p>
          <a:p>
            <a:pPr indent="-117474" lvl="2" marL="719137" rtl="0" algn="l">
              <a:lnSpc>
                <a:spcPct val="100000"/>
              </a:lnSpc>
              <a:spcBef>
                <a:spcPts val="500"/>
              </a:spcBef>
              <a:spcAft>
                <a:spcPts val="0"/>
              </a:spcAft>
              <a:buClr>
                <a:srgbClr val="000000"/>
              </a:buClr>
              <a:buSzPts val="1500"/>
              <a:buFont typeface="Calibri"/>
              <a:buChar char="•"/>
            </a:pPr>
            <a:r>
              <a:rPr i="0" lang="en-US" sz="1500" u="none">
                <a:solidFill>
                  <a:schemeClr val="dk1"/>
                </a:solidFill>
              </a:rPr>
              <a:t>compare, lookup values</a:t>
            </a:r>
            <a:endParaRPr sz="2000"/>
          </a:p>
          <a:p>
            <a:pPr indent="-153987" lvl="1" marL="466725" rtl="0" algn="l">
              <a:lnSpc>
                <a:spcPct val="100000"/>
              </a:lnSpc>
              <a:spcBef>
                <a:spcPts val="500"/>
              </a:spcBef>
              <a:spcAft>
                <a:spcPts val="0"/>
              </a:spcAft>
              <a:buClr>
                <a:srgbClr val="000000"/>
              </a:buClr>
              <a:buSzPts val="1700"/>
              <a:buFont typeface="Calibri"/>
              <a:buChar char="–"/>
            </a:pPr>
            <a:r>
              <a:rPr i="0" lang="en-US" sz="1700" u="none">
                <a:solidFill>
                  <a:schemeClr val="dk1"/>
                </a:solidFill>
              </a:rPr>
              <a:t>scalability</a:t>
            </a:r>
            <a:endParaRPr sz="2400"/>
          </a:p>
          <a:p>
            <a:pPr indent="-117474" lvl="2" marL="719137" rtl="0" algn="l">
              <a:lnSpc>
                <a:spcPct val="100000"/>
              </a:lnSpc>
              <a:spcBef>
                <a:spcPts val="500"/>
              </a:spcBef>
              <a:spcAft>
                <a:spcPts val="0"/>
              </a:spcAft>
              <a:buClr>
                <a:srgbClr val="000000"/>
              </a:buClr>
              <a:buSzPts val="1500"/>
              <a:buFont typeface="Calibri"/>
              <a:buChar char="•"/>
            </a:pPr>
            <a:r>
              <a:rPr i="0" lang="en-US" sz="1500" u="none">
                <a:solidFill>
                  <a:schemeClr val="dk1"/>
                </a:solidFill>
              </a:rPr>
              <a:t>dozens to hundreds of levels for key attrib</a:t>
            </a:r>
            <a:endParaRPr sz="2000"/>
          </a:p>
        </p:txBody>
      </p:sp>
      <p:pic>
        <p:nvPicPr>
          <p:cNvPr descr="Examples of Bar Charts showing the average weight of different animals." id="227" name="Google Shape;227;p29" title="Bar Chart Example"/>
          <p:cNvPicPr preferRelativeResize="0"/>
          <p:nvPr/>
        </p:nvPicPr>
        <p:blipFill rotWithShape="1">
          <a:blip r:embed="rId3">
            <a:alphaModFix/>
          </a:blip>
          <a:srcRect b="0" l="0" r="0" t="0"/>
          <a:stretch/>
        </p:blipFill>
        <p:spPr>
          <a:xfrm>
            <a:off x="4266125" y="909000"/>
            <a:ext cx="4794426" cy="1953975"/>
          </a:xfrm>
          <a:prstGeom prst="rect">
            <a:avLst/>
          </a:prstGeom>
          <a:noFill/>
          <a:ln>
            <a:noFill/>
          </a:ln>
        </p:spPr>
      </p:pic>
      <p:sp>
        <p:nvSpPr>
          <p:cNvPr id="228" name="Google Shape;228;p29"/>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stacked</a:t>
            </a:r>
            <a:r>
              <a:rPr i="0" lang="en-US" sz="2900" u="none">
                <a:solidFill>
                  <a:srgbClr val="000080"/>
                </a:solidFill>
              </a:rPr>
              <a:t> </a:t>
            </a:r>
            <a:r>
              <a:rPr b="1" i="0" lang="en-US" sz="2900" u="none">
                <a:solidFill>
                  <a:srgbClr val="000080"/>
                </a:solidFill>
              </a:rPr>
              <a:t>bar</a:t>
            </a:r>
            <a:r>
              <a:rPr i="0" lang="en-US" sz="2900" u="none">
                <a:solidFill>
                  <a:srgbClr val="000080"/>
                </a:solidFill>
              </a:rPr>
              <a:t> </a:t>
            </a:r>
            <a:r>
              <a:rPr b="1" i="0" lang="en-US" sz="2900" u="none">
                <a:solidFill>
                  <a:srgbClr val="000080"/>
                </a:solidFill>
              </a:rPr>
              <a:t>chart</a:t>
            </a:r>
            <a:endParaRPr/>
          </a:p>
        </p:txBody>
      </p:sp>
      <p:sp>
        <p:nvSpPr>
          <p:cNvPr id="234" name="Google Shape;234;p30"/>
          <p:cNvSpPr txBox="1"/>
          <p:nvPr>
            <p:ph idx="1" type="body"/>
          </p:nvPr>
        </p:nvSpPr>
        <p:spPr>
          <a:xfrm>
            <a:off x="457200" y="1029800"/>
            <a:ext cx="5064300" cy="3761400"/>
          </a:xfrm>
          <a:prstGeom prst="rect">
            <a:avLst/>
          </a:prstGeom>
          <a:noFill/>
          <a:ln>
            <a:noFill/>
          </a:ln>
        </p:spPr>
        <p:txBody>
          <a:bodyPr anchorCtr="0" anchor="t" bIns="24000" lIns="24000" spcFirstLastPara="1" rIns="24000" wrap="square" tIns="24000">
            <a:noAutofit/>
          </a:bodyPr>
          <a:lstStyle/>
          <a:p>
            <a:pPr indent="-177800" lvl="0" marL="215900" rtl="0" algn="l">
              <a:lnSpc>
                <a:spcPct val="100000"/>
              </a:lnSpc>
              <a:spcBef>
                <a:spcPts val="0"/>
              </a:spcBef>
              <a:spcAft>
                <a:spcPts val="0"/>
              </a:spcAft>
              <a:buClr>
                <a:srgbClr val="000000"/>
              </a:buClr>
              <a:buSzPts val="1900"/>
              <a:buFont typeface="Calibri"/>
              <a:buChar char="•"/>
            </a:pPr>
            <a:r>
              <a:rPr i="0" lang="en-US" sz="1900" u="none">
                <a:solidFill>
                  <a:schemeClr val="dk1"/>
                </a:solidFill>
              </a:rPr>
              <a:t>one more key</a:t>
            </a:r>
            <a:endParaRPr i="0" sz="1900" u="none">
              <a:solidFill>
                <a:schemeClr val="dk1"/>
              </a:solidFill>
            </a:endParaRPr>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data</a:t>
            </a:r>
            <a:endParaRPr sz="2200"/>
          </a:p>
          <a:p>
            <a:pPr indent="-104775"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2 categ attrib, 1 quant attrib</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mark: vertical stack of line marks</a:t>
            </a:r>
            <a:endParaRPr sz="2200"/>
          </a:p>
          <a:p>
            <a:pPr indent="-104775" lvl="2" marL="719137" rtl="0" algn="l">
              <a:lnSpc>
                <a:spcPct val="100000"/>
              </a:lnSpc>
              <a:spcBef>
                <a:spcPts val="500"/>
              </a:spcBef>
              <a:spcAft>
                <a:spcPts val="0"/>
              </a:spcAft>
              <a:buClr>
                <a:srgbClr val="000000"/>
              </a:buClr>
              <a:buSzPts val="1300"/>
              <a:buFont typeface="Gill Sans"/>
              <a:buChar char="•"/>
            </a:pPr>
            <a:r>
              <a:rPr b="1" i="0" lang="en-US" sz="1300" u="none">
                <a:solidFill>
                  <a:schemeClr val="dk1"/>
                </a:solidFill>
              </a:rPr>
              <a:t>glyph</a:t>
            </a:r>
            <a:r>
              <a:rPr i="0" lang="en-US" sz="1300" u="none">
                <a:solidFill>
                  <a:schemeClr val="dk1"/>
                </a:solidFill>
              </a:rPr>
              <a:t>: composite object, internal structure from multiple marks</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channels</a:t>
            </a:r>
            <a:endParaRPr sz="2200"/>
          </a:p>
          <a:p>
            <a:pPr indent="-104775"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length and color hue</a:t>
            </a:r>
            <a:endParaRPr sz="1800"/>
          </a:p>
          <a:p>
            <a:pPr indent="-104775"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spatial regions: one per glyph</a:t>
            </a:r>
            <a:endParaRPr sz="1800"/>
          </a:p>
          <a:p>
            <a:pPr indent="-104775" lvl="3" marL="1008062" rtl="0" algn="l">
              <a:lnSpc>
                <a:spcPct val="100000"/>
              </a:lnSpc>
              <a:spcBef>
                <a:spcPts val="300"/>
              </a:spcBef>
              <a:spcAft>
                <a:spcPts val="0"/>
              </a:spcAft>
              <a:buClr>
                <a:srgbClr val="000000"/>
              </a:buClr>
              <a:buSzPts val="1000"/>
              <a:buFont typeface="Calibri"/>
              <a:buChar char="–"/>
            </a:pPr>
            <a:r>
              <a:rPr i="0" lang="en-US" sz="1000" u="none">
                <a:solidFill>
                  <a:schemeClr val="dk1"/>
                </a:solidFill>
              </a:rPr>
              <a:t>align</a:t>
            </a:r>
            <a:r>
              <a:rPr i="0" lang="en-US" sz="1000" u="none">
                <a:solidFill>
                  <a:schemeClr val="dk1"/>
                </a:solidFill>
              </a:rPr>
              <a:t>ed: full glyph, lowest bar component</a:t>
            </a:r>
            <a:endParaRPr sz="1400"/>
          </a:p>
          <a:p>
            <a:pPr indent="-104775" lvl="3" marL="1008062" rtl="0" algn="l">
              <a:lnSpc>
                <a:spcPct val="100000"/>
              </a:lnSpc>
              <a:spcBef>
                <a:spcPts val="300"/>
              </a:spcBef>
              <a:spcAft>
                <a:spcPts val="0"/>
              </a:spcAft>
              <a:buClr>
                <a:srgbClr val="000000"/>
              </a:buClr>
              <a:buSzPts val="1000"/>
              <a:buFont typeface="Calibri"/>
              <a:buChar char="–"/>
            </a:pPr>
            <a:r>
              <a:rPr i="0" lang="en-US" sz="1000" u="none">
                <a:solidFill>
                  <a:schemeClr val="dk1"/>
                </a:solidFill>
              </a:rPr>
              <a:t>unalign</a:t>
            </a:r>
            <a:r>
              <a:rPr i="0" lang="en-US" sz="1000" u="none">
                <a:solidFill>
                  <a:schemeClr val="dk1"/>
                </a:solidFill>
              </a:rPr>
              <a:t>ed: other bar components</a:t>
            </a:r>
            <a:endParaRPr sz="14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task</a:t>
            </a:r>
            <a:endParaRPr sz="2200"/>
          </a:p>
          <a:p>
            <a:pPr indent="-104775"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part-to-whole relationship</a:t>
            </a:r>
            <a:endParaRPr sz="1800"/>
          </a:p>
          <a:p>
            <a:pPr indent="-141287" lvl="1" marL="466725" rtl="0" algn="l">
              <a:lnSpc>
                <a:spcPct val="100000"/>
              </a:lnSpc>
              <a:spcBef>
                <a:spcPts val="500"/>
              </a:spcBef>
              <a:spcAft>
                <a:spcPts val="0"/>
              </a:spcAft>
              <a:buClr>
                <a:srgbClr val="000000"/>
              </a:buClr>
              <a:buSzPts val="1500"/>
              <a:buFont typeface="Calibri"/>
              <a:buChar char="–"/>
            </a:pPr>
            <a:r>
              <a:rPr i="0" lang="en-US" sz="1500" u="none">
                <a:solidFill>
                  <a:schemeClr val="dk1"/>
                </a:solidFill>
              </a:rPr>
              <a:t>scalability</a:t>
            </a:r>
            <a:endParaRPr sz="2200"/>
          </a:p>
          <a:p>
            <a:pPr indent="-104775" lvl="2" marL="719137" rtl="0" algn="l">
              <a:lnSpc>
                <a:spcPct val="100000"/>
              </a:lnSpc>
              <a:spcBef>
                <a:spcPts val="500"/>
              </a:spcBef>
              <a:spcAft>
                <a:spcPts val="0"/>
              </a:spcAft>
              <a:buClr>
                <a:srgbClr val="000000"/>
              </a:buClr>
              <a:buSzPts val="1300"/>
              <a:buFont typeface="Calibri"/>
              <a:buChar char="•"/>
            </a:pPr>
            <a:r>
              <a:rPr i="0" lang="en-US" sz="1300" u="none">
                <a:solidFill>
                  <a:schemeClr val="dk1"/>
                </a:solidFill>
              </a:rPr>
              <a:t>several to one dozen levels for stacked attrib</a:t>
            </a:r>
            <a:endParaRPr sz="1800"/>
          </a:p>
        </p:txBody>
      </p:sp>
      <p:pic>
        <p:nvPicPr>
          <p:cNvPr descr="Example of a Stacked Bar Chart." id="235" name="Google Shape;235;p30" title="Stacked Bar Chart Example"/>
          <p:cNvPicPr preferRelativeResize="0"/>
          <p:nvPr/>
        </p:nvPicPr>
        <p:blipFill rotWithShape="1">
          <a:blip r:embed="rId3">
            <a:alphaModFix/>
          </a:blip>
          <a:srcRect b="36146" l="0" r="0" t="0"/>
          <a:stretch/>
        </p:blipFill>
        <p:spPr>
          <a:xfrm>
            <a:off x="5643625" y="1389828"/>
            <a:ext cx="3306649" cy="2111964"/>
          </a:xfrm>
          <a:prstGeom prst="rect">
            <a:avLst/>
          </a:prstGeom>
          <a:noFill/>
          <a:ln>
            <a:noFill/>
          </a:ln>
        </p:spPr>
      </p:pic>
      <p:sp>
        <p:nvSpPr>
          <p:cNvPr id="236" name="Google Shape;236;p30"/>
          <p:cNvSpPr txBox="1"/>
          <p:nvPr/>
        </p:nvSpPr>
        <p:spPr>
          <a:xfrm>
            <a:off x="5643625" y="3704275"/>
            <a:ext cx="3306600" cy="590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i="1" lang="en-US" sz="1100">
                <a:solidFill>
                  <a:schemeClr val="dk1"/>
                </a:solidFill>
              </a:rPr>
              <a:t>source: </a:t>
            </a:r>
            <a:r>
              <a:rPr b="0" i="1" lang="en-US" sz="1100" u="none">
                <a:solidFill>
                  <a:schemeClr val="dk1"/>
                </a:solidFill>
                <a:latin typeface="Arial"/>
                <a:ea typeface="Arial"/>
                <a:cs typeface="Arial"/>
                <a:sym typeface="Arial"/>
              </a:rPr>
              <a:t>[Using Visualization to Understand the Behavior of Computer Systems. Bosch. Ph.D. thesis, Stanford Computer Science, 2001.]</a:t>
            </a:r>
            <a:endParaRPr/>
          </a:p>
        </p:txBody>
      </p:sp>
      <p:sp>
        <p:nvSpPr>
          <p:cNvPr id="237" name="Google Shape;237;p30"/>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line</a:t>
            </a:r>
            <a:r>
              <a:rPr i="0" lang="en-US" sz="2900" u="none">
                <a:solidFill>
                  <a:srgbClr val="000080"/>
                </a:solidFill>
              </a:rPr>
              <a:t> </a:t>
            </a:r>
            <a:r>
              <a:rPr b="1" i="0" lang="en-US" sz="2900" u="none">
                <a:solidFill>
                  <a:srgbClr val="000080"/>
                </a:solidFill>
              </a:rPr>
              <a:t>chart</a:t>
            </a:r>
            <a:endParaRPr/>
          </a:p>
        </p:txBody>
      </p:sp>
      <p:sp>
        <p:nvSpPr>
          <p:cNvPr id="243" name="Google Shape;243;p31"/>
          <p:cNvSpPr txBox="1"/>
          <p:nvPr>
            <p:ph idx="1" type="body"/>
          </p:nvPr>
        </p:nvSpPr>
        <p:spPr>
          <a:xfrm>
            <a:off x="385650" y="975725"/>
            <a:ext cx="8372700" cy="3837900"/>
          </a:xfrm>
          <a:prstGeom prst="rect">
            <a:avLst/>
          </a:prstGeom>
          <a:noFill/>
          <a:ln>
            <a:noFill/>
          </a:ln>
        </p:spPr>
        <p:txBody>
          <a:bodyPr anchorCtr="0" anchor="t" bIns="24000" lIns="24000" spcFirstLastPara="1" rIns="24000" wrap="square" tIns="24000">
            <a:noAutofit/>
          </a:bodyPr>
          <a:lstStyle/>
          <a:p>
            <a:pPr indent="-203200" lvl="0" marL="215900" rtl="0" algn="l">
              <a:lnSpc>
                <a:spcPct val="100000"/>
              </a:lnSpc>
              <a:spcBef>
                <a:spcPts val="0"/>
              </a:spcBef>
              <a:spcAft>
                <a:spcPts val="0"/>
              </a:spcAft>
              <a:buClr>
                <a:srgbClr val="000000"/>
              </a:buClr>
              <a:buSzPts val="2300"/>
              <a:buFont typeface="Calibri"/>
              <a:buChar char="•"/>
            </a:pPr>
            <a:r>
              <a:rPr i="0" lang="en-US" sz="2300" u="none">
                <a:solidFill>
                  <a:schemeClr val="dk1"/>
                </a:solidFill>
              </a:rPr>
              <a:t>one key, one value</a:t>
            </a:r>
            <a:endParaRPr i="0" sz="2300" u="none">
              <a:solidFill>
                <a:schemeClr val="dk1"/>
              </a:solidFill>
            </a:endParaRPr>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data</a:t>
            </a:r>
            <a:endParaRPr sz="2600"/>
          </a:p>
          <a:p>
            <a:pPr indent="-130174" lvl="2" marL="719137" rtl="0" algn="l">
              <a:lnSpc>
                <a:spcPct val="100000"/>
              </a:lnSpc>
              <a:spcBef>
                <a:spcPts val="500"/>
              </a:spcBef>
              <a:spcAft>
                <a:spcPts val="0"/>
              </a:spcAft>
              <a:buClr>
                <a:srgbClr val="000000"/>
              </a:buClr>
              <a:buSzPts val="1700"/>
              <a:buFont typeface="Calibri"/>
              <a:buChar char="•"/>
            </a:pPr>
            <a:r>
              <a:rPr lang="en-US" sz="1700"/>
              <a:t>1 quant attrib, 1 ordered </a:t>
            </a:r>
            <a:r>
              <a:rPr i="0" lang="en-US" sz="1700" u="none">
                <a:solidFill>
                  <a:schemeClr val="dk1"/>
                </a:solidFill>
              </a:rPr>
              <a:t>attrib</a:t>
            </a:r>
            <a:endParaRPr sz="2200"/>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mark: points</a:t>
            </a:r>
            <a:endParaRPr sz="26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line connection marks between them</a:t>
            </a:r>
            <a:endParaRPr sz="2200"/>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channels</a:t>
            </a:r>
            <a:endParaRPr sz="2600"/>
          </a:p>
          <a:p>
            <a:pPr indent="-130174" lvl="2" marL="719137" rtl="0" algn="l">
              <a:lnSpc>
                <a:spcPct val="100000"/>
              </a:lnSpc>
              <a:spcBef>
                <a:spcPts val="500"/>
              </a:spcBef>
              <a:spcAft>
                <a:spcPts val="0"/>
              </a:spcAft>
              <a:buClr>
                <a:srgbClr val="000000"/>
              </a:buClr>
              <a:buSzPts val="1700"/>
              <a:buFont typeface="Calibri"/>
              <a:buChar char="•"/>
            </a:pPr>
            <a:r>
              <a:rPr lang="en-US" sz="1700"/>
              <a:t>aligned vertical position</a:t>
            </a:r>
            <a:endParaRPr sz="22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separated and ordered by key attrib into horizontal regions</a:t>
            </a:r>
            <a:endParaRPr sz="2200"/>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task</a:t>
            </a:r>
            <a:endParaRPr sz="26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find trend</a:t>
            </a:r>
            <a:endParaRPr sz="2200"/>
          </a:p>
          <a:p>
            <a:pPr indent="-130174" lvl="3" marL="1008062" rtl="0" algn="l">
              <a:lnSpc>
                <a:spcPct val="100000"/>
              </a:lnSpc>
              <a:spcBef>
                <a:spcPts val="300"/>
              </a:spcBef>
              <a:spcAft>
                <a:spcPts val="0"/>
              </a:spcAft>
              <a:buClr>
                <a:srgbClr val="000000"/>
              </a:buClr>
              <a:buSzPts val="1400"/>
              <a:buFont typeface="Calibri"/>
              <a:buChar char="–"/>
            </a:pPr>
            <a:r>
              <a:rPr i="0" lang="en-US" sz="1400" u="none">
                <a:solidFill>
                  <a:schemeClr val="dk1"/>
                </a:solidFill>
              </a:rPr>
              <a:t>connection marks emphasize ordering of items along key axis by explicitly showing relationship between one item and the next</a:t>
            </a:r>
            <a:endParaRPr sz="1800"/>
          </a:p>
        </p:txBody>
      </p:sp>
      <p:pic>
        <p:nvPicPr>
          <p:cNvPr descr="Example of a line chart that is showing the change in the average weight between 2004 and 2011." id="244" name="Google Shape;244;p31" title="Line Chart Example"/>
          <p:cNvPicPr preferRelativeResize="0"/>
          <p:nvPr/>
        </p:nvPicPr>
        <p:blipFill rotWithShape="1">
          <a:blip r:embed="rId3">
            <a:alphaModFix/>
          </a:blip>
          <a:srcRect b="0" l="0" r="0" t="0"/>
          <a:stretch/>
        </p:blipFill>
        <p:spPr>
          <a:xfrm>
            <a:off x="4707850" y="529325"/>
            <a:ext cx="4190925" cy="2786475"/>
          </a:xfrm>
          <a:prstGeom prst="rect">
            <a:avLst/>
          </a:prstGeom>
          <a:noFill/>
          <a:ln>
            <a:noFill/>
          </a:ln>
        </p:spPr>
      </p:pic>
      <p:sp>
        <p:nvSpPr>
          <p:cNvPr id="245" name="Google Shape;245;p31"/>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154483"/>
            <a:ext cx="8229600" cy="6429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Dataset and data types</a:t>
            </a:r>
            <a:endParaRPr/>
          </a:p>
        </p:txBody>
      </p:sp>
      <p:pic>
        <p:nvPicPr>
          <p:cNvPr id="90" name="Google Shape;90;p14"/>
          <p:cNvPicPr preferRelativeResize="0"/>
          <p:nvPr/>
        </p:nvPicPr>
        <p:blipFill rotWithShape="1">
          <a:blip r:embed="rId3">
            <a:alphaModFix/>
          </a:blip>
          <a:srcRect b="0" l="0" r="0" t="0"/>
          <a:stretch/>
        </p:blipFill>
        <p:spPr>
          <a:xfrm>
            <a:off x="2052438" y="680700"/>
            <a:ext cx="5039124" cy="4139899"/>
          </a:xfrm>
          <a:prstGeom prst="rect">
            <a:avLst/>
          </a:prstGeom>
          <a:noFill/>
          <a:ln>
            <a:noFill/>
          </a:ln>
        </p:spPr>
      </p:pic>
      <p:sp>
        <p:nvSpPr>
          <p:cNvPr id="91" name="Google Shape;91;p1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Choosing bar vs line charts</a:t>
            </a:r>
            <a:endParaRPr/>
          </a:p>
        </p:txBody>
      </p:sp>
      <p:sp>
        <p:nvSpPr>
          <p:cNvPr id="251" name="Google Shape;251;p32"/>
          <p:cNvSpPr txBox="1"/>
          <p:nvPr>
            <p:ph idx="1" type="body"/>
          </p:nvPr>
        </p:nvSpPr>
        <p:spPr>
          <a:xfrm>
            <a:off x="457200" y="1063375"/>
            <a:ext cx="4268100" cy="3714300"/>
          </a:xfrm>
          <a:prstGeom prst="rect">
            <a:avLst/>
          </a:prstGeom>
          <a:noFill/>
          <a:ln>
            <a:noFill/>
          </a:ln>
        </p:spPr>
        <p:txBody>
          <a:bodyPr anchorCtr="0" anchor="t" bIns="24000" lIns="24000" spcFirstLastPara="1" rIns="24000" wrap="square" tIns="24000">
            <a:noAutofit/>
          </a:bodyPr>
          <a:lstStyle/>
          <a:p>
            <a:pPr indent="-209550" lvl="0" marL="215900" rtl="0" algn="l">
              <a:lnSpc>
                <a:spcPct val="100000"/>
              </a:lnSpc>
              <a:spcBef>
                <a:spcPts val="0"/>
              </a:spcBef>
              <a:spcAft>
                <a:spcPts val="0"/>
              </a:spcAft>
              <a:buClr>
                <a:srgbClr val="000000"/>
              </a:buClr>
              <a:buSzPts val="2400"/>
              <a:buFont typeface="Calibri"/>
              <a:buChar char="•"/>
            </a:pPr>
            <a:r>
              <a:rPr i="0" lang="en-US" sz="2400" u="none">
                <a:solidFill>
                  <a:schemeClr val="dk1"/>
                </a:solidFill>
              </a:rPr>
              <a:t>depends on type of key attrib</a:t>
            </a:r>
            <a:endParaRPr sz="2700"/>
          </a:p>
          <a:p>
            <a:pPr indent="-173037" lvl="1" marL="466725" rtl="0" algn="l">
              <a:lnSpc>
                <a:spcPct val="100000"/>
              </a:lnSpc>
              <a:spcBef>
                <a:spcPts val="500"/>
              </a:spcBef>
              <a:spcAft>
                <a:spcPts val="0"/>
              </a:spcAft>
              <a:buClr>
                <a:srgbClr val="000000"/>
              </a:buClr>
              <a:buSzPts val="2000"/>
              <a:buFont typeface="Calibri"/>
              <a:buChar char="–"/>
            </a:pPr>
            <a:r>
              <a:rPr i="0" lang="en-US" sz="2000" u="none">
                <a:solidFill>
                  <a:schemeClr val="dk1"/>
                </a:solidFill>
              </a:rPr>
              <a:t>bar charts if categorical</a:t>
            </a:r>
            <a:endParaRPr sz="2300"/>
          </a:p>
          <a:p>
            <a:pPr indent="-173037" lvl="1" marL="466725" rtl="0" algn="l">
              <a:lnSpc>
                <a:spcPct val="100000"/>
              </a:lnSpc>
              <a:spcBef>
                <a:spcPts val="500"/>
              </a:spcBef>
              <a:spcAft>
                <a:spcPts val="0"/>
              </a:spcAft>
              <a:buClr>
                <a:srgbClr val="000000"/>
              </a:buClr>
              <a:buSzPts val="2000"/>
              <a:buFont typeface="Calibri"/>
              <a:buChar char="–"/>
            </a:pPr>
            <a:r>
              <a:rPr i="0" lang="en-US" sz="2000" u="none">
                <a:solidFill>
                  <a:schemeClr val="dk1"/>
                </a:solidFill>
              </a:rPr>
              <a:t>line charts if ordered</a:t>
            </a:r>
            <a:endParaRPr sz="2300"/>
          </a:p>
          <a:p>
            <a:pPr indent="0" lvl="0" marL="342900" rtl="0" algn="l">
              <a:lnSpc>
                <a:spcPct val="100000"/>
              </a:lnSpc>
              <a:spcBef>
                <a:spcPts val="600"/>
              </a:spcBef>
              <a:spcAft>
                <a:spcPts val="0"/>
              </a:spcAft>
              <a:buNone/>
            </a:pPr>
            <a:r>
              <a:t/>
            </a:r>
            <a:endParaRPr sz="1200"/>
          </a:p>
          <a:p>
            <a:pPr indent="-209550" lvl="0" marL="215900" rtl="0" algn="l">
              <a:lnSpc>
                <a:spcPct val="100000"/>
              </a:lnSpc>
              <a:spcBef>
                <a:spcPts val="600"/>
              </a:spcBef>
              <a:spcAft>
                <a:spcPts val="0"/>
              </a:spcAft>
              <a:buClr>
                <a:srgbClr val="000000"/>
              </a:buClr>
              <a:buSzPts val="2400"/>
              <a:buFont typeface="Calibri"/>
              <a:buChar char="•"/>
            </a:pPr>
            <a:r>
              <a:rPr i="0" lang="en-US" sz="2400" u="none">
                <a:solidFill>
                  <a:schemeClr val="dk1"/>
                </a:solidFill>
              </a:rPr>
              <a:t>do not use line charts for categorical key attribs</a:t>
            </a:r>
            <a:endParaRPr sz="2700"/>
          </a:p>
          <a:p>
            <a:pPr indent="-173037" lvl="1" marL="466725" rtl="0" algn="l">
              <a:lnSpc>
                <a:spcPct val="100000"/>
              </a:lnSpc>
              <a:spcBef>
                <a:spcPts val="500"/>
              </a:spcBef>
              <a:spcAft>
                <a:spcPts val="0"/>
              </a:spcAft>
              <a:buClr>
                <a:srgbClr val="000000"/>
              </a:buClr>
              <a:buSzPts val="2000"/>
              <a:buFont typeface="Calibri"/>
              <a:buChar char="–"/>
            </a:pPr>
            <a:r>
              <a:rPr i="0" lang="en-US" sz="2000" u="none">
                <a:solidFill>
                  <a:schemeClr val="dk1"/>
                </a:solidFill>
              </a:rPr>
              <a:t>violates expressiveness principle</a:t>
            </a:r>
            <a:endParaRPr sz="2300"/>
          </a:p>
          <a:p>
            <a:pPr indent="-136524" lvl="2" marL="719137" rtl="0" algn="l">
              <a:lnSpc>
                <a:spcPct val="100000"/>
              </a:lnSpc>
              <a:spcBef>
                <a:spcPts val="500"/>
              </a:spcBef>
              <a:spcAft>
                <a:spcPts val="0"/>
              </a:spcAft>
              <a:buClr>
                <a:srgbClr val="000000"/>
              </a:buClr>
              <a:buSzPts val="1800"/>
              <a:buFont typeface="Calibri"/>
              <a:buChar char="•"/>
            </a:pPr>
            <a:r>
              <a:rPr i="0" lang="en-US" sz="1800" u="none">
                <a:solidFill>
                  <a:schemeClr val="dk1"/>
                </a:solidFill>
              </a:rPr>
              <a:t>implication of trend so strong that it overrides semantics!</a:t>
            </a:r>
            <a:endParaRPr sz="1900"/>
          </a:p>
          <a:p>
            <a:pPr indent="-136524" lvl="3" marL="1008062" rtl="0" algn="l">
              <a:lnSpc>
                <a:spcPct val="100000"/>
              </a:lnSpc>
              <a:spcBef>
                <a:spcPts val="300"/>
              </a:spcBef>
              <a:spcAft>
                <a:spcPts val="0"/>
              </a:spcAft>
              <a:buClr>
                <a:srgbClr val="000000"/>
              </a:buClr>
              <a:buSzPts val="1500"/>
              <a:buFont typeface="Calibri"/>
              <a:buChar char="–"/>
            </a:pPr>
            <a:r>
              <a:rPr i="0" lang="en-US" sz="1500" u="none">
                <a:solidFill>
                  <a:schemeClr val="dk1"/>
                </a:solidFill>
              </a:rPr>
              <a:t>“The more male a person is, the taller he/she is”</a:t>
            </a:r>
            <a:endParaRPr sz="1700"/>
          </a:p>
        </p:txBody>
      </p:sp>
      <p:sp>
        <p:nvSpPr>
          <p:cNvPr id="252" name="Google Shape;252;p32"/>
          <p:cNvSpPr txBox="1"/>
          <p:nvPr/>
        </p:nvSpPr>
        <p:spPr>
          <a:xfrm>
            <a:off x="5009862" y="4134909"/>
            <a:ext cx="4016400" cy="642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300"/>
              <a:buFont typeface="Arial"/>
              <a:buNone/>
            </a:pPr>
            <a:r>
              <a:rPr i="1" lang="en-US" sz="1300">
                <a:solidFill>
                  <a:schemeClr val="dk1"/>
                </a:solidFill>
              </a:rPr>
              <a:t>source: </a:t>
            </a:r>
            <a:r>
              <a:rPr b="0" i="1" lang="en-US" sz="1300" u="none">
                <a:solidFill>
                  <a:schemeClr val="dk1"/>
                </a:solidFill>
                <a:latin typeface="Arial"/>
                <a:ea typeface="Arial"/>
                <a:cs typeface="Arial"/>
                <a:sym typeface="Arial"/>
              </a:rPr>
              <a:t>[Bars and Lines: A Study of Graphic Communication. Zacks and Tversky. Memory and Cognition 27:6 (1999), 1073–1079.]</a:t>
            </a:r>
            <a:endParaRPr/>
          </a:p>
        </p:txBody>
      </p:sp>
      <p:pic>
        <p:nvPicPr>
          <p:cNvPr descr="Showcasing the difference in bar and line charts for two sets of data." id="253" name="Google Shape;253;p32" title="Bar vs. Line Charts"/>
          <p:cNvPicPr preferRelativeResize="0"/>
          <p:nvPr/>
        </p:nvPicPr>
        <p:blipFill rotWithShape="1">
          <a:blip r:embed="rId3">
            <a:alphaModFix/>
          </a:blip>
          <a:srcRect b="0" l="0" r="0" t="0"/>
          <a:stretch/>
        </p:blipFill>
        <p:spPr>
          <a:xfrm>
            <a:off x="4900651" y="721475"/>
            <a:ext cx="4061474" cy="3321574"/>
          </a:xfrm>
          <a:prstGeom prst="rect">
            <a:avLst/>
          </a:prstGeom>
          <a:noFill/>
          <a:ln>
            <a:noFill/>
          </a:ln>
        </p:spPr>
      </p:pic>
      <p:sp>
        <p:nvSpPr>
          <p:cNvPr id="254" name="Google Shape;254;p32"/>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scatterplot matrix</a:t>
            </a:r>
            <a:endParaRPr/>
          </a:p>
        </p:txBody>
      </p:sp>
      <p:sp>
        <p:nvSpPr>
          <p:cNvPr id="260" name="Google Shape;260;p33"/>
          <p:cNvSpPr txBox="1"/>
          <p:nvPr>
            <p:ph idx="1" type="body"/>
          </p:nvPr>
        </p:nvSpPr>
        <p:spPr>
          <a:xfrm>
            <a:off x="277525" y="1200150"/>
            <a:ext cx="3425400" cy="2020800"/>
          </a:xfrm>
          <a:prstGeom prst="rect">
            <a:avLst/>
          </a:prstGeom>
          <a:noFill/>
          <a:ln>
            <a:noFill/>
          </a:ln>
        </p:spPr>
        <p:txBody>
          <a:bodyPr anchorCtr="0" anchor="t" bIns="24000" lIns="24000" spcFirstLastPara="1" rIns="24000" wrap="square" tIns="24000">
            <a:noAutofit/>
          </a:bodyPr>
          <a:lstStyle/>
          <a:p>
            <a:pPr indent="-196850" lvl="0" marL="215900" rtl="0" algn="l">
              <a:lnSpc>
                <a:spcPct val="100000"/>
              </a:lnSpc>
              <a:spcBef>
                <a:spcPts val="0"/>
              </a:spcBef>
              <a:spcAft>
                <a:spcPts val="0"/>
              </a:spcAft>
              <a:buClr>
                <a:srgbClr val="000000"/>
              </a:buClr>
              <a:buSzPts val="2200"/>
              <a:buFont typeface="Calibri"/>
              <a:buChar char="•"/>
            </a:pPr>
            <a:r>
              <a:rPr i="0" lang="en-US" sz="2200" u="none">
                <a:solidFill>
                  <a:schemeClr val="dk1"/>
                </a:solidFill>
              </a:rPr>
              <a:t>scatterplot matrix (SPLOM)</a:t>
            </a:r>
            <a:endParaRPr sz="2500"/>
          </a:p>
          <a:p>
            <a:pPr indent="-160337" lvl="1" marL="466725" rtl="0" algn="l">
              <a:lnSpc>
                <a:spcPct val="100000"/>
              </a:lnSpc>
              <a:spcBef>
                <a:spcPts val="500"/>
              </a:spcBef>
              <a:spcAft>
                <a:spcPts val="0"/>
              </a:spcAft>
              <a:buClr>
                <a:srgbClr val="000000"/>
              </a:buClr>
              <a:buSzPts val="1800"/>
              <a:buFont typeface="Calibri"/>
              <a:buChar char="–"/>
            </a:pPr>
            <a:r>
              <a:rPr i="0" lang="en-US" sz="1800" u="none">
                <a:solidFill>
                  <a:schemeClr val="dk1"/>
                </a:solidFill>
              </a:rPr>
              <a:t>rectilinear axes, point mark</a:t>
            </a:r>
            <a:endParaRPr sz="2100"/>
          </a:p>
          <a:p>
            <a:pPr indent="-160337" lvl="1" marL="466725" rtl="0" algn="l">
              <a:lnSpc>
                <a:spcPct val="100000"/>
              </a:lnSpc>
              <a:spcBef>
                <a:spcPts val="500"/>
              </a:spcBef>
              <a:spcAft>
                <a:spcPts val="0"/>
              </a:spcAft>
              <a:buClr>
                <a:srgbClr val="000000"/>
              </a:buClr>
              <a:buSzPts val="1800"/>
              <a:buFont typeface="Calibri"/>
              <a:buChar char="–"/>
            </a:pPr>
            <a:r>
              <a:rPr i="0" lang="en-US" sz="1800" u="none">
                <a:solidFill>
                  <a:schemeClr val="dk1"/>
                </a:solidFill>
              </a:rPr>
              <a:t>all possible pairs of axes</a:t>
            </a:r>
            <a:endParaRPr sz="1800"/>
          </a:p>
          <a:p>
            <a:pPr indent="-160337" lvl="1" marL="466725" rtl="0" algn="l">
              <a:lnSpc>
                <a:spcPct val="100000"/>
              </a:lnSpc>
              <a:spcBef>
                <a:spcPts val="500"/>
              </a:spcBef>
              <a:spcAft>
                <a:spcPts val="0"/>
              </a:spcAft>
              <a:buClr>
                <a:srgbClr val="000000"/>
              </a:buClr>
              <a:buSzPts val="1800"/>
              <a:buFont typeface="Calibri"/>
              <a:buChar char="–"/>
            </a:pPr>
            <a:r>
              <a:rPr i="0" lang="en-US" sz="1800" u="none">
                <a:solidFill>
                  <a:schemeClr val="dk1"/>
                </a:solidFill>
              </a:rPr>
              <a:t>scalability</a:t>
            </a:r>
            <a:endParaRPr sz="2100"/>
          </a:p>
          <a:p>
            <a:pPr indent="-123824" lvl="2" marL="719137" rtl="0" algn="l">
              <a:lnSpc>
                <a:spcPct val="100000"/>
              </a:lnSpc>
              <a:spcBef>
                <a:spcPts val="500"/>
              </a:spcBef>
              <a:spcAft>
                <a:spcPts val="0"/>
              </a:spcAft>
              <a:buClr>
                <a:srgbClr val="000000"/>
              </a:buClr>
              <a:buSzPts val="1600"/>
              <a:buFont typeface="Calibri"/>
              <a:buChar char="•"/>
            </a:pPr>
            <a:r>
              <a:rPr i="0" lang="en-US" sz="1600" u="none">
                <a:solidFill>
                  <a:schemeClr val="dk1"/>
                </a:solidFill>
              </a:rPr>
              <a:t>one dozen attribs</a:t>
            </a:r>
            <a:endParaRPr sz="1700"/>
          </a:p>
          <a:p>
            <a:pPr indent="-123825" lvl="2" marL="719137" rtl="0" algn="l">
              <a:lnSpc>
                <a:spcPct val="100000"/>
              </a:lnSpc>
              <a:spcBef>
                <a:spcPts val="500"/>
              </a:spcBef>
              <a:spcAft>
                <a:spcPts val="0"/>
              </a:spcAft>
              <a:buClr>
                <a:srgbClr val="000000"/>
              </a:buClr>
              <a:buSzPts val="1600"/>
              <a:buFont typeface="Calibri"/>
              <a:buChar char="•"/>
            </a:pPr>
            <a:r>
              <a:rPr i="0" lang="en-US" sz="1600" u="none">
                <a:solidFill>
                  <a:schemeClr val="dk1"/>
                </a:solidFill>
              </a:rPr>
              <a:t>dozens to hundreds of items </a:t>
            </a:r>
            <a:endParaRPr sz="1600"/>
          </a:p>
          <a:p>
            <a:pPr indent="0" lvl="0" marL="342900" rtl="0" algn="l">
              <a:lnSpc>
                <a:spcPct val="100000"/>
              </a:lnSpc>
              <a:spcBef>
                <a:spcPts val="500"/>
              </a:spcBef>
              <a:spcAft>
                <a:spcPts val="0"/>
              </a:spcAft>
              <a:buNone/>
            </a:pPr>
            <a:r>
              <a:t/>
            </a:r>
            <a:endParaRPr sz="2500"/>
          </a:p>
        </p:txBody>
      </p:sp>
      <p:sp>
        <p:nvSpPr>
          <p:cNvPr id="261" name="Google Shape;261;p33"/>
          <p:cNvSpPr txBox="1"/>
          <p:nvPr/>
        </p:nvSpPr>
        <p:spPr>
          <a:xfrm>
            <a:off x="5485800" y="4577575"/>
            <a:ext cx="3534000" cy="23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i="1" lang="en-US" sz="1100">
                <a:solidFill>
                  <a:schemeClr val="dk1"/>
                </a:solidFill>
              </a:rPr>
              <a:t>source: </a:t>
            </a:r>
            <a:r>
              <a:rPr b="0" i="1" lang="en-US" sz="1100" u="none">
                <a:solidFill>
                  <a:schemeClr val="dk1"/>
                </a:solidFill>
                <a:latin typeface="Arial"/>
                <a:ea typeface="Arial"/>
                <a:cs typeface="Arial"/>
                <a:sym typeface="Arial"/>
              </a:rPr>
              <a:t>[</a:t>
            </a:r>
            <a:r>
              <a:rPr b="0" i="1" lang="en-US" sz="1100" u="sng">
                <a:solidFill>
                  <a:schemeClr val="hlink"/>
                </a:solidFill>
                <a:latin typeface="Arial"/>
                <a:ea typeface="Arial"/>
                <a:cs typeface="Arial"/>
                <a:sym typeface="Arial"/>
                <a:hlinkClick r:id="rId3"/>
              </a:rPr>
              <a:t>Visualization Course Figures</a:t>
            </a:r>
            <a:r>
              <a:rPr b="0" i="1" lang="en-US" sz="1100" u="none">
                <a:solidFill>
                  <a:schemeClr val="dk1"/>
                </a:solidFill>
                <a:latin typeface="Arial"/>
                <a:ea typeface="Arial"/>
                <a:cs typeface="Arial"/>
                <a:sym typeface="Arial"/>
              </a:rPr>
              <a:t>. McGuffin, 2014</a:t>
            </a:r>
            <a:r>
              <a:rPr i="1" lang="en-US" sz="1100">
                <a:solidFill>
                  <a:schemeClr val="dk1"/>
                </a:solidFill>
              </a:rPr>
              <a:t>]</a:t>
            </a:r>
            <a:endParaRPr/>
          </a:p>
        </p:txBody>
      </p:sp>
      <p:pic>
        <p:nvPicPr>
          <p:cNvPr id="262" name="Google Shape;262;p33"/>
          <p:cNvPicPr preferRelativeResize="0"/>
          <p:nvPr/>
        </p:nvPicPr>
        <p:blipFill rotWithShape="1">
          <a:blip r:embed="rId4">
            <a:alphaModFix/>
          </a:blip>
          <a:srcRect b="0" l="0" r="0" t="0"/>
          <a:stretch/>
        </p:blipFill>
        <p:spPr>
          <a:xfrm>
            <a:off x="3739451" y="1063376"/>
            <a:ext cx="1866785" cy="1894700"/>
          </a:xfrm>
          <a:prstGeom prst="rect">
            <a:avLst/>
          </a:prstGeom>
          <a:noFill/>
          <a:ln cap="flat" cmpd="sng" w="9525">
            <a:solidFill>
              <a:srgbClr val="000000"/>
            </a:solidFill>
            <a:prstDash val="solid"/>
            <a:round/>
            <a:headEnd len="sm" w="sm" type="none"/>
            <a:tailEnd len="sm" w="sm" type="none"/>
          </a:ln>
        </p:spPr>
      </p:pic>
      <p:pic>
        <p:nvPicPr>
          <p:cNvPr descr="Example showcasing a scatterplot matrix, a set of plots showing every possible pair of axes." id="263" name="Google Shape;263;p33" title="Scatterplot Matrix Example"/>
          <p:cNvPicPr preferRelativeResize="0"/>
          <p:nvPr/>
        </p:nvPicPr>
        <p:blipFill rotWithShape="1">
          <a:blip r:embed="rId5">
            <a:alphaModFix/>
          </a:blip>
          <a:srcRect b="0" l="1217" r="44923" t="0"/>
          <a:stretch/>
        </p:blipFill>
        <p:spPr>
          <a:xfrm>
            <a:off x="5683700" y="1063375"/>
            <a:ext cx="3384099" cy="3260300"/>
          </a:xfrm>
          <a:prstGeom prst="rect">
            <a:avLst/>
          </a:prstGeom>
          <a:noFill/>
          <a:ln>
            <a:noFill/>
          </a:ln>
        </p:spPr>
      </p:pic>
      <p:sp>
        <p:nvSpPr>
          <p:cNvPr id="264" name="Google Shape;264;p33"/>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65" name="Google Shape;265;p33"/>
          <p:cNvSpPr txBox="1"/>
          <p:nvPr/>
        </p:nvSpPr>
        <p:spPr>
          <a:xfrm>
            <a:off x="167950" y="3072825"/>
            <a:ext cx="5046900" cy="1616100"/>
          </a:xfrm>
          <a:prstGeom prst="rect">
            <a:avLst/>
          </a:prstGeom>
          <a:noFill/>
          <a:ln>
            <a:noFill/>
          </a:ln>
        </p:spPr>
        <p:txBody>
          <a:bodyPr anchorCtr="0" anchor="t" bIns="91425" lIns="91425" spcFirstLastPara="1" rIns="91425" wrap="square" tIns="91425">
            <a:noAutofit/>
          </a:bodyPr>
          <a:lstStyle/>
          <a:p>
            <a:pPr indent="-160337" lvl="1" marL="466725" rtl="0" algn="l">
              <a:spcBef>
                <a:spcPts val="5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task: correlation </a:t>
            </a:r>
            <a:endParaRPr sz="1800">
              <a:solidFill>
                <a:schemeClr val="dk1"/>
              </a:solidFill>
              <a:latin typeface="Calibri"/>
              <a:ea typeface="Calibri"/>
              <a:cs typeface="Calibri"/>
              <a:sym typeface="Calibri"/>
            </a:endParaRPr>
          </a:p>
          <a:p>
            <a:pPr indent="-203200" lvl="2" marL="1143000" rtl="0" algn="l">
              <a:spcBef>
                <a:spcPts val="5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positive correlation: </a:t>
            </a:r>
            <a:r>
              <a:rPr lang="en-US" sz="1600">
                <a:solidFill>
                  <a:schemeClr val="dk1"/>
                </a:solidFill>
                <a:latin typeface="Calibri"/>
                <a:ea typeface="Calibri"/>
                <a:cs typeface="Calibri"/>
                <a:sym typeface="Calibri"/>
              </a:rPr>
              <a:t>d</a:t>
            </a:r>
            <a:r>
              <a:rPr lang="en-US" sz="1600">
                <a:solidFill>
                  <a:schemeClr val="dk1"/>
                </a:solidFill>
                <a:latin typeface="Calibri"/>
                <a:ea typeface="Calibri"/>
                <a:cs typeface="Calibri"/>
                <a:sym typeface="Calibri"/>
              </a:rPr>
              <a:t>iagonal low-to-high</a:t>
            </a:r>
            <a:endParaRPr sz="1600">
              <a:solidFill>
                <a:schemeClr val="dk1"/>
              </a:solidFill>
              <a:latin typeface="Calibri"/>
              <a:ea typeface="Calibri"/>
              <a:cs typeface="Calibri"/>
              <a:sym typeface="Calibri"/>
            </a:endParaRPr>
          </a:p>
          <a:p>
            <a:pPr indent="-203200" lvl="2" marL="1143000" rtl="0" algn="l">
              <a:spcBef>
                <a:spcPts val="5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negative correlation: diagonal high-to-low</a:t>
            </a:r>
            <a:endParaRPr sz="1600">
              <a:solidFill>
                <a:schemeClr val="dk1"/>
              </a:solidFill>
              <a:latin typeface="Calibri"/>
              <a:ea typeface="Calibri"/>
              <a:cs typeface="Calibri"/>
              <a:sym typeface="Calibri"/>
            </a:endParaRPr>
          </a:p>
          <a:p>
            <a:pPr indent="-203200" lvl="2" marL="1143000" rtl="0" algn="l">
              <a:spcBef>
                <a:spcPts val="5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uncorrelated</a:t>
            </a:r>
            <a:endParaRPr sz="1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histogram</a:t>
            </a:r>
            <a:endParaRPr/>
          </a:p>
        </p:txBody>
      </p:sp>
      <p:sp>
        <p:nvSpPr>
          <p:cNvPr id="271" name="Google Shape;271;p34"/>
          <p:cNvSpPr txBox="1"/>
          <p:nvPr>
            <p:ph idx="1" type="body"/>
          </p:nvPr>
        </p:nvSpPr>
        <p:spPr>
          <a:xfrm>
            <a:off x="457200" y="1063375"/>
            <a:ext cx="6517500" cy="3713100"/>
          </a:xfrm>
          <a:prstGeom prst="rect">
            <a:avLst/>
          </a:prstGeom>
          <a:noFill/>
          <a:ln>
            <a:noFill/>
          </a:ln>
        </p:spPr>
        <p:txBody>
          <a:bodyPr anchorCtr="0" anchor="t" bIns="24000" lIns="24000" spcFirstLastPara="1" rIns="24000" wrap="square" tIns="24000">
            <a:noAutofit/>
          </a:bodyPr>
          <a:lstStyle/>
          <a:p>
            <a:pPr indent="-215900" lvl="0" marL="215900" rtl="0" algn="l">
              <a:lnSpc>
                <a:spcPct val="100000"/>
              </a:lnSpc>
              <a:spcBef>
                <a:spcPts val="0"/>
              </a:spcBef>
              <a:spcAft>
                <a:spcPts val="0"/>
              </a:spcAft>
              <a:buClr>
                <a:srgbClr val="000000"/>
              </a:buClr>
              <a:buSzPts val="2500"/>
              <a:buFont typeface="Calibri"/>
              <a:buChar char="•"/>
            </a:pPr>
            <a:r>
              <a:rPr i="0" lang="en-US" sz="2500" u="none">
                <a:solidFill>
                  <a:schemeClr val="dk1"/>
                </a:solidFill>
              </a:rPr>
              <a:t>static item aggregation</a:t>
            </a:r>
            <a:endParaRPr/>
          </a:p>
          <a:p>
            <a:pPr indent="-215900" lvl="0" marL="215900" rtl="0" algn="l">
              <a:lnSpc>
                <a:spcPct val="100000"/>
              </a:lnSpc>
              <a:spcBef>
                <a:spcPts val="600"/>
              </a:spcBef>
              <a:spcAft>
                <a:spcPts val="0"/>
              </a:spcAft>
              <a:buClr>
                <a:srgbClr val="000000"/>
              </a:buClr>
              <a:buSzPts val="2500"/>
              <a:buFont typeface="Calibri"/>
              <a:buChar char="•"/>
            </a:pPr>
            <a:r>
              <a:rPr i="0" lang="en-US" sz="2500" u="none">
                <a:solidFill>
                  <a:schemeClr val="dk1"/>
                </a:solidFill>
              </a:rPr>
              <a:t>task: find distribution</a:t>
            </a:r>
            <a:endParaRPr/>
          </a:p>
          <a:p>
            <a:pPr indent="-215900" lvl="0" marL="215900" rtl="0" algn="l">
              <a:lnSpc>
                <a:spcPct val="100000"/>
              </a:lnSpc>
              <a:spcBef>
                <a:spcPts val="600"/>
              </a:spcBef>
              <a:spcAft>
                <a:spcPts val="0"/>
              </a:spcAft>
              <a:buClr>
                <a:srgbClr val="000000"/>
              </a:buClr>
              <a:buSzPts val="2500"/>
              <a:buFont typeface="Calibri"/>
              <a:buChar char="•"/>
            </a:pPr>
            <a:r>
              <a:rPr i="0" lang="en-US" sz="2500" u="none">
                <a:solidFill>
                  <a:schemeClr val="dk1"/>
                </a:solidFill>
              </a:rPr>
              <a:t>data: table</a:t>
            </a:r>
            <a:endParaRPr/>
          </a:p>
          <a:p>
            <a:pPr indent="-215900" lvl="0" marL="215900" rtl="0" algn="l">
              <a:lnSpc>
                <a:spcPct val="100000"/>
              </a:lnSpc>
              <a:spcBef>
                <a:spcPts val="600"/>
              </a:spcBef>
              <a:spcAft>
                <a:spcPts val="0"/>
              </a:spcAft>
              <a:buClr>
                <a:srgbClr val="000000"/>
              </a:buClr>
              <a:buSzPts val="2500"/>
              <a:buFont typeface="Calibri"/>
              <a:buChar char="•"/>
            </a:pPr>
            <a:r>
              <a:rPr i="0" lang="en-US" sz="2500" u="none">
                <a:solidFill>
                  <a:schemeClr val="dk1"/>
                </a:solidFill>
              </a:rPr>
              <a:t>derived data</a:t>
            </a:r>
            <a:endParaRPr/>
          </a:p>
          <a:p>
            <a:pPr indent="-179387" lvl="1" marL="466725" rtl="0" algn="l">
              <a:lnSpc>
                <a:spcPct val="100000"/>
              </a:lnSpc>
              <a:spcBef>
                <a:spcPts val="500"/>
              </a:spcBef>
              <a:spcAft>
                <a:spcPts val="0"/>
              </a:spcAft>
              <a:buClr>
                <a:srgbClr val="000000"/>
              </a:buClr>
              <a:buSzPts val="2100"/>
              <a:buFont typeface="Calibri"/>
              <a:buChar char="–"/>
            </a:pPr>
            <a:r>
              <a:rPr i="0" lang="en-US" sz="2100" u="none">
                <a:solidFill>
                  <a:schemeClr val="dk1"/>
                </a:solidFill>
              </a:rPr>
              <a:t>new table: keys are bins, values are counts</a:t>
            </a:r>
            <a:endParaRPr/>
          </a:p>
          <a:p>
            <a:pPr indent="-215900" lvl="0" marL="215900" rtl="0" algn="l">
              <a:lnSpc>
                <a:spcPct val="100000"/>
              </a:lnSpc>
              <a:spcBef>
                <a:spcPts val="600"/>
              </a:spcBef>
              <a:spcAft>
                <a:spcPts val="0"/>
              </a:spcAft>
              <a:buClr>
                <a:srgbClr val="000000"/>
              </a:buClr>
              <a:buSzPts val="2500"/>
              <a:buFont typeface="Calibri"/>
              <a:buChar char="•"/>
            </a:pPr>
            <a:r>
              <a:rPr i="0" lang="en-US" sz="2500" u="none">
                <a:solidFill>
                  <a:schemeClr val="dk1"/>
                </a:solidFill>
              </a:rPr>
              <a:t>bin size crucial</a:t>
            </a:r>
            <a:endParaRPr/>
          </a:p>
          <a:p>
            <a:pPr indent="-179387" lvl="1" marL="466725" rtl="0" algn="l">
              <a:lnSpc>
                <a:spcPct val="100000"/>
              </a:lnSpc>
              <a:spcBef>
                <a:spcPts val="500"/>
              </a:spcBef>
              <a:spcAft>
                <a:spcPts val="0"/>
              </a:spcAft>
              <a:buClr>
                <a:srgbClr val="000000"/>
              </a:buClr>
              <a:buSzPts val="2100"/>
              <a:buFont typeface="Calibri"/>
              <a:buChar char="–"/>
            </a:pPr>
            <a:r>
              <a:rPr i="0" lang="en-US" sz="2100" u="none">
                <a:solidFill>
                  <a:schemeClr val="dk1"/>
                </a:solidFill>
              </a:rPr>
              <a:t>pattern can change dramatically depending on discretization</a:t>
            </a:r>
            <a:r>
              <a:rPr lang="en-US" sz="2100"/>
              <a:t> (bin size)</a:t>
            </a:r>
            <a:endParaRPr sz="2100"/>
          </a:p>
        </p:txBody>
      </p:sp>
      <p:pic>
        <p:nvPicPr>
          <p:cNvPr descr="Example of a histogram showing the correlation between cats and weight classes." id="272" name="Google Shape;272;p34" title="Histogram"/>
          <p:cNvPicPr preferRelativeResize="0"/>
          <p:nvPr/>
        </p:nvPicPr>
        <p:blipFill rotWithShape="1">
          <a:blip r:embed="rId3">
            <a:alphaModFix/>
          </a:blip>
          <a:srcRect b="0" l="0" r="0" t="0"/>
          <a:stretch/>
        </p:blipFill>
        <p:spPr>
          <a:xfrm>
            <a:off x="5066975" y="339002"/>
            <a:ext cx="3565776" cy="2463350"/>
          </a:xfrm>
          <a:prstGeom prst="rect">
            <a:avLst/>
          </a:prstGeom>
          <a:noFill/>
          <a:ln>
            <a:noFill/>
          </a:ln>
        </p:spPr>
      </p:pic>
      <p:sp>
        <p:nvSpPr>
          <p:cNvPr id="273" name="Google Shape;273;p3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Examples of Bar Charts showing the average weight of different animals." id="274" name="Google Shape;274;p34" title="Bar Chart Example"/>
          <p:cNvPicPr preferRelativeResize="0"/>
          <p:nvPr/>
        </p:nvPicPr>
        <p:blipFill rotWithShape="1">
          <a:blip r:embed="rId4">
            <a:alphaModFix/>
          </a:blip>
          <a:srcRect b="0" l="0" r="50052" t="0"/>
          <a:stretch/>
        </p:blipFill>
        <p:spPr>
          <a:xfrm>
            <a:off x="7132750" y="3250075"/>
            <a:ext cx="2011249" cy="1641124"/>
          </a:xfrm>
          <a:prstGeom prst="rect">
            <a:avLst/>
          </a:prstGeom>
          <a:noFill/>
          <a:ln>
            <a:noFill/>
          </a:ln>
        </p:spPr>
      </p:pic>
      <p:sp>
        <p:nvSpPr>
          <p:cNvPr id="275" name="Google Shape;275;p34"/>
          <p:cNvSpPr txBox="1"/>
          <p:nvPr/>
        </p:nvSpPr>
        <p:spPr>
          <a:xfrm>
            <a:off x="7913950" y="3060175"/>
            <a:ext cx="11466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bar chart</a:t>
            </a:r>
            <a:endParaRPr>
              <a:latin typeface="Calibri"/>
              <a:ea typeface="Calibri"/>
              <a:cs typeface="Calibri"/>
              <a:sym typeface="Calibri"/>
            </a:endParaRPr>
          </a:p>
        </p:txBody>
      </p:sp>
      <p:sp>
        <p:nvSpPr>
          <p:cNvPr id="276" name="Google Shape;276;p34"/>
          <p:cNvSpPr txBox="1"/>
          <p:nvPr/>
        </p:nvSpPr>
        <p:spPr>
          <a:xfrm>
            <a:off x="5926425" y="137800"/>
            <a:ext cx="11466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histogram</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Idiom: </a:t>
            </a:r>
            <a:r>
              <a:rPr b="1" i="0" lang="en-US" sz="2900" u="none">
                <a:solidFill>
                  <a:srgbClr val="000080"/>
                </a:solidFill>
              </a:rPr>
              <a:t>boxplot</a:t>
            </a:r>
            <a:endParaRPr/>
          </a:p>
        </p:txBody>
      </p:sp>
      <p:sp>
        <p:nvSpPr>
          <p:cNvPr id="282" name="Google Shape;282;p35"/>
          <p:cNvSpPr txBox="1"/>
          <p:nvPr>
            <p:ph idx="1" type="body"/>
          </p:nvPr>
        </p:nvSpPr>
        <p:spPr>
          <a:xfrm>
            <a:off x="457200" y="1200150"/>
            <a:ext cx="8229600" cy="3701100"/>
          </a:xfrm>
          <a:prstGeom prst="rect">
            <a:avLst/>
          </a:prstGeom>
          <a:noFill/>
          <a:ln>
            <a:noFill/>
          </a:ln>
        </p:spPr>
        <p:txBody>
          <a:bodyPr anchorCtr="0" anchor="t" bIns="24000" lIns="24000" spcFirstLastPara="1" rIns="24000" wrap="square" tIns="24000">
            <a:noAutofit/>
          </a:bodyPr>
          <a:lstStyle/>
          <a:p>
            <a:pPr indent="-203200" lvl="0" marL="215900" rtl="0" algn="l">
              <a:lnSpc>
                <a:spcPct val="100000"/>
              </a:lnSpc>
              <a:spcBef>
                <a:spcPts val="0"/>
              </a:spcBef>
              <a:spcAft>
                <a:spcPts val="0"/>
              </a:spcAft>
              <a:buClr>
                <a:srgbClr val="000000"/>
              </a:buClr>
              <a:buSzPts val="2300"/>
              <a:buFont typeface="Calibri"/>
              <a:buChar char="•"/>
            </a:pPr>
            <a:r>
              <a:rPr i="0" lang="en-US" sz="2300" u="none">
                <a:solidFill>
                  <a:schemeClr val="dk1"/>
                </a:solidFill>
              </a:rPr>
              <a:t>static item aggregation</a:t>
            </a:r>
            <a:endParaRPr sz="3000"/>
          </a:p>
          <a:p>
            <a:pPr indent="-203200" lvl="0" marL="215900" rtl="0" algn="l">
              <a:lnSpc>
                <a:spcPct val="100000"/>
              </a:lnSpc>
              <a:spcBef>
                <a:spcPts val="600"/>
              </a:spcBef>
              <a:spcAft>
                <a:spcPts val="0"/>
              </a:spcAft>
              <a:buClr>
                <a:srgbClr val="000000"/>
              </a:buClr>
              <a:buSzPts val="2300"/>
              <a:buFont typeface="Calibri"/>
              <a:buChar char="•"/>
            </a:pPr>
            <a:r>
              <a:rPr i="0" lang="en-US" sz="2300" u="none">
                <a:solidFill>
                  <a:schemeClr val="dk1"/>
                </a:solidFill>
              </a:rPr>
              <a:t>task: find distribution</a:t>
            </a:r>
            <a:endParaRPr sz="3000"/>
          </a:p>
          <a:p>
            <a:pPr indent="-203200" lvl="0" marL="215900" rtl="0" algn="l">
              <a:lnSpc>
                <a:spcPct val="100000"/>
              </a:lnSpc>
              <a:spcBef>
                <a:spcPts val="600"/>
              </a:spcBef>
              <a:spcAft>
                <a:spcPts val="0"/>
              </a:spcAft>
              <a:buClr>
                <a:srgbClr val="000000"/>
              </a:buClr>
              <a:buSzPts val="2300"/>
              <a:buFont typeface="Calibri"/>
              <a:buChar char="•"/>
            </a:pPr>
            <a:r>
              <a:rPr i="0" lang="en-US" sz="2300" u="none">
                <a:solidFill>
                  <a:schemeClr val="dk1"/>
                </a:solidFill>
              </a:rPr>
              <a:t>data: table</a:t>
            </a:r>
            <a:endParaRPr sz="3000"/>
          </a:p>
          <a:p>
            <a:pPr indent="-203200" lvl="0" marL="215900" rtl="0" algn="l">
              <a:lnSpc>
                <a:spcPct val="100000"/>
              </a:lnSpc>
              <a:spcBef>
                <a:spcPts val="600"/>
              </a:spcBef>
              <a:spcAft>
                <a:spcPts val="0"/>
              </a:spcAft>
              <a:buClr>
                <a:srgbClr val="000000"/>
              </a:buClr>
              <a:buSzPts val="2300"/>
              <a:buFont typeface="Calibri"/>
              <a:buChar char="•"/>
            </a:pPr>
            <a:r>
              <a:rPr i="0" lang="en-US" sz="2300" u="none">
                <a:solidFill>
                  <a:schemeClr val="dk1"/>
                </a:solidFill>
              </a:rPr>
              <a:t>derived data</a:t>
            </a:r>
            <a:endParaRPr sz="3000"/>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5 quant attribs</a:t>
            </a:r>
            <a:endParaRPr sz="26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median: central line</a:t>
            </a:r>
            <a:endParaRPr sz="22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lower and upper quartile: boxes</a:t>
            </a:r>
            <a:endParaRPr sz="2200"/>
          </a:p>
          <a:p>
            <a:pPr indent="-130174" lvl="2" marL="719137" rtl="0" algn="l">
              <a:lnSpc>
                <a:spcPct val="100000"/>
              </a:lnSpc>
              <a:spcBef>
                <a:spcPts val="500"/>
              </a:spcBef>
              <a:spcAft>
                <a:spcPts val="0"/>
              </a:spcAft>
              <a:buClr>
                <a:srgbClr val="000000"/>
              </a:buClr>
              <a:buSzPts val="1700"/>
              <a:buFont typeface="Calibri"/>
              <a:buChar char="•"/>
            </a:pPr>
            <a:r>
              <a:rPr i="0" lang="en-US" sz="1700" u="none">
                <a:solidFill>
                  <a:schemeClr val="dk1"/>
                </a:solidFill>
              </a:rPr>
              <a:t>lower upper fences: whiskers</a:t>
            </a:r>
            <a:endParaRPr sz="2200"/>
          </a:p>
          <a:p>
            <a:pPr indent="-130174" lvl="3" marL="1008062" rtl="0" algn="l">
              <a:lnSpc>
                <a:spcPct val="100000"/>
              </a:lnSpc>
              <a:spcBef>
                <a:spcPts val="300"/>
              </a:spcBef>
              <a:spcAft>
                <a:spcPts val="0"/>
              </a:spcAft>
              <a:buClr>
                <a:srgbClr val="000000"/>
              </a:buClr>
              <a:buSzPts val="1400"/>
              <a:buFont typeface="Calibri"/>
              <a:buChar char="–"/>
            </a:pPr>
            <a:r>
              <a:rPr i="0" lang="en-US" sz="1400" u="none">
                <a:solidFill>
                  <a:schemeClr val="dk1"/>
                </a:solidFill>
              </a:rPr>
              <a:t>values beyond which items are outliers</a:t>
            </a:r>
            <a:endParaRPr sz="1800"/>
          </a:p>
          <a:p>
            <a:pPr indent="-166687" lvl="1" marL="466725" rtl="0" algn="l">
              <a:lnSpc>
                <a:spcPct val="100000"/>
              </a:lnSpc>
              <a:spcBef>
                <a:spcPts val="500"/>
              </a:spcBef>
              <a:spcAft>
                <a:spcPts val="0"/>
              </a:spcAft>
              <a:buClr>
                <a:srgbClr val="000000"/>
              </a:buClr>
              <a:buSzPts val="1900"/>
              <a:buFont typeface="Calibri"/>
              <a:buChar char="–"/>
            </a:pPr>
            <a:r>
              <a:rPr i="0" lang="en-US" sz="1900" u="none">
                <a:solidFill>
                  <a:schemeClr val="dk1"/>
                </a:solidFill>
              </a:rPr>
              <a:t>outliers beyond fence cutoffs explicitly shown</a:t>
            </a:r>
            <a:endParaRPr sz="2600"/>
          </a:p>
        </p:txBody>
      </p:sp>
      <p:sp>
        <p:nvSpPr>
          <p:cNvPr id="283" name="Google Shape;283;p35"/>
          <p:cNvSpPr txBox="1"/>
          <p:nvPr/>
        </p:nvSpPr>
        <p:spPr>
          <a:xfrm>
            <a:off x="3921250" y="3868775"/>
            <a:ext cx="5139300" cy="243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1500"/>
              <a:buFont typeface="Arial"/>
              <a:buNone/>
            </a:pPr>
            <a:r>
              <a:rPr i="1" lang="en-US" sz="1300">
                <a:solidFill>
                  <a:schemeClr val="dk1"/>
                </a:solidFill>
              </a:rPr>
              <a:t>source: </a:t>
            </a:r>
            <a:r>
              <a:rPr b="0" i="1" lang="en-US" sz="1300" u="none">
                <a:solidFill>
                  <a:schemeClr val="dk1"/>
                </a:solidFill>
                <a:latin typeface="Arial"/>
                <a:ea typeface="Arial"/>
                <a:cs typeface="Arial"/>
                <a:sym typeface="Arial"/>
              </a:rPr>
              <a:t>[</a:t>
            </a:r>
            <a:r>
              <a:rPr b="0" i="1" lang="en-US" sz="1300" u="sng">
                <a:solidFill>
                  <a:schemeClr val="hlink"/>
                </a:solidFill>
                <a:latin typeface="Arial"/>
                <a:ea typeface="Arial"/>
                <a:cs typeface="Arial"/>
                <a:sym typeface="Arial"/>
                <a:hlinkClick r:id="rId3"/>
              </a:rPr>
              <a:t>40 years of boxplots</a:t>
            </a:r>
            <a:r>
              <a:rPr b="0" i="1" lang="en-US" sz="1300" u="none">
                <a:solidFill>
                  <a:schemeClr val="dk1"/>
                </a:solidFill>
                <a:latin typeface="Arial"/>
                <a:ea typeface="Arial"/>
                <a:cs typeface="Arial"/>
                <a:sym typeface="Arial"/>
              </a:rPr>
              <a:t>. Wickham and Stryjewski. 2012]</a:t>
            </a:r>
            <a:endParaRPr sz="1200"/>
          </a:p>
        </p:txBody>
      </p:sp>
      <p:pic>
        <p:nvPicPr>
          <p:cNvPr descr="Example showcasing a boxplot." id="284" name="Google Shape;284;p35" title="Boxplot"/>
          <p:cNvPicPr preferRelativeResize="0"/>
          <p:nvPr/>
        </p:nvPicPr>
        <p:blipFill rotWithShape="1">
          <a:blip r:embed="rId4">
            <a:alphaModFix/>
          </a:blip>
          <a:srcRect b="0" l="0" r="0" t="0"/>
          <a:stretch/>
        </p:blipFill>
        <p:spPr>
          <a:xfrm>
            <a:off x="4755400" y="153977"/>
            <a:ext cx="2621151" cy="3640401"/>
          </a:xfrm>
          <a:prstGeom prst="rect">
            <a:avLst/>
          </a:prstGeom>
          <a:noFill/>
          <a:ln>
            <a:noFill/>
          </a:ln>
        </p:spPr>
      </p:pic>
      <p:sp>
        <p:nvSpPr>
          <p:cNvPr id="285" name="Google Shape;285;p35"/>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Empirical CDF (ECDF)</a:t>
            </a:r>
            <a:endParaRPr/>
          </a:p>
        </p:txBody>
      </p:sp>
      <p:sp>
        <p:nvSpPr>
          <p:cNvPr id="291" name="Google Shape;291;p36"/>
          <p:cNvSpPr txBox="1"/>
          <p:nvPr>
            <p:ph idx="1" type="body"/>
          </p:nvPr>
        </p:nvSpPr>
        <p:spPr>
          <a:xfrm>
            <a:off x="310600" y="1200150"/>
            <a:ext cx="3282900" cy="3379200"/>
          </a:xfrm>
          <a:prstGeom prst="rect">
            <a:avLst/>
          </a:prstGeom>
        </p:spPr>
        <p:txBody>
          <a:bodyPr anchorCtr="0" anchor="t" bIns="91425" lIns="91425" spcFirstLastPara="1" rIns="91425" wrap="square" tIns="91425">
            <a:noAutofit/>
          </a:bodyPr>
          <a:lstStyle/>
          <a:p>
            <a:pPr indent="-374650" lvl="0" marL="457200" rtl="0" algn="l">
              <a:spcBef>
                <a:spcPts val="640"/>
              </a:spcBef>
              <a:spcAft>
                <a:spcPts val="0"/>
              </a:spcAft>
              <a:buSzPts val="2300"/>
              <a:buChar char="•"/>
            </a:pPr>
            <a:r>
              <a:rPr lang="en-US" sz="2300"/>
              <a:t>Expresses percentage of values &lt;= </a:t>
            </a:r>
            <a:r>
              <a:rPr i="1" lang="en-US" sz="2300"/>
              <a:t>x</a:t>
            </a:r>
            <a:endParaRPr sz="2300"/>
          </a:p>
          <a:p>
            <a:pPr indent="0" lvl="0" marL="457200" rtl="0" algn="l">
              <a:spcBef>
                <a:spcPts val="640"/>
              </a:spcBef>
              <a:spcAft>
                <a:spcPts val="0"/>
              </a:spcAft>
              <a:buNone/>
            </a:pPr>
            <a:r>
              <a:t/>
            </a:r>
            <a:endParaRPr sz="1300"/>
          </a:p>
          <a:p>
            <a:pPr indent="-374650" lvl="0" marL="457200" rtl="0" algn="l">
              <a:spcBef>
                <a:spcPts val="640"/>
              </a:spcBef>
              <a:spcAft>
                <a:spcPts val="0"/>
              </a:spcAft>
              <a:buSzPts val="2300"/>
              <a:buChar char="•"/>
            </a:pPr>
            <a:r>
              <a:rPr lang="en-US" sz="2300"/>
              <a:t>Never decreases</a:t>
            </a:r>
            <a:endParaRPr sz="2300"/>
          </a:p>
          <a:p>
            <a:pPr indent="0" lvl="0" marL="457200" rtl="0" algn="l">
              <a:spcBef>
                <a:spcPts val="640"/>
              </a:spcBef>
              <a:spcAft>
                <a:spcPts val="0"/>
              </a:spcAft>
              <a:buNone/>
            </a:pPr>
            <a:r>
              <a:t/>
            </a:r>
            <a:endParaRPr sz="1300"/>
          </a:p>
          <a:p>
            <a:pPr indent="-374650" lvl="0" marL="457200" rtl="0" algn="l">
              <a:spcBef>
                <a:spcPts val="640"/>
              </a:spcBef>
              <a:spcAft>
                <a:spcPts val="0"/>
              </a:spcAft>
              <a:buSzPts val="2300"/>
              <a:buChar char="•"/>
            </a:pPr>
            <a:r>
              <a:rPr lang="en-US" sz="2300"/>
              <a:t>Easy to spot median, quantiles</a:t>
            </a:r>
            <a:endParaRPr sz="2300"/>
          </a:p>
        </p:txBody>
      </p:sp>
      <p:sp>
        <p:nvSpPr>
          <p:cNvPr id="292" name="Google Shape;292;p36"/>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93" name="Google Shape;293;p36"/>
          <p:cNvSpPr txBox="1"/>
          <p:nvPr/>
        </p:nvSpPr>
        <p:spPr>
          <a:xfrm>
            <a:off x="51100" y="4579350"/>
            <a:ext cx="4206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source: </a:t>
            </a:r>
            <a:r>
              <a:rPr lang="en-US" u="sng">
                <a:solidFill>
                  <a:schemeClr val="hlink"/>
                </a:solidFill>
                <a:latin typeface="Calibri"/>
                <a:ea typeface="Calibri"/>
                <a:cs typeface="Calibri"/>
                <a:sym typeface="Calibri"/>
                <a:hlinkClick r:id="rId3"/>
              </a:rPr>
              <a:t>What, Why, and How to Read Empirical CDF</a:t>
            </a:r>
            <a:endParaRPr>
              <a:latin typeface="Calibri"/>
              <a:ea typeface="Calibri"/>
              <a:cs typeface="Calibri"/>
              <a:sym typeface="Calibri"/>
            </a:endParaRPr>
          </a:p>
        </p:txBody>
      </p:sp>
      <p:pic>
        <p:nvPicPr>
          <p:cNvPr id="294" name="Google Shape;294;p36"/>
          <p:cNvPicPr preferRelativeResize="0"/>
          <p:nvPr/>
        </p:nvPicPr>
        <p:blipFill rotWithShape="1">
          <a:blip r:embed="rId4">
            <a:alphaModFix/>
          </a:blip>
          <a:srcRect b="0" l="3238" r="7555" t="10586"/>
          <a:stretch/>
        </p:blipFill>
        <p:spPr>
          <a:xfrm>
            <a:off x="6568588" y="1050350"/>
            <a:ext cx="1807174" cy="1415601"/>
          </a:xfrm>
          <a:prstGeom prst="rect">
            <a:avLst/>
          </a:prstGeom>
          <a:noFill/>
          <a:ln>
            <a:noFill/>
          </a:ln>
        </p:spPr>
      </p:pic>
      <p:pic>
        <p:nvPicPr>
          <p:cNvPr id="295" name="Google Shape;295;p36"/>
          <p:cNvPicPr preferRelativeResize="0"/>
          <p:nvPr/>
        </p:nvPicPr>
        <p:blipFill rotWithShape="1">
          <a:blip r:embed="rId5">
            <a:alphaModFix/>
          </a:blip>
          <a:srcRect b="0" l="0" r="0" t="4671"/>
          <a:stretch/>
        </p:blipFill>
        <p:spPr>
          <a:xfrm>
            <a:off x="3550900" y="1085737"/>
            <a:ext cx="2961450" cy="1415600"/>
          </a:xfrm>
          <a:prstGeom prst="rect">
            <a:avLst/>
          </a:prstGeom>
          <a:noFill/>
          <a:ln>
            <a:noFill/>
          </a:ln>
        </p:spPr>
      </p:pic>
      <p:pic>
        <p:nvPicPr>
          <p:cNvPr id="296" name="Google Shape;296;p36"/>
          <p:cNvPicPr preferRelativeResize="0"/>
          <p:nvPr/>
        </p:nvPicPr>
        <p:blipFill rotWithShape="1">
          <a:blip r:embed="rId6">
            <a:alphaModFix/>
          </a:blip>
          <a:srcRect b="0" l="3242" r="7923" t="10354"/>
          <a:stretch/>
        </p:blipFill>
        <p:spPr>
          <a:xfrm>
            <a:off x="3906400" y="2491850"/>
            <a:ext cx="3187093" cy="2351925"/>
          </a:xfrm>
          <a:prstGeom prst="rect">
            <a:avLst/>
          </a:prstGeom>
          <a:noFill/>
          <a:ln>
            <a:noFill/>
          </a:ln>
        </p:spPr>
      </p:pic>
      <p:sp>
        <p:nvSpPr>
          <p:cNvPr id="297" name="Google Shape;297;p36"/>
          <p:cNvSpPr txBox="1"/>
          <p:nvPr/>
        </p:nvSpPr>
        <p:spPr>
          <a:xfrm>
            <a:off x="7104163" y="735025"/>
            <a:ext cx="971400" cy="350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histogram</a:t>
            </a:r>
            <a:endParaRPr/>
          </a:p>
        </p:txBody>
      </p:sp>
      <p:sp>
        <p:nvSpPr>
          <p:cNvPr id="298" name="Google Shape;298;p36"/>
          <p:cNvSpPr txBox="1"/>
          <p:nvPr/>
        </p:nvSpPr>
        <p:spPr>
          <a:xfrm>
            <a:off x="3745525" y="868600"/>
            <a:ext cx="971400" cy="350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scatterplot</a:t>
            </a:r>
            <a:endParaRPr/>
          </a:p>
        </p:txBody>
      </p:sp>
      <p:sp>
        <p:nvSpPr>
          <p:cNvPr id="299" name="Google Shape;299;p36"/>
          <p:cNvSpPr txBox="1"/>
          <p:nvPr/>
        </p:nvSpPr>
        <p:spPr>
          <a:xfrm>
            <a:off x="4230800" y="2431400"/>
            <a:ext cx="6198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ECDF</a:t>
            </a:r>
            <a:endParaRPr/>
          </a:p>
        </p:txBody>
      </p:sp>
      <p:sp>
        <p:nvSpPr>
          <p:cNvPr id="300" name="Google Shape;300;p36"/>
          <p:cNvSpPr txBox="1"/>
          <p:nvPr/>
        </p:nvSpPr>
        <p:spPr>
          <a:xfrm>
            <a:off x="6982250" y="2595875"/>
            <a:ext cx="13032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90th percentile</a:t>
            </a:r>
            <a:endParaRPr sz="1300">
              <a:latin typeface="Calibri"/>
              <a:ea typeface="Calibri"/>
              <a:cs typeface="Calibri"/>
              <a:sym typeface="Calibri"/>
            </a:endParaRPr>
          </a:p>
        </p:txBody>
      </p:sp>
      <p:sp>
        <p:nvSpPr>
          <p:cNvPr id="301" name="Google Shape;301;p36"/>
          <p:cNvSpPr txBox="1"/>
          <p:nvPr/>
        </p:nvSpPr>
        <p:spPr>
          <a:xfrm>
            <a:off x="6982250" y="2915975"/>
            <a:ext cx="2133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75th percentile </a:t>
            </a:r>
            <a:r>
              <a:rPr i="1" lang="en-US" sz="1300">
                <a:latin typeface="Calibri"/>
                <a:ea typeface="Calibri"/>
                <a:cs typeface="Calibri"/>
                <a:sym typeface="Calibri"/>
              </a:rPr>
              <a:t>(3rd quartile)</a:t>
            </a:r>
            <a:endParaRPr i="1" sz="1300">
              <a:latin typeface="Calibri"/>
              <a:ea typeface="Calibri"/>
              <a:cs typeface="Calibri"/>
              <a:sym typeface="Calibri"/>
            </a:endParaRPr>
          </a:p>
        </p:txBody>
      </p:sp>
      <p:sp>
        <p:nvSpPr>
          <p:cNvPr id="302" name="Google Shape;302;p36"/>
          <p:cNvSpPr txBox="1"/>
          <p:nvPr/>
        </p:nvSpPr>
        <p:spPr>
          <a:xfrm>
            <a:off x="6966500" y="3352438"/>
            <a:ext cx="18729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50th percentile (</a:t>
            </a:r>
            <a:r>
              <a:rPr i="1" lang="en-US" sz="1300">
                <a:latin typeface="Calibri"/>
                <a:ea typeface="Calibri"/>
                <a:cs typeface="Calibri"/>
                <a:sym typeface="Calibri"/>
              </a:rPr>
              <a:t>median</a:t>
            </a:r>
            <a:r>
              <a:rPr lang="en-US" sz="1300">
                <a:latin typeface="Calibri"/>
                <a:ea typeface="Calibri"/>
                <a:cs typeface="Calibri"/>
                <a:sym typeface="Calibri"/>
              </a:rPr>
              <a:t>)</a:t>
            </a:r>
            <a:endParaRPr sz="1300">
              <a:latin typeface="Calibri"/>
              <a:ea typeface="Calibri"/>
              <a:cs typeface="Calibri"/>
              <a:sym typeface="Calibri"/>
            </a:endParaRPr>
          </a:p>
        </p:txBody>
      </p:sp>
      <p:sp>
        <p:nvSpPr>
          <p:cNvPr id="303" name="Google Shape;303;p36"/>
          <p:cNvSpPr txBox="1"/>
          <p:nvPr/>
        </p:nvSpPr>
        <p:spPr>
          <a:xfrm>
            <a:off x="6966500" y="3788900"/>
            <a:ext cx="21651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25th percentile (</a:t>
            </a:r>
            <a:r>
              <a:rPr i="1" lang="en-US" sz="1300">
                <a:latin typeface="Calibri"/>
                <a:ea typeface="Calibri"/>
                <a:cs typeface="Calibri"/>
                <a:sym typeface="Calibri"/>
              </a:rPr>
              <a:t>1st quartile)</a:t>
            </a:r>
            <a:endParaRPr i="1" sz="1300">
              <a:latin typeface="Calibri"/>
              <a:ea typeface="Calibri"/>
              <a:cs typeface="Calibri"/>
              <a:sym typeface="Calibri"/>
            </a:endParaRPr>
          </a:p>
        </p:txBody>
      </p:sp>
      <p:cxnSp>
        <p:nvCxnSpPr>
          <p:cNvPr id="304" name="Google Shape;304;p36"/>
          <p:cNvCxnSpPr/>
          <p:nvPr/>
        </p:nvCxnSpPr>
        <p:spPr>
          <a:xfrm flipH="1" rot="10800000">
            <a:off x="4230800" y="2800350"/>
            <a:ext cx="2779500" cy="3300"/>
          </a:xfrm>
          <a:prstGeom prst="straightConnector1">
            <a:avLst/>
          </a:prstGeom>
          <a:noFill/>
          <a:ln cap="flat" cmpd="sng" w="9525">
            <a:solidFill>
              <a:srgbClr val="FF0000"/>
            </a:solidFill>
            <a:prstDash val="solid"/>
            <a:round/>
            <a:headEnd len="med" w="med" type="none"/>
            <a:tailEnd len="med" w="med" type="none"/>
          </a:ln>
        </p:spPr>
      </p:cxnSp>
      <p:sp>
        <p:nvSpPr>
          <p:cNvPr id="305" name="Google Shape;305;p36"/>
          <p:cNvSpPr/>
          <p:nvPr/>
        </p:nvSpPr>
        <p:spPr>
          <a:xfrm>
            <a:off x="6321900" y="2720825"/>
            <a:ext cx="147600" cy="13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36"/>
          <p:cNvCxnSpPr/>
          <p:nvPr/>
        </p:nvCxnSpPr>
        <p:spPr>
          <a:xfrm flipH="1" rot="10800000">
            <a:off x="4230800" y="3125763"/>
            <a:ext cx="2779500" cy="3300"/>
          </a:xfrm>
          <a:prstGeom prst="straightConnector1">
            <a:avLst/>
          </a:prstGeom>
          <a:noFill/>
          <a:ln cap="flat" cmpd="sng" w="9525">
            <a:solidFill>
              <a:srgbClr val="FF0000"/>
            </a:solidFill>
            <a:prstDash val="solid"/>
            <a:round/>
            <a:headEnd len="med" w="med" type="none"/>
            <a:tailEnd len="med" w="med" type="none"/>
          </a:ln>
        </p:spPr>
      </p:cxnSp>
      <p:sp>
        <p:nvSpPr>
          <p:cNvPr id="307" name="Google Shape;307;p36"/>
          <p:cNvSpPr/>
          <p:nvPr/>
        </p:nvSpPr>
        <p:spPr>
          <a:xfrm>
            <a:off x="6198075" y="3058425"/>
            <a:ext cx="147600" cy="13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6"/>
          <p:cNvCxnSpPr/>
          <p:nvPr/>
        </p:nvCxnSpPr>
        <p:spPr>
          <a:xfrm flipH="1" rot="10800000">
            <a:off x="4230800" y="3540900"/>
            <a:ext cx="2779500" cy="3300"/>
          </a:xfrm>
          <a:prstGeom prst="straightConnector1">
            <a:avLst/>
          </a:prstGeom>
          <a:noFill/>
          <a:ln cap="flat" cmpd="sng" w="9525">
            <a:solidFill>
              <a:srgbClr val="FF0000"/>
            </a:solidFill>
            <a:prstDash val="solid"/>
            <a:round/>
            <a:headEnd len="med" w="med" type="none"/>
            <a:tailEnd len="med" w="med" type="none"/>
          </a:ln>
        </p:spPr>
      </p:cxnSp>
      <p:cxnSp>
        <p:nvCxnSpPr>
          <p:cNvPr id="309" name="Google Shape;309;p36"/>
          <p:cNvCxnSpPr/>
          <p:nvPr/>
        </p:nvCxnSpPr>
        <p:spPr>
          <a:xfrm flipH="1" rot="10800000">
            <a:off x="4230800" y="3997725"/>
            <a:ext cx="2779500" cy="3300"/>
          </a:xfrm>
          <a:prstGeom prst="straightConnector1">
            <a:avLst/>
          </a:prstGeom>
          <a:noFill/>
          <a:ln cap="flat" cmpd="sng" w="9525">
            <a:solidFill>
              <a:srgbClr val="FF0000"/>
            </a:solidFill>
            <a:prstDash val="solid"/>
            <a:round/>
            <a:headEnd len="med" w="med" type="none"/>
            <a:tailEnd len="med" w="med" type="none"/>
          </a:ln>
        </p:spPr>
      </p:cxnSp>
      <p:sp>
        <p:nvSpPr>
          <p:cNvPr id="310" name="Google Shape;310;p36"/>
          <p:cNvSpPr/>
          <p:nvPr/>
        </p:nvSpPr>
        <p:spPr>
          <a:xfrm>
            <a:off x="5955175" y="3473550"/>
            <a:ext cx="147600" cy="13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721800" y="3930375"/>
            <a:ext cx="147600" cy="13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Interested in learning more?</a:t>
            </a:r>
            <a:endParaRPr/>
          </a:p>
        </p:txBody>
      </p:sp>
      <p:sp>
        <p:nvSpPr>
          <p:cNvPr id="317" name="Google Shape;317;p37"/>
          <p:cNvSpPr txBox="1"/>
          <p:nvPr>
            <p:ph idx="1" type="body"/>
          </p:nvPr>
        </p:nvSpPr>
        <p:spPr>
          <a:xfrm>
            <a:off x="457200" y="1200150"/>
            <a:ext cx="8229600" cy="36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100"/>
              <a:t>Watch </a:t>
            </a:r>
            <a:r>
              <a:rPr lang="en-US" sz="2100"/>
              <a:t>Tamara Munzner's </a:t>
            </a:r>
            <a:r>
              <a:rPr lang="en-US" sz="2100" u="sng">
                <a:solidFill>
                  <a:schemeClr val="hlink"/>
                </a:solidFill>
                <a:hlinkClick r:id="rId3"/>
              </a:rPr>
              <a:t>D3 Unconference Keynote</a:t>
            </a:r>
            <a:r>
              <a:rPr lang="en-US" sz="2100"/>
              <a:t>, Nov 2015 (55 min)</a:t>
            </a:r>
            <a:endParaRPr sz="2100"/>
          </a:p>
          <a:p>
            <a:pPr indent="0" lvl="0" marL="0" rtl="0" algn="l">
              <a:spcBef>
                <a:spcPts val="0"/>
              </a:spcBef>
              <a:spcAft>
                <a:spcPts val="0"/>
              </a:spcAft>
              <a:buNone/>
            </a:pPr>
            <a:r>
              <a:t/>
            </a:r>
            <a:endParaRPr sz="900"/>
          </a:p>
          <a:p>
            <a:pPr indent="0" lvl="0" marL="0" rtl="0" algn="l">
              <a:spcBef>
                <a:spcPts val="640"/>
              </a:spcBef>
              <a:spcAft>
                <a:spcPts val="0"/>
              </a:spcAft>
              <a:buClr>
                <a:schemeClr val="dk1"/>
              </a:buClr>
              <a:buSzPts val="1100"/>
              <a:buFont typeface="Arial"/>
              <a:buNone/>
            </a:pPr>
            <a:r>
              <a:rPr lang="en-US" sz="2000">
                <a:solidFill>
                  <a:srgbClr val="FF9900"/>
                </a:solidFill>
              </a:rPr>
              <a:t>Still interested?</a:t>
            </a:r>
            <a:endParaRPr sz="2100"/>
          </a:p>
          <a:p>
            <a:pPr indent="0" lvl="0" marL="0" rtl="0" algn="l">
              <a:spcBef>
                <a:spcPts val="640"/>
              </a:spcBef>
              <a:spcAft>
                <a:spcPts val="0"/>
              </a:spcAft>
              <a:buNone/>
            </a:pPr>
            <a:r>
              <a:rPr lang="en-US" sz="2100"/>
              <a:t>Take CS 625 - Data Visualization</a:t>
            </a:r>
            <a:endParaRPr sz="2100"/>
          </a:p>
          <a:p>
            <a:pPr indent="0" lvl="0" marL="0" rtl="0" algn="l">
              <a:spcBef>
                <a:spcPts val="640"/>
              </a:spcBef>
              <a:spcAft>
                <a:spcPts val="0"/>
              </a:spcAft>
              <a:buNone/>
            </a:pPr>
            <a:r>
              <a:rPr lang="en-US" sz="1900"/>
              <a:t>	</a:t>
            </a:r>
            <a:r>
              <a:rPr i="1" lang="en-US" sz="1700"/>
              <a:t>covers most of Munzner’s textbook</a:t>
            </a:r>
            <a:endParaRPr sz="1700"/>
          </a:p>
          <a:p>
            <a:pPr indent="0" lvl="0" marL="0" rtl="0" algn="l">
              <a:spcBef>
                <a:spcPts val="640"/>
              </a:spcBef>
              <a:spcAft>
                <a:spcPts val="0"/>
              </a:spcAft>
              <a:buNone/>
            </a:pPr>
            <a:r>
              <a:t/>
            </a:r>
            <a:endParaRPr sz="900">
              <a:solidFill>
                <a:schemeClr val="accent6"/>
              </a:solidFill>
            </a:endParaRPr>
          </a:p>
          <a:p>
            <a:pPr indent="0" lvl="0" marL="0" rtl="0" algn="l">
              <a:spcBef>
                <a:spcPts val="640"/>
              </a:spcBef>
              <a:spcAft>
                <a:spcPts val="0"/>
              </a:spcAft>
              <a:buNone/>
            </a:pPr>
            <a:r>
              <a:rPr lang="en-US" sz="2000">
                <a:solidFill>
                  <a:srgbClr val="FF9900"/>
                </a:solidFill>
              </a:rPr>
              <a:t>Still interested?</a:t>
            </a:r>
            <a:endParaRPr sz="2000">
              <a:solidFill>
                <a:srgbClr val="FF9900"/>
              </a:solidFill>
            </a:endParaRPr>
          </a:p>
          <a:p>
            <a:pPr indent="0" lvl="0" marL="0" rtl="0" algn="l">
              <a:spcBef>
                <a:spcPts val="640"/>
              </a:spcBef>
              <a:spcAft>
                <a:spcPts val="0"/>
              </a:spcAft>
              <a:buNone/>
            </a:pPr>
            <a:r>
              <a:rPr lang="en-US" sz="2100"/>
              <a:t>Take CS 725/825 - Information Visualization and Visual Analytics</a:t>
            </a:r>
            <a:endParaRPr sz="2100"/>
          </a:p>
          <a:p>
            <a:pPr indent="0" lvl="0" marL="457200" rtl="0" algn="l">
              <a:spcBef>
                <a:spcPts val="640"/>
              </a:spcBef>
              <a:spcAft>
                <a:spcPts val="0"/>
              </a:spcAft>
              <a:buNone/>
            </a:pPr>
            <a:r>
              <a:rPr i="1" lang="en-US" sz="1700"/>
              <a:t>more advanced visualizations, research-based, assumes knowledge of all material from CS 625</a:t>
            </a:r>
            <a:endParaRPr i="1" sz="1700"/>
          </a:p>
        </p:txBody>
      </p:sp>
      <p:sp>
        <p:nvSpPr>
          <p:cNvPr id="318" name="Google Shape;318;p37"/>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ctrTitle"/>
          </p:nvPr>
        </p:nvSpPr>
        <p:spPr>
          <a:xfrm>
            <a:off x="486525" y="203500"/>
            <a:ext cx="8214600" cy="233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t>Web Science:</a:t>
            </a:r>
            <a:endParaRPr b="1"/>
          </a:p>
          <a:p>
            <a:pPr indent="0" lvl="0" marL="0" marR="0" rtl="0" algn="ctr">
              <a:lnSpc>
                <a:spcPct val="100000"/>
              </a:lnSpc>
              <a:spcBef>
                <a:spcPts val="0"/>
              </a:spcBef>
              <a:spcAft>
                <a:spcPts val="0"/>
              </a:spcAft>
              <a:buClr>
                <a:schemeClr val="dk1"/>
              </a:buClr>
              <a:buSzPts val="4400"/>
              <a:buFont typeface="Calibri"/>
              <a:buNone/>
            </a:pPr>
            <a:r>
              <a:rPr b="1" lang="en-US"/>
              <a:t>Intro to InfoVis with R and Python</a:t>
            </a:r>
            <a:endParaRPr b="1"/>
          </a:p>
          <a:p>
            <a:pPr indent="0" lvl="0" marL="0" rtl="0" algn="ctr">
              <a:spcBef>
                <a:spcPts val="0"/>
              </a:spcBef>
              <a:spcAft>
                <a:spcPts val="0"/>
              </a:spcAft>
              <a:buClr>
                <a:schemeClr val="dk1"/>
              </a:buClr>
              <a:buSzPts val="4400"/>
              <a:buFont typeface="Calibri"/>
              <a:buNone/>
            </a:pPr>
            <a:r>
              <a:rPr lang="en-US" sz="3600"/>
              <a:t>(Part 3 - Charts with R)</a:t>
            </a:r>
            <a:endParaRPr b="1"/>
          </a:p>
        </p:txBody>
      </p:sp>
      <p:sp>
        <p:nvSpPr>
          <p:cNvPr id="324" name="Google Shape;324;p38"/>
          <p:cNvSpPr txBox="1"/>
          <p:nvPr>
            <p:ph idx="1" type="subTitle"/>
          </p:nvPr>
        </p:nvSpPr>
        <p:spPr>
          <a:xfrm>
            <a:off x="1371600" y="2796250"/>
            <a:ext cx="6400800" cy="13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CS 432/532</a:t>
            </a:r>
            <a:endParaRPr/>
          </a:p>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Old Dominion University</a:t>
            </a:r>
            <a:endParaRPr/>
          </a:p>
        </p:txBody>
      </p:sp>
      <p:sp>
        <p:nvSpPr>
          <p:cNvPr id="325" name="Google Shape;325;p38"/>
          <p:cNvSpPr txBox="1"/>
          <p:nvPr/>
        </p:nvSpPr>
        <p:spPr>
          <a:xfrm>
            <a:off x="415500" y="4716075"/>
            <a:ext cx="8252400" cy="32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u="none" cap="none" strike="noStrike">
                <a:solidFill>
                  <a:schemeClr val="dk1"/>
                </a:solidFill>
                <a:latin typeface="Calibri"/>
                <a:ea typeface="Calibri"/>
                <a:cs typeface="Calibri"/>
                <a:sym typeface="Calibri"/>
              </a:rPr>
              <a:t>This work is licensed under a </a:t>
            </a:r>
            <a:r>
              <a:rPr i="0" lang="en-US" u="sng" cap="none" strike="noStrike">
                <a:solidFill>
                  <a:schemeClr val="hlink"/>
                </a:solidFill>
                <a:latin typeface="Calibri"/>
                <a:ea typeface="Calibri"/>
                <a:cs typeface="Calibri"/>
                <a:sym typeface="Calibri"/>
                <a:hlinkClick r:id="rId3"/>
              </a:rPr>
              <a:t>Creative Commons Attribution-NonCommercial-ShareAlike 3.0 Unported License</a:t>
            </a:r>
            <a:endParaRPr sz="1000">
              <a:latin typeface="Calibri"/>
              <a:ea typeface="Calibri"/>
              <a:cs typeface="Calibri"/>
              <a:sym typeface="Calibri"/>
            </a:endParaRPr>
          </a:p>
        </p:txBody>
      </p:sp>
      <p:pic>
        <p:nvPicPr>
          <p:cNvPr descr="Creative Commons License" id="326" name="Google Shape;326;p38"/>
          <p:cNvPicPr preferRelativeResize="0"/>
          <p:nvPr/>
        </p:nvPicPr>
        <p:blipFill rotWithShape="1">
          <a:blip r:embed="rId4">
            <a:alphaModFix/>
          </a:blip>
          <a:srcRect b="0" l="0" r="0" t="0"/>
          <a:stretch/>
        </p:blipFill>
        <p:spPr>
          <a:xfrm>
            <a:off x="4138575" y="4539025"/>
            <a:ext cx="628650" cy="2214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What is R?</a:t>
            </a:r>
            <a:endParaRPr/>
          </a:p>
        </p:txBody>
      </p:sp>
      <p:sp>
        <p:nvSpPr>
          <p:cNvPr id="332" name="Google Shape;332;p39"/>
          <p:cNvSpPr txBox="1"/>
          <p:nvPr>
            <p:ph idx="1" type="body"/>
          </p:nvPr>
        </p:nvSpPr>
        <p:spPr>
          <a:xfrm>
            <a:off x="457200" y="1200150"/>
            <a:ext cx="7554900" cy="3155700"/>
          </a:xfrm>
          <a:prstGeom prst="rect">
            <a:avLst/>
          </a:prstGeom>
        </p:spPr>
        <p:txBody>
          <a:bodyPr anchorCtr="0" anchor="t" bIns="91425" lIns="91425" spcFirstLastPara="1" rIns="91425" wrap="square" tIns="91425">
            <a:noAutofit/>
          </a:bodyPr>
          <a:lstStyle/>
          <a:p>
            <a:pPr indent="-361950" lvl="0" marL="457200" rtl="0" algn="l">
              <a:spcBef>
                <a:spcPts val="640"/>
              </a:spcBef>
              <a:spcAft>
                <a:spcPts val="0"/>
              </a:spcAft>
              <a:buSzPts val="2100"/>
              <a:buChar char="•"/>
            </a:pPr>
            <a:r>
              <a:rPr lang="en-US" sz="2100"/>
              <a:t>S</a:t>
            </a:r>
            <a:r>
              <a:rPr lang="en-US" sz="2100"/>
              <a:t>oftware for statistical computing and graphics</a:t>
            </a:r>
            <a:endParaRPr sz="2100"/>
          </a:p>
          <a:p>
            <a:pPr indent="-361950" lvl="0" marL="457200" rtl="0" algn="l">
              <a:spcBef>
                <a:spcPts val="0"/>
              </a:spcBef>
              <a:spcAft>
                <a:spcPts val="0"/>
              </a:spcAft>
              <a:buSzPts val="2100"/>
              <a:buChar char="•"/>
            </a:pPr>
            <a:r>
              <a:rPr lang="en-US" sz="2100"/>
              <a:t>Free (GNU General Public Licence) implementation of the S programming language</a:t>
            </a:r>
            <a:endParaRPr sz="2100"/>
          </a:p>
          <a:p>
            <a:pPr indent="-361950" lvl="0" marL="457200" rtl="0" algn="l">
              <a:spcBef>
                <a:spcPts val="0"/>
              </a:spcBef>
              <a:spcAft>
                <a:spcPts val="0"/>
              </a:spcAft>
              <a:buSzPts val="2100"/>
              <a:buChar char="•"/>
            </a:pPr>
            <a:r>
              <a:rPr lang="en-US" sz="2100"/>
              <a:t>Based on a command line interface (various GUIs are available)</a:t>
            </a:r>
            <a:endParaRPr sz="2100"/>
          </a:p>
          <a:p>
            <a:pPr indent="-361950" lvl="0" marL="457200" rtl="0" algn="l">
              <a:spcBef>
                <a:spcPts val="0"/>
              </a:spcBef>
              <a:spcAft>
                <a:spcPts val="0"/>
              </a:spcAft>
              <a:buSzPts val="2100"/>
              <a:buChar char="•"/>
            </a:pPr>
            <a:r>
              <a:rPr lang="en-US" sz="2100"/>
              <a:t>Extensible through loadable libraries</a:t>
            </a:r>
            <a:endParaRPr sz="2100"/>
          </a:p>
          <a:p>
            <a:pPr indent="-361950" lvl="0" marL="457200" rtl="0" algn="l">
              <a:spcBef>
                <a:spcPts val="0"/>
              </a:spcBef>
              <a:spcAft>
                <a:spcPts val="0"/>
              </a:spcAft>
              <a:buSzPts val="2100"/>
              <a:buChar char="•"/>
            </a:pPr>
            <a:r>
              <a:rPr lang="en-US" sz="2100"/>
              <a:t>Available for multiple platforms including Linux, MacOS, Windows</a:t>
            </a:r>
            <a:endParaRPr sz="2100"/>
          </a:p>
          <a:p>
            <a:pPr indent="-361950" lvl="0" marL="457200" rtl="0" algn="l">
              <a:spcBef>
                <a:spcPts val="0"/>
              </a:spcBef>
              <a:spcAft>
                <a:spcPts val="0"/>
              </a:spcAft>
              <a:buSzPts val="2100"/>
              <a:buChar char="•"/>
            </a:pPr>
            <a:r>
              <a:rPr lang="en-US" sz="2100"/>
              <a:t>Well-documented with its own documentation format, similar to UNIX man pages</a:t>
            </a:r>
            <a:endParaRPr sz="2100"/>
          </a:p>
        </p:txBody>
      </p:sp>
      <p:sp>
        <p:nvSpPr>
          <p:cNvPr id="333" name="Google Shape;333;p39"/>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39"/>
          <p:cNvSpPr txBox="1"/>
          <p:nvPr/>
        </p:nvSpPr>
        <p:spPr>
          <a:xfrm>
            <a:off x="4681525" y="4224125"/>
            <a:ext cx="4411500" cy="60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alibri"/>
                <a:ea typeface="Calibri"/>
                <a:cs typeface="Calibri"/>
                <a:sym typeface="Calibri"/>
              </a:rPr>
              <a:t>available at </a:t>
            </a:r>
            <a:r>
              <a:rPr lang="en-US" sz="1600" u="sng">
                <a:solidFill>
                  <a:schemeClr val="hlink"/>
                </a:solidFill>
                <a:latin typeface="Calibri"/>
                <a:ea typeface="Calibri"/>
                <a:cs typeface="Calibri"/>
                <a:sym typeface="Calibri"/>
                <a:hlinkClick r:id="rId3"/>
              </a:rPr>
              <a:t>The R Project for Statistical Computing</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popular GUI: </a:t>
            </a:r>
            <a:r>
              <a:rPr lang="en-US" sz="1600" u="sng">
                <a:solidFill>
                  <a:schemeClr val="hlink"/>
                </a:solidFill>
                <a:latin typeface="Calibri"/>
                <a:ea typeface="Calibri"/>
                <a:cs typeface="Calibri"/>
                <a:sym typeface="Calibri"/>
                <a:hlinkClick r:id="rId4"/>
              </a:rPr>
              <a:t>RStudio</a:t>
            </a:r>
            <a:endParaRPr sz="1600">
              <a:latin typeface="Calibri"/>
              <a:ea typeface="Calibri"/>
              <a:cs typeface="Calibri"/>
              <a:sym typeface="Calibri"/>
            </a:endParaRPr>
          </a:p>
        </p:txBody>
      </p:sp>
      <p:sp>
        <p:nvSpPr>
          <p:cNvPr id="335" name="Google Shape;335;p39"/>
          <p:cNvSpPr txBox="1"/>
          <p:nvPr/>
        </p:nvSpPr>
        <p:spPr>
          <a:xfrm>
            <a:off x="36550" y="4517775"/>
            <a:ext cx="42069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5"/>
              </a:rPr>
              <a:t>"An Incomplete R Tutorial"</a:t>
            </a:r>
            <a:r>
              <a:rPr lang="en-US">
                <a:latin typeface="Calibri"/>
                <a:ea typeface="Calibri"/>
                <a:cs typeface="Calibri"/>
                <a:sym typeface="Calibri"/>
              </a:rPr>
              <a:t>, Martin Klein</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 Resources</a:t>
            </a:r>
            <a:endParaRPr/>
          </a:p>
        </p:txBody>
      </p:sp>
      <p:sp>
        <p:nvSpPr>
          <p:cNvPr id="341" name="Google Shape;341;p40"/>
          <p:cNvSpPr txBox="1"/>
          <p:nvPr>
            <p:ph idx="1" type="body"/>
          </p:nvPr>
        </p:nvSpPr>
        <p:spPr>
          <a:xfrm>
            <a:off x="457200" y="1200150"/>
            <a:ext cx="8229600" cy="3605700"/>
          </a:xfrm>
          <a:prstGeom prst="rect">
            <a:avLst/>
          </a:prstGeom>
        </p:spPr>
        <p:txBody>
          <a:bodyPr anchorCtr="0" anchor="t" bIns="91425" lIns="91425" spcFirstLastPara="1" rIns="91425" wrap="square" tIns="91425">
            <a:noAutofit/>
          </a:bodyPr>
          <a:lstStyle/>
          <a:p>
            <a:pPr indent="-387350" lvl="0" marL="457200" rtl="0" algn="l">
              <a:spcBef>
                <a:spcPts val="640"/>
              </a:spcBef>
              <a:spcAft>
                <a:spcPts val="0"/>
              </a:spcAft>
              <a:buSzPts val="2500"/>
              <a:buChar char="•"/>
            </a:pPr>
            <a:r>
              <a:rPr lang="en-US" sz="2500" u="sng">
                <a:solidFill>
                  <a:schemeClr val="hlink"/>
                </a:solidFill>
                <a:hlinkClick r:id="rId3"/>
              </a:rPr>
              <a:t>The R Project</a:t>
            </a:r>
            <a:r>
              <a:rPr lang="en-US" sz="2500"/>
              <a:t> - main R website</a:t>
            </a:r>
            <a:endParaRPr sz="2500"/>
          </a:p>
          <a:p>
            <a:pPr indent="-368300" lvl="1" marL="914400" rtl="0" algn="l">
              <a:spcBef>
                <a:spcPts val="0"/>
              </a:spcBef>
              <a:spcAft>
                <a:spcPts val="0"/>
              </a:spcAft>
              <a:buSzPts val="2200"/>
              <a:buChar char="–"/>
            </a:pPr>
            <a:r>
              <a:rPr lang="en-US" sz="2200" u="sng">
                <a:solidFill>
                  <a:schemeClr val="hlink"/>
                </a:solidFill>
                <a:hlinkClick r:id="rId4"/>
              </a:rPr>
              <a:t>R Documentation</a:t>
            </a:r>
            <a:endParaRPr sz="2200"/>
          </a:p>
          <a:p>
            <a:pPr indent="-387350" lvl="0" marL="457200" rtl="0" algn="l">
              <a:spcBef>
                <a:spcPts val="0"/>
              </a:spcBef>
              <a:spcAft>
                <a:spcPts val="0"/>
              </a:spcAft>
              <a:buSzPts val="2500"/>
              <a:buChar char="•"/>
            </a:pPr>
            <a:r>
              <a:rPr lang="en-US" sz="2500" u="sng">
                <a:solidFill>
                  <a:schemeClr val="hlink"/>
                </a:solidFill>
                <a:hlinkClick r:id="rId5"/>
              </a:rPr>
              <a:t>RStudio</a:t>
            </a:r>
            <a:r>
              <a:rPr lang="en-US" sz="2500"/>
              <a:t> - most popular GUI for R</a:t>
            </a:r>
            <a:endParaRPr sz="2500"/>
          </a:p>
          <a:p>
            <a:pPr indent="-368300" lvl="1" marL="914400" rtl="0" algn="l">
              <a:spcBef>
                <a:spcPts val="0"/>
              </a:spcBef>
              <a:spcAft>
                <a:spcPts val="0"/>
              </a:spcAft>
              <a:buSzPts val="2200"/>
              <a:buChar char="–"/>
            </a:pPr>
            <a:r>
              <a:rPr lang="en-US" sz="2200" u="sng">
                <a:solidFill>
                  <a:schemeClr val="hlink"/>
                </a:solidFill>
                <a:hlinkClick r:id="rId6"/>
              </a:rPr>
              <a:t>Connect RStudio to Git and GitHub</a:t>
            </a:r>
            <a:endParaRPr sz="2200"/>
          </a:p>
          <a:p>
            <a:pPr indent="-387350" lvl="0" marL="457200" rtl="0" algn="l">
              <a:spcBef>
                <a:spcPts val="0"/>
              </a:spcBef>
              <a:spcAft>
                <a:spcPts val="0"/>
              </a:spcAft>
              <a:buSzPts val="2500"/>
              <a:buChar char="•"/>
            </a:pPr>
            <a:r>
              <a:rPr lang="en-US" sz="2500" u="sng">
                <a:solidFill>
                  <a:schemeClr val="hlink"/>
                </a:solidFill>
                <a:hlinkClick r:id="rId7"/>
              </a:rPr>
              <a:t>RStudio and R for Beginners</a:t>
            </a:r>
            <a:endParaRPr sz="2500"/>
          </a:p>
          <a:p>
            <a:pPr indent="-387350" lvl="0" marL="457200" rtl="0" algn="l">
              <a:spcBef>
                <a:spcPts val="0"/>
              </a:spcBef>
              <a:spcAft>
                <a:spcPts val="0"/>
              </a:spcAft>
              <a:buSzPts val="2500"/>
              <a:buChar char="•"/>
            </a:pPr>
            <a:r>
              <a:rPr i="1" lang="en-US" sz="2500" u="sng">
                <a:solidFill>
                  <a:schemeClr val="hlink"/>
                </a:solidFill>
                <a:hlinkClick r:id="rId8"/>
              </a:rPr>
              <a:t>R for Data Science</a:t>
            </a:r>
            <a:r>
              <a:rPr lang="en-US" sz="2500"/>
              <a:t> - tutorials from O'Reilly book</a:t>
            </a:r>
            <a:endParaRPr sz="2500"/>
          </a:p>
          <a:p>
            <a:pPr indent="-368300" lvl="1" marL="914400" rtl="0" algn="l">
              <a:spcBef>
                <a:spcPts val="0"/>
              </a:spcBef>
              <a:spcAft>
                <a:spcPts val="0"/>
              </a:spcAft>
              <a:buSzPts val="2200"/>
              <a:buChar char="–"/>
            </a:pPr>
            <a:r>
              <a:rPr lang="en-US" sz="2200" u="sng">
                <a:solidFill>
                  <a:schemeClr val="hlink"/>
                </a:solidFill>
                <a:hlinkClick r:id="rId9"/>
              </a:rPr>
              <a:t>R TidyVerse packages</a:t>
            </a:r>
            <a:r>
              <a:rPr lang="en-US" sz="2200"/>
              <a:t> - helper packages for Data Science (used in "R for Data Science")</a:t>
            </a:r>
            <a:endParaRPr sz="2200"/>
          </a:p>
          <a:p>
            <a:pPr indent="-387350" lvl="0" marL="457200" rtl="0" algn="l">
              <a:spcBef>
                <a:spcPts val="0"/>
              </a:spcBef>
              <a:spcAft>
                <a:spcPts val="0"/>
              </a:spcAft>
              <a:buSzPts val="2500"/>
              <a:buChar char="•"/>
            </a:pPr>
            <a:r>
              <a:rPr lang="en-US" sz="2500" u="sng">
                <a:solidFill>
                  <a:schemeClr val="hlink"/>
                </a:solidFill>
                <a:hlinkClick r:id="rId10"/>
              </a:rPr>
              <a:t>"An Incomplete R Tutorial"</a:t>
            </a:r>
            <a:r>
              <a:rPr lang="en-US" sz="2500"/>
              <a:t>, by Martin Klein</a:t>
            </a:r>
            <a:endParaRPr sz="2500"/>
          </a:p>
        </p:txBody>
      </p:sp>
      <p:sp>
        <p:nvSpPr>
          <p:cNvPr id="342" name="Google Shape;342;p40"/>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 and Google Colab</a:t>
            </a:r>
            <a:endParaRPr/>
          </a:p>
        </p:txBody>
      </p:sp>
      <p:sp>
        <p:nvSpPr>
          <p:cNvPr id="348" name="Google Shape;348;p41"/>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Shows an example of using Google Colab to use R as a calculator." id="349" name="Google Shape;349;p41" title="Google Colab R Notebook"/>
          <p:cNvPicPr preferRelativeResize="0"/>
          <p:nvPr/>
        </p:nvPicPr>
        <p:blipFill>
          <a:blip r:embed="rId3">
            <a:alphaModFix/>
          </a:blip>
          <a:stretch>
            <a:fillRect/>
          </a:stretch>
        </p:blipFill>
        <p:spPr>
          <a:xfrm>
            <a:off x="1211010" y="1196225"/>
            <a:ext cx="4107330" cy="3000000"/>
          </a:xfrm>
          <a:prstGeom prst="rect">
            <a:avLst/>
          </a:prstGeom>
          <a:noFill/>
          <a:ln cap="flat" cmpd="sng" w="9525">
            <a:solidFill>
              <a:srgbClr val="000000"/>
            </a:solidFill>
            <a:prstDash val="solid"/>
            <a:round/>
            <a:headEnd len="sm" w="sm" type="none"/>
            <a:tailEnd len="sm" w="sm" type="none"/>
          </a:ln>
        </p:spPr>
      </p:pic>
      <p:sp>
        <p:nvSpPr>
          <p:cNvPr id="350" name="Google Shape;350;p41"/>
          <p:cNvSpPr txBox="1"/>
          <p:nvPr/>
        </p:nvSpPr>
        <p:spPr>
          <a:xfrm>
            <a:off x="0" y="4329075"/>
            <a:ext cx="69822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Create new Google Colab R notebook</a:t>
            </a:r>
            <a:r>
              <a:rPr lang="en-US">
                <a:latin typeface="Calibri"/>
                <a:ea typeface="Calibri"/>
                <a:cs typeface="Calibri"/>
                <a:sym typeface="Calibri"/>
              </a:rPr>
              <a:t> (</a:t>
            </a:r>
            <a:r>
              <a:rPr lang="en-US">
                <a:latin typeface="Calibri"/>
                <a:ea typeface="Calibri"/>
                <a:cs typeface="Calibri"/>
                <a:sym typeface="Calibri"/>
              </a:rPr>
              <a:t>https://colab.research.google.com/notebook#create=true&amp;language=r)</a:t>
            </a:r>
            <a:endParaRPr>
              <a:latin typeface="Calibri"/>
              <a:ea typeface="Calibri"/>
              <a:cs typeface="Calibri"/>
              <a:sym typeface="Calibri"/>
            </a:endParaRPr>
          </a:p>
        </p:txBody>
      </p:sp>
      <p:sp>
        <p:nvSpPr>
          <p:cNvPr id="351" name="Google Shape;351;p41"/>
          <p:cNvSpPr txBox="1"/>
          <p:nvPr/>
        </p:nvSpPr>
        <p:spPr>
          <a:xfrm>
            <a:off x="5594475" y="1900300"/>
            <a:ext cx="3147900" cy="14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Calibri"/>
                <a:ea typeface="Calibri"/>
                <a:cs typeface="Calibri"/>
                <a:sym typeface="Calibri"/>
              </a:rPr>
              <a:t>Note:</a:t>
            </a:r>
            <a:r>
              <a:rPr lang="en-US" sz="1700">
                <a:latin typeface="Calibri"/>
                <a:ea typeface="Calibri"/>
                <a:cs typeface="Calibri"/>
                <a:sym typeface="Calibri"/>
              </a:rPr>
              <a:t> There's no menu option to create an R notebook, so you have to create a notebook with certain options in the URL (see link below)</a:t>
            </a:r>
            <a:endParaRPr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Attribute types</a:t>
            </a:r>
            <a:endParaRPr/>
          </a:p>
        </p:txBody>
      </p:sp>
      <p:pic>
        <p:nvPicPr>
          <p:cNvPr descr="There are 2 attribute types, categorical and ordered. Further there are 2 subtypes of ordered attributes, Ordinal and Quantitative.&#10;&#10;There are 3 different Ordering Directions; sequential, diverging, and cyclic." id="97" name="Google Shape;97;p15" title="Attribute Types and Ordering Direction"/>
          <p:cNvPicPr preferRelativeResize="0"/>
          <p:nvPr/>
        </p:nvPicPr>
        <p:blipFill rotWithShape="1">
          <a:blip r:embed="rId3">
            <a:alphaModFix/>
          </a:blip>
          <a:srcRect b="46910" l="0" r="0" t="0"/>
          <a:stretch/>
        </p:blipFill>
        <p:spPr>
          <a:xfrm>
            <a:off x="630200" y="1215275"/>
            <a:ext cx="7883601" cy="2712951"/>
          </a:xfrm>
          <a:prstGeom prst="rect">
            <a:avLst/>
          </a:prstGeom>
          <a:noFill/>
          <a:ln>
            <a:noFill/>
          </a:ln>
        </p:spPr>
      </p:pic>
      <p:sp>
        <p:nvSpPr>
          <p:cNvPr id="98" name="Google Shape;98;p15"/>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ggplot2</a:t>
            </a:r>
            <a:endParaRPr/>
          </a:p>
        </p:txBody>
      </p:sp>
      <p:sp>
        <p:nvSpPr>
          <p:cNvPr id="357" name="Google Shape;357;p42"/>
          <p:cNvSpPr txBox="1"/>
          <p:nvPr>
            <p:ph idx="1" type="body"/>
          </p:nvPr>
        </p:nvSpPr>
        <p:spPr>
          <a:xfrm>
            <a:off x="457200" y="1132050"/>
            <a:ext cx="8229600" cy="3597000"/>
          </a:xfrm>
          <a:prstGeom prst="rect">
            <a:avLst/>
          </a:prstGeom>
        </p:spPr>
        <p:txBody>
          <a:bodyPr anchorCtr="0" anchor="t" bIns="91425" lIns="91425" spcFirstLastPara="1" rIns="91425" wrap="square" tIns="91425">
            <a:noAutofit/>
          </a:bodyPr>
          <a:lstStyle/>
          <a:p>
            <a:pPr indent="-349250" lvl="0" marL="457200" rtl="0" algn="l">
              <a:spcBef>
                <a:spcPts val="640"/>
              </a:spcBef>
              <a:spcAft>
                <a:spcPts val="0"/>
              </a:spcAft>
              <a:buSzPts val="1900"/>
              <a:buChar char="•"/>
            </a:pPr>
            <a:r>
              <a:rPr lang="en-US" sz="1900" u="sng">
                <a:solidFill>
                  <a:schemeClr val="hlink"/>
                </a:solidFill>
                <a:hlinkClick r:id="rId3"/>
              </a:rPr>
              <a:t>How to make any plot in ggplot2? | ggplot2 Tutorial</a:t>
            </a:r>
            <a:endParaRPr sz="1900"/>
          </a:p>
          <a:p>
            <a:pPr indent="-349250" lvl="1" marL="914400" rtl="0" algn="l">
              <a:spcBef>
                <a:spcPts val="0"/>
              </a:spcBef>
              <a:spcAft>
                <a:spcPts val="0"/>
              </a:spcAft>
              <a:buSzPts val="1900"/>
              <a:buChar char="–"/>
            </a:pPr>
            <a:r>
              <a:rPr lang="en-US" sz="1900"/>
              <a:t>basic getting started guide</a:t>
            </a:r>
            <a:endParaRPr sz="1900"/>
          </a:p>
          <a:p>
            <a:pPr indent="-349250" lvl="0" marL="457200" rtl="0" algn="l">
              <a:spcBef>
                <a:spcPts val="0"/>
              </a:spcBef>
              <a:spcAft>
                <a:spcPts val="0"/>
              </a:spcAft>
              <a:buSzPts val="1900"/>
              <a:buChar char="•"/>
            </a:pPr>
            <a:r>
              <a:rPr lang="en-US" sz="1900" u="sng">
                <a:solidFill>
                  <a:schemeClr val="hlink"/>
                </a:solidFill>
                <a:hlinkClick r:id="rId4"/>
              </a:rPr>
              <a:t>The Complete ggplot2 Tutorial - Part1 | Introduction To ggplot2 (Full R code)</a:t>
            </a:r>
            <a:endParaRPr sz="1900"/>
          </a:p>
          <a:p>
            <a:pPr indent="-349250" lvl="1" marL="914400" rtl="0" algn="l">
              <a:spcBef>
                <a:spcPts val="0"/>
              </a:spcBef>
              <a:spcAft>
                <a:spcPts val="0"/>
              </a:spcAft>
              <a:buSzPts val="1900"/>
              <a:buChar char="–"/>
            </a:pPr>
            <a:r>
              <a:rPr lang="en-US" sz="1900"/>
              <a:t>simple syntax explanation</a:t>
            </a:r>
            <a:endParaRPr sz="1900"/>
          </a:p>
          <a:p>
            <a:pPr indent="-349250" lvl="1" marL="914400" rtl="0" algn="l">
              <a:spcBef>
                <a:spcPts val="0"/>
              </a:spcBef>
              <a:spcAft>
                <a:spcPts val="0"/>
              </a:spcAft>
              <a:buSzPts val="1900"/>
              <a:buChar char="–"/>
            </a:pPr>
            <a:r>
              <a:rPr lang="en-US" sz="1900"/>
              <a:t>scatterplot</a:t>
            </a:r>
            <a:endParaRPr sz="1900"/>
          </a:p>
          <a:p>
            <a:pPr indent="-349250" lvl="0" marL="457200" rtl="0" algn="l">
              <a:spcBef>
                <a:spcPts val="0"/>
              </a:spcBef>
              <a:spcAft>
                <a:spcPts val="0"/>
              </a:spcAft>
              <a:buSzPts val="1900"/>
              <a:buChar char="•"/>
            </a:pPr>
            <a:r>
              <a:rPr lang="en-US" sz="1900" u="sng">
                <a:solidFill>
                  <a:schemeClr val="hlink"/>
                </a:solidFill>
                <a:hlinkClick r:id="rId5"/>
              </a:rPr>
              <a:t>Top 50 ggplot2 Visualizations - The Master List (With Full R Code)</a:t>
            </a:r>
            <a:endParaRPr sz="1900"/>
          </a:p>
          <a:p>
            <a:pPr indent="-349250" lvl="1" marL="914400" rtl="0" algn="l">
              <a:spcBef>
                <a:spcPts val="0"/>
              </a:spcBef>
              <a:spcAft>
                <a:spcPts val="0"/>
              </a:spcAft>
              <a:buSzPts val="1900"/>
              <a:buChar char="–"/>
            </a:pPr>
            <a:r>
              <a:rPr lang="en-US" sz="1900"/>
              <a:t>code for 50 different types of charts</a:t>
            </a:r>
            <a:endParaRPr sz="1900"/>
          </a:p>
          <a:p>
            <a:pPr indent="-349250" lvl="0" marL="457200" rtl="0" algn="l">
              <a:spcBef>
                <a:spcPts val="0"/>
              </a:spcBef>
              <a:spcAft>
                <a:spcPts val="0"/>
              </a:spcAft>
              <a:buSzPts val="1900"/>
              <a:buChar char="•"/>
            </a:pPr>
            <a:r>
              <a:rPr lang="en-US" sz="1900" u="sng">
                <a:solidFill>
                  <a:schemeClr val="hlink"/>
                </a:solidFill>
                <a:hlinkClick r:id="rId6"/>
              </a:rPr>
              <a:t>Data Visualization Cheat Sheet</a:t>
            </a:r>
            <a:endParaRPr sz="1900"/>
          </a:p>
          <a:p>
            <a:pPr indent="-349250" lvl="0" marL="457200" rtl="0" algn="l">
              <a:spcBef>
                <a:spcPts val="0"/>
              </a:spcBef>
              <a:spcAft>
                <a:spcPts val="0"/>
              </a:spcAft>
              <a:buSzPts val="1900"/>
              <a:buChar char="•"/>
            </a:pPr>
            <a:r>
              <a:rPr lang="en-US" sz="1900" u="sng">
                <a:solidFill>
                  <a:schemeClr val="hlink"/>
                </a:solidFill>
                <a:hlinkClick r:id="rId7"/>
              </a:rPr>
              <a:t>A ggplot2 Tutorial for Beautiful Plotting in R</a:t>
            </a:r>
            <a:r>
              <a:rPr lang="en-US" sz="1900"/>
              <a:t> and</a:t>
            </a:r>
            <a:r>
              <a:rPr lang="en-US" sz="1900"/>
              <a:t> </a:t>
            </a:r>
            <a:r>
              <a:rPr lang="en-US" sz="1900" u="sng">
                <a:solidFill>
                  <a:schemeClr val="hlink"/>
                </a:solidFill>
                <a:hlinkClick r:id="rId8"/>
              </a:rPr>
              <a:t>Beautiful plotting in R: A ggplot2 cheatsheet</a:t>
            </a:r>
            <a:r>
              <a:rPr lang="en-US" sz="1900"/>
              <a:t> </a:t>
            </a:r>
            <a:endParaRPr sz="1900"/>
          </a:p>
          <a:p>
            <a:pPr indent="-349250" lvl="1" marL="914400" rtl="0" algn="l">
              <a:spcBef>
                <a:spcPts val="0"/>
              </a:spcBef>
              <a:spcAft>
                <a:spcPts val="0"/>
              </a:spcAft>
              <a:buSzPts val="1900"/>
              <a:buChar char="–"/>
            </a:pPr>
            <a:r>
              <a:rPr lang="en-US" sz="1900"/>
              <a:t>examples on how to change a ton of options for customizing the look</a:t>
            </a:r>
            <a:endParaRPr sz="1900"/>
          </a:p>
        </p:txBody>
      </p:sp>
      <p:sp>
        <p:nvSpPr>
          <p:cNvPr id="358" name="Google Shape;358;p42"/>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ggplot2 Intro</a:t>
            </a:r>
            <a:endParaRPr/>
          </a:p>
        </p:txBody>
      </p:sp>
      <p:sp>
        <p:nvSpPr>
          <p:cNvPr id="364" name="Google Shape;364;p43"/>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p43"/>
          <p:cNvSpPr txBox="1"/>
          <p:nvPr/>
        </p:nvSpPr>
        <p:spPr>
          <a:xfrm>
            <a:off x="0" y="4491075"/>
            <a:ext cx="3000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3"/>
              </a:rPr>
              <a:t>How to make any plot in ggplot2?</a:t>
            </a:r>
            <a:endParaRPr>
              <a:latin typeface="Calibri"/>
              <a:ea typeface="Calibri"/>
              <a:cs typeface="Calibri"/>
              <a:sym typeface="Calibri"/>
            </a:endParaRPr>
          </a:p>
        </p:txBody>
      </p:sp>
      <p:pic>
        <p:nvPicPr>
          <p:cNvPr descr="ggplot2 is an R Library that allows you to easily generate plots from data sets using R." id="366" name="Google Shape;366;p43" title="ggplot2"/>
          <p:cNvPicPr preferRelativeResize="0"/>
          <p:nvPr/>
        </p:nvPicPr>
        <p:blipFill>
          <a:blip r:embed="rId4">
            <a:alphaModFix/>
          </a:blip>
          <a:stretch>
            <a:fillRect/>
          </a:stretch>
        </p:blipFill>
        <p:spPr>
          <a:xfrm>
            <a:off x="415538" y="1232600"/>
            <a:ext cx="8312925" cy="2102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ggplot2 Intro</a:t>
            </a:r>
            <a:endParaRPr/>
          </a:p>
        </p:txBody>
      </p:sp>
      <p:sp>
        <p:nvSpPr>
          <p:cNvPr id="372" name="Google Shape;372;p4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3" name="Google Shape;373;p44"/>
          <p:cNvSpPr txBox="1"/>
          <p:nvPr/>
        </p:nvSpPr>
        <p:spPr>
          <a:xfrm>
            <a:off x="0" y="4491075"/>
            <a:ext cx="3000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3"/>
              </a:rPr>
              <a:t>How to make any plot in ggplot2?</a:t>
            </a:r>
            <a:endParaRPr>
              <a:latin typeface="Calibri"/>
              <a:ea typeface="Calibri"/>
              <a:cs typeface="Calibri"/>
              <a:sym typeface="Calibri"/>
            </a:endParaRPr>
          </a:p>
        </p:txBody>
      </p:sp>
      <p:pic>
        <p:nvPicPr>
          <p:cNvPr descr="Example code for generating a scatterplot with ggplot2." id="374" name="Google Shape;374;p44" title="Scatterplot ggplot2 Example"/>
          <p:cNvPicPr preferRelativeResize="0"/>
          <p:nvPr/>
        </p:nvPicPr>
        <p:blipFill>
          <a:blip r:embed="rId4">
            <a:alphaModFix/>
          </a:blip>
          <a:stretch>
            <a:fillRect/>
          </a:stretch>
        </p:blipFill>
        <p:spPr>
          <a:xfrm>
            <a:off x="938213" y="1023075"/>
            <a:ext cx="7267575" cy="1219200"/>
          </a:xfrm>
          <a:prstGeom prst="rect">
            <a:avLst/>
          </a:prstGeom>
          <a:noFill/>
          <a:ln>
            <a:noFill/>
          </a:ln>
        </p:spPr>
      </p:pic>
      <p:pic>
        <p:nvPicPr>
          <p:cNvPr descr="Example scatterplot generated with ggplot2." id="375" name="Google Shape;375;p44" title="ggplot2 Scatterplot"/>
          <p:cNvPicPr preferRelativeResize="0"/>
          <p:nvPr/>
        </p:nvPicPr>
        <p:blipFill>
          <a:blip r:embed="rId5">
            <a:alphaModFix/>
          </a:blip>
          <a:stretch>
            <a:fillRect/>
          </a:stretch>
        </p:blipFill>
        <p:spPr>
          <a:xfrm>
            <a:off x="3160475" y="2242275"/>
            <a:ext cx="5150900" cy="2575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ctrTitle"/>
          </p:nvPr>
        </p:nvSpPr>
        <p:spPr>
          <a:xfrm>
            <a:off x="486525" y="203500"/>
            <a:ext cx="8214600" cy="22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t>Web Science:</a:t>
            </a:r>
            <a:endParaRPr b="1"/>
          </a:p>
          <a:p>
            <a:pPr indent="0" lvl="0" marL="0" marR="0" rtl="0" algn="ctr">
              <a:lnSpc>
                <a:spcPct val="100000"/>
              </a:lnSpc>
              <a:spcBef>
                <a:spcPts val="0"/>
              </a:spcBef>
              <a:spcAft>
                <a:spcPts val="0"/>
              </a:spcAft>
              <a:buClr>
                <a:schemeClr val="dk1"/>
              </a:buClr>
              <a:buSzPts val="4400"/>
              <a:buFont typeface="Calibri"/>
              <a:buNone/>
            </a:pPr>
            <a:r>
              <a:rPr b="1" lang="en-US"/>
              <a:t>Intro to InfoVis with R and Python</a:t>
            </a:r>
            <a:endParaRPr b="1"/>
          </a:p>
          <a:p>
            <a:pPr indent="0" lvl="0" marL="0" rtl="0" algn="ctr">
              <a:spcBef>
                <a:spcPts val="0"/>
              </a:spcBef>
              <a:spcAft>
                <a:spcPts val="0"/>
              </a:spcAft>
              <a:buClr>
                <a:schemeClr val="dk1"/>
              </a:buClr>
              <a:buSzPts val="4400"/>
              <a:buFont typeface="Calibri"/>
              <a:buNone/>
            </a:pPr>
            <a:r>
              <a:rPr lang="en-US" sz="3600"/>
              <a:t>(Part 4 - Charts with Python)</a:t>
            </a:r>
            <a:endParaRPr b="1"/>
          </a:p>
        </p:txBody>
      </p:sp>
      <p:sp>
        <p:nvSpPr>
          <p:cNvPr id="381" name="Google Shape;381;p45"/>
          <p:cNvSpPr txBox="1"/>
          <p:nvPr>
            <p:ph idx="1" type="subTitle"/>
          </p:nvPr>
        </p:nvSpPr>
        <p:spPr>
          <a:xfrm>
            <a:off x="1371600" y="2818450"/>
            <a:ext cx="6400800" cy="13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CS 432/532</a:t>
            </a:r>
            <a:endParaRPr/>
          </a:p>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Old Dominion University</a:t>
            </a:r>
            <a:endParaRPr/>
          </a:p>
        </p:txBody>
      </p:sp>
      <p:sp>
        <p:nvSpPr>
          <p:cNvPr id="382" name="Google Shape;382;p45"/>
          <p:cNvSpPr txBox="1"/>
          <p:nvPr/>
        </p:nvSpPr>
        <p:spPr>
          <a:xfrm>
            <a:off x="415500" y="4716075"/>
            <a:ext cx="8252400" cy="32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u="none" cap="none" strike="noStrike">
                <a:solidFill>
                  <a:schemeClr val="dk1"/>
                </a:solidFill>
                <a:latin typeface="Calibri"/>
                <a:ea typeface="Calibri"/>
                <a:cs typeface="Calibri"/>
                <a:sym typeface="Calibri"/>
              </a:rPr>
              <a:t>This work is licensed under a </a:t>
            </a:r>
            <a:r>
              <a:rPr i="0" lang="en-US" u="sng" cap="none" strike="noStrike">
                <a:solidFill>
                  <a:schemeClr val="hlink"/>
                </a:solidFill>
                <a:latin typeface="Calibri"/>
                <a:ea typeface="Calibri"/>
                <a:cs typeface="Calibri"/>
                <a:sym typeface="Calibri"/>
                <a:hlinkClick r:id="rId3"/>
              </a:rPr>
              <a:t>Creative Commons Attribution-NonCommercial-ShareAlike 3.0 Unported License</a:t>
            </a:r>
            <a:endParaRPr sz="1000">
              <a:latin typeface="Calibri"/>
              <a:ea typeface="Calibri"/>
              <a:cs typeface="Calibri"/>
              <a:sym typeface="Calibri"/>
            </a:endParaRPr>
          </a:p>
        </p:txBody>
      </p:sp>
      <p:pic>
        <p:nvPicPr>
          <p:cNvPr descr="Creative Commons License" id="383" name="Google Shape;383;p45"/>
          <p:cNvPicPr preferRelativeResize="0"/>
          <p:nvPr/>
        </p:nvPicPr>
        <p:blipFill rotWithShape="1">
          <a:blip r:embed="rId4">
            <a:alphaModFix/>
          </a:blip>
          <a:srcRect b="0" l="0" r="0" t="0"/>
          <a:stretch/>
        </p:blipFill>
        <p:spPr>
          <a:xfrm>
            <a:off x="4138575" y="4539025"/>
            <a:ext cx="628650" cy="2214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Ways to Plot Data in Python</a:t>
            </a:r>
            <a:endParaRPr/>
          </a:p>
        </p:txBody>
      </p:sp>
      <p:sp>
        <p:nvSpPr>
          <p:cNvPr id="389" name="Google Shape;389;p46"/>
          <p:cNvSpPr txBox="1"/>
          <p:nvPr>
            <p:ph idx="1" type="body"/>
          </p:nvPr>
        </p:nvSpPr>
        <p:spPr>
          <a:xfrm>
            <a:off x="169175" y="874450"/>
            <a:ext cx="4476900" cy="39192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u="sng">
                <a:solidFill>
                  <a:schemeClr val="hlink"/>
                </a:solidFill>
                <a:hlinkClick r:id="rId3"/>
              </a:rPr>
              <a:t>Matplotlib</a:t>
            </a:r>
            <a:endParaRPr sz="2200"/>
          </a:p>
          <a:p>
            <a:pPr indent="-342900" lvl="1" marL="914400" rtl="0" algn="l">
              <a:spcBef>
                <a:spcPts val="0"/>
              </a:spcBef>
              <a:spcAft>
                <a:spcPts val="0"/>
              </a:spcAft>
              <a:buSzPts val="1800"/>
              <a:buChar char="–"/>
            </a:pPr>
            <a:r>
              <a:rPr lang="en-US" sz="1800"/>
              <a:t>most popular Python plotting library, similar to Matplot</a:t>
            </a:r>
            <a:endParaRPr sz="1800"/>
          </a:p>
          <a:p>
            <a:pPr indent="-368300" lvl="0" marL="457200" rtl="0" algn="l">
              <a:spcBef>
                <a:spcPts val="0"/>
              </a:spcBef>
              <a:spcAft>
                <a:spcPts val="0"/>
              </a:spcAft>
              <a:buSzPts val="2200"/>
              <a:buChar char="•"/>
            </a:pPr>
            <a:r>
              <a:rPr lang="en-US" sz="2200" u="sng">
                <a:solidFill>
                  <a:schemeClr val="hlink"/>
                </a:solidFill>
                <a:hlinkClick r:id="rId4"/>
              </a:rPr>
              <a:t>Seaborn</a:t>
            </a:r>
            <a:endParaRPr sz="2200"/>
          </a:p>
          <a:p>
            <a:pPr indent="-342900" lvl="1" marL="914400" rtl="0" algn="l">
              <a:spcBef>
                <a:spcPts val="0"/>
              </a:spcBef>
              <a:spcAft>
                <a:spcPts val="0"/>
              </a:spcAft>
              <a:buSzPts val="1800"/>
              <a:buChar char="–"/>
            </a:pPr>
            <a:r>
              <a:rPr lang="en-US" sz="1800"/>
              <a:t>high-level interface to Matplotlib</a:t>
            </a:r>
            <a:endParaRPr sz="1800"/>
          </a:p>
          <a:p>
            <a:pPr indent="-368300" lvl="0" marL="457200" rtl="0" algn="l">
              <a:spcBef>
                <a:spcPts val="0"/>
              </a:spcBef>
              <a:spcAft>
                <a:spcPts val="0"/>
              </a:spcAft>
              <a:buSzPts val="2200"/>
              <a:buChar char="•"/>
            </a:pPr>
            <a:r>
              <a:rPr lang="en-US" sz="2200" u="sng">
                <a:solidFill>
                  <a:schemeClr val="hlink"/>
                </a:solidFill>
                <a:hlinkClick r:id="rId5"/>
              </a:rPr>
              <a:t>Plotly</a:t>
            </a:r>
            <a:endParaRPr sz="2200"/>
          </a:p>
          <a:p>
            <a:pPr indent="-342900" lvl="1" marL="914400" rtl="0" algn="l">
              <a:spcBef>
                <a:spcPts val="0"/>
              </a:spcBef>
              <a:spcAft>
                <a:spcPts val="0"/>
              </a:spcAft>
              <a:buSzPts val="1800"/>
              <a:buChar char="–"/>
            </a:pPr>
            <a:r>
              <a:rPr lang="en-US" sz="1800"/>
              <a:t>interactive, open-source, and browser-based graphing library, built on top of D3</a:t>
            </a:r>
            <a:endParaRPr sz="1800"/>
          </a:p>
          <a:p>
            <a:pPr indent="-368300" lvl="0" marL="457200" rtl="0" algn="l">
              <a:spcBef>
                <a:spcPts val="0"/>
              </a:spcBef>
              <a:spcAft>
                <a:spcPts val="0"/>
              </a:spcAft>
              <a:buSzPts val="2200"/>
              <a:buChar char="•"/>
            </a:pPr>
            <a:r>
              <a:rPr lang="en-US" sz="2200" u="sng">
                <a:solidFill>
                  <a:schemeClr val="hlink"/>
                </a:solidFill>
                <a:hlinkClick r:id="rId6"/>
              </a:rPr>
              <a:t>Bokeh</a:t>
            </a:r>
            <a:endParaRPr sz="2200"/>
          </a:p>
          <a:p>
            <a:pPr indent="-342900" lvl="1" marL="914400" rtl="0" algn="l">
              <a:spcBef>
                <a:spcPts val="0"/>
              </a:spcBef>
              <a:spcAft>
                <a:spcPts val="0"/>
              </a:spcAft>
              <a:buSzPts val="1800"/>
              <a:buChar char="–"/>
            </a:pPr>
            <a:r>
              <a:rPr lang="en-US" sz="1800"/>
              <a:t>interactive visualization library for modern web browsers, outputs plots as HTML files</a:t>
            </a:r>
            <a:endParaRPr sz="1800"/>
          </a:p>
        </p:txBody>
      </p:sp>
      <p:sp>
        <p:nvSpPr>
          <p:cNvPr id="390" name="Google Shape;390;p46"/>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91" name="Google Shape;391;p46"/>
          <p:cNvSpPr txBox="1"/>
          <p:nvPr/>
        </p:nvSpPr>
        <p:spPr>
          <a:xfrm>
            <a:off x="5587350" y="4520950"/>
            <a:ext cx="35163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ref: </a:t>
            </a:r>
            <a:r>
              <a:rPr lang="en-US" sz="1200" u="sng">
                <a:solidFill>
                  <a:schemeClr val="hlink"/>
                </a:solidFill>
                <a:latin typeface="Calibri"/>
                <a:ea typeface="Calibri"/>
                <a:cs typeface="Calibri"/>
                <a:sym typeface="Calibri"/>
                <a:hlinkClick r:id="rId7"/>
              </a:rPr>
              <a:t>The 7 most popular ways to plot data in Python</a:t>
            </a:r>
            <a:r>
              <a:rPr lang="en-US" sz="1200">
                <a:latin typeface="Calibri"/>
                <a:ea typeface="Calibri"/>
                <a:cs typeface="Calibri"/>
                <a:sym typeface="Calibri"/>
              </a:rPr>
              <a:t> </a:t>
            </a:r>
            <a:endParaRPr sz="1200">
              <a:latin typeface="Calibri"/>
              <a:ea typeface="Calibri"/>
              <a:cs typeface="Calibri"/>
              <a:sym typeface="Calibri"/>
            </a:endParaRPr>
          </a:p>
        </p:txBody>
      </p:sp>
      <p:sp>
        <p:nvSpPr>
          <p:cNvPr id="392" name="Google Shape;392;p46"/>
          <p:cNvSpPr txBox="1"/>
          <p:nvPr>
            <p:ph idx="2" type="body"/>
          </p:nvPr>
        </p:nvSpPr>
        <p:spPr>
          <a:xfrm>
            <a:off x="4648200" y="874450"/>
            <a:ext cx="4419600" cy="35514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u="sng">
                <a:solidFill>
                  <a:schemeClr val="hlink"/>
                </a:solidFill>
                <a:hlinkClick r:id="rId8"/>
              </a:rPr>
              <a:t>Altair</a:t>
            </a:r>
            <a:endParaRPr sz="2200"/>
          </a:p>
          <a:p>
            <a:pPr indent="-342900" lvl="1" marL="914400" rtl="0" algn="l">
              <a:spcBef>
                <a:spcPts val="0"/>
              </a:spcBef>
              <a:spcAft>
                <a:spcPts val="0"/>
              </a:spcAft>
              <a:buSzPts val="1800"/>
              <a:buChar char="–"/>
            </a:pPr>
            <a:r>
              <a:rPr lang="en-US" sz="1800"/>
              <a:t>declarative statistical visualization library for Python, based on Vega and Vega-Lite</a:t>
            </a:r>
            <a:endParaRPr sz="1800"/>
          </a:p>
          <a:p>
            <a:pPr indent="-368300" lvl="0" marL="457200" rtl="0" algn="l">
              <a:spcBef>
                <a:spcPts val="0"/>
              </a:spcBef>
              <a:spcAft>
                <a:spcPts val="0"/>
              </a:spcAft>
              <a:buSzPts val="2200"/>
              <a:buChar char="•"/>
            </a:pPr>
            <a:r>
              <a:rPr lang="en-US" sz="2200" u="sng">
                <a:solidFill>
                  <a:schemeClr val="hlink"/>
                </a:solidFill>
                <a:hlinkClick r:id="rId9"/>
              </a:rPr>
              <a:t>Pygal</a:t>
            </a:r>
            <a:endParaRPr sz="2200"/>
          </a:p>
          <a:p>
            <a:pPr indent="-342900" lvl="1" marL="914400" rtl="0" algn="l">
              <a:spcBef>
                <a:spcPts val="0"/>
              </a:spcBef>
              <a:spcAft>
                <a:spcPts val="0"/>
              </a:spcAft>
              <a:buSzPts val="1800"/>
              <a:buChar char="–"/>
            </a:pPr>
            <a:r>
              <a:rPr lang="en-US" sz="1800"/>
              <a:t>focus on visual appearance, produces SVG plots</a:t>
            </a:r>
            <a:endParaRPr sz="1800"/>
          </a:p>
          <a:p>
            <a:pPr indent="-368300" lvl="0" marL="457200" rtl="0" algn="l">
              <a:spcBef>
                <a:spcPts val="0"/>
              </a:spcBef>
              <a:spcAft>
                <a:spcPts val="0"/>
              </a:spcAft>
              <a:buSzPts val="2200"/>
              <a:buChar char="•"/>
            </a:pPr>
            <a:r>
              <a:rPr lang="en-US" sz="2200" u="sng">
                <a:solidFill>
                  <a:schemeClr val="hlink"/>
                </a:solidFill>
                <a:hlinkClick r:id="rId10"/>
              </a:rPr>
              <a:t>Pandas</a:t>
            </a:r>
            <a:endParaRPr sz="2200"/>
          </a:p>
          <a:p>
            <a:pPr indent="-342900" lvl="1" marL="914400" rtl="0" algn="l">
              <a:spcBef>
                <a:spcPts val="0"/>
              </a:spcBef>
              <a:spcAft>
                <a:spcPts val="0"/>
              </a:spcAft>
              <a:buSzPts val="1800"/>
              <a:buChar char="–"/>
            </a:pPr>
            <a:r>
              <a:rPr lang="en-US" sz="1800"/>
              <a:t>popular data science library for Python, visualization is wrapper around Matplotlib</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Seaborn</a:t>
            </a:r>
            <a:endParaRPr/>
          </a:p>
        </p:txBody>
      </p:sp>
      <p:sp>
        <p:nvSpPr>
          <p:cNvPr id="398" name="Google Shape;398;p47"/>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Example code of creating scatterplot with the Python Seaborn module." id="399" name="Google Shape;399;p47" title="Python Seaborn Example"/>
          <p:cNvPicPr preferRelativeResize="0"/>
          <p:nvPr/>
        </p:nvPicPr>
        <p:blipFill>
          <a:blip r:embed="rId3">
            <a:alphaModFix/>
          </a:blip>
          <a:stretch>
            <a:fillRect/>
          </a:stretch>
        </p:blipFill>
        <p:spPr>
          <a:xfrm>
            <a:off x="71850" y="942978"/>
            <a:ext cx="4381500" cy="1628775"/>
          </a:xfrm>
          <a:prstGeom prst="rect">
            <a:avLst/>
          </a:prstGeom>
          <a:noFill/>
          <a:ln>
            <a:noFill/>
          </a:ln>
        </p:spPr>
      </p:pic>
      <p:pic>
        <p:nvPicPr>
          <p:cNvPr descr="Resulting scatterplots from the Python Seaborn example code." id="400" name="Google Shape;400;p47" title="Tip Scatterplot"/>
          <p:cNvPicPr preferRelativeResize="0"/>
          <p:nvPr/>
        </p:nvPicPr>
        <p:blipFill>
          <a:blip r:embed="rId4">
            <a:alphaModFix/>
          </a:blip>
          <a:stretch>
            <a:fillRect/>
          </a:stretch>
        </p:blipFill>
        <p:spPr>
          <a:xfrm>
            <a:off x="3210300" y="2223575"/>
            <a:ext cx="5850250" cy="2590300"/>
          </a:xfrm>
          <a:prstGeom prst="rect">
            <a:avLst/>
          </a:prstGeom>
          <a:noFill/>
          <a:ln>
            <a:noFill/>
          </a:ln>
        </p:spPr>
      </p:pic>
      <p:sp>
        <p:nvSpPr>
          <p:cNvPr id="401" name="Google Shape;401;p47"/>
          <p:cNvSpPr txBox="1"/>
          <p:nvPr/>
        </p:nvSpPr>
        <p:spPr>
          <a:xfrm>
            <a:off x="71850" y="2822725"/>
            <a:ext cx="30549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Note:</a:t>
            </a:r>
            <a:r>
              <a:rPr lang="en-US">
                <a:latin typeface="Calibri"/>
                <a:ea typeface="Calibri"/>
                <a:cs typeface="Calibri"/>
                <a:sym typeface="Calibri"/>
              </a:rPr>
              <a:t> A couple updates to the Google Colab notebook have been made since the lecture video was recorded: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distplot() is deprecated, so that has been replaced with histplot()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Seaborn has added the ecdfplot() function, so I've added an example using that.</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Objectives</a:t>
            </a:r>
            <a:endParaRPr/>
          </a:p>
        </p:txBody>
      </p:sp>
      <p:sp>
        <p:nvSpPr>
          <p:cNvPr id="408" name="Google Shape;408;p48"/>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09" name="Google Shape;409;p48"/>
          <p:cNvSpPr txBox="1"/>
          <p:nvPr>
            <p:ph idx="1" type="body"/>
          </p:nvPr>
        </p:nvSpPr>
        <p:spPr>
          <a:xfrm>
            <a:off x="257950" y="1007344"/>
            <a:ext cx="8708100" cy="38622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US" sz="1800"/>
              <a:t>Distinguish between categorical and ordered attributes.</a:t>
            </a:r>
            <a:endParaRPr sz="1800"/>
          </a:p>
          <a:p>
            <a:pPr indent="-342900" lvl="0" marL="457200" rtl="0" algn="l">
              <a:spcBef>
                <a:spcPts val="0"/>
              </a:spcBef>
              <a:spcAft>
                <a:spcPts val="0"/>
              </a:spcAft>
              <a:buSzPts val="1800"/>
              <a:buChar char="•"/>
            </a:pPr>
            <a:r>
              <a:rPr lang="en-US" sz="1800"/>
              <a:t>Explain how marks and channels are related.</a:t>
            </a:r>
            <a:endParaRPr sz="1800"/>
          </a:p>
          <a:p>
            <a:pPr indent="-342900" lvl="0" marL="457200" rtl="0" algn="l">
              <a:spcBef>
                <a:spcPts val="0"/>
              </a:spcBef>
              <a:spcAft>
                <a:spcPts val="0"/>
              </a:spcAft>
              <a:buSzPts val="1800"/>
              <a:buChar char="•"/>
            </a:pPr>
            <a:r>
              <a:rPr lang="en-US" sz="1800"/>
              <a:t>Distinguish between the identity channel type and the magnitude channel type and indicate which channels belong to each type.</a:t>
            </a:r>
            <a:endParaRPr sz="1800"/>
          </a:p>
          <a:p>
            <a:pPr indent="-342900" lvl="0" marL="457200" rtl="0" algn="l">
              <a:spcBef>
                <a:spcPts val="0"/>
              </a:spcBef>
              <a:spcAft>
                <a:spcPts val="0"/>
              </a:spcAft>
              <a:buSzPts val="1800"/>
              <a:buChar char="•"/>
            </a:pPr>
            <a:r>
              <a:rPr lang="en-US" sz="1800"/>
              <a:t>Distinguish between the principles of expressiveness and effectiveness in visual encoding.</a:t>
            </a:r>
            <a:endParaRPr sz="1800"/>
          </a:p>
          <a:p>
            <a:pPr indent="-342900" lvl="0" marL="457200" rtl="0" algn="l">
              <a:spcBef>
                <a:spcPts val="0"/>
              </a:spcBef>
              <a:spcAft>
                <a:spcPts val="0"/>
              </a:spcAft>
              <a:buSzPts val="1800"/>
              <a:buChar char="•"/>
            </a:pPr>
            <a:r>
              <a:rPr lang="en-US" sz="1800"/>
              <a:t>List the channels for ordered attributes in order from most effective to least effective.</a:t>
            </a:r>
            <a:endParaRPr sz="1800"/>
          </a:p>
          <a:p>
            <a:pPr indent="-342900" lvl="0" marL="457200" rtl="0" algn="l">
              <a:spcBef>
                <a:spcPts val="0"/>
              </a:spcBef>
              <a:spcAft>
                <a:spcPts val="0"/>
              </a:spcAft>
              <a:buSzPts val="1800"/>
              <a:buChar char="•"/>
            </a:pPr>
            <a:r>
              <a:rPr lang="en-US" sz="1800"/>
              <a:t>Explain how the concepts of express, separate, order, and align all relate to arranging tabular data.</a:t>
            </a:r>
            <a:endParaRPr sz="1800"/>
          </a:p>
          <a:p>
            <a:pPr indent="-342900" lvl="0" marL="457200" rtl="0" algn="l">
              <a:spcBef>
                <a:spcPts val="0"/>
              </a:spcBef>
              <a:spcAft>
                <a:spcPts val="0"/>
              </a:spcAft>
              <a:buSzPts val="1800"/>
              <a:buChar char="•"/>
            </a:pPr>
            <a:r>
              <a:rPr lang="en-US" sz="1800"/>
              <a:t>Differentiate between line charts and bar charts and explain when each is appropriate.</a:t>
            </a:r>
            <a:endParaRPr sz="1800"/>
          </a:p>
          <a:p>
            <a:pPr indent="-342900" lvl="0" marL="457200" rtl="0" algn="l">
              <a:spcBef>
                <a:spcPts val="0"/>
              </a:spcBef>
              <a:spcAft>
                <a:spcPts val="0"/>
              </a:spcAft>
              <a:buSzPts val="1800"/>
              <a:buChar char="•"/>
            </a:pPr>
            <a:r>
              <a:rPr lang="en-US" sz="1800"/>
              <a:t>Explain how the boxplot idiom can characterize a distribution.</a:t>
            </a:r>
            <a:endParaRPr sz="1800"/>
          </a:p>
          <a:p>
            <a:pPr indent="-342900" lvl="0" marL="457200" rtl="0" algn="l">
              <a:spcBef>
                <a:spcPts val="0"/>
              </a:spcBef>
              <a:spcAft>
                <a:spcPts val="0"/>
              </a:spcAft>
              <a:buSzPts val="1800"/>
              <a:buChar char="•"/>
            </a:pPr>
            <a:r>
              <a:rPr lang="en-US" sz="1800"/>
              <a:t>Use R to create a bar chart, line chart, and scatterplot.</a:t>
            </a:r>
            <a:endParaRPr sz="1800"/>
          </a:p>
          <a:p>
            <a:pPr indent="-342900" lvl="0" marL="457200" rtl="0" algn="l">
              <a:spcBef>
                <a:spcPts val="0"/>
              </a:spcBef>
              <a:spcAft>
                <a:spcPts val="0"/>
              </a:spcAft>
              <a:buSzPts val="1800"/>
              <a:buChar char="•"/>
            </a:pPr>
            <a:r>
              <a:rPr lang="en-US" sz="1800"/>
              <a:t>Use Python charting libraries to create a bar chart, line chart, and scatterplot.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b="0" l="0" r="44836" t="0"/>
          <a:stretch/>
        </p:blipFill>
        <p:spPr>
          <a:xfrm>
            <a:off x="2258521" y="61900"/>
            <a:ext cx="4626974" cy="4807749"/>
          </a:xfrm>
          <a:prstGeom prst="rect">
            <a:avLst/>
          </a:prstGeom>
          <a:noFill/>
          <a:ln cap="flat" cmpd="sng" w="9525">
            <a:solidFill>
              <a:srgbClr val="000000"/>
            </a:solidFill>
            <a:prstDash val="solid"/>
            <a:round/>
            <a:headEnd len="sm" w="sm" type="none"/>
            <a:tailEnd len="sm" w="sm" type="none"/>
          </a:ln>
        </p:spPr>
      </p:pic>
      <p:sp>
        <p:nvSpPr>
          <p:cNvPr id="104" name="Google Shape;104;p16"/>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Definitions: Marks and channels</a:t>
            </a:r>
            <a:endParaRPr/>
          </a:p>
        </p:txBody>
      </p:sp>
      <p:sp>
        <p:nvSpPr>
          <p:cNvPr id="110" name="Google Shape;110;p17"/>
          <p:cNvSpPr txBox="1"/>
          <p:nvPr>
            <p:ph idx="1" type="body"/>
          </p:nvPr>
        </p:nvSpPr>
        <p:spPr>
          <a:xfrm>
            <a:off x="384175" y="1031775"/>
            <a:ext cx="4830600" cy="3837900"/>
          </a:xfrm>
          <a:prstGeom prst="rect">
            <a:avLst/>
          </a:prstGeom>
          <a:noFill/>
          <a:ln>
            <a:noFill/>
          </a:ln>
        </p:spPr>
        <p:txBody>
          <a:bodyPr anchorCtr="0" anchor="t" bIns="24000" lIns="24000" spcFirstLastPara="1" rIns="24000" wrap="square" tIns="24000">
            <a:noAutofit/>
          </a:bodyPr>
          <a:lstStyle/>
          <a:p>
            <a:pPr indent="-163512" lvl="0" marL="182562" rtl="0" algn="l">
              <a:lnSpc>
                <a:spcPct val="100000"/>
              </a:lnSpc>
              <a:spcBef>
                <a:spcPts val="0"/>
              </a:spcBef>
              <a:spcAft>
                <a:spcPts val="0"/>
              </a:spcAft>
              <a:buClr>
                <a:srgbClr val="000000"/>
              </a:buClr>
              <a:buSzPts val="1800"/>
              <a:buFont typeface="Calibri"/>
              <a:buChar char="•"/>
            </a:pPr>
            <a:r>
              <a:rPr i="0" lang="en-US" sz="1800" u="none">
                <a:solidFill>
                  <a:schemeClr val="dk1"/>
                </a:solidFill>
              </a:rPr>
              <a:t>marks</a:t>
            </a:r>
            <a:endParaRPr sz="29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geometric primitives</a:t>
            </a:r>
            <a:endParaRPr sz="2500"/>
          </a:p>
          <a:p>
            <a:pPr indent="-163512" lvl="0" marL="182562" rtl="0" algn="l">
              <a:lnSpc>
                <a:spcPct val="100000"/>
              </a:lnSpc>
              <a:spcBef>
                <a:spcPts val="600"/>
              </a:spcBef>
              <a:spcAft>
                <a:spcPts val="0"/>
              </a:spcAft>
              <a:buClr>
                <a:srgbClr val="000000"/>
              </a:buClr>
              <a:buSzPts val="1800"/>
              <a:buFont typeface="Calibri"/>
              <a:buChar char="•"/>
            </a:pPr>
            <a:r>
              <a:rPr i="0" lang="en-US" sz="1800" u="none">
                <a:solidFill>
                  <a:schemeClr val="dk1"/>
                </a:solidFill>
              </a:rPr>
              <a:t>channels</a:t>
            </a:r>
            <a:endParaRPr sz="29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control appearance of marks</a:t>
            </a:r>
            <a:endParaRPr sz="25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can redundantly code with multiple channels</a:t>
            </a:r>
            <a:endParaRPr sz="2500"/>
          </a:p>
          <a:p>
            <a:pPr indent="-163512" lvl="0" marL="182562" rtl="0" algn="l">
              <a:lnSpc>
                <a:spcPct val="100000"/>
              </a:lnSpc>
              <a:spcBef>
                <a:spcPts val="600"/>
              </a:spcBef>
              <a:spcAft>
                <a:spcPts val="0"/>
              </a:spcAft>
              <a:buClr>
                <a:srgbClr val="000000"/>
              </a:buClr>
              <a:buSzPts val="1800"/>
              <a:buFont typeface="Calibri"/>
              <a:buChar char="•"/>
            </a:pPr>
            <a:r>
              <a:rPr i="0" lang="en-US" sz="1800" u="none">
                <a:solidFill>
                  <a:schemeClr val="dk1"/>
                </a:solidFill>
              </a:rPr>
              <a:t>interactions</a:t>
            </a:r>
            <a:endParaRPr sz="29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point marks only convey position; no area constraints</a:t>
            </a:r>
            <a:endParaRPr sz="2500"/>
          </a:p>
          <a:p>
            <a:pPr indent="-114299" lvl="2" marL="709612" rtl="0" algn="l">
              <a:lnSpc>
                <a:spcPct val="100000"/>
              </a:lnSpc>
              <a:spcBef>
                <a:spcPts val="500"/>
              </a:spcBef>
              <a:spcAft>
                <a:spcPts val="0"/>
              </a:spcAft>
              <a:buClr>
                <a:srgbClr val="000000"/>
              </a:buClr>
              <a:buSzPts val="1500"/>
              <a:buFont typeface="Calibri"/>
              <a:buChar char="•"/>
            </a:pPr>
            <a:r>
              <a:rPr i="0" lang="en-US" sz="1500" u="none">
                <a:solidFill>
                  <a:schemeClr val="dk1"/>
                </a:solidFill>
              </a:rPr>
              <a:t>can be size and shape coded</a:t>
            </a:r>
            <a:endParaRPr sz="21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line marks convey position and length</a:t>
            </a:r>
            <a:endParaRPr sz="2500"/>
          </a:p>
          <a:p>
            <a:pPr indent="-114299" lvl="2" marL="709612" rtl="0" algn="l">
              <a:lnSpc>
                <a:spcPct val="100000"/>
              </a:lnSpc>
              <a:spcBef>
                <a:spcPts val="500"/>
              </a:spcBef>
              <a:spcAft>
                <a:spcPts val="0"/>
              </a:spcAft>
              <a:buClr>
                <a:srgbClr val="000000"/>
              </a:buClr>
              <a:buSzPts val="1500"/>
              <a:buFont typeface="Calibri"/>
              <a:buChar char="•"/>
            </a:pPr>
            <a:r>
              <a:rPr i="0" lang="en-US" sz="1500" u="none">
                <a:solidFill>
                  <a:schemeClr val="dk1"/>
                </a:solidFill>
              </a:rPr>
              <a:t>can only be size coded in 1D (width) </a:t>
            </a:r>
            <a:endParaRPr sz="2100"/>
          </a:p>
          <a:p>
            <a:pPr indent="-128586" lvl="1" marL="434975" rtl="0" algn="l">
              <a:lnSpc>
                <a:spcPct val="100000"/>
              </a:lnSpc>
              <a:spcBef>
                <a:spcPts val="500"/>
              </a:spcBef>
              <a:spcAft>
                <a:spcPts val="0"/>
              </a:spcAft>
              <a:buClr>
                <a:srgbClr val="000000"/>
              </a:buClr>
              <a:buSzPts val="1500"/>
              <a:buFont typeface="Calibri"/>
              <a:buChar char="–"/>
            </a:pPr>
            <a:r>
              <a:rPr i="0" lang="en-US" sz="1500" u="none">
                <a:solidFill>
                  <a:schemeClr val="dk1"/>
                </a:solidFill>
              </a:rPr>
              <a:t>area marks fully constrained</a:t>
            </a:r>
            <a:endParaRPr sz="2500"/>
          </a:p>
          <a:p>
            <a:pPr indent="-114299" lvl="2" marL="709612" rtl="0" algn="l">
              <a:lnSpc>
                <a:spcPct val="100000"/>
              </a:lnSpc>
              <a:spcBef>
                <a:spcPts val="500"/>
              </a:spcBef>
              <a:spcAft>
                <a:spcPts val="0"/>
              </a:spcAft>
              <a:buClr>
                <a:srgbClr val="000000"/>
              </a:buClr>
              <a:buSzPts val="1500"/>
              <a:buFont typeface="Calibri"/>
              <a:buChar char="•"/>
            </a:pPr>
            <a:r>
              <a:rPr i="0" lang="en-US" sz="1500" u="none">
                <a:solidFill>
                  <a:schemeClr val="dk1"/>
                </a:solidFill>
              </a:rPr>
              <a:t>cannot be size or shape coded</a:t>
            </a:r>
            <a:endParaRPr sz="2100"/>
          </a:p>
        </p:txBody>
      </p:sp>
      <p:pic>
        <p:nvPicPr>
          <p:cNvPr id="111" name="Google Shape;111;p17"/>
          <p:cNvPicPr preferRelativeResize="0"/>
          <p:nvPr/>
        </p:nvPicPr>
        <p:blipFill rotWithShape="1">
          <a:blip r:embed="rId3">
            <a:alphaModFix/>
          </a:blip>
          <a:srcRect b="0" l="0" r="0" t="0"/>
          <a:stretch/>
        </p:blipFill>
        <p:spPr>
          <a:xfrm>
            <a:off x="5345475" y="798738"/>
            <a:ext cx="3459714" cy="3992719"/>
          </a:xfrm>
          <a:prstGeom prst="rect">
            <a:avLst/>
          </a:prstGeom>
          <a:noFill/>
          <a:ln>
            <a:noFill/>
          </a:ln>
        </p:spPr>
      </p:pic>
      <p:sp>
        <p:nvSpPr>
          <p:cNvPr id="112" name="Google Shape;112;p17"/>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Color: Luminance, saturation, hue</a:t>
            </a:r>
            <a:endParaRPr/>
          </a:p>
        </p:txBody>
      </p:sp>
      <p:pic>
        <p:nvPicPr>
          <p:cNvPr descr="Examples of Luminance and Saturation shades." id="118" name="Google Shape;118;p18" title="Luminance/Saturation"/>
          <p:cNvPicPr preferRelativeResize="0"/>
          <p:nvPr/>
        </p:nvPicPr>
        <p:blipFill rotWithShape="1">
          <a:blip r:embed="rId3">
            <a:alphaModFix/>
          </a:blip>
          <a:srcRect b="35782" l="0" r="0" t="0"/>
          <a:stretch/>
        </p:blipFill>
        <p:spPr>
          <a:xfrm>
            <a:off x="4532900" y="3008434"/>
            <a:ext cx="4077892" cy="1095374"/>
          </a:xfrm>
          <a:prstGeom prst="rect">
            <a:avLst/>
          </a:prstGeom>
          <a:noFill/>
          <a:ln>
            <a:noFill/>
          </a:ln>
        </p:spPr>
      </p:pic>
      <p:pic>
        <p:nvPicPr>
          <p:cNvPr descr="Examples of different hues of colors." id="119" name="Google Shape;119;p18" title="Hue"/>
          <p:cNvPicPr preferRelativeResize="0"/>
          <p:nvPr/>
        </p:nvPicPr>
        <p:blipFill rotWithShape="1">
          <a:blip r:embed="rId4">
            <a:alphaModFix/>
          </a:blip>
          <a:srcRect b="0" l="0" r="0" t="63597"/>
          <a:stretch/>
        </p:blipFill>
        <p:spPr>
          <a:xfrm>
            <a:off x="4572000" y="1722175"/>
            <a:ext cx="4077890" cy="627459"/>
          </a:xfrm>
          <a:prstGeom prst="rect">
            <a:avLst/>
          </a:prstGeom>
          <a:noFill/>
          <a:ln>
            <a:noFill/>
          </a:ln>
        </p:spPr>
      </p:pic>
      <p:sp>
        <p:nvSpPr>
          <p:cNvPr id="120" name="Google Shape;120;p18"/>
          <p:cNvSpPr txBox="1"/>
          <p:nvPr>
            <p:ph idx="1" type="body"/>
          </p:nvPr>
        </p:nvSpPr>
        <p:spPr>
          <a:xfrm>
            <a:off x="457200" y="1200150"/>
            <a:ext cx="3743700" cy="3598200"/>
          </a:xfrm>
          <a:prstGeom prst="rect">
            <a:avLst/>
          </a:prstGeom>
          <a:noFill/>
          <a:ln>
            <a:noFill/>
          </a:ln>
        </p:spPr>
        <p:txBody>
          <a:bodyPr anchorCtr="0" anchor="t" bIns="24000" lIns="24000" spcFirstLastPara="1" rIns="24000" wrap="square" tIns="24000">
            <a:noAutofit/>
          </a:bodyPr>
          <a:lstStyle/>
          <a:p>
            <a:pPr indent="-228600" lvl="0" marL="215900" rtl="0" algn="l">
              <a:lnSpc>
                <a:spcPct val="100000"/>
              </a:lnSpc>
              <a:spcBef>
                <a:spcPts val="0"/>
              </a:spcBef>
              <a:spcAft>
                <a:spcPts val="0"/>
              </a:spcAft>
              <a:buClr>
                <a:srgbClr val="000000"/>
              </a:buClr>
              <a:buSzPts val="2700"/>
              <a:buFont typeface="Calibri"/>
              <a:buChar char="•"/>
            </a:pPr>
            <a:r>
              <a:rPr i="0" lang="en-US" sz="2700" u="none">
                <a:solidFill>
                  <a:schemeClr val="dk1"/>
                </a:solidFill>
              </a:rPr>
              <a:t>3 channels</a:t>
            </a:r>
            <a:endParaRPr sz="3000"/>
          </a:p>
          <a:p>
            <a:pPr indent="-192087" lvl="1" marL="466725" rtl="0" algn="l">
              <a:lnSpc>
                <a:spcPct val="100000"/>
              </a:lnSpc>
              <a:spcBef>
                <a:spcPts val="500"/>
              </a:spcBef>
              <a:spcAft>
                <a:spcPts val="0"/>
              </a:spcAft>
              <a:buClr>
                <a:srgbClr val="000000"/>
              </a:buClr>
              <a:buSzPts val="2300"/>
              <a:buFont typeface="Calibri"/>
              <a:buChar char="–"/>
            </a:pPr>
            <a:r>
              <a:rPr lang="en-US" sz="2300"/>
              <a:t>identity channel </a:t>
            </a:r>
            <a:r>
              <a:rPr i="0" lang="en-US" sz="2300" u="none">
                <a:solidFill>
                  <a:schemeClr val="dk1"/>
                </a:solidFill>
              </a:rPr>
              <a:t>for categorical</a:t>
            </a:r>
            <a:endParaRPr sz="2600"/>
          </a:p>
          <a:p>
            <a:pPr indent="-155575" lvl="2" marL="719137" rtl="0" algn="l">
              <a:lnSpc>
                <a:spcPct val="100000"/>
              </a:lnSpc>
              <a:spcBef>
                <a:spcPts val="500"/>
              </a:spcBef>
              <a:spcAft>
                <a:spcPts val="0"/>
              </a:spcAft>
              <a:buClr>
                <a:srgbClr val="000000"/>
              </a:buClr>
              <a:buSzPts val="2100"/>
              <a:buFont typeface="Calibri"/>
              <a:buChar char="•"/>
            </a:pPr>
            <a:r>
              <a:rPr i="0" lang="en-US" sz="2100" u="none">
                <a:solidFill>
                  <a:schemeClr val="dk1"/>
                </a:solidFill>
              </a:rPr>
              <a:t>hue</a:t>
            </a:r>
            <a:endParaRPr sz="2200"/>
          </a:p>
          <a:p>
            <a:pPr indent="400050" lvl="0" marL="342900" rtl="0" algn="l">
              <a:lnSpc>
                <a:spcPct val="100000"/>
              </a:lnSpc>
              <a:spcBef>
                <a:spcPts val="500"/>
              </a:spcBef>
              <a:spcAft>
                <a:spcPts val="0"/>
              </a:spcAft>
              <a:buNone/>
            </a:pPr>
            <a:r>
              <a:t/>
            </a:r>
            <a:endParaRPr sz="1200"/>
          </a:p>
          <a:p>
            <a:pPr indent="-192087" lvl="1" marL="466725" rtl="0" algn="l">
              <a:lnSpc>
                <a:spcPct val="100000"/>
              </a:lnSpc>
              <a:spcBef>
                <a:spcPts val="500"/>
              </a:spcBef>
              <a:spcAft>
                <a:spcPts val="0"/>
              </a:spcAft>
              <a:buClr>
                <a:srgbClr val="000000"/>
              </a:buClr>
              <a:buSzPts val="2300"/>
              <a:buFont typeface="Calibri"/>
              <a:buChar char="–"/>
            </a:pPr>
            <a:r>
              <a:rPr lang="en-US" sz="2300"/>
              <a:t>magnitude channels </a:t>
            </a:r>
            <a:r>
              <a:rPr i="0" lang="en-US" sz="2300" u="none">
                <a:solidFill>
                  <a:schemeClr val="dk1"/>
                </a:solidFill>
              </a:rPr>
              <a:t> for ordered</a:t>
            </a:r>
            <a:endParaRPr sz="2600"/>
          </a:p>
          <a:p>
            <a:pPr indent="-155575" lvl="2" marL="719137" rtl="0" algn="l">
              <a:lnSpc>
                <a:spcPct val="100000"/>
              </a:lnSpc>
              <a:spcBef>
                <a:spcPts val="500"/>
              </a:spcBef>
              <a:spcAft>
                <a:spcPts val="0"/>
              </a:spcAft>
              <a:buClr>
                <a:srgbClr val="000000"/>
              </a:buClr>
              <a:buSzPts val="2100"/>
              <a:buFont typeface="Calibri"/>
              <a:buChar char="•"/>
            </a:pPr>
            <a:r>
              <a:rPr i="0" lang="en-US" sz="2100" u="none">
                <a:solidFill>
                  <a:schemeClr val="dk1"/>
                </a:solidFill>
              </a:rPr>
              <a:t>luminance</a:t>
            </a:r>
            <a:endParaRPr sz="2200"/>
          </a:p>
          <a:p>
            <a:pPr indent="-155575" lvl="2" marL="719137" rtl="0" algn="l">
              <a:lnSpc>
                <a:spcPct val="100000"/>
              </a:lnSpc>
              <a:spcBef>
                <a:spcPts val="500"/>
              </a:spcBef>
              <a:spcAft>
                <a:spcPts val="0"/>
              </a:spcAft>
              <a:buClr>
                <a:srgbClr val="000000"/>
              </a:buClr>
              <a:buSzPts val="2100"/>
              <a:buFont typeface="Calibri"/>
              <a:buChar char="•"/>
            </a:pPr>
            <a:r>
              <a:rPr i="0" lang="en-US" sz="2100" u="none">
                <a:solidFill>
                  <a:schemeClr val="dk1"/>
                </a:solidFill>
              </a:rPr>
              <a:t>saturation</a:t>
            </a:r>
            <a:endParaRPr sz="2200"/>
          </a:p>
        </p:txBody>
      </p:sp>
      <p:sp>
        <p:nvSpPr>
          <p:cNvPr id="121" name="Google Shape;121;p18"/>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Visual encoding</a:t>
            </a:r>
            <a:endParaRPr/>
          </a:p>
        </p:txBody>
      </p:sp>
      <p:grpSp>
        <p:nvGrpSpPr>
          <p:cNvPr id="127" name="Google Shape;127;p19"/>
          <p:cNvGrpSpPr/>
          <p:nvPr/>
        </p:nvGrpSpPr>
        <p:grpSpPr>
          <a:xfrm>
            <a:off x="808037" y="3078956"/>
            <a:ext cx="1690687" cy="1663303"/>
            <a:chOff x="0" y="0"/>
            <a:chExt cx="1895" cy="1862"/>
          </a:xfrm>
        </p:grpSpPr>
        <p:sp>
          <p:nvSpPr>
            <p:cNvPr id="128" name="Google Shape;128;p19"/>
            <p:cNvSpPr txBox="1"/>
            <p:nvPr/>
          </p:nvSpPr>
          <p:spPr>
            <a:xfrm>
              <a:off x="0" y="0"/>
              <a:ext cx="1895" cy="98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1: </a:t>
              </a:r>
              <a:br>
                <a:rPr i="0" lang="en-US" sz="1900" u="none">
                  <a:solidFill>
                    <a:schemeClr val="dk1"/>
                  </a:solidFill>
                  <a:latin typeface="Calibri"/>
                  <a:ea typeface="Calibri"/>
                  <a:cs typeface="Calibri"/>
                  <a:sym typeface="Calibri"/>
                </a:rPr>
              </a:br>
              <a:r>
                <a:rPr i="0" lang="en-US" sz="1900" u="none">
                  <a:solidFill>
                    <a:schemeClr val="dk1"/>
                  </a:solidFill>
                  <a:latin typeface="Calibri"/>
                  <a:ea typeface="Calibri"/>
                  <a:cs typeface="Calibri"/>
                  <a:sym typeface="Calibri"/>
                </a:rPr>
                <a:t>vertical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Gill Sans"/>
                <a:buNone/>
              </a:pPr>
              <a:r>
                <a:t/>
              </a:r>
              <a:endParaRPr i="0" sz="19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i="0" sz="1900" u="none">
                <a:solidFill>
                  <a:schemeClr val="dk1"/>
                </a:solidFill>
                <a:latin typeface="Calibri"/>
                <a:ea typeface="Calibri"/>
                <a:cs typeface="Calibri"/>
                <a:sym typeface="Calibri"/>
              </a:endParaRPr>
            </a:p>
          </p:txBody>
        </p:sp>
        <p:sp>
          <p:nvSpPr>
            <p:cNvPr id="129" name="Google Shape;129;p19"/>
            <p:cNvSpPr txBox="1"/>
            <p:nvPr/>
          </p:nvSpPr>
          <p:spPr>
            <a:xfrm>
              <a:off x="0" y="1616"/>
              <a:ext cx="1183" cy="24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mark: line</a:t>
              </a:r>
              <a:endParaRPr>
                <a:latin typeface="Calibri"/>
                <a:ea typeface="Calibri"/>
                <a:cs typeface="Calibri"/>
                <a:sym typeface="Calibri"/>
              </a:endParaRPr>
            </a:p>
          </p:txBody>
        </p:sp>
      </p:grpSp>
      <p:grpSp>
        <p:nvGrpSpPr>
          <p:cNvPr id="130" name="Google Shape;130;p19"/>
          <p:cNvGrpSpPr/>
          <p:nvPr/>
        </p:nvGrpSpPr>
        <p:grpSpPr>
          <a:xfrm>
            <a:off x="2757487" y="3078956"/>
            <a:ext cx="2012950" cy="1663303"/>
            <a:chOff x="0" y="0"/>
            <a:chExt cx="2254" cy="1862"/>
          </a:xfrm>
        </p:grpSpPr>
        <p:sp>
          <p:nvSpPr>
            <p:cNvPr id="131" name="Google Shape;131;p19"/>
            <p:cNvSpPr txBox="1"/>
            <p:nvPr/>
          </p:nvSpPr>
          <p:spPr>
            <a:xfrm>
              <a:off x="40" y="0"/>
              <a:ext cx="2214" cy="98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2: </a:t>
              </a:r>
              <a:br>
                <a:rPr i="0" lang="en-US" sz="1900" u="none">
                  <a:solidFill>
                    <a:schemeClr val="dk1"/>
                  </a:solidFill>
                  <a:latin typeface="Calibri"/>
                  <a:ea typeface="Calibri"/>
                  <a:cs typeface="Calibri"/>
                  <a:sym typeface="Calibri"/>
                </a:rPr>
              </a:br>
              <a:r>
                <a:rPr i="0" lang="en-US" sz="1900" u="none">
                  <a:solidFill>
                    <a:schemeClr val="dk1"/>
                  </a:solidFill>
                  <a:latin typeface="Calibri"/>
                  <a:ea typeface="Calibri"/>
                  <a:cs typeface="Calibri"/>
                  <a:sym typeface="Calibri"/>
                </a:rPr>
                <a:t>vertical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horizontal position</a:t>
              </a:r>
              <a:endParaRPr>
                <a:latin typeface="Calibri"/>
                <a:ea typeface="Calibri"/>
                <a:cs typeface="Calibri"/>
                <a:sym typeface="Calibri"/>
              </a:endParaRPr>
            </a:p>
            <a:p>
              <a:pPr indent="0" lvl="0" marL="0" marR="0" rtl="0" algn="ctr">
                <a:lnSpc>
                  <a:spcPct val="100000"/>
                </a:lnSpc>
                <a:spcBef>
                  <a:spcPts val="0"/>
                </a:spcBef>
                <a:spcAft>
                  <a:spcPts val="0"/>
                </a:spcAft>
                <a:buNone/>
              </a:pPr>
              <a:r>
                <a:t/>
              </a:r>
              <a:endParaRPr i="0" sz="1900" u="none">
                <a:solidFill>
                  <a:schemeClr val="dk1"/>
                </a:solidFill>
                <a:latin typeface="Calibri"/>
                <a:ea typeface="Calibri"/>
                <a:cs typeface="Calibri"/>
                <a:sym typeface="Calibri"/>
              </a:endParaRPr>
            </a:p>
          </p:txBody>
        </p:sp>
        <p:sp>
          <p:nvSpPr>
            <p:cNvPr id="132" name="Google Shape;132;p19"/>
            <p:cNvSpPr txBox="1"/>
            <p:nvPr/>
          </p:nvSpPr>
          <p:spPr>
            <a:xfrm>
              <a:off x="0" y="1616"/>
              <a:ext cx="1350" cy="24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mark: point</a:t>
              </a:r>
              <a:endParaRPr>
                <a:latin typeface="Calibri"/>
                <a:ea typeface="Calibri"/>
                <a:cs typeface="Calibri"/>
                <a:sym typeface="Calibri"/>
              </a:endParaRPr>
            </a:p>
          </p:txBody>
        </p:sp>
      </p:grpSp>
      <p:grpSp>
        <p:nvGrpSpPr>
          <p:cNvPr id="133" name="Google Shape;133;p19"/>
          <p:cNvGrpSpPr/>
          <p:nvPr/>
        </p:nvGrpSpPr>
        <p:grpSpPr>
          <a:xfrm>
            <a:off x="4843462" y="3078956"/>
            <a:ext cx="1990725" cy="1663303"/>
            <a:chOff x="0" y="0"/>
            <a:chExt cx="2230" cy="1862"/>
          </a:xfrm>
        </p:grpSpPr>
        <p:sp>
          <p:nvSpPr>
            <p:cNvPr id="134" name="Google Shape;134;p19"/>
            <p:cNvSpPr txBox="1"/>
            <p:nvPr/>
          </p:nvSpPr>
          <p:spPr>
            <a:xfrm>
              <a:off x="16" y="0"/>
              <a:ext cx="2214" cy="98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3: </a:t>
              </a:r>
              <a:br>
                <a:rPr i="0" lang="en-US" sz="1900" u="none">
                  <a:solidFill>
                    <a:schemeClr val="dk1"/>
                  </a:solidFill>
                  <a:latin typeface="Calibri"/>
                  <a:ea typeface="Calibri"/>
                  <a:cs typeface="Calibri"/>
                  <a:sym typeface="Calibri"/>
                </a:rPr>
              </a:br>
              <a:r>
                <a:rPr i="0" lang="en-US" sz="1900" u="none">
                  <a:solidFill>
                    <a:schemeClr val="dk1"/>
                  </a:solidFill>
                  <a:latin typeface="Calibri"/>
                  <a:ea typeface="Calibri"/>
                  <a:cs typeface="Calibri"/>
                  <a:sym typeface="Calibri"/>
                </a:rPr>
                <a:t>vertical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horizontal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color hue</a:t>
              </a:r>
              <a:endParaRPr>
                <a:latin typeface="Calibri"/>
                <a:ea typeface="Calibri"/>
                <a:cs typeface="Calibri"/>
                <a:sym typeface="Calibri"/>
              </a:endParaRPr>
            </a:p>
          </p:txBody>
        </p:sp>
        <p:sp>
          <p:nvSpPr>
            <p:cNvPr id="135" name="Google Shape;135;p19"/>
            <p:cNvSpPr txBox="1"/>
            <p:nvPr/>
          </p:nvSpPr>
          <p:spPr>
            <a:xfrm>
              <a:off x="0" y="1616"/>
              <a:ext cx="1350" cy="24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mark: point</a:t>
              </a:r>
              <a:endParaRPr>
                <a:latin typeface="Calibri"/>
                <a:ea typeface="Calibri"/>
                <a:cs typeface="Calibri"/>
                <a:sym typeface="Calibri"/>
              </a:endParaRPr>
            </a:p>
          </p:txBody>
        </p:sp>
      </p:grpSp>
      <p:grpSp>
        <p:nvGrpSpPr>
          <p:cNvPr id="136" name="Google Shape;136;p19"/>
          <p:cNvGrpSpPr/>
          <p:nvPr/>
        </p:nvGrpSpPr>
        <p:grpSpPr>
          <a:xfrm>
            <a:off x="6923087" y="3078956"/>
            <a:ext cx="1976437" cy="1663303"/>
            <a:chOff x="0" y="0"/>
            <a:chExt cx="2214" cy="1862"/>
          </a:xfrm>
        </p:grpSpPr>
        <p:sp>
          <p:nvSpPr>
            <p:cNvPr id="137" name="Google Shape;137;p19"/>
            <p:cNvSpPr txBox="1"/>
            <p:nvPr/>
          </p:nvSpPr>
          <p:spPr>
            <a:xfrm>
              <a:off x="0" y="0"/>
              <a:ext cx="2214" cy="12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4: </a:t>
              </a:r>
              <a:br>
                <a:rPr i="0" lang="en-US" sz="1900" u="none">
                  <a:solidFill>
                    <a:schemeClr val="dk1"/>
                  </a:solidFill>
                  <a:latin typeface="Calibri"/>
                  <a:ea typeface="Calibri"/>
                  <a:cs typeface="Calibri"/>
                  <a:sym typeface="Calibri"/>
                </a:rPr>
              </a:br>
              <a:r>
                <a:rPr i="0" lang="en-US" sz="1900" u="none">
                  <a:solidFill>
                    <a:schemeClr val="dk1"/>
                  </a:solidFill>
                  <a:latin typeface="Calibri"/>
                  <a:ea typeface="Calibri"/>
                  <a:cs typeface="Calibri"/>
                  <a:sym typeface="Calibri"/>
                </a:rPr>
                <a:t>vertical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horizontal position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color hue</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size (area)</a:t>
              </a:r>
              <a:endParaRPr>
                <a:latin typeface="Calibri"/>
                <a:ea typeface="Calibri"/>
                <a:cs typeface="Calibri"/>
                <a:sym typeface="Calibri"/>
              </a:endParaRPr>
            </a:p>
          </p:txBody>
        </p:sp>
        <p:sp>
          <p:nvSpPr>
            <p:cNvPr id="138" name="Google Shape;138;p19"/>
            <p:cNvSpPr txBox="1"/>
            <p:nvPr/>
          </p:nvSpPr>
          <p:spPr>
            <a:xfrm>
              <a:off x="0" y="1616"/>
              <a:ext cx="1350" cy="24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900"/>
                <a:buFont typeface="Arial"/>
                <a:buNone/>
              </a:pPr>
              <a:r>
                <a:rPr i="0" lang="en-US" sz="1900" u="none">
                  <a:solidFill>
                    <a:schemeClr val="dk1"/>
                  </a:solidFill>
                  <a:latin typeface="Calibri"/>
                  <a:ea typeface="Calibri"/>
                  <a:cs typeface="Calibri"/>
                  <a:sym typeface="Calibri"/>
                </a:rPr>
                <a:t>mark: point</a:t>
              </a:r>
              <a:endParaRPr>
                <a:latin typeface="Calibri"/>
                <a:ea typeface="Calibri"/>
                <a:cs typeface="Calibri"/>
                <a:sym typeface="Calibri"/>
              </a:endParaRPr>
            </a:p>
          </p:txBody>
        </p:sp>
      </p:grpSp>
      <p:pic>
        <p:nvPicPr>
          <p:cNvPr descr="From left to right: The first graph utilizes a line mark and the vertical position channel to generate a histogram. The second graph is a scatter plot that uses both the vertical and horizontal position channels with the point mark. The third graph is identical to the second, except that the color of some of the points have changed using the color hue channel. Lastly, the fourth graph uses all of the channels and marks from the third in addition to size, to enlarge some of the points." id="139" name="Google Shape;139;p19" title="Using Marks and Channels in Graphs"/>
          <p:cNvPicPr preferRelativeResize="0"/>
          <p:nvPr/>
        </p:nvPicPr>
        <p:blipFill rotWithShape="1">
          <a:blip r:embed="rId3">
            <a:alphaModFix/>
          </a:blip>
          <a:srcRect b="0" l="0" r="0" t="0"/>
          <a:stretch/>
        </p:blipFill>
        <p:spPr>
          <a:xfrm>
            <a:off x="563871" y="1023554"/>
            <a:ext cx="7940377" cy="1890550"/>
          </a:xfrm>
          <a:prstGeom prst="rect">
            <a:avLst/>
          </a:prstGeom>
          <a:noFill/>
          <a:ln>
            <a:noFill/>
          </a:ln>
        </p:spPr>
      </p:pic>
      <p:sp>
        <p:nvSpPr>
          <p:cNvPr id="140" name="Google Shape;140;p19"/>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B03D22"/>
              </a:buClr>
              <a:buSzPts val="2900"/>
              <a:buFont typeface="Arial"/>
              <a:buNone/>
            </a:pPr>
            <a:r>
              <a:rPr i="0" lang="en-US" sz="2900" u="none">
                <a:solidFill>
                  <a:srgbClr val="B03D22"/>
                </a:solidFill>
              </a:rPr>
              <a:t>Channels: Expressiveness types and effectiveness rankings</a:t>
            </a:r>
            <a:endParaRPr/>
          </a:p>
        </p:txBody>
      </p:sp>
      <p:pic>
        <p:nvPicPr>
          <p:cNvPr id="146" name="Google Shape;146;p20"/>
          <p:cNvPicPr preferRelativeResize="0"/>
          <p:nvPr/>
        </p:nvPicPr>
        <p:blipFill rotWithShape="1">
          <a:blip r:embed="rId3">
            <a:alphaModFix/>
          </a:blip>
          <a:srcRect b="0" l="0" r="0" t="1005"/>
          <a:stretch/>
        </p:blipFill>
        <p:spPr>
          <a:xfrm>
            <a:off x="1549050" y="1063375"/>
            <a:ext cx="6151000" cy="3752451"/>
          </a:xfrm>
          <a:prstGeom prst="rect">
            <a:avLst/>
          </a:prstGeom>
          <a:noFill/>
          <a:ln>
            <a:noFill/>
          </a:ln>
        </p:spPr>
      </p:pic>
      <p:sp>
        <p:nvSpPr>
          <p:cNvPr id="147" name="Google Shape;147;p20"/>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57200" y="205978"/>
            <a:ext cx="8229600" cy="857400"/>
          </a:xfrm>
          <a:prstGeom prst="rect">
            <a:avLst/>
          </a:prstGeom>
          <a:noFill/>
          <a:ln>
            <a:noFill/>
          </a:ln>
        </p:spPr>
        <p:txBody>
          <a:bodyPr anchorCtr="0" anchor="ctr" bIns="24000" lIns="24000" spcFirstLastPara="1" rIns="24000" wrap="square" tIns="24000">
            <a:noAutofit/>
          </a:bodyPr>
          <a:lstStyle/>
          <a:p>
            <a:pPr indent="0" lvl="0" marL="0" rtl="0" algn="l">
              <a:lnSpc>
                <a:spcPct val="100000"/>
              </a:lnSpc>
              <a:spcBef>
                <a:spcPts val="0"/>
              </a:spcBef>
              <a:spcAft>
                <a:spcPts val="0"/>
              </a:spcAft>
              <a:buClr>
                <a:srgbClr val="000080"/>
              </a:buClr>
              <a:buSzPts val="2900"/>
              <a:buFont typeface="Arial"/>
              <a:buNone/>
            </a:pPr>
            <a:r>
              <a:rPr i="0" lang="en-US" sz="2900" u="none">
                <a:solidFill>
                  <a:srgbClr val="000080"/>
                </a:solidFill>
              </a:rPr>
              <a:t>Effectiveness and expressiveness principles</a:t>
            </a:r>
            <a:endParaRPr/>
          </a:p>
        </p:txBody>
      </p:sp>
      <p:sp>
        <p:nvSpPr>
          <p:cNvPr id="153" name="Google Shape;153;p21"/>
          <p:cNvSpPr txBox="1"/>
          <p:nvPr>
            <p:ph idx="1" type="body"/>
          </p:nvPr>
        </p:nvSpPr>
        <p:spPr>
          <a:xfrm>
            <a:off x="457200" y="1200150"/>
            <a:ext cx="8229600" cy="3701100"/>
          </a:xfrm>
          <a:prstGeom prst="rect">
            <a:avLst/>
          </a:prstGeom>
          <a:noFill/>
          <a:ln>
            <a:noFill/>
          </a:ln>
        </p:spPr>
        <p:txBody>
          <a:bodyPr anchorCtr="0" anchor="t" bIns="24000" lIns="24000" spcFirstLastPara="1" rIns="24000" wrap="square" tIns="24000">
            <a:noAutofit/>
          </a:bodyPr>
          <a:lstStyle/>
          <a:p>
            <a:pPr indent="-266700" lvl="0" marL="215900" rtl="0" algn="l">
              <a:lnSpc>
                <a:spcPct val="100000"/>
              </a:lnSpc>
              <a:spcBef>
                <a:spcPts val="0"/>
              </a:spcBef>
              <a:spcAft>
                <a:spcPts val="0"/>
              </a:spcAft>
              <a:buClr>
                <a:srgbClr val="000000"/>
              </a:buClr>
              <a:buSzPts val="3300"/>
              <a:buFont typeface="Calibri"/>
              <a:buChar char="•"/>
            </a:pPr>
            <a:r>
              <a:rPr i="0" lang="en-US" sz="3300" u="none">
                <a:solidFill>
                  <a:schemeClr val="dk1"/>
                </a:solidFill>
              </a:rPr>
              <a:t>effectiveness principle</a:t>
            </a:r>
            <a:endParaRPr sz="3300"/>
          </a:p>
          <a:p>
            <a:pPr indent="-230187" lvl="1" marL="466725" rtl="0" algn="l">
              <a:lnSpc>
                <a:spcPct val="100000"/>
              </a:lnSpc>
              <a:spcBef>
                <a:spcPts val="500"/>
              </a:spcBef>
              <a:spcAft>
                <a:spcPts val="0"/>
              </a:spcAft>
              <a:buClr>
                <a:srgbClr val="000000"/>
              </a:buClr>
              <a:buSzPts val="2900"/>
              <a:buFont typeface="Calibri"/>
              <a:buChar char="–"/>
            </a:pPr>
            <a:r>
              <a:rPr i="0" lang="en-US" sz="2900" u="none">
                <a:solidFill>
                  <a:schemeClr val="dk1"/>
                </a:solidFill>
              </a:rPr>
              <a:t>encode most important attributes with highest ranked channels</a:t>
            </a:r>
            <a:endParaRPr sz="2900"/>
          </a:p>
          <a:p>
            <a:pPr indent="0" lvl="0" marL="216027" rtl="0" algn="l">
              <a:lnSpc>
                <a:spcPct val="100000"/>
              </a:lnSpc>
              <a:spcBef>
                <a:spcPts val="600"/>
              </a:spcBef>
              <a:spcAft>
                <a:spcPts val="0"/>
              </a:spcAft>
              <a:buNone/>
            </a:pPr>
            <a:r>
              <a:t/>
            </a:r>
            <a:endParaRPr sz="3300"/>
          </a:p>
          <a:p>
            <a:pPr indent="-266700" lvl="0" marL="215900" rtl="0" algn="l">
              <a:lnSpc>
                <a:spcPct val="100000"/>
              </a:lnSpc>
              <a:spcBef>
                <a:spcPts val="600"/>
              </a:spcBef>
              <a:spcAft>
                <a:spcPts val="0"/>
              </a:spcAft>
              <a:buClr>
                <a:srgbClr val="000000"/>
              </a:buClr>
              <a:buSzPts val="3300"/>
              <a:buFont typeface="Calibri"/>
              <a:buChar char="•"/>
            </a:pPr>
            <a:r>
              <a:rPr i="0" lang="en-US" sz="3300" u="none">
                <a:solidFill>
                  <a:schemeClr val="dk1"/>
                </a:solidFill>
              </a:rPr>
              <a:t>expressiveness principle</a:t>
            </a:r>
            <a:endParaRPr sz="3300"/>
          </a:p>
          <a:p>
            <a:pPr indent="-230187" lvl="1" marL="466725" rtl="0" algn="l">
              <a:lnSpc>
                <a:spcPct val="100000"/>
              </a:lnSpc>
              <a:spcBef>
                <a:spcPts val="500"/>
              </a:spcBef>
              <a:spcAft>
                <a:spcPts val="0"/>
              </a:spcAft>
              <a:buClr>
                <a:srgbClr val="000000"/>
              </a:buClr>
              <a:buSzPts val="2900"/>
              <a:buFont typeface="Calibri"/>
              <a:buChar char="–"/>
            </a:pPr>
            <a:r>
              <a:rPr i="0" lang="en-US" sz="2900" u="none">
                <a:solidFill>
                  <a:schemeClr val="dk1"/>
                </a:solidFill>
              </a:rPr>
              <a:t>match channel and data characteristics</a:t>
            </a:r>
            <a:endParaRPr sz="2900"/>
          </a:p>
          <a:p>
            <a:pPr indent="0" lvl="0" marL="444055" rtl="0" algn="l">
              <a:lnSpc>
                <a:spcPct val="100000"/>
              </a:lnSpc>
              <a:spcBef>
                <a:spcPts val="500"/>
              </a:spcBef>
              <a:spcAft>
                <a:spcPts val="0"/>
              </a:spcAft>
              <a:buNone/>
            </a:pPr>
            <a:r>
              <a:t/>
            </a:r>
            <a:endParaRPr sz="3300"/>
          </a:p>
        </p:txBody>
      </p:sp>
      <p:sp>
        <p:nvSpPr>
          <p:cNvPr id="154" name="Google Shape;154;p21"/>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